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5143500" cx="9144000"/>
  <p:notesSz cx="6858000" cy="9144000"/>
  <p:embeddedFontLst>
    <p:embeddedFont>
      <p:font typeface="Merriweather Light"/>
      <p:regular r:id="rId50"/>
      <p:bold r:id="rId51"/>
      <p:italic r:id="rId52"/>
      <p:boldItalic r:id="rId53"/>
    </p:embeddedFont>
    <p:embeddedFont>
      <p:font typeface="Montserrat"/>
      <p:regular r:id="rId54"/>
      <p:bold r:id="rId55"/>
      <p:italic r:id="rId56"/>
      <p:boldItalic r:id="rId57"/>
    </p:embeddedFont>
    <p:embeddedFont>
      <p:font typeface="Open Sans SemiBold"/>
      <p:regular r:id="rId58"/>
      <p:bold r:id="rId59"/>
      <p:italic r:id="rId60"/>
      <p:boldItalic r:id="rId61"/>
    </p:embeddedFont>
    <p:embeddedFont>
      <p:font typeface="Vidaloka"/>
      <p:regular r:id="rId62"/>
    </p:embeddedFont>
    <p:embeddedFont>
      <p:font typeface="Russo One"/>
      <p:regular r:id="rId63"/>
    </p:embeddedFont>
    <p:embeddedFont>
      <p:font typeface="Mako"/>
      <p:regular r:id="rId64"/>
    </p:embeddedFont>
    <p:embeddedFont>
      <p:font typeface="Crimson Text"/>
      <p:regular r:id="rId65"/>
      <p:bold r:id="rId66"/>
      <p:italic r:id="rId67"/>
      <p:boldItalic r:id="rId68"/>
    </p:embeddedFont>
    <p:embeddedFont>
      <p:font typeface="Open Sans"/>
      <p:regular r:id="rId69"/>
      <p:bold r:id="rId70"/>
      <p:italic r:id="rId71"/>
      <p:boldItalic r:id="rId7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2" Type="http://schemas.openxmlformats.org/officeDocument/2006/relationships/font" Target="fonts/OpenSans-boldItalic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OpenSans-italic.fntdata"/><Relationship Id="rId70" Type="http://schemas.openxmlformats.org/officeDocument/2006/relationships/font" Target="fonts/OpenSans-bold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Vidaloka-regular.fntdata"/><Relationship Id="rId61" Type="http://schemas.openxmlformats.org/officeDocument/2006/relationships/font" Target="fonts/OpenSansSemiBold-boldItalic.fntdata"/><Relationship Id="rId20" Type="http://schemas.openxmlformats.org/officeDocument/2006/relationships/slide" Target="slides/slide16.xml"/><Relationship Id="rId64" Type="http://schemas.openxmlformats.org/officeDocument/2006/relationships/font" Target="fonts/Mako-regular.fntdata"/><Relationship Id="rId63" Type="http://schemas.openxmlformats.org/officeDocument/2006/relationships/font" Target="fonts/RussoOne-regular.fntdata"/><Relationship Id="rId22" Type="http://schemas.openxmlformats.org/officeDocument/2006/relationships/slide" Target="slides/slide18.xml"/><Relationship Id="rId66" Type="http://schemas.openxmlformats.org/officeDocument/2006/relationships/font" Target="fonts/CrimsonText-bold.fntdata"/><Relationship Id="rId21" Type="http://schemas.openxmlformats.org/officeDocument/2006/relationships/slide" Target="slides/slide17.xml"/><Relationship Id="rId65" Type="http://schemas.openxmlformats.org/officeDocument/2006/relationships/font" Target="fonts/CrimsonText-regular.fntdata"/><Relationship Id="rId24" Type="http://schemas.openxmlformats.org/officeDocument/2006/relationships/slide" Target="slides/slide20.xml"/><Relationship Id="rId68" Type="http://schemas.openxmlformats.org/officeDocument/2006/relationships/font" Target="fonts/CrimsonText-boldItalic.fntdata"/><Relationship Id="rId23" Type="http://schemas.openxmlformats.org/officeDocument/2006/relationships/slide" Target="slides/slide19.xml"/><Relationship Id="rId67" Type="http://schemas.openxmlformats.org/officeDocument/2006/relationships/font" Target="fonts/CrimsonText-italic.fntdata"/><Relationship Id="rId60" Type="http://schemas.openxmlformats.org/officeDocument/2006/relationships/font" Target="fonts/OpenSansSemiBold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OpenSans-regular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erriweatherLight-bold.fntdata"/><Relationship Id="rId50" Type="http://schemas.openxmlformats.org/officeDocument/2006/relationships/font" Target="fonts/MerriweatherLight-regular.fntdata"/><Relationship Id="rId53" Type="http://schemas.openxmlformats.org/officeDocument/2006/relationships/font" Target="fonts/MerriweatherLight-boldItalic.fntdata"/><Relationship Id="rId52" Type="http://schemas.openxmlformats.org/officeDocument/2006/relationships/font" Target="fonts/MerriweatherLight-italic.fntdata"/><Relationship Id="rId11" Type="http://schemas.openxmlformats.org/officeDocument/2006/relationships/slide" Target="slides/slide7.xml"/><Relationship Id="rId55" Type="http://schemas.openxmlformats.org/officeDocument/2006/relationships/font" Target="fonts/Montserrat-bold.fntdata"/><Relationship Id="rId10" Type="http://schemas.openxmlformats.org/officeDocument/2006/relationships/slide" Target="slides/slide6.xml"/><Relationship Id="rId54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57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56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59" Type="http://schemas.openxmlformats.org/officeDocument/2006/relationships/font" Target="fonts/OpenSansSemiBold-bold.fntdata"/><Relationship Id="rId14" Type="http://schemas.openxmlformats.org/officeDocument/2006/relationships/slide" Target="slides/slide10.xml"/><Relationship Id="rId58" Type="http://schemas.openxmlformats.org/officeDocument/2006/relationships/font" Target="fonts/OpenSansSemiBold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37fa4a163ef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37fa4a163e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7fa4a163ef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7fa4a163ef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7fa4a163e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7fa4a163e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7fa4a163e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7fa4a163e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37fa4a163ef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37fa4a163ef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37fa4a163e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" name="Google Shape;565;g37fa4a163e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7fa4a163e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7fa4a163e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7fa4a163ef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7fa4a163e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7fa4a163ef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7fa4a163ef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7fa4a163ef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7fa4a163ef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801c2b4b4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801c2b4b4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7fa4a163ef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7fa4a163ef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37fa4a163ef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37fa4a163ef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7fa4a163e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37fa4a163e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7fa4a163ef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7fa4a163ef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7fa4a163ef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37fa4a163ef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7fa4a163e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7fa4a163e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7fa4a163e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37fa4a163e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7fa4a163ef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37fa4a163ef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3801c2b4b4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3801c2b4b4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7fa4a163ef_0_3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7fa4a163ef_0_3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cf7a3c503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cf7a3c503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801c2b4b45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801c2b4b4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801c2b4b4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801c2b4b4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7fa4a163ef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7fa4a163ef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3801c2b4b4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3801c2b4b4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801c2b4b4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801c2b4b4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7fa4a163ef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7fa4a163ef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7fa4a163ef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37fa4a163ef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801c2b4b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801c2b4b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7fa4a163ef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37fa4a163ef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7fa4a163ef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7fa4a163ef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7fa4a163e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7fa4a163e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7fa4a163ef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7fa4a163ef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37fa4a163ef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37fa4a163ef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37fa4a163ef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37fa4a163ef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37fa4a163ef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37fa4a163ef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7fa4a163e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7fa4a163e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37fa4a163ef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37fa4a163ef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7fa4a163e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5" name="Google Shape;505;g37fa4a163e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7fa4a163e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7fa4a163e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7fa4a163ef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7fa4a163ef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7fa4a163e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7fa4a163e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7fa4a163ef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37fa4a163ef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hasCustomPrompt="1" type="title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" type="subTitle"/>
          </p:nvPr>
        </p:nvSpPr>
        <p:spPr>
          <a:xfrm>
            <a:off x="5859325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6" name="Google Shape;76;p13"/>
          <p:cNvSpPr txBox="1"/>
          <p:nvPr>
            <p:ph idx="2" type="subTitle"/>
          </p:nvPr>
        </p:nvSpPr>
        <p:spPr>
          <a:xfrm>
            <a:off x="5859325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3" type="subTitle"/>
          </p:nvPr>
        </p:nvSpPr>
        <p:spPr>
          <a:xfrm>
            <a:off x="1903925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78" name="Google Shape;78;p13"/>
          <p:cNvSpPr txBox="1"/>
          <p:nvPr>
            <p:ph idx="4" type="subTitle"/>
          </p:nvPr>
        </p:nvSpPr>
        <p:spPr>
          <a:xfrm>
            <a:off x="4456175" y="445030"/>
            <a:ext cx="2552400" cy="1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5" type="subTitle"/>
          </p:nvPr>
        </p:nvSpPr>
        <p:spPr>
          <a:xfrm>
            <a:off x="5859325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0" name="Google Shape;80;p13"/>
          <p:cNvSpPr txBox="1"/>
          <p:nvPr>
            <p:ph idx="6" type="subTitle"/>
          </p:nvPr>
        </p:nvSpPr>
        <p:spPr>
          <a:xfrm>
            <a:off x="5859325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7" type="subTitle"/>
          </p:nvPr>
        </p:nvSpPr>
        <p:spPr>
          <a:xfrm>
            <a:off x="1903925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82" name="Google Shape;82;p13"/>
          <p:cNvSpPr txBox="1"/>
          <p:nvPr>
            <p:ph idx="8" type="subTitle"/>
          </p:nvPr>
        </p:nvSpPr>
        <p:spPr>
          <a:xfrm>
            <a:off x="1903975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hasCustomPrompt="1" idx="9" type="title"/>
          </p:nvPr>
        </p:nvSpPr>
        <p:spPr>
          <a:xfrm>
            <a:off x="798575" y="1417915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hasCustomPrompt="1" idx="13" type="title"/>
          </p:nvPr>
        </p:nvSpPr>
        <p:spPr>
          <a:xfrm>
            <a:off x="4753975" y="1403976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hasCustomPrompt="1" idx="14" type="title"/>
          </p:nvPr>
        </p:nvSpPr>
        <p:spPr>
          <a:xfrm>
            <a:off x="798625" y="317677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hasCustomPrompt="1" idx="15" type="title"/>
          </p:nvPr>
        </p:nvSpPr>
        <p:spPr>
          <a:xfrm>
            <a:off x="4753975" y="3162833"/>
            <a:ext cx="10392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hasCustomPrompt="1"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hasCustomPrompt="1"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idx="5" type="subTitle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hasCustomPrompt="1"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idx="8" type="subTitle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hasCustomPrompt="1"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idx="14" type="subTitle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hasCustomPrompt="1"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idx="17" type="subTitle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hasCustomPrompt="1"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idx="20" type="subTitle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1" type="subTitle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idx="1" type="subTitle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idx="1" type="subTitle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idx="1" type="subTitle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hasCustomPrompt="1" idx="2" type="title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idx="1" type="subTitle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0" name="Google Shape;170;p23"/>
          <p:cNvSpPr txBox="1"/>
          <p:nvPr>
            <p:ph idx="2" type="subTitle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3" type="subTitle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2" name="Google Shape;172;p23"/>
          <p:cNvSpPr txBox="1"/>
          <p:nvPr>
            <p:ph idx="4" type="subTitle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idx="5" type="subTitle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4" name="Google Shape;174;p23"/>
          <p:cNvSpPr txBox="1"/>
          <p:nvPr>
            <p:ph idx="6" type="subTitle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7" type="subTitle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176" name="Google Shape;176;p23"/>
          <p:cNvSpPr txBox="1"/>
          <p:nvPr>
            <p:ph idx="8" type="subTitle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4" name="Google Shape;184;p24"/>
          <p:cNvSpPr txBox="1"/>
          <p:nvPr>
            <p:ph idx="1" type="body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/>
                <a:ea typeface="Vidaloka"/>
                <a:cs typeface="Vidaloka"/>
                <a:sym typeface="Vidaloka"/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/>
                <a:ea typeface="Vidaloka"/>
                <a:cs typeface="Vidaloka"/>
                <a:sym typeface="Vidaloka"/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hasCustomPrompt="1" type="title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idx="1" type="subTitle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hasCustomPrompt="1" idx="2" type="title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idx="1" type="subTitle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hasCustomPrompt="1" idx="2" type="title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b="1" sz="6000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idx="1" type="subTitle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1" type="subTitle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idx="1" type="subTitle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idx="2" type="subTitle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3" type="subTitle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4" type="subTitle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idx="5" type="subTitle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6" type="subTitle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idx="1" type="subTitle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idx="2" type="subTitle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idx="3" type="subTitle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idx="4" type="subTitle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idx="5" type="subTitle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idx="6" type="subTitle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idx="7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8" type="subTitle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idx="9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3" type="subTitle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idx="14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5" type="subTitle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idx="7" type="subTitle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idx="8" type="subTitle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idx="9" type="subTitle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idx="13" type="subTitle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idx="14" type="subTitle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idx="15" type="subTitle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2" type="subTitle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idx="3" type="subTitle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4" type="subTitle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5" type="subTitle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6" type="subTitle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idx="7" type="subTitle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8" type="subTitle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idx="9" type="subTitle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3" type="subTitle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idx="1" type="subTitle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idx="2" type="subTitle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idx="3" type="subTitle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idx="4" type="subTitle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idx="5" type="subTitle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idx="6" type="subTitle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idx="7" type="subTitle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idx="8" type="subTitle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idx="1" type="subTitle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idx="2" type="subTitle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idx="3" type="subTitle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idx="4" type="subTitle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idx="5" type="subTitle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idx="6" type="subTitle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idx="1" type="subTitle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4" name="Google Shape;324;p37"/>
          <p:cNvSpPr txBox="1"/>
          <p:nvPr>
            <p:ph idx="2" type="subTitle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idx="3" type="subTitle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6" name="Google Shape;326;p37"/>
          <p:cNvSpPr txBox="1"/>
          <p:nvPr>
            <p:ph idx="4" type="subTitle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idx="5" type="subTitle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28" name="Google Shape;328;p37"/>
          <p:cNvSpPr txBox="1"/>
          <p:nvPr>
            <p:ph idx="6" type="subTitle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idx="7" type="subTitle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b="1" sz="2100"/>
            </a:lvl9pPr>
          </a:lstStyle>
          <a:p/>
        </p:txBody>
      </p:sp>
      <p:sp>
        <p:nvSpPr>
          <p:cNvPr id="330" name="Google Shape;330;p37"/>
          <p:cNvSpPr txBox="1"/>
          <p:nvPr>
            <p:ph idx="8" type="subTitle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hasCustomPrompt="1" idx="9" type="title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hasCustomPrompt="1" idx="13" type="title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hasCustomPrompt="1" idx="14" type="title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hasCustomPrompt="1" idx="15" type="title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idx="1" type="subTitle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idx="2" type="subTitle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idx="3" type="subTitle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idx="4" type="subTitle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idx="5" type="subTitle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idx="6" type="subTitle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idx="1" type="subTitle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idx="2" type="subTitle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idx="3" type="subTitle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idx="4" type="subTitle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idx="5" type="subTitle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idx="6" type="subTitle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idx="7" type="subTitle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idx="8" type="subTitle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" name="Google Shape;364;p40"/>
          <p:cNvSpPr txBox="1"/>
          <p:nvPr>
            <p:ph idx="1" type="subTitle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idx="2" type="subTitle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idx="3" type="subTitle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idx="4" type="subTitle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idx="5" type="subTitle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idx="6" type="subTitle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2" type="subTitle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3" type="subTitle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Font typeface="Vidaloka"/>
              <a:buNone/>
              <a:defRPr b="1" sz="2400"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4" type="subTitle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hasCustomPrompt="1" type="title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idx="1" type="subTitle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hasCustomPrompt="1" idx="2" type="title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idx="3" type="subTitle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hasCustomPrompt="1" idx="4" type="title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idx="5" type="subTitle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idx="1" type="subTitle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idx="2" type="subTitle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idx="3" type="subTitle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idx="4" type="subTitle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idx="5" type="subTitle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idx="6" type="subTitle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42"/>
          <p:cNvSpPr txBox="1"/>
          <p:nvPr>
            <p:ph hasCustomPrompt="1" type="title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hasCustomPrompt="1" idx="7" type="title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hasCustomPrompt="1" idx="8" type="title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/>
              <a:buNone/>
              <a:defRPr sz="12000">
                <a:solidFill>
                  <a:schemeClr val="accent1"/>
                </a:solidFill>
                <a:latin typeface="Russo One"/>
                <a:ea typeface="Russo One"/>
                <a:cs typeface="Russo One"/>
                <a:sym typeface="Russo One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idx="1" type="subTitle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idx="1" type="subTitle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idx="1" type="subTitle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idx="1" type="subTitle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idx="2" type="subTitle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381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idx="1" type="subTitle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idx="2" type="subTitle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idx="3" type="subTitle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idx="4" type="subTitle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/>
                <a:ea typeface="Merriweather Light"/>
                <a:cs typeface="Merriweather Light"/>
                <a:sym typeface="Merriweather Light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idx="1" type="subTitle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idx="2" type="subTitle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idx="3" type="subTitle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idx="4" type="subTitle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idx="5" type="subTitle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/>
              <a:buNone/>
              <a:defRPr sz="24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idx="6" type="subTitle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idx="1" type="subTitle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b="1" lang="en" sz="1100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idx="1" type="subTitle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/>
              <a:buNone/>
              <a:defRPr b="1" sz="2400">
                <a:solidFill>
                  <a:schemeClr val="accent1"/>
                </a:solidFill>
                <a:latin typeface="Vidaloka"/>
                <a:ea typeface="Vidaloka"/>
                <a:cs typeface="Vidaloka"/>
                <a:sym typeface="Vidaloka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idx="2" type="subTitle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5080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idx="1" type="body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/>
                <a:ea typeface="Vidaloka"/>
                <a:cs typeface="Vidaloka"/>
                <a:sym typeface="Vidaloka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10"/>
          <p:cNvCxnSpPr/>
          <p:nvPr/>
        </p:nvCxnSpPr>
        <p:spPr>
          <a:xfrm flipH="1" rot="10800000">
            <a:off x="6144975" y="3103725"/>
            <a:ext cx="3118200" cy="2201100"/>
          </a:xfrm>
          <a:prstGeom prst="curvedConnector3">
            <a:avLst>
              <a:gd fmla="val 50000" name="adj1"/>
            </a:avLst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i="1"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4"/>
          <p:cNvSpPr txBox="1"/>
          <p:nvPr>
            <p:ph type="ctrTitle"/>
          </p:nvPr>
        </p:nvSpPr>
        <p:spPr>
          <a:xfrm>
            <a:off x="1039975" y="1248300"/>
            <a:ext cx="70641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Machine Learning Engineer  Primary &amp; Secondary Topics</a:t>
            </a:r>
            <a:endParaRPr sz="5000"/>
          </a:p>
        </p:txBody>
      </p:sp>
      <p:sp>
        <p:nvSpPr>
          <p:cNvPr id="473" name="Google Shape;473;p54"/>
          <p:cNvSpPr txBox="1"/>
          <p:nvPr>
            <p:ph idx="1" type="subTitle"/>
          </p:nvPr>
        </p:nvSpPr>
        <p:spPr>
          <a:xfrm>
            <a:off x="1040000" y="3300900"/>
            <a:ext cx="7064100" cy="44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Prepared by Akash V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Tachyon Systems Task 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3"/>
          <p:cNvSpPr txBox="1"/>
          <p:nvPr>
            <p:ph type="title"/>
          </p:nvPr>
        </p:nvSpPr>
        <p:spPr>
          <a:xfrm>
            <a:off x="1111925" y="702400"/>
            <a:ext cx="61608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Data cleaning (missing values, outliers)</a:t>
            </a:r>
            <a:endParaRPr sz="2500"/>
          </a:p>
        </p:txBody>
      </p:sp>
      <p:sp>
        <p:nvSpPr>
          <p:cNvPr id="538" name="Google Shape;538;p63"/>
          <p:cNvSpPr txBox="1"/>
          <p:nvPr>
            <p:ph idx="1" type="subTitle"/>
          </p:nvPr>
        </p:nvSpPr>
        <p:spPr>
          <a:xfrm>
            <a:off x="944225" y="1778075"/>
            <a:ext cx="6160800" cy="23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Handling missing values</a:t>
            </a:r>
            <a:r>
              <a:rPr lang="en"/>
              <a:t> → imputation with mean/median, or removal if excessive.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Removing duplicates</a:t>
            </a:r>
            <a:r>
              <a:rPr lang="en"/>
              <a:t> → ensures model doesn’t get biased by repeated entries.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Dealing with outliers</a:t>
            </a:r>
            <a:r>
              <a:rPr lang="en"/>
              <a:t> → using statistical methods (z-score, IQR).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Correcting inconsistencies</a:t>
            </a:r>
            <a:r>
              <a:rPr lang="en"/>
              <a:t> → formatting issues (dates, currency, text).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4"/>
          <p:cNvSpPr txBox="1"/>
          <p:nvPr>
            <p:ph type="title"/>
          </p:nvPr>
        </p:nvSpPr>
        <p:spPr>
          <a:xfrm>
            <a:off x="869200" y="355650"/>
            <a:ext cx="74784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Feature engineering (domain features, one-hot encoding)</a:t>
            </a:r>
            <a:endParaRPr sz="2500"/>
          </a:p>
        </p:txBody>
      </p:sp>
      <p:sp>
        <p:nvSpPr>
          <p:cNvPr id="544" name="Google Shape;544;p64"/>
          <p:cNvSpPr txBox="1"/>
          <p:nvPr>
            <p:ph idx="1" type="subTitle"/>
          </p:nvPr>
        </p:nvSpPr>
        <p:spPr>
          <a:xfrm>
            <a:off x="741375" y="1726825"/>
            <a:ext cx="6026100" cy="272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/>
              <a:t>Transforming raw attributes into more meaningful features.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/>
              <a:t>Adding domain-specific features often improves performance more than complex models.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Encoding Categorical Variables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Many ML models require </a:t>
            </a:r>
            <a:r>
              <a:rPr b="1" lang="en" sz="1200"/>
              <a:t>numerical input</a:t>
            </a:r>
            <a:r>
              <a:rPr lang="en" sz="1200"/>
              <a:t>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/>
              <a:t>One-hot encoding</a:t>
            </a:r>
            <a:r>
              <a:rPr lang="en" sz="1200"/>
              <a:t> → Creates binary columns (e.g., Color: Red=1, Blue=0).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/>
              <a:t>Label encoding</a:t>
            </a:r>
            <a:r>
              <a:rPr lang="en" sz="1200"/>
              <a:t> → Assigns integer values (Low=0, Medium=1, High=2).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5"/>
          <p:cNvSpPr txBox="1"/>
          <p:nvPr>
            <p:ph type="title"/>
          </p:nvPr>
        </p:nvSpPr>
        <p:spPr>
          <a:xfrm>
            <a:off x="707375" y="1453700"/>
            <a:ext cx="66114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Feature scaling (normalization, standardization)</a:t>
            </a:r>
            <a:br>
              <a:rPr lang="en" sz="2500"/>
            </a:b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550" name="Google Shape;550;p65"/>
          <p:cNvSpPr txBox="1"/>
          <p:nvPr>
            <p:ph idx="1" type="subTitle"/>
          </p:nvPr>
        </p:nvSpPr>
        <p:spPr>
          <a:xfrm>
            <a:off x="1253725" y="2221625"/>
            <a:ext cx="7002000" cy="24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Feature scaling ensures that all variables contribute equally to the model by removing differences in scale.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Normalization</a:t>
            </a:r>
            <a:r>
              <a:rPr lang="en" sz="1200"/>
              <a:t> rescales data into a fixed range, usually [0,1]. It is effective for distance-based algorithms such as KNN, K-Means, and Neural Networks.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Standardization</a:t>
            </a:r>
            <a:r>
              <a:rPr lang="en" sz="1200"/>
              <a:t> transforms data to have mean = 0 and standard deviation = 1. It is widely used in models like Linear Regression, Logistic Regression, and PCA.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Proper scaling improves training stability, speeds up convergence, and enhances model accuracy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/>
              <a:t>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6"/>
          <p:cNvSpPr txBox="1"/>
          <p:nvPr>
            <p:ph type="title"/>
          </p:nvPr>
        </p:nvSpPr>
        <p:spPr>
          <a:xfrm>
            <a:off x="753600" y="633050"/>
            <a:ext cx="66114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Example: preprocessing pipeline for text/numeric data.</a:t>
            </a:r>
            <a:endParaRPr sz="2500"/>
          </a:p>
        </p:txBody>
      </p:sp>
      <p:sp>
        <p:nvSpPr>
          <p:cNvPr id="556" name="Google Shape;556;p66"/>
          <p:cNvSpPr txBox="1"/>
          <p:nvPr>
            <p:ph idx="1" type="subTitle"/>
          </p:nvPr>
        </p:nvSpPr>
        <p:spPr>
          <a:xfrm>
            <a:off x="614900" y="1593150"/>
            <a:ext cx="6234300" cy="249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Preprocessing Pipelines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Automates transformations for consistency.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Preprocessing pipelines standardize workflows and avoid errors.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</a:t>
            </a:r>
            <a:r>
              <a:rPr lang="en">
                <a:solidFill>
                  <a:srgbClr val="188038"/>
                </a:solidFill>
              </a:rPr>
              <a:t>scikit-learn</a:t>
            </a:r>
            <a:r>
              <a:rPr lang="en"/>
              <a:t> pipelines with imputation, encoding, scaling in one workflow.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7"/>
          <p:cNvSpPr txBox="1"/>
          <p:nvPr>
            <p:ph type="title"/>
          </p:nvPr>
        </p:nvSpPr>
        <p:spPr>
          <a:xfrm>
            <a:off x="1792375" y="2399138"/>
            <a:ext cx="60219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562" name="Google Shape;562;p67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8"/>
          <p:cNvSpPr txBox="1"/>
          <p:nvPr>
            <p:ph type="title"/>
          </p:nvPr>
        </p:nvSpPr>
        <p:spPr>
          <a:xfrm>
            <a:off x="256600" y="829550"/>
            <a:ext cx="66114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Training &amp; Validation split.</a:t>
            </a:r>
            <a:br>
              <a:rPr lang="en" sz="2500"/>
            </a:b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568" name="Google Shape;568;p68"/>
          <p:cNvSpPr txBox="1"/>
          <p:nvPr>
            <p:ph idx="1" type="subTitle"/>
          </p:nvPr>
        </p:nvSpPr>
        <p:spPr>
          <a:xfrm>
            <a:off x="811400" y="1593150"/>
            <a:ext cx="7582200" cy="26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Definition:</a:t>
            </a:r>
            <a:r>
              <a:rPr lang="en" sz="1300"/>
              <a:t> Training is the process where a machine learning model learns patterns from input data by adjusting internal parameters.</a:t>
            </a:r>
            <a:br>
              <a:rPr lang="en" sz="1300"/>
            </a:b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Steps Involved:</a:t>
            </a:r>
            <a:br>
              <a:rPr b="1" lang="en" sz="1300"/>
            </a:b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AutoNum type="arabicPeriod"/>
            </a:pPr>
            <a:r>
              <a:rPr lang="en" sz="1300"/>
              <a:t>Input training data (features + labels).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n" sz="1300"/>
              <a:t>Define a </a:t>
            </a:r>
            <a:r>
              <a:rPr b="1" lang="en" sz="1300"/>
              <a:t>loss function</a:t>
            </a:r>
            <a:r>
              <a:rPr lang="en" sz="1300"/>
              <a:t> that measures prediction error.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n" sz="1300"/>
              <a:t>Use an </a:t>
            </a:r>
            <a:r>
              <a:rPr b="1" lang="en" sz="1300"/>
              <a:t>optimizer</a:t>
            </a:r>
            <a:r>
              <a:rPr lang="en" sz="1300"/>
              <a:t> (SGD, Adam) to minimize the loss by updating model weights.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AutoNum type="arabicPeriod"/>
            </a:pPr>
            <a:r>
              <a:rPr lang="en" sz="1300"/>
              <a:t>Repeat for multiple </a:t>
            </a:r>
            <a:r>
              <a:rPr b="1" lang="en" sz="1300"/>
              <a:t>epochs</a:t>
            </a:r>
            <a:r>
              <a:rPr lang="en" sz="1300"/>
              <a:t> until model performance stabilizes.</a:t>
            </a:r>
            <a:br>
              <a:rPr lang="en" sz="1300"/>
            </a:b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Batching:</a:t>
            </a:r>
            <a:r>
              <a:rPr lang="en" sz="1300"/>
              <a:t> Data is divided into mini-batches for efficient training on large datasets.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69"/>
          <p:cNvSpPr txBox="1"/>
          <p:nvPr>
            <p:ph type="title"/>
          </p:nvPr>
        </p:nvSpPr>
        <p:spPr>
          <a:xfrm>
            <a:off x="738350" y="744350"/>
            <a:ext cx="5598000" cy="6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Training &amp; Validation split.</a:t>
            </a:r>
            <a:br>
              <a:rPr lang="en" sz="2500"/>
            </a:b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574" name="Google Shape;574;p69"/>
          <p:cNvSpPr txBox="1"/>
          <p:nvPr>
            <p:ph idx="1" type="subTitle"/>
          </p:nvPr>
        </p:nvSpPr>
        <p:spPr>
          <a:xfrm>
            <a:off x="973200" y="1117900"/>
            <a:ext cx="6245700" cy="323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/>
              <a:t>Purpose:</a:t>
            </a:r>
            <a:r>
              <a:rPr lang="en" sz="1200"/>
              <a:t> Validation ensures the model generalizes well to unseen data during development.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" sz="1200"/>
              <a:t>How it Works:</a:t>
            </a:r>
            <a:br>
              <a:rPr b="1" lang="en" sz="1200"/>
            </a:b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</a:pPr>
            <a:r>
              <a:rPr lang="en" sz="1200">
                <a:solidFill>
                  <a:schemeClr val="dk1"/>
                </a:solidFill>
              </a:rPr>
              <a:t>Dataset is split into </a:t>
            </a:r>
            <a:r>
              <a:rPr b="1" lang="en" sz="1200">
                <a:solidFill>
                  <a:schemeClr val="dk1"/>
                </a:solidFill>
              </a:rPr>
              <a:t>training</a:t>
            </a:r>
            <a:r>
              <a:rPr lang="en" sz="1200">
                <a:solidFill>
                  <a:schemeClr val="dk1"/>
                </a:solidFill>
              </a:rPr>
              <a:t>, </a:t>
            </a:r>
            <a:r>
              <a:rPr b="1" lang="en" sz="1200">
                <a:solidFill>
                  <a:schemeClr val="dk1"/>
                </a:solidFill>
              </a:rPr>
              <a:t>validation</a:t>
            </a:r>
            <a:r>
              <a:rPr lang="en" sz="1200">
                <a:solidFill>
                  <a:schemeClr val="dk1"/>
                </a:solidFill>
              </a:rPr>
              <a:t>, and </a:t>
            </a:r>
            <a:r>
              <a:rPr b="1" lang="en" sz="1200">
                <a:solidFill>
                  <a:schemeClr val="dk1"/>
                </a:solidFill>
              </a:rPr>
              <a:t>test</a:t>
            </a:r>
            <a:r>
              <a:rPr lang="en" sz="1200">
                <a:solidFill>
                  <a:schemeClr val="dk1"/>
                </a:solidFill>
              </a:rPr>
              <a:t> sets.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</a:rPr>
              <a:t>Validation data is used during training to adjust hyperparameters without touching the final test set.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b="1" lang="en" sz="1200"/>
              <a:t>Cross-Validation:</a:t>
            </a:r>
            <a:br>
              <a:rPr b="1" lang="en" sz="1200"/>
            </a:br>
            <a:endParaRPr b="1"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○"/>
            </a:pPr>
            <a:r>
              <a:rPr lang="en" sz="1200">
                <a:solidFill>
                  <a:schemeClr val="dk1"/>
                </a:solidFill>
              </a:rPr>
              <a:t>In small datasets, k-fold CV rotates validation sets to maximize data usage.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/>
              <a:t>Why Important?</a:t>
            </a:r>
            <a:r>
              <a:rPr lang="en" sz="1200"/>
              <a:t> Prevents </a:t>
            </a:r>
            <a:r>
              <a:rPr b="1" lang="en" sz="1200"/>
              <a:t>overfitting</a:t>
            </a:r>
            <a:r>
              <a:rPr lang="en" sz="1200"/>
              <a:t> and gives realistic performance estimates.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70"/>
          <p:cNvSpPr txBox="1"/>
          <p:nvPr>
            <p:ph type="title"/>
          </p:nvPr>
        </p:nvSpPr>
        <p:spPr>
          <a:xfrm>
            <a:off x="740950" y="1017900"/>
            <a:ext cx="66114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Key metrics: Accuracy, Precision, Recall, F1.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580" name="Google Shape;580;p70"/>
          <p:cNvSpPr txBox="1"/>
          <p:nvPr>
            <p:ph idx="1" type="subTitle"/>
          </p:nvPr>
        </p:nvSpPr>
        <p:spPr>
          <a:xfrm>
            <a:off x="973225" y="1593150"/>
            <a:ext cx="5875800" cy="265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Classification Metrics: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i="1" lang="en" sz="1300"/>
              <a:t>Accuracy</a:t>
            </a:r>
            <a:r>
              <a:rPr lang="en" sz="1300"/>
              <a:t> → % of correct predictions overall.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i="1" lang="en" sz="1300"/>
              <a:t>Precision</a:t>
            </a:r>
            <a:r>
              <a:rPr lang="en" sz="1300"/>
              <a:t> → Of predicted positives, how many were correct.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i="1" lang="en" sz="1300"/>
              <a:t>Recall</a:t>
            </a:r>
            <a:r>
              <a:rPr lang="en" sz="1300"/>
              <a:t> → Of actual positives, how many were detected.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i="1" lang="en" sz="1300"/>
              <a:t>F1-Score</a:t>
            </a:r>
            <a:r>
              <a:rPr lang="en" sz="1300"/>
              <a:t> → Balances precision &amp; recall, useful in imbalanced datasets.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1"/>
          <p:cNvSpPr txBox="1"/>
          <p:nvPr>
            <p:ph type="title"/>
          </p:nvPr>
        </p:nvSpPr>
        <p:spPr>
          <a:xfrm>
            <a:off x="753600" y="1095400"/>
            <a:ext cx="6611400" cy="62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00"/>
              <a:t>Key metrics: Accuracy, Precision, Recall, F1.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586" name="Google Shape;586;p71"/>
          <p:cNvSpPr txBox="1"/>
          <p:nvPr>
            <p:ph idx="1" type="subTitle"/>
          </p:nvPr>
        </p:nvSpPr>
        <p:spPr>
          <a:xfrm>
            <a:off x="753600" y="1593150"/>
            <a:ext cx="6095700" cy="251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Regression Metrics: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i="1" lang="en" sz="1300"/>
              <a:t>Mean Absolute Error (MAE)</a:t>
            </a:r>
            <a:r>
              <a:rPr lang="en" sz="1300"/>
              <a:t> → Average of absolute prediction errors.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i="1" lang="en" sz="1300"/>
              <a:t>Mean Squared Error (MSE)</a:t>
            </a:r>
            <a:r>
              <a:rPr lang="en" sz="1300"/>
              <a:t> → Penalizes larger errors more.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i="1" lang="en" sz="1300"/>
              <a:t>R² (Coefficient of Determination)</a:t>
            </a:r>
            <a:r>
              <a:rPr lang="en" sz="1300"/>
              <a:t> → How well the model explains variance in target.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2"/>
          <p:cNvSpPr txBox="1"/>
          <p:nvPr>
            <p:ph type="title"/>
          </p:nvPr>
        </p:nvSpPr>
        <p:spPr>
          <a:xfrm>
            <a:off x="892300" y="470350"/>
            <a:ext cx="60609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Overfitting vs Underfitting</a:t>
            </a:r>
            <a:endParaRPr sz="2400"/>
          </a:p>
        </p:txBody>
      </p:sp>
      <p:sp>
        <p:nvSpPr>
          <p:cNvPr id="592" name="Google Shape;592;p72"/>
          <p:cNvSpPr txBox="1"/>
          <p:nvPr>
            <p:ph idx="1" type="subTitle"/>
          </p:nvPr>
        </p:nvSpPr>
        <p:spPr>
          <a:xfrm>
            <a:off x="926950" y="1708725"/>
            <a:ext cx="5991600" cy="29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Overfitting: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Model learns both patterns </a:t>
            </a:r>
            <a:r>
              <a:rPr b="1" lang="en" sz="1200"/>
              <a:t>and noise</a:t>
            </a:r>
            <a:r>
              <a:rPr lang="en" sz="1200"/>
              <a:t> from training data.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Performs well on training data but poorly on unseen data.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Causes of Overfitting: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Too complex model (deep trees, too many parameters).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Too little training data.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Prevention Techniques: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Regularization (L1/L2, dropout).</a:t>
            </a:r>
            <a:br>
              <a:rPr lang="en" sz="1200"/>
            </a:br>
            <a:endParaRPr sz="12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 sz="1200"/>
              <a:t>Data augmentation.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Fundamentals</a:t>
            </a:r>
            <a:endParaRPr/>
          </a:p>
        </p:txBody>
      </p:sp>
      <p:sp>
        <p:nvSpPr>
          <p:cNvPr id="479" name="Google Shape;479;p55"/>
          <p:cNvSpPr txBox="1"/>
          <p:nvPr>
            <p:ph idx="2" type="title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80" name="Google Shape;480;p55"/>
          <p:cNvSpPr txBox="1"/>
          <p:nvPr>
            <p:ph idx="3" type="title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481" name="Google Shape;481;p55"/>
          <p:cNvSpPr txBox="1"/>
          <p:nvPr>
            <p:ph idx="4" type="title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82" name="Google Shape;482;p55"/>
          <p:cNvSpPr txBox="1"/>
          <p:nvPr>
            <p:ph idx="6" type="title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Development</a:t>
            </a:r>
            <a:endParaRPr/>
          </a:p>
        </p:txBody>
      </p:sp>
      <p:sp>
        <p:nvSpPr>
          <p:cNvPr id="483" name="Google Shape;483;p55"/>
          <p:cNvSpPr txBox="1"/>
          <p:nvPr>
            <p:ph idx="7" type="title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4" name="Google Shape;484;p55"/>
          <p:cNvSpPr txBox="1"/>
          <p:nvPr>
            <p:ph idx="9" type="title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&amp; Generative AI</a:t>
            </a:r>
            <a:endParaRPr/>
          </a:p>
        </p:txBody>
      </p:sp>
      <p:sp>
        <p:nvSpPr>
          <p:cNvPr id="485" name="Google Shape;485;p55"/>
          <p:cNvSpPr txBox="1"/>
          <p:nvPr>
            <p:ph idx="13" type="title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86" name="Google Shape;486;p55"/>
          <p:cNvSpPr txBox="1"/>
          <p:nvPr>
            <p:ph idx="15" type="title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 &amp; Cloud ML platforms</a:t>
            </a:r>
            <a:endParaRPr/>
          </a:p>
        </p:txBody>
      </p:sp>
      <p:sp>
        <p:nvSpPr>
          <p:cNvPr id="487" name="Google Shape;487;p55"/>
          <p:cNvSpPr txBox="1"/>
          <p:nvPr>
            <p:ph idx="16" type="title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88" name="Google Shape;488;p55"/>
          <p:cNvSpPr txBox="1"/>
          <p:nvPr>
            <p:ph idx="18" type="title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API </a:t>
            </a:r>
            <a:br>
              <a:rPr lang="en"/>
            </a:br>
            <a:r>
              <a:rPr lang="en"/>
              <a:t>Integration</a:t>
            </a:r>
            <a:endParaRPr/>
          </a:p>
        </p:txBody>
      </p:sp>
      <p:sp>
        <p:nvSpPr>
          <p:cNvPr id="489" name="Google Shape;489;p55"/>
          <p:cNvSpPr txBox="1"/>
          <p:nvPr>
            <p:ph idx="19" type="title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90" name="Google Shape;490;p55"/>
          <p:cNvSpPr txBox="1"/>
          <p:nvPr>
            <p:ph idx="21" type="title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73"/>
          <p:cNvSpPr txBox="1"/>
          <p:nvPr>
            <p:ph type="title"/>
          </p:nvPr>
        </p:nvSpPr>
        <p:spPr>
          <a:xfrm>
            <a:off x="788225" y="435675"/>
            <a:ext cx="60609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Overfitting vs Underfitting</a:t>
            </a:r>
            <a:endParaRPr sz="2400"/>
          </a:p>
        </p:txBody>
      </p:sp>
      <p:sp>
        <p:nvSpPr>
          <p:cNvPr id="598" name="Google Shape;598;p73"/>
          <p:cNvSpPr txBox="1"/>
          <p:nvPr>
            <p:ph idx="1" type="subTitle"/>
          </p:nvPr>
        </p:nvSpPr>
        <p:spPr>
          <a:xfrm>
            <a:off x="718925" y="1593150"/>
            <a:ext cx="6130200" cy="320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Underfitting: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Model fails to capture important patterns in data.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Performs poorly on both training and validation datasets.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Causes of Underfitting: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Model too simple (linear regression for complex patterns).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Insufficient training time.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Missing important features or poor preprocessing.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Solutions: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Use a more complex model (e.g., move from linear regression to random forest).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Feature engineering to add meaningful variables.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Hyperparameter tuning to improve capacity.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4"/>
          <p:cNvSpPr txBox="1"/>
          <p:nvPr>
            <p:ph type="title"/>
          </p:nvPr>
        </p:nvSpPr>
        <p:spPr>
          <a:xfrm>
            <a:off x="1816950" y="2387363"/>
            <a:ext cx="60219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&amp; Generative AI</a:t>
            </a:r>
            <a:endParaRPr/>
          </a:p>
        </p:txBody>
      </p:sp>
      <p:sp>
        <p:nvSpPr>
          <p:cNvPr id="604" name="Google Shape;604;p74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5"/>
          <p:cNvSpPr txBox="1"/>
          <p:nvPr>
            <p:ph type="title"/>
          </p:nvPr>
        </p:nvSpPr>
        <p:spPr>
          <a:xfrm>
            <a:off x="788275" y="944250"/>
            <a:ext cx="60609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What are LLMs (GPT, LLaMA, Mistral)?</a:t>
            </a:r>
            <a:endParaRPr sz="2400"/>
          </a:p>
        </p:txBody>
      </p:sp>
      <p:sp>
        <p:nvSpPr>
          <p:cNvPr id="610" name="Google Shape;610;p75"/>
          <p:cNvSpPr txBox="1"/>
          <p:nvPr>
            <p:ph idx="1" type="subTitle"/>
          </p:nvPr>
        </p:nvSpPr>
        <p:spPr>
          <a:xfrm>
            <a:off x="857625" y="1593150"/>
            <a:ext cx="7247100" cy="297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Definition: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Large Language Models (LLMs) are </a:t>
            </a:r>
            <a:r>
              <a:rPr b="1" lang="en" sz="1200"/>
              <a:t>AI models trained on massive text datasets</a:t>
            </a:r>
            <a:r>
              <a:rPr lang="en" sz="1200"/>
              <a:t> to understand and generate human-like language.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Core Idea: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They learn </a:t>
            </a:r>
            <a:r>
              <a:rPr b="1" lang="en" sz="1200"/>
              <a:t>patterns, grammar, facts, and reasoning</a:t>
            </a:r>
            <a:r>
              <a:rPr lang="en" sz="1200"/>
              <a:t> from billions of words.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Contain </a:t>
            </a:r>
            <a:r>
              <a:rPr b="1" lang="en" sz="1200"/>
              <a:t>billions of parameters</a:t>
            </a:r>
            <a:r>
              <a:rPr lang="en" sz="1200"/>
              <a:t> that store this knowledge.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Examples: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OpenAI GPT series, Meta’s LLaMA, Google’s PaLM, Anthropic’s Claude</a:t>
            </a:r>
            <a:endParaRPr sz="15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76"/>
          <p:cNvSpPr txBox="1"/>
          <p:nvPr>
            <p:ph type="title"/>
          </p:nvPr>
        </p:nvSpPr>
        <p:spPr>
          <a:xfrm>
            <a:off x="788275" y="944250"/>
            <a:ext cx="60609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Advancements in LLM</a:t>
            </a:r>
            <a:endParaRPr sz="2400"/>
          </a:p>
        </p:txBody>
      </p:sp>
      <p:sp>
        <p:nvSpPr>
          <p:cNvPr id="616" name="Google Shape;616;p76"/>
          <p:cNvSpPr txBox="1"/>
          <p:nvPr>
            <p:ph idx="1" type="subTitle"/>
          </p:nvPr>
        </p:nvSpPr>
        <p:spPr>
          <a:xfrm>
            <a:off x="1042575" y="1593150"/>
            <a:ext cx="6576900" cy="302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Difference from traditional ML models:</a:t>
            </a:r>
            <a:br>
              <a:rPr b="1" lang="en" sz="1200"/>
            </a:b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Traditional ML → task-specific (e.g., only spam classification).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LLMs → general-purpose, can handle multiple NLP tasks with the same architecture.</a:t>
            </a:r>
            <a:br>
              <a:rPr lang="en" sz="1200"/>
            </a:b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Relevance for ML Engineers:</a:t>
            </a:r>
            <a:r>
              <a:rPr lang="en" sz="1200"/>
              <a:t> Increasingly integrated into enterprise ML pipelines for intelligent applications.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7"/>
          <p:cNvSpPr txBox="1"/>
          <p:nvPr>
            <p:ph type="title"/>
          </p:nvPr>
        </p:nvSpPr>
        <p:spPr>
          <a:xfrm>
            <a:off x="788225" y="470350"/>
            <a:ext cx="60609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How they work (transformers, embeddings).</a:t>
            </a:r>
            <a:endParaRPr sz="2400"/>
          </a:p>
        </p:txBody>
      </p:sp>
      <p:sp>
        <p:nvSpPr>
          <p:cNvPr id="622" name="Google Shape;622;p77"/>
          <p:cNvSpPr txBox="1"/>
          <p:nvPr>
            <p:ph idx="1" type="subTitle"/>
          </p:nvPr>
        </p:nvSpPr>
        <p:spPr>
          <a:xfrm>
            <a:off x="915425" y="1593150"/>
            <a:ext cx="7119900" cy="287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Embeddings:</a:t>
            </a:r>
            <a:br>
              <a:rPr b="1" lang="en" sz="1200"/>
            </a:b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Convert words/sentences into </a:t>
            </a:r>
            <a:r>
              <a:rPr b="1" lang="en" sz="1200"/>
              <a:t>dense numeric vectors</a:t>
            </a:r>
            <a:r>
              <a:rPr lang="en" sz="1200"/>
              <a:t> that capture semantic meaning.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Similar words → closer in vector space.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Transformer Architecture: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Backbone of LLMs, based on </a:t>
            </a:r>
            <a:r>
              <a:rPr b="1" lang="en" sz="1200"/>
              <a:t>attention mechanisms</a:t>
            </a:r>
            <a:r>
              <a:rPr lang="en" sz="1200"/>
              <a:t>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Attention allows models to focus on relevant words in a sequence, improving context understanding.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8"/>
          <p:cNvSpPr txBox="1"/>
          <p:nvPr>
            <p:ph type="title"/>
          </p:nvPr>
        </p:nvSpPr>
        <p:spPr>
          <a:xfrm>
            <a:off x="788225" y="435675"/>
            <a:ext cx="60609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Applications: summarization, chatbots</a:t>
            </a:r>
            <a:endParaRPr sz="2400"/>
          </a:p>
        </p:txBody>
      </p:sp>
      <p:sp>
        <p:nvSpPr>
          <p:cNvPr id="628" name="Google Shape;628;p78"/>
          <p:cNvSpPr txBox="1"/>
          <p:nvPr>
            <p:ph idx="1" type="subTitle"/>
          </p:nvPr>
        </p:nvSpPr>
        <p:spPr>
          <a:xfrm>
            <a:off x="915425" y="1593150"/>
            <a:ext cx="5933700" cy="27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Summarization: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/>
              <a:t>Create concise versions of long reports, research papers, or customer reviews.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/>
              <a:t>Example: Auto-summarizing meeting transcripts for employees.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Chatbots &amp; Virtual Assistants:</a:t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/>
              <a:t>Power customer support chatbots, personal AI companions, and knowledge-based assistants.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/>
              <a:t>Example: Banking bots answering account queries in real time.</a:t>
            </a:r>
            <a:br>
              <a:rPr lang="en" sz="1300"/>
            </a:b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79"/>
          <p:cNvSpPr txBox="1"/>
          <p:nvPr>
            <p:ph type="title"/>
          </p:nvPr>
        </p:nvSpPr>
        <p:spPr>
          <a:xfrm>
            <a:off x="1213525" y="659950"/>
            <a:ext cx="5329200" cy="61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Applications: </a:t>
            </a:r>
            <a:r>
              <a:rPr b="1" lang="en" sz="1900"/>
              <a:t>GPT, LLaMA, Mistral</a:t>
            </a:r>
            <a:endParaRPr sz="3000"/>
          </a:p>
        </p:txBody>
      </p:sp>
      <p:sp>
        <p:nvSpPr>
          <p:cNvPr id="634" name="Google Shape;634;p79"/>
          <p:cNvSpPr txBox="1"/>
          <p:nvPr>
            <p:ph idx="1" type="subTitle"/>
          </p:nvPr>
        </p:nvSpPr>
        <p:spPr>
          <a:xfrm>
            <a:off x="1088800" y="1876625"/>
            <a:ext cx="57603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/>
              <a:t>GPT (OpenAI)</a:t>
            </a:r>
            <a:r>
              <a:rPr lang="en" sz="1300"/>
              <a:t> → Most widely used LLM, trained on massive datasets; excels in natural language tasks such as summarization, Q&amp;A, and code generation.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/>
              <a:t>LLaMA (Meta)</a:t>
            </a:r>
            <a:r>
              <a:rPr lang="en" sz="1300"/>
              <a:t> → Open-source family of models designed for efficiency; optimized for research and smaller-scale deployment.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/>
              <a:t>Mistral</a:t>
            </a:r>
            <a:r>
              <a:rPr lang="en" sz="1300"/>
              <a:t> → Lightweight, high-performance open-source models; strong in reasoning, summarization, and multilingual tasks.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/>
              <a:t>They represent the evolution of </a:t>
            </a:r>
            <a:r>
              <a:rPr b="1" lang="en" sz="1300"/>
              <a:t>general-purpose AI systems</a:t>
            </a:r>
            <a:r>
              <a:rPr lang="en" sz="1300"/>
              <a:t> that power chatbots, assistants, and enterprise automation.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0"/>
          <p:cNvSpPr txBox="1"/>
          <p:nvPr>
            <p:ph type="title"/>
          </p:nvPr>
        </p:nvSpPr>
        <p:spPr>
          <a:xfrm>
            <a:off x="788350" y="551275"/>
            <a:ext cx="60609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Future scope in ML Engineer role.</a:t>
            </a:r>
            <a:endParaRPr sz="2400"/>
          </a:p>
        </p:txBody>
      </p:sp>
      <p:sp>
        <p:nvSpPr>
          <p:cNvPr id="640" name="Google Shape;640;p80"/>
          <p:cNvSpPr txBox="1"/>
          <p:nvPr>
            <p:ph idx="1" type="subTitle"/>
          </p:nvPr>
        </p:nvSpPr>
        <p:spPr>
          <a:xfrm>
            <a:off x="880750" y="1593150"/>
            <a:ext cx="5968500" cy="279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Industry-Specific AI: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Healthcare → medical report summarization.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Finance → fraud detection, compliance automation.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Education → personalized tutoring and grading.</a:t>
            </a:r>
            <a:br>
              <a:rPr lang="en" sz="1200"/>
            </a:b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Responsible AI:</a:t>
            </a:r>
            <a:br>
              <a:rPr b="1" lang="en" sz="1200"/>
            </a:b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Future development will focus on </a:t>
            </a:r>
            <a:r>
              <a:rPr b="1" lang="en" sz="1200"/>
              <a:t>bias reduction, safety, and privacy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81"/>
          <p:cNvSpPr txBox="1"/>
          <p:nvPr>
            <p:ph type="title"/>
          </p:nvPr>
        </p:nvSpPr>
        <p:spPr>
          <a:xfrm>
            <a:off x="1326675" y="2213443"/>
            <a:ext cx="7472700" cy="17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 &amp; Cloud Platforms</a:t>
            </a:r>
            <a:endParaRPr/>
          </a:p>
        </p:txBody>
      </p:sp>
      <p:sp>
        <p:nvSpPr>
          <p:cNvPr id="646" name="Google Shape;646;p81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82"/>
          <p:cNvSpPr txBox="1"/>
          <p:nvPr>
            <p:ph type="title"/>
          </p:nvPr>
        </p:nvSpPr>
        <p:spPr>
          <a:xfrm>
            <a:off x="1472675" y="613950"/>
            <a:ext cx="6828600" cy="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Retrieval-Augmented Generation (RAG)</a:t>
            </a:r>
            <a:endParaRPr sz="2400"/>
          </a:p>
        </p:txBody>
      </p:sp>
      <p:sp>
        <p:nvSpPr>
          <p:cNvPr id="652" name="Google Shape;652;p82"/>
          <p:cNvSpPr txBox="1"/>
          <p:nvPr>
            <p:ph idx="1" type="subTitle"/>
          </p:nvPr>
        </p:nvSpPr>
        <p:spPr>
          <a:xfrm>
            <a:off x="1273750" y="1593150"/>
            <a:ext cx="55755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/>
              <a:t>Combines </a:t>
            </a:r>
            <a:r>
              <a:rPr b="1" lang="en" sz="1300"/>
              <a:t>retrieval</a:t>
            </a:r>
            <a:r>
              <a:rPr lang="en" sz="1300"/>
              <a:t> of relevant documents with </a:t>
            </a:r>
            <a:r>
              <a:rPr b="1" lang="en" sz="1300"/>
              <a:t>generation</a:t>
            </a:r>
            <a:r>
              <a:rPr lang="en" sz="1300"/>
              <a:t> by LLMs.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/>
              <a:t>Improves accuracy by grounding outputs in external knowledge.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/>
              <a:t>Use cases: Question answering, summarization, code generation.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/>
              <a:t>Architecture: Query → Retrieve → Generate → Rank/Filter.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6"/>
          <p:cNvSpPr txBox="1"/>
          <p:nvPr>
            <p:ph type="title"/>
          </p:nvPr>
        </p:nvSpPr>
        <p:spPr>
          <a:xfrm>
            <a:off x="2140600" y="2389375"/>
            <a:ext cx="53055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Fundamentals</a:t>
            </a:r>
            <a:endParaRPr/>
          </a:p>
        </p:txBody>
      </p:sp>
      <p:sp>
        <p:nvSpPr>
          <p:cNvPr id="496" name="Google Shape;496;p56"/>
          <p:cNvSpPr txBox="1"/>
          <p:nvPr>
            <p:ph idx="2" type="title"/>
          </p:nvPr>
        </p:nvSpPr>
        <p:spPr>
          <a:xfrm>
            <a:off x="3850575" y="1200438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3"/>
          <p:cNvSpPr txBox="1"/>
          <p:nvPr>
            <p:ph type="title"/>
          </p:nvPr>
        </p:nvSpPr>
        <p:spPr>
          <a:xfrm>
            <a:off x="1395250" y="403800"/>
            <a:ext cx="5307900" cy="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Retrieval-Augmented Generation (RAG):Vector Databases</a:t>
            </a:r>
            <a:endParaRPr sz="2400"/>
          </a:p>
        </p:txBody>
      </p:sp>
      <p:sp>
        <p:nvSpPr>
          <p:cNvPr id="658" name="Google Shape;658;p83"/>
          <p:cNvSpPr txBox="1"/>
          <p:nvPr>
            <p:ph idx="1" type="subTitle"/>
          </p:nvPr>
        </p:nvSpPr>
        <p:spPr>
          <a:xfrm>
            <a:off x="1261450" y="1770125"/>
            <a:ext cx="55755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Combines </a:t>
            </a:r>
            <a:r>
              <a:rPr b="1" lang="en" sz="1200"/>
              <a:t>semantic search</a:t>
            </a:r>
            <a:r>
              <a:rPr lang="en" sz="1200"/>
              <a:t>  with </a:t>
            </a:r>
            <a:r>
              <a:rPr b="1" lang="en" sz="1200"/>
              <a:t>keyword search</a:t>
            </a:r>
            <a:r>
              <a:rPr lang="en" sz="1200"/>
              <a:t> 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Ensures results are both </a:t>
            </a:r>
            <a:r>
              <a:rPr b="1" lang="en" sz="1200"/>
              <a:t>contextually relevant</a:t>
            </a:r>
            <a:r>
              <a:rPr lang="en" sz="1200"/>
              <a:t> and </a:t>
            </a:r>
            <a:r>
              <a:rPr b="1" lang="en" sz="1200"/>
              <a:t>precisely accurate</a:t>
            </a:r>
            <a:br>
              <a:rPr b="1" lang="en" sz="1200"/>
            </a:b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Useful in domains where wording matters (e.g., law, healthcare, research papers)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Balances </a:t>
            </a:r>
            <a:r>
              <a:rPr b="1" lang="en" sz="1200"/>
              <a:t>recall</a:t>
            </a:r>
            <a:r>
              <a:rPr lang="en" sz="1200"/>
              <a:t> (finding related content) and </a:t>
            </a:r>
            <a:r>
              <a:rPr b="1" lang="en" sz="1200"/>
              <a:t>precision</a:t>
            </a:r>
            <a:r>
              <a:rPr lang="en" sz="1200"/>
              <a:t> 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Enhances RAG pipelines by retrieving the </a:t>
            </a:r>
            <a:r>
              <a:rPr b="1" lang="en" sz="1200"/>
              <a:t>most useful and reliable context</a:t>
            </a:r>
            <a:r>
              <a:rPr lang="en" sz="1200"/>
              <a:t> for LLMs</a:t>
            </a:r>
            <a:br>
              <a:rPr lang="en" sz="1200"/>
            </a:b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4"/>
          <p:cNvSpPr txBox="1"/>
          <p:nvPr>
            <p:ph type="title"/>
          </p:nvPr>
        </p:nvSpPr>
        <p:spPr>
          <a:xfrm>
            <a:off x="1395250" y="403800"/>
            <a:ext cx="5307900" cy="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Retrieval-Augmented Generation (RAG):Embeddings</a:t>
            </a:r>
            <a:endParaRPr sz="2400"/>
          </a:p>
        </p:txBody>
      </p:sp>
      <p:sp>
        <p:nvSpPr>
          <p:cNvPr id="664" name="Google Shape;664;p84"/>
          <p:cNvSpPr txBox="1"/>
          <p:nvPr>
            <p:ph idx="1" type="subTitle"/>
          </p:nvPr>
        </p:nvSpPr>
        <p:spPr>
          <a:xfrm>
            <a:off x="1273750" y="1593150"/>
            <a:ext cx="5575500" cy="283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Numerical representation of text, images, or audio in </a:t>
            </a:r>
            <a:r>
              <a:rPr b="1" lang="en" sz="1200"/>
              <a:t>high-dimensional space</a:t>
            </a:r>
            <a:br>
              <a:rPr b="1" lang="en" sz="1200"/>
            </a:b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Capture </a:t>
            </a:r>
            <a:r>
              <a:rPr b="1" lang="en" sz="1200"/>
              <a:t>semantic relationships</a:t>
            </a:r>
            <a:r>
              <a:rPr lang="en" sz="1200"/>
              <a:t> → similar meanings are placed close together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Allow machines to compare concepts beyond exact keywords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Example: </a:t>
            </a:r>
            <a:r>
              <a:rPr i="1" lang="en" sz="1200"/>
              <a:t>“doctor”</a:t>
            </a:r>
            <a:r>
              <a:rPr lang="en" sz="1200"/>
              <a:t> and </a:t>
            </a:r>
            <a:r>
              <a:rPr i="1" lang="en" sz="1200"/>
              <a:t>“physician”</a:t>
            </a:r>
            <a:r>
              <a:rPr lang="en" sz="1200"/>
              <a:t> embeddings will be closer than </a:t>
            </a:r>
            <a:r>
              <a:rPr i="1" lang="en" sz="1200"/>
              <a:t>“doctor”</a:t>
            </a:r>
            <a:r>
              <a:rPr lang="en" sz="1200"/>
              <a:t> and </a:t>
            </a:r>
            <a:r>
              <a:rPr i="1" lang="en" sz="1200"/>
              <a:t>“car”</a:t>
            </a:r>
            <a:br>
              <a:rPr i="1" lang="en" sz="1200"/>
            </a:br>
            <a:endParaRPr i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Foundation for tasks like </a:t>
            </a:r>
            <a:r>
              <a:rPr b="1" lang="en" sz="1200"/>
              <a:t>semantic search, clustering, recommendations, and RAG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5"/>
          <p:cNvSpPr txBox="1"/>
          <p:nvPr>
            <p:ph type="title"/>
          </p:nvPr>
        </p:nvSpPr>
        <p:spPr>
          <a:xfrm>
            <a:off x="1472675" y="613950"/>
            <a:ext cx="4890900" cy="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Cloud ML Platforms (AWS)</a:t>
            </a:r>
            <a:endParaRPr sz="2400"/>
          </a:p>
        </p:txBody>
      </p:sp>
      <p:sp>
        <p:nvSpPr>
          <p:cNvPr id="670" name="Google Shape;670;p85"/>
          <p:cNvSpPr txBox="1"/>
          <p:nvPr>
            <p:ph idx="1" type="subTitle"/>
          </p:nvPr>
        </p:nvSpPr>
        <p:spPr>
          <a:xfrm>
            <a:off x="1169725" y="1593150"/>
            <a:ext cx="5679300" cy="27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AWS SageMaker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Fully managed service for building, training &amp; deploying ML models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Provides </a:t>
            </a:r>
            <a:r>
              <a:rPr b="1" lang="en" sz="1200"/>
              <a:t>pre-built algorithms, Jupyter notebooks, and AutoML</a:t>
            </a:r>
            <a:br>
              <a:rPr b="1" lang="en" sz="1200"/>
            </a:b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Supports large-scale distributed training with built-in optimization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Integrated with AWS ecosystem (S3, Lambda, API Gateway) for end-to-end ML workflows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86"/>
          <p:cNvSpPr txBox="1"/>
          <p:nvPr>
            <p:ph type="title"/>
          </p:nvPr>
        </p:nvSpPr>
        <p:spPr>
          <a:xfrm>
            <a:off x="1169725" y="514400"/>
            <a:ext cx="4759200" cy="85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Cloud ML Platforms </a:t>
            </a:r>
            <a:endParaRPr sz="2400"/>
          </a:p>
        </p:txBody>
      </p:sp>
      <p:sp>
        <p:nvSpPr>
          <p:cNvPr id="676" name="Google Shape;676;p86"/>
          <p:cNvSpPr txBox="1"/>
          <p:nvPr>
            <p:ph idx="1" type="subTitle"/>
          </p:nvPr>
        </p:nvSpPr>
        <p:spPr>
          <a:xfrm>
            <a:off x="1169725" y="1593150"/>
            <a:ext cx="5679300" cy="278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Azure ML Studio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Cloud platform for </a:t>
            </a:r>
            <a:r>
              <a:rPr b="1" lang="en" sz="1200"/>
              <a:t>low-code and advanced ML development</a:t>
            </a:r>
            <a:br>
              <a:rPr b="1" lang="en" sz="1200"/>
            </a:b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Drag-and-drop interface plus Python/R integration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Features: data prep, model training, automated ML, and deployment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Strong integration with Microsoft ecosystem (Power BI, Azure Data Lake)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87"/>
          <p:cNvSpPr txBox="1"/>
          <p:nvPr>
            <p:ph type="title"/>
          </p:nvPr>
        </p:nvSpPr>
        <p:spPr>
          <a:xfrm>
            <a:off x="1671300" y="2317468"/>
            <a:ext cx="7472700" cy="176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API Integration</a:t>
            </a:r>
            <a:endParaRPr/>
          </a:p>
        </p:txBody>
      </p:sp>
      <p:sp>
        <p:nvSpPr>
          <p:cNvPr id="682" name="Google Shape;682;p87"/>
          <p:cNvSpPr txBox="1"/>
          <p:nvPr>
            <p:ph idx="2" type="title"/>
          </p:nvPr>
        </p:nvSpPr>
        <p:spPr>
          <a:xfrm>
            <a:off x="3463075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88"/>
          <p:cNvSpPr txBox="1"/>
          <p:nvPr>
            <p:ph type="title"/>
          </p:nvPr>
        </p:nvSpPr>
        <p:spPr>
          <a:xfrm>
            <a:off x="1157700" y="232525"/>
            <a:ext cx="6828600" cy="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ML API Integration (OpenAI)</a:t>
            </a:r>
            <a:endParaRPr sz="2400"/>
          </a:p>
        </p:txBody>
      </p:sp>
      <p:sp>
        <p:nvSpPr>
          <p:cNvPr id="688" name="Google Shape;688;p88"/>
          <p:cNvSpPr txBox="1"/>
          <p:nvPr>
            <p:ph idx="1" type="subTitle"/>
          </p:nvPr>
        </p:nvSpPr>
        <p:spPr>
          <a:xfrm>
            <a:off x="1319975" y="1593150"/>
            <a:ext cx="5529300" cy="281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Purpose</a:t>
            </a:r>
            <a:r>
              <a:rPr lang="en" sz="1300"/>
              <a:t>: Integrate OpenAI models (GPT, Codex) into applications.</a:t>
            </a:r>
            <a:br>
              <a:rPr lang="en" sz="1300"/>
            </a:b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Workflow</a:t>
            </a:r>
            <a:r>
              <a:rPr lang="en" sz="1300"/>
              <a:t>: Client → API Request → Model Processing → API Response → Application.</a:t>
            </a:r>
            <a:br>
              <a:rPr lang="en" sz="1300"/>
            </a:b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Use Cases</a:t>
            </a:r>
            <a:r>
              <a:rPr lang="en" sz="1300"/>
              <a:t>: Chatbots, content generation, summarization, code assistance.</a:t>
            </a:r>
            <a:br>
              <a:rPr lang="en" sz="1300"/>
            </a:b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Key Points</a:t>
            </a:r>
            <a:r>
              <a:rPr lang="en" sz="1300"/>
              <a:t>: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/>
              <a:t>Requires API key authentication.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/>
              <a:t>Supports real-time inference.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lang="en" sz="1300"/>
              <a:t>SDKs available for Python, Node.js, and other languages.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89"/>
          <p:cNvSpPr txBox="1"/>
          <p:nvPr>
            <p:ph type="title"/>
          </p:nvPr>
        </p:nvSpPr>
        <p:spPr>
          <a:xfrm>
            <a:off x="1472675" y="613950"/>
            <a:ext cx="6828600" cy="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ML API Integration ( Hugging Face)</a:t>
            </a:r>
            <a:endParaRPr sz="2400"/>
          </a:p>
        </p:txBody>
      </p:sp>
      <p:sp>
        <p:nvSpPr>
          <p:cNvPr id="694" name="Google Shape;694;p89"/>
          <p:cNvSpPr txBox="1"/>
          <p:nvPr>
            <p:ph idx="1" type="subTitle"/>
          </p:nvPr>
        </p:nvSpPr>
        <p:spPr>
          <a:xfrm>
            <a:off x="776725" y="1593150"/>
            <a:ext cx="6072300" cy="29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Purpose</a:t>
            </a:r>
            <a:r>
              <a:rPr lang="en" sz="1200"/>
              <a:t>: Use pre-trained NLP/ML models via Hugging Face Hub API.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Workflow</a:t>
            </a:r>
            <a:r>
              <a:rPr lang="en" sz="1200"/>
              <a:t>: Application → REST/Inference API → Model → Response.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Use Cases</a:t>
            </a:r>
            <a:r>
              <a:rPr lang="en" sz="1200"/>
              <a:t>: Text classification, sentiment analysis, translation, embeddings.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Key Points</a:t>
            </a:r>
            <a:r>
              <a:rPr lang="en" sz="1200"/>
              <a:t>: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Supports thousands of models in Transformers, PyTorch, TensorFlow.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Offers hosted inference and custom model deployment.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Authentication via API tokens; supports batch and real-time requests.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90"/>
          <p:cNvSpPr txBox="1"/>
          <p:nvPr>
            <p:ph type="title"/>
          </p:nvPr>
        </p:nvSpPr>
        <p:spPr>
          <a:xfrm>
            <a:off x="942650" y="193600"/>
            <a:ext cx="5605500" cy="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ML API Integration ( Anthropic API)</a:t>
            </a:r>
            <a:endParaRPr sz="2400"/>
          </a:p>
        </p:txBody>
      </p:sp>
      <p:sp>
        <p:nvSpPr>
          <p:cNvPr id="700" name="Google Shape;700;p90"/>
          <p:cNvSpPr txBox="1"/>
          <p:nvPr>
            <p:ph idx="1" type="subTitle"/>
          </p:nvPr>
        </p:nvSpPr>
        <p:spPr>
          <a:xfrm>
            <a:off x="942650" y="1814375"/>
            <a:ext cx="6072300" cy="291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Purpose</a:t>
            </a:r>
            <a:r>
              <a:rPr lang="en" sz="1200"/>
              <a:t>: Provide access to Claude LLM for natural language tasks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Use Cases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Chatbots &amp; virtual assistants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Summarization of long documents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Workflow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Send input prompt → Anthropic API (Claude model) → Receive AI-generated output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Integrate via Python SDK or REST API for apps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Key Points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Focus on safety &amp; responsible AI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Easy to integrate with existing ML systems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Scalable for enterprise-grade deployments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1"/>
          <p:cNvSpPr txBox="1"/>
          <p:nvPr>
            <p:ph type="title"/>
          </p:nvPr>
        </p:nvSpPr>
        <p:spPr>
          <a:xfrm>
            <a:off x="2302625" y="1888888"/>
            <a:ext cx="60219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topics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2"/>
          <p:cNvSpPr txBox="1"/>
          <p:nvPr>
            <p:ph type="title"/>
          </p:nvPr>
        </p:nvSpPr>
        <p:spPr>
          <a:xfrm>
            <a:off x="848500" y="336525"/>
            <a:ext cx="4890900" cy="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Design for ML</a:t>
            </a:r>
            <a:endParaRPr/>
          </a:p>
        </p:txBody>
      </p:sp>
      <p:sp>
        <p:nvSpPr>
          <p:cNvPr id="711" name="Google Shape;711;p92"/>
          <p:cNvSpPr txBox="1"/>
          <p:nvPr>
            <p:ph idx="1" type="subTitle"/>
          </p:nvPr>
        </p:nvSpPr>
        <p:spPr>
          <a:xfrm>
            <a:off x="1088800" y="2020800"/>
            <a:ext cx="5841300" cy="26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/>
              <a:t>Focuses on building scalable, reliable, and efficient ML systems.</a:t>
            </a:r>
            <a:br>
              <a:rPr lang="en"/>
            </a:b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/>
              <a:t>Key components: Data ingestion, preprocessing, feature store, model training, and deployment.</a:t>
            </a:r>
            <a:br>
              <a:rPr lang="en"/>
            </a:b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/>
              <a:t>Emphasizes modular design, fault tolerance, and reproducibility.</a:t>
            </a:r>
            <a:br>
              <a:rPr lang="en"/>
            </a:b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7"/>
          <p:cNvSpPr txBox="1"/>
          <p:nvPr/>
        </p:nvSpPr>
        <p:spPr>
          <a:xfrm>
            <a:off x="1389300" y="411900"/>
            <a:ext cx="48177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Types of learning:</a:t>
            </a:r>
            <a:br>
              <a:rPr lang="en" sz="19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</a:br>
            <a:endParaRPr sz="19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19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Supervised (classification, regression)</a:t>
            </a:r>
            <a:br>
              <a:rPr lang="en" sz="19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</a:br>
            <a:endParaRPr sz="19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19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Unsupervised (clustering, dimensionality reduction)</a:t>
            </a:r>
            <a:br>
              <a:rPr lang="en" sz="19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</a:br>
            <a:endParaRPr sz="19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-266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Char char="●"/>
            </a:pPr>
            <a:r>
              <a:rPr lang="en" sz="19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Reinforcement Learning (agents, rewards)</a:t>
            </a:r>
            <a:br>
              <a:rPr lang="en" sz="19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</a:br>
            <a:endParaRPr sz="19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rPr>
              <a:t>Real-world examples.</a:t>
            </a:r>
            <a:endParaRPr sz="1900"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Vidaloka"/>
              <a:ea typeface="Vidaloka"/>
              <a:cs typeface="Vidaloka"/>
              <a:sym typeface="Vidaloka"/>
            </a:endParaRPr>
          </a:p>
        </p:txBody>
      </p:sp>
      <p:sp>
        <p:nvSpPr>
          <p:cNvPr id="502" name="Google Shape;502;p57"/>
          <p:cNvSpPr txBox="1"/>
          <p:nvPr/>
        </p:nvSpPr>
        <p:spPr>
          <a:xfrm>
            <a:off x="2972825" y="1345375"/>
            <a:ext cx="44247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93"/>
          <p:cNvSpPr txBox="1"/>
          <p:nvPr>
            <p:ph type="title"/>
          </p:nvPr>
        </p:nvSpPr>
        <p:spPr>
          <a:xfrm>
            <a:off x="1472675" y="613950"/>
            <a:ext cx="4890900" cy="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Architecting ML pipelines.</a:t>
            </a:r>
            <a:endParaRPr sz="2400"/>
          </a:p>
        </p:txBody>
      </p:sp>
      <p:sp>
        <p:nvSpPr>
          <p:cNvPr id="717" name="Google Shape;717;p93"/>
          <p:cNvSpPr txBox="1"/>
          <p:nvPr>
            <p:ph idx="1" type="subTitle"/>
          </p:nvPr>
        </p:nvSpPr>
        <p:spPr>
          <a:xfrm>
            <a:off x="869200" y="1593150"/>
            <a:ext cx="5979900" cy="269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 pipelines automate data flow from raw input to model output.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Stages: Data collection → Cleaning → Feature engineering → Model training → Validation → Deployment.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Benefits: Reproducibility, scalability, and reduced manual intervention.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94"/>
          <p:cNvSpPr txBox="1"/>
          <p:nvPr>
            <p:ph type="title"/>
          </p:nvPr>
        </p:nvSpPr>
        <p:spPr>
          <a:xfrm>
            <a:off x="1472675" y="613950"/>
            <a:ext cx="4890900" cy="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Model serving with APIs (FastAPI, Flask).</a:t>
            </a:r>
            <a:endParaRPr sz="2400"/>
          </a:p>
        </p:txBody>
      </p:sp>
      <p:sp>
        <p:nvSpPr>
          <p:cNvPr id="723" name="Google Shape;723;p94"/>
          <p:cNvSpPr txBox="1"/>
          <p:nvPr>
            <p:ph idx="1" type="subTitle"/>
          </p:nvPr>
        </p:nvSpPr>
        <p:spPr>
          <a:xfrm>
            <a:off x="857625" y="1593150"/>
            <a:ext cx="5991600" cy="313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/>
              <a:t>Deploy trained models to production via REST/GraphQL APIs.</a:t>
            </a:r>
            <a:br>
              <a:rPr lang="en"/>
            </a:b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/>
              <a:t>Enables real-time predictions for applications like chatbots or recommendation engines.</a:t>
            </a:r>
            <a:br>
              <a:rPr lang="en"/>
            </a:b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/>
              <a:t>Supports versioning, load balancing, and logging for observability.</a:t>
            </a:r>
            <a:br>
              <a:rPr lang="en"/>
            </a:b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"/>
              <a:t>Frameworks: FastAPI, Flask, TensorFlow Serving, TorchServe.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95"/>
          <p:cNvSpPr txBox="1"/>
          <p:nvPr>
            <p:ph type="title"/>
          </p:nvPr>
        </p:nvSpPr>
        <p:spPr>
          <a:xfrm>
            <a:off x="1157150" y="326375"/>
            <a:ext cx="4577700" cy="8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Containers &amp; Deployment</a:t>
            </a:r>
            <a:endParaRPr sz="2400"/>
          </a:p>
        </p:txBody>
      </p:sp>
      <p:sp>
        <p:nvSpPr>
          <p:cNvPr id="729" name="Google Shape;729;p95"/>
          <p:cNvSpPr txBox="1"/>
          <p:nvPr>
            <p:ph idx="1" type="subTitle"/>
          </p:nvPr>
        </p:nvSpPr>
        <p:spPr>
          <a:xfrm>
            <a:off x="1157150" y="1703800"/>
            <a:ext cx="5714100" cy="26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/>
              <a:t> 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Dockerizing ML Models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Package model + dependencies into a </a:t>
            </a:r>
            <a:r>
              <a:rPr b="1" lang="en" sz="1200"/>
              <a:t>Docker container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Ensures </a:t>
            </a:r>
            <a:r>
              <a:rPr b="1" lang="en" sz="1200"/>
              <a:t>reproducibility</a:t>
            </a:r>
            <a:r>
              <a:rPr lang="en" sz="1200"/>
              <a:t> across environments (dev, test, production)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Enables </a:t>
            </a:r>
            <a:r>
              <a:rPr b="1" lang="en" sz="1200"/>
              <a:t>scaling with Kubernetes</a:t>
            </a:r>
            <a:r>
              <a:rPr lang="en" sz="1200"/>
              <a:t> and microservices</a:t>
            </a:r>
            <a:endParaRPr sz="1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Serverless Inference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Deploy models without managing servers (AWS Lambda, Azure Functions, GCP)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/>
              <a:t>Auto-scales based on incoming requests → </a:t>
            </a:r>
            <a:r>
              <a:rPr b="1" lang="en" sz="1200"/>
              <a:t>cost-efficient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Ideal for lightweight, event-driven ML tasks (chatbots, API calls, fraud detection)</a:t>
            </a: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Reduces DevOps overhead and accelerates deployment</a:t>
            </a: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96"/>
          <p:cNvSpPr txBox="1"/>
          <p:nvPr>
            <p:ph type="title"/>
          </p:nvPr>
        </p:nvSpPr>
        <p:spPr>
          <a:xfrm>
            <a:off x="1472675" y="613950"/>
            <a:ext cx="4890900" cy="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Monitoring &amp; MLOps (model drift)</a:t>
            </a:r>
            <a:endParaRPr sz="2400"/>
          </a:p>
        </p:txBody>
      </p:sp>
      <p:sp>
        <p:nvSpPr>
          <p:cNvPr id="735" name="Google Shape;735;p96"/>
          <p:cNvSpPr txBox="1"/>
          <p:nvPr>
            <p:ph idx="1" type="subTitle"/>
          </p:nvPr>
        </p:nvSpPr>
        <p:spPr>
          <a:xfrm>
            <a:off x="1054125" y="1593150"/>
            <a:ext cx="5795100" cy="28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/>
              <a:t>         Monitoring</a:t>
            </a:r>
            <a:endParaRPr b="1" sz="1200"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Continuous monitoring ensures model reliability in production.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Tracks metrics: Accuracy, latency, data distribution, feature importance.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/>
              <a:t>Model Drift</a:t>
            </a:r>
            <a:r>
              <a:rPr lang="en" sz="1200"/>
              <a:t>: Performance degradation due to changing data patterns.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Mitigation: Retraining, alerting, and automated pipeline updates.</a:t>
            </a:r>
            <a:br>
              <a:rPr lang="en" sz="1200"/>
            </a:br>
            <a:endParaRPr sz="12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/>
              <a:t>MLOps tools: MLflow, Weights &amp; Biases, Prometheus + Grafana.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97"/>
          <p:cNvSpPr txBox="1"/>
          <p:nvPr>
            <p:ph type="title"/>
          </p:nvPr>
        </p:nvSpPr>
        <p:spPr>
          <a:xfrm>
            <a:off x="964100" y="429025"/>
            <a:ext cx="6863400" cy="97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Security in ML Pipelines (protecting data &amp; PII)</a:t>
            </a:r>
            <a:endParaRPr sz="2400"/>
          </a:p>
        </p:txBody>
      </p:sp>
      <p:sp>
        <p:nvSpPr>
          <p:cNvPr id="741" name="Google Shape;741;p97"/>
          <p:cNvSpPr txBox="1"/>
          <p:nvPr>
            <p:ph idx="1" type="subTitle"/>
          </p:nvPr>
        </p:nvSpPr>
        <p:spPr>
          <a:xfrm>
            <a:off x="1042575" y="1593150"/>
            <a:ext cx="5806500" cy="274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Protects data, models, and endpoints from attacks.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 threats: Data poisoning, model inversion, adversarial attacks.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practices: Data encryption, access control, secure APIs, and monitoring.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Compliance with regulations like GDPR, HIPAA is critical for sensitive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98"/>
          <p:cNvSpPr txBox="1"/>
          <p:nvPr>
            <p:ph type="title"/>
          </p:nvPr>
        </p:nvSpPr>
        <p:spPr>
          <a:xfrm>
            <a:off x="903850" y="503338"/>
            <a:ext cx="60219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747" name="Google Shape;747;p98"/>
          <p:cNvSpPr txBox="1"/>
          <p:nvPr/>
        </p:nvSpPr>
        <p:spPr>
          <a:xfrm>
            <a:off x="1077225" y="1426300"/>
            <a:ext cx="6657600" cy="3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</a:pPr>
            <a:r>
              <a:rPr lang="en" sz="12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Successfully designed and implemented a complete </a:t>
            </a: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ML workflow, from data ingestion to model deployment.</a:t>
            </a:r>
            <a:b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Explored key concepts: system design, pipeline architecture, model serving, real-time vs batch inference, and MLOps practices.</a:t>
            </a:r>
            <a:b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Integrated ML APIs (OpenAI &amp; Hugging Face) for enhanced functionality.</a:t>
            </a:r>
            <a:b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Highlighted importance of monitoring, security, and scalability in production-ready ML systems.</a:t>
            </a:r>
            <a:b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Demonstrated readiness to apply ML solutions in real-world scenarios efficiently and reliably.</a:t>
            </a:r>
            <a:br>
              <a:rPr lang="en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11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8"/>
          <p:cNvSpPr txBox="1"/>
          <p:nvPr>
            <p:ph type="title"/>
          </p:nvPr>
        </p:nvSpPr>
        <p:spPr>
          <a:xfrm>
            <a:off x="1204400" y="447250"/>
            <a:ext cx="56331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Unsupervised (clustering, dimensionality reduction)</a:t>
            </a:r>
            <a:endParaRPr sz="2400"/>
          </a:p>
        </p:txBody>
      </p:sp>
      <p:sp>
        <p:nvSpPr>
          <p:cNvPr id="508" name="Google Shape;508;p58"/>
          <p:cNvSpPr txBox="1"/>
          <p:nvPr>
            <p:ph idx="1" type="subTitle"/>
          </p:nvPr>
        </p:nvSpPr>
        <p:spPr>
          <a:xfrm>
            <a:off x="1204400" y="2448500"/>
            <a:ext cx="6470400" cy="19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Works with </a:t>
            </a:r>
            <a:r>
              <a:rPr b="1" lang="en" sz="1300"/>
              <a:t>unlabeled data</a:t>
            </a:r>
            <a:r>
              <a:rPr lang="en" sz="1300"/>
              <a:t>, finding hidden structures and relationships without explicit guidance.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Useful for grouping, anomaly detection, and dimensionality reduction.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Common tasks: </a:t>
            </a:r>
            <a:r>
              <a:rPr b="1" lang="en" sz="1300"/>
              <a:t>clustering</a:t>
            </a:r>
            <a:r>
              <a:rPr lang="en" sz="1300"/>
              <a:t> (customer segmentation, market research) and </a:t>
            </a:r>
            <a:r>
              <a:rPr b="1" lang="en" sz="1300"/>
              <a:t>dimensionality reduction</a:t>
            </a:r>
            <a:r>
              <a:rPr lang="en" sz="1300"/>
              <a:t> (PCA for visualization, reducing dataset size).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Algorithms: K-Means, DBSCAN, PCA, t-SNE.</a:t>
            </a:r>
            <a:endParaRPr sz="13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9"/>
          <p:cNvSpPr txBox="1"/>
          <p:nvPr>
            <p:ph type="title"/>
          </p:nvPr>
        </p:nvSpPr>
        <p:spPr>
          <a:xfrm>
            <a:off x="1273750" y="570975"/>
            <a:ext cx="5825400" cy="8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Supervised (classification, regression)</a:t>
            </a:r>
            <a:endParaRPr sz="2400"/>
          </a:p>
        </p:txBody>
      </p:sp>
      <p:sp>
        <p:nvSpPr>
          <p:cNvPr id="514" name="Google Shape;514;p59"/>
          <p:cNvSpPr txBox="1"/>
          <p:nvPr>
            <p:ph idx="1" type="subTitle"/>
          </p:nvPr>
        </p:nvSpPr>
        <p:spPr>
          <a:xfrm>
            <a:off x="1160625" y="1893650"/>
            <a:ext cx="6643500" cy="195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supervised learning, the model is trained on </a:t>
            </a:r>
            <a:r>
              <a:rPr b="1" lang="en"/>
              <a:t>labeled data</a:t>
            </a:r>
            <a:r>
              <a:rPr lang="en"/>
              <a:t>, meaning inputs and expected outputs are known.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is to learn a mapping function from inputs to outputs.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Common tasks: </a:t>
            </a:r>
            <a:r>
              <a:rPr b="1" lang="en"/>
              <a:t>classification</a:t>
            </a:r>
            <a:r>
              <a:rPr lang="en"/>
              <a:t> (spam detection, disease prediction) and </a:t>
            </a:r>
            <a:r>
              <a:rPr b="1" lang="en"/>
              <a:t>regression</a:t>
            </a:r>
            <a:r>
              <a:rPr lang="en"/>
              <a:t> (house price prediction, sales forecasting).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Algorithms: Logistic Regression, Decision Trees, Random Forest, Gradient Boosting, Neural Networks.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0"/>
          <p:cNvSpPr txBox="1"/>
          <p:nvPr>
            <p:ph type="title"/>
          </p:nvPr>
        </p:nvSpPr>
        <p:spPr>
          <a:xfrm>
            <a:off x="950100" y="944250"/>
            <a:ext cx="5899200" cy="64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Reinforcement Learning (agents, rewards)</a:t>
            </a:r>
            <a:endParaRPr sz="2400"/>
          </a:p>
        </p:txBody>
      </p:sp>
      <p:sp>
        <p:nvSpPr>
          <p:cNvPr id="520" name="Google Shape;520;p60"/>
          <p:cNvSpPr txBox="1"/>
          <p:nvPr>
            <p:ph idx="1" type="subTitle"/>
          </p:nvPr>
        </p:nvSpPr>
        <p:spPr>
          <a:xfrm>
            <a:off x="1021900" y="1824325"/>
            <a:ext cx="7302600" cy="238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 RL, an </a:t>
            </a:r>
            <a:r>
              <a:rPr b="1" lang="en" sz="1300"/>
              <a:t>agent</a:t>
            </a:r>
            <a:r>
              <a:rPr lang="en" sz="1300"/>
              <a:t> learns by interacting with an environment and making sequential decisions.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The agent receives </a:t>
            </a:r>
            <a:r>
              <a:rPr b="1" lang="en" sz="1300"/>
              <a:t>rewards or penalties</a:t>
            </a:r>
            <a:r>
              <a:rPr lang="en" sz="1300"/>
              <a:t> based on its actions and adjusts its strategy to maximize total reward.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Key components: </a:t>
            </a:r>
            <a:r>
              <a:rPr b="1" lang="en" sz="1300"/>
              <a:t>Agent, Environment, Policy, Reward, State, Action</a:t>
            </a:r>
            <a:r>
              <a:rPr lang="en" sz="1300"/>
              <a:t>.</a:t>
            </a:r>
            <a:br>
              <a:rPr lang="en" sz="1300"/>
            </a:b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Applications: Self-driving cars, Robotics, Dynamic pricing, Game AI (AlphaGo).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1"/>
          <p:cNvSpPr txBox="1"/>
          <p:nvPr>
            <p:ph type="title"/>
          </p:nvPr>
        </p:nvSpPr>
        <p:spPr>
          <a:xfrm>
            <a:off x="904800" y="501800"/>
            <a:ext cx="6060900" cy="58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Real-world examples.</a:t>
            </a:r>
            <a:endParaRPr sz="2400"/>
          </a:p>
        </p:txBody>
      </p:sp>
      <p:sp>
        <p:nvSpPr>
          <p:cNvPr id="526" name="Google Shape;526;p61"/>
          <p:cNvSpPr txBox="1"/>
          <p:nvPr>
            <p:ph idx="1" type="subTitle"/>
          </p:nvPr>
        </p:nvSpPr>
        <p:spPr>
          <a:xfrm>
            <a:off x="904800" y="2050125"/>
            <a:ext cx="7556700" cy="267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Use Case: Spam Email Classification</a:t>
            </a:r>
            <a:endParaRPr b="1" sz="1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Research:</a:t>
            </a:r>
            <a:r>
              <a:rPr lang="en" sz="1200"/>
              <a:t> Academic research introduces logistic regression and Naive Bayes for text classification.</a:t>
            </a:r>
            <a:br>
              <a:rPr lang="en" sz="1200"/>
            </a:br>
            <a:endParaRPr sz="1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Engineering:</a:t>
            </a:r>
            <a:r>
              <a:rPr lang="en" sz="1200"/>
              <a:t> ML Engineer builds a </a:t>
            </a:r>
            <a:r>
              <a:rPr b="1" lang="en" sz="1200"/>
              <a:t>pipeline</a:t>
            </a:r>
            <a:r>
              <a:rPr lang="en" sz="1200"/>
              <a:t>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Preprocess emails (clean text, remove stopwords).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Convert words into numerical features (Bag-of-Words, TF-IDF).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Train models on millions of labeled emails.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Deploy as a real-time filtering service in email platforms.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2"/>
          <p:cNvSpPr txBox="1"/>
          <p:nvPr>
            <p:ph type="title"/>
          </p:nvPr>
        </p:nvSpPr>
        <p:spPr>
          <a:xfrm>
            <a:off x="1977100" y="2409950"/>
            <a:ext cx="5757900" cy="8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532" name="Google Shape;532;p62"/>
          <p:cNvSpPr txBox="1"/>
          <p:nvPr>
            <p:ph idx="2" type="title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ist Business Slides XL by Slidesgo">
  <a:themeElements>
    <a:clrScheme name="Simple Light">
      <a:dk1>
        <a:srgbClr val="000000"/>
      </a:dk1>
      <a:lt1>
        <a:srgbClr val="E9E0F0"/>
      </a:lt1>
      <a:dk2>
        <a:srgbClr val="000000"/>
      </a:dk2>
      <a:lt2>
        <a:srgbClr val="E9E0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