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98" r:id="rId4"/>
    <p:sldId id="305" r:id="rId5"/>
    <p:sldId id="300" r:id="rId6"/>
    <p:sldId id="301" r:id="rId7"/>
    <p:sldId id="302" r:id="rId8"/>
    <p:sldId id="303" r:id="rId9"/>
    <p:sldId id="273" r:id="rId10"/>
    <p:sldId id="275" r:id="rId11"/>
    <p:sldId id="277" r:id="rId12"/>
    <p:sldId id="306" r:id="rId13"/>
    <p:sldId id="307" r:id="rId14"/>
    <p:sldId id="308" r:id="rId15"/>
    <p:sldId id="309" r:id="rId16"/>
    <p:sldId id="310" r:id="rId17"/>
    <p:sldId id="311" r:id="rId18"/>
    <p:sldId id="312" r:id="rId19"/>
    <p:sldId id="315" r:id="rId20"/>
    <p:sldId id="313" r:id="rId21"/>
    <p:sldId id="314" r:id="rId22"/>
    <p:sldId id="316" r:id="rId23"/>
    <p:sldId id="317" r:id="rId24"/>
    <p:sldId id="318" r:id="rId25"/>
    <p:sldId id="323" r:id="rId26"/>
    <p:sldId id="319" r:id="rId27"/>
    <p:sldId id="320" r:id="rId28"/>
    <p:sldId id="321" r:id="rId29"/>
    <p:sldId id="278" r:id="rId30"/>
    <p:sldId id="279" r:id="rId31"/>
    <p:sldId id="280" r:id="rId32"/>
    <p:sldId id="28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4E3F53-4698-4D0A-BBBB-6C8E60D7EE30}">
          <p14:sldIdLst>
            <p14:sldId id="272"/>
            <p14:sldId id="267"/>
            <p14:sldId id="298"/>
            <p14:sldId id="305"/>
            <p14:sldId id="300"/>
            <p14:sldId id="301"/>
            <p14:sldId id="302"/>
            <p14:sldId id="303"/>
            <p14:sldId id="273"/>
            <p14:sldId id="275"/>
            <p14:sldId id="277"/>
            <p14:sldId id="306"/>
            <p14:sldId id="307"/>
            <p14:sldId id="308"/>
            <p14:sldId id="309"/>
            <p14:sldId id="310"/>
            <p14:sldId id="311"/>
            <p14:sldId id="312"/>
            <p14:sldId id="315"/>
            <p14:sldId id="313"/>
            <p14:sldId id="314"/>
            <p14:sldId id="316"/>
            <p14:sldId id="317"/>
            <p14:sldId id="318"/>
            <p14:sldId id="323"/>
            <p14:sldId id="319"/>
            <p14:sldId id="320"/>
            <p14:sldId id="321"/>
            <p14:sldId id="278"/>
            <p14:sldId id="279"/>
          </p14:sldIdLst>
        </p14:section>
        <p14:section name="Untitled Section" id="{A9A02109-97FD-4BC3-93DD-633FE34C3803}">
          <p14:sldIdLst>
            <p14:sldId id="280"/>
            <p14:sldId id="281"/>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extLst>
      <p:ext uri="{19B8F6BF-5375-455C-9EA6-DF929625EA0E}">
        <p15:presenceInfo xmlns="" xmlns:p15="http://schemas.microsoft.com/office/powerpoint/2012/main" userId="2bda19a11f670e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343" autoAdjust="0"/>
  </p:normalViewPr>
  <p:slideViewPr>
    <p:cSldViewPr>
      <p:cViewPr>
        <p:scale>
          <a:sx n="50" d="100"/>
          <a:sy n="50" d="100"/>
        </p:scale>
        <p:origin x="-1980" y="-60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1/31/2022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pPr/>
              <a:t>1/31/2022</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4" y="0"/>
            <a:ext cx="9060875" cy="1600200"/>
          </a:xfrm>
        </p:spPr>
        <p:txBody>
          <a:bodyPr>
            <a:normAutofit fontScale="90000"/>
          </a:bodyPr>
          <a:lstStyle/>
          <a:p>
            <a:r>
              <a:rPr lang="en-IN" sz="2000" b="1" dirty="0">
                <a:latin typeface="Times New Roman" panose="02020603050405020304" pitchFamily="18" charset="0"/>
                <a:cs typeface="Times New Roman" panose="02020603050405020304" pitchFamily="18" charset="0"/>
              </a:rPr>
              <a:t>A Socially Relevant Project -I presentation on</a:t>
            </a:r>
            <a:br>
              <a:rPr lang="en-IN" sz="20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IOT BASED AIR POLLUTION CONTROLLING MONITORING SYSTEM</a:t>
            </a:r>
          </a:p>
        </p:txBody>
      </p:sp>
      <p:sp>
        <p:nvSpPr>
          <p:cNvPr id="3" name="Content Placeholder 2"/>
          <p:cNvSpPr>
            <a:spLocks noGrp="1"/>
          </p:cNvSpPr>
          <p:nvPr>
            <p:ph idx="1"/>
          </p:nvPr>
        </p:nvSpPr>
        <p:spPr>
          <a:xfrm>
            <a:off x="457200" y="5105405"/>
            <a:ext cx="4343400" cy="1524000"/>
          </a:xfrm>
        </p:spPr>
        <p:txBody>
          <a:bodyPr>
            <a:normAutofit fontScale="25000" lnSpcReduction="20000"/>
          </a:bodyPr>
          <a:lstStyle/>
          <a:p>
            <a:pPr marL="0" indent="0">
              <a:buNone/>
            </a:pPr>
            <a:endParaRPr lang="en-IN" sz="20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Under the guidance of		</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Ms.K.Ghamya</a:t>
            </a: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Assistant Professor</a:t>
            </a: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Dept. of  CSE</a:t>
            </a:r>
          </a:p>
        </p:txBody>
      </p:sp>
      <p:sp>
        <p:nvSpPr>
          <p:cNvPr id="5" name="TextBox 4"/>
          <p:cNvSpPr txBox="1"/>
          <p:nvPr/>
        </p:nvSpPr>
        <p:spPr>
          <a:xfrm>
            <a:off x="235531" y="1143006"/>
            <a:ext cx="8866909" cy="5324535"/>
          </a:xfrm>
          <a:prstGeom prst="rect">
            <a:avLst/>
          </a:prstGeom>
          <a:noFill/>
        </p:spPr>
        <p:txBody>
          <a:bodyPr wrap="square" rtlCol="0">
            <a:spAutoFit/>
          </a:bodyPr>
          <a:lstStyle/>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Presented by Batch No: SRP-CSE-19-D-08</a:t>
            </a:r>
          </a:p>
          <a:p>
            <a:pPr algn="ctr"/>
            <a:endParaRPr lang="en-IN" sz="2000" b="1" dirty="0">
              <a:solidFill>
                <a:schemeClr val="tx2"/>
              </a:solidFill>
              <a:latin typeface="Times New Roman" panose="02020603050405020304" pitchFamily="18" charset="0"/>
              <a:cs typeface="Times New Roman" panose="02020603050405020304" pitchFamily="18" charset="0"/>
            </a:endParaRPr>
          </a:p>
          <a:p>
            <a:pPr algn="ctr"/>
            <a:r>
              <a:rPr lang="en-IN" b="1" dirty="0" smtClean="0">
                <a:solidFill>
                  <a:srgbClr val="C00000"/>
                </a:solidFill>
                <a:latin typeface="Times New Roman" panose="02020603050405020304" pitchFamily="18" charset="0"/>
                <a:cs typeface="Times New Roman" panose="02020603050405020304" pitchFamily="18" charset="0"/>
              </a:rPr>
              <a:t>Veeramreddy</a:t>
            </a:r>
            <a:r>
              <a:rPr lang="en-IN" sz="2000" b="1" dirty="0" smtClean="0">
                <a:solidFill>
                  <a:srgbClr val="C00000"/>
                </a:solidFill>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Akash kumar Reddy </a:t>
            </a:r>
            <a:r>
              <a:rPr lang="en-IN" sz="2000" b="1" dirty="0">
                <a:solidFill>
                  <a:srgbClr val="C00000"/>
                </a:solidFill>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19121A05R8</a:t>
            </a: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b="1" dirty="0" smtClean="0">
                <a:solidFill>
                  <a:srgbClr val="C00000"/>
                </a:solidFill>
                <a:latin typeface="Times New Roman" panose="02020603050405020304" pitchFamily="18" charset="0"/>
                <a:cs typeface="Times New Roman" panose="02020603050405020304" pitchFamily="18" charset="0"/>
              </a:rPr>
              <a:t>Tharimala </a:t>
            </a:r>
            <a:r>
              <a:rPr lang="en-IN" b="1" dirty="0">
                <a:solidFill>
                  <a:srgbClr val="C00000"/>
                </a:solidFill>
                <a:latin typeface="Times New Roman" panose="02020603050405020304" pitchFamily="18" charset="0"/>
                <a:cs typeface="Times New Roman" panose="02020603050405020304" pitchFamily="18" charset="0"/>
              </a:rPr>
              <a:t>Rajesh</a:t>
            </a:r>
            <a:r>
              <a:rPr lang="en-IN" sz="2000" b="1" dirty="0">
                <a:solidFill>
                  <a:srgbClr val="C00000"/>
                </a:solidFill>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19121A05P8</a:t>
            </a:r>
            <a:endParaRPr lang="en-IN" b="1" dirty="0" smtClean="0">
              <a:solidFill>
                <a:srgbClr val="C00000"/>
              </a:solidFill>
              <a:latin typeface="Times New Roman" panose="02020603050405020304" pitchFamily="18" charset="0"/>
              <a:cs typeface="Times New Roman" panose="02020603050405020304" pitchFamily="18" charset="0"/>
            </a:endParaRPr>
          </a:p>
          <a:p>
            <a:pPr algn="ctr"/>
            <a:r>
              <a:rPr lang="en-IN" b="1" dirty="0" smtClean="0">
                <a:solidFill>
                  <a:srgbClr val="C00000"/>
                </a:solidFill>
                <a:latin typeface="Times New Roman" panose="02020603050405020304" pitchFamily="18" charset="0"/>
                <a:cs typeface="Times New Roman" panose="02020603050405020304" pitchFamily="18" charset="0"/>
              </a:rPr>
              <a:t>Bhanu </a:t>
            </a:r>
            <a:r>
              <a:rPr lang="en-IN" b="1" dirty="0">
                <a:solidFill>
                  <a:srgbClr val="C00000"/>
                </a:solidFill>
                <a:latin typeface="Times New Roman" panose="02020603050405020304" pitchFamily="18" charset="0"/>
                <a:cs typeface="Times New Roman" panose="02020603050405020304" pitchFamily="18" charset="0"/>
              </a:rPr>
              <a:t>Kiran </a:t>
            </a:r>
            <a:r>
              <a:rPr lang="en-IN" b="1" dirty="0" smtClean="0">
                <a:solidFill>
                  <a:srgbClr val="C00000"/>
                </a:solidFill>
                <a:latin typeface="Times New Roman" panose="02020603050405020304" pitchFamily="18" charset="0"/>
                <a:cs typeface="Times New Roman" panose="02020603050405020304" pitchFamily="18" charset="0"/>
              </a:rPr>
              <a:t>G   </a:t>
            </a:r>
            <a:r>
              <a:rPr lang="en-IN" sz="2000" b="1" dirty="0">
                <a:solidFill>
                  <a:srgbClr val="C00000"/>
                </a:solidFill>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20125A0525</a:t>
            </a:r>
            <a:endParaRPr lang="en-IN" b="1" dirty="0" smtClean="0">
              <a:solidFill>
                <a:srgbClr val="C00000"/>
              </a:solidFill>
              <a:latin typeface="Times New Roman" panose="02020603050405020304" pitchFamily="18" charset="0"/>
              <a:cs typeface="Times New Roman" panose="02020603050405020304" pitchFamily="18" charset="0"/>
            </a:endParaRPr>
          </a:p>
          <a:p>
            <a:pPr algn="ctr"/>
            <a:r>
              <a:rPr lang="en-IN" b="1" dirty="0" smtClean="0">
                <a:solidFill>
                  <a:srgbClr val="C00000"/>
                </a:solidFill>
                <a:latin typeface="Times New Roman" panose="02020603050405020304" pitchFamily="18" charset="0"/>
                <a:cs typeface="Times New Roman" panose="02020603050405020304" pitchFamily="18" charset="0"/>
              </a:rPr>
              <a:t>Ankamreddi </a:t>
            </a:r>
            <a:r>
              <a:rPr lang="en-IN" b="1" dirty="0">
                <a:solidFill>
                  <a:srgbClr val="C00000"/>
                </a:solidFill>
                <a:latin typeface="Times New Roman" panose="02020603050405020304" pitchFamily="18" charset="0"/>
                <a:cs typeface="Times New Roman" panose="02020603050405020304" pitchFamily="18" charset="0"/>
              </a:rPr>
              <a:t>Poorna </a:t>
            </a:r>
            <a:r>
              <a:rPr lang="en-IN" b="1" dirty="0">
                <a:solidFill>
                  <a:srgbClr val="C00000"/>
                </a:solidFill>
                <a:latin typeface="Times New Roman" panose="02020603050405020304" pitchFamily="18" charset="0"/>
                <a:cs typeface="Times New Roman" panose="02020603050405020304" pitchFamily="18" charset="0"/>
              </a:rPr>
              <a:t>Priyanka</a:t>
            </a:r>
            <a:r>
              <a:rPr lang="en-IN" b="1" dirty="0">
                <a:solidFill>
                  <a:srgbClr val="C00000"/>
                </a:solidFill>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20125A0501</a:t>
            </a:r>
            <a:endParaRPr lang="en-IN" b="1" dirty="0">
              <a:solidFill>
                <a:srgbClr val="C00000"/>
              </a:solidFill>
              <a:latin typeface="Times New Roman" panose="02020603050405020304" pitchFamily="18" charset="0"/>
              <a:cs typeface="Times New Roman" panose="02020603050405020304" pitchFamily="18" charset="0"/>
            </a:endParaRPr>
          </a:p>
          <a:p>
            <a:pPr algn="ctr"/>
            <a:r>
              <a:rPr lang="en-IN" b="1" dirty="0" smtClean="0">
                <a:solidFill>
                  <a:srgbClr val="C00000"/>
                </a:solidFill>
                <a:latin typeface="Times New Roman" panose="02020603050405020304" pitchFamily="18" charset="0"/>
                <a:cs typeface="Times New Roman" panose="02020603050405020304" pitchFamily="18" charset="0"/>
              </a:rPr>
              <a:t>Sarabu </a:t>
            </a:r>
            <a:r>
              <a:rPr lang="en-IN" b="1" dirty="0">
                <a:solidFill>
                  <a:srgbClr val="C00000"/>
                </a:solidFill>
                <a:latin typeface="Times New Roman" panose="02020603050405020304" pitchFamily="18" charset="0"/>
                <a:cs typeface="Times New Roman" panose="02020603050405020304" pitchFamily="18" charset="0"/>
              </a:rPr>
              <a:t>Sai Likith</a:t>
            </a:r>
            <a:r>
              <a:rPr lang="en-IN" sz="2000" b="1" dirty="0">
                <a:solidFill>
                  <a:srgbClr val="C00000"/>
                </a:solidFill>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18121A05L4</a:t>
            </a:r>
            <a:endParaRPr lang="en-IN"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  </a:t>
            </a:r>
          </a:p>
          <a:p>
            <a:endParaRPr lang="en-IN"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6" name="Content Placeholder 3" descr="clge">
            <a:extLst>
              <a:ext uri="{FF2B5EF4-FFF2-40B4-BE49-F238E27FC236}">
                <a16:creationId xmlns="" xmlns:a16="http://schemas.microsoft.com/office/drawing/2014/main" id="{29EFF5C1-B284-4B0F-A528-F19CA4DA56BA}"/>
              </a:ext>
            </a:extLst>
          </p:cNvPr>
          <p:cNvPicPr>
            <a:picLocks noChangeAspect="1" noChangeArrowheads="1"/>
          </p:cNvPicPr>
          <p:nvPr/>
        </p:nvPicPr>
        <p:blipFill>
          <a:blip r:embed="rId2" cstate="print"/>
          <a:srcRect/>
          <a:stretch>
            <a:fillRect/>
          </a:stretch>
        </p:blipFill>
        <p:spPr bwMode="auto">
          <a:xfrm>
            <a:off x="3453212" y="3618904"/>
            <a:ext cx="3276600" cy="1143000"/>
          </a:xfrm>
          <a:prstGeom prst="rect">
            <a:avLst/>
          </a:prstGeom>
          <a:noFill/>
          <a:ln w="9525">
            <a:noFill/>
            <a:miter lim="800000"/>
            <a:headEnd/>
            <a:tailEnd/>
          </a:ln>
        </p:spPr>
      </p:pic>
      <p:sp>
        <p:nvSpPr>
          <p:cNvPr id="7" name="Rectangle 6"/>
          <p:cNvSpPr/>
          <p:nvPr/>
        </p:nvSpPr>
        <p:spPr>
          <a:xfrm>
            <a:off x="5181600" y="5105405"/>
            <a:ext cx="3726872" cy="1323439"/>
          </a:xfrm>
          <a:prstGeom prst="rect">
            <a:avLst/>
          </a:prstGeom>
        </p:spPr>
        <p:txBody>
          <a:bodyPr wrap="square">
            <a:spAutoFit/>
          </a:bodyPr>
          <a:lstStyle/>
          <a:p>
            <a:r>
              <a:rPr lang="en-IN" sz="2000" b="1" dirty="0">
                <a:solidFill>
                  <a:srgbClr val="0070C0"/>
                </a:solidFill>
                <a:latin typeface="Times New Roman" panose="02020603050405020304" pitchFamily="18" charset="0"/>
                <a:cs typeface="Times New Roman" panose="02020603050405020304" pitchFamily="18" charset="0"/>
              </a:rPr>
              <a:t>HOD:</a:t>
            </a:r>
          </a:p>
          <a:p>
            <a:r>
              <a:rPr lang="en-IN" sz="2000" b="1" dirty="0">
                <a:solidFill>
                  <a:srgbClr val="C00000"/>
                </a:solidFill>
                <a:latin typeface="Times New Roman" panose="02020603050405020304" pitchFamily="18" charset="0"/>
                <a:cs typeface="Times New Roman" panose="02020603050405020304" pitchFamily="18" charset="0"/>
              </a:rPr>
              <a:t>Dr. B. Narendra Kumar Rao,</a:t>
            </a:r>
          </a:p>
          <a:p>
            <a:r>
              <a:rPr lang="en-IN" sz="2000" b="1" dirty="0">
                <a:solidFill>
                  <a:srgbClr val="C00000"/>
                </a:solidFill>
                <a:latin typeface="Times New Roman" panose="02020603050405020304" pitchFamily="18" charset="0"/>
                <a:cs typeface="Times New Roman" panose="02020603050405020304" pitchFamily="18" charset="0"/>
              </a:rPr>
              <a:t>Professor &amp; Head, </a:t>
            </a:r>
          </a:p>
          <a:p>
            <a:r>
              <a:rPr lang="en-IN" sz="2000" b="1" dirty="0">
                <a:solidFill>
                  <a:srgbClr val="C00000"/>
                </a:solidFill>
                <a:latin typeface="Times New Roman" panose="02020603050405020304" pitchFamily="18" charset="0"/>
                <a:cs typeface="Times New Roman" panose="02020603050405020304" pitchFamily="18" charset="0"/>
              </a:rPr>
              <a:t>Dept. of CSE</a:t>
            </a:r>
          </a:p>
        </p:txBody>
      </p:sp>
      <p:sp>
        <p:nvSpPr>
          <p:cNvPr id="12" name="Rectangle 11"/>
          <p:cNvSpPr/>
          <p:nvPr/>
        </p:nvSpPr>
        <p:spPr>
          <a:xfrm>
            <a:off x="2514600" y="4648203"/>
            <a:ext cx="4267200" cy="400110"/>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340280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nSpc>
                <a:spcPct val="150000"/>
              </a:lnSpc>
            </a:pPr>
            <a:r>
              <a:rPr lang="en-US" sz="2000" dirty="0">
                <a:latin typeface="Verdana" panose="020B0604030504040204" pitchFamily="34" charset="0"/>
                <a:ea typeface="Verdana" panose="020B0604030504040204" pitchFamily="34" charset="0"/>
              </a:rPr>
              <a:t>To assess the nature and magnitude of any air pollution problems.</a:t>
            </a:r>
          </a:p>
          <a:p>
            <a:pPr>
              <a:lnSpc>
                <a:spcPct val="150000"/>
              </a:lnSpc>
            </a:pPr>
            <a:r>
              <a:rPr lang="en-US" sz="2000" dirty="0">
                <a:latin typeface="Verdana" panose="020B0604030504040204" pitchFamily="34" charset="0"/>
                <a:ea typeface="Verdana" panose="020B0604030504040204" pitchFamily="34" charset="0"/>
              </a:rPr>
              <a:t>To determine whether the prescribed ambient air quality standards are violated.</a:t>
            </a:r>
          </a:p>
          <a:p>
            <a:pPr>
              <a:lnSpc>
                <a:spcPct val="150000"/>
              </a:lnSpc>
            </a:pPr>
            <a:r>
              <a:rPr lang="en-US" sz="2000" dirty="0">
                <a:latin typeface="Verdana" panose="020B0604030504040204" pitchFamily="34" charset="0"/>
                <a:ea typeface="Verdana" panose="020B0604030504040204" pitchFamily="34" charset="0"/>
              </a:rPr>
              <a:t>Prevention of Nuisance.</a:t>
            </a:r>
          </a:p>
          <a:p>
            <a:pPr>
              <a:lnSpc>
                <a:spcPct val="150000"/>
              </a:lnSpc>
            </a:pPr>
            <a:r>
              <a:rPr lang="en-US" sz="2000" dirty="0">
                <a:latin typeface="Verdana" panose="020B0604030504040204" pitchFamily="34" charset="0"/>
                <a:ea typeface="Verdana" panose="020B0604030504040204" pitchFamily="34" charset="0"/>
              </a:rPr>
              <a:t>Elimination of health hazards.</a:t>
            </a:r>
          </a:p>
          <a:p>
            <a:pPr>
              <a:lnSpc>
                <a:spcPct val="150000"/>
              </a:lnSpc>
            </a:pPr>
            <a:r>
              <a:rPr lang="en-US" sz="2000" dirty="0">
                <a:latin typeface="Verdana" panose="020B0604030504040204" pitchFamily="34" charset="0"/>
                <a:ea typeface="Verdana" panose="020B0604030504040204" pitchFamily="34" charset="0"/>
              </a:rPr>
              <a:t>To monitor trends in the air quality so that timely policy decisions can be made to prevent air pollution episodes.</a:t>
            </a:r>
          </a:p>
          <a:p>
            <a:endParaRPr lang="en-US" sz="2000" dirty="0">
              <a:latin typeface="Verdana" panose="020B0604030504040204" pitchFamily="34" charset="0"/>
              <a:ea typeface="Verdan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System Requirements </a:t>
            </a:r>
          </a:p>
        </p:txBody>
      </p:sp>
      <p:sp>
        <p:nvSpPr>
          <p:cNvPr id="3" name="Content Placeholder 2"/>
          <p:cNvSpPr>
            <a:spLocks noGrp="1"/>
          </p:cNvSpPr>
          <p:nvPr>
            <p:ph idx="1"/>
          </p:nvPr>
        </p:nvSpPr>
        <p:spPr>
          <a:xfrm>
            <a:off x="457200" y="1623218"/>
            <a:ext cx="8229600" cy="4525963"/>
          </a:xfrm>
        </p:spPr>
        <p:txBody>
          <a:bodyPr>
            <a:normAutofit lnSpcReduction="10000"/>
          </a:bodyPr>
          <a:lstStyle/>
          <a:p>
            <a:pPr marL="0" indent="0">
              <a:buNone/>
            </a:pPr>
            <a:r>
              <a:rPr lang="en-US" sz="2800" b="1" dirty="0"/>
              <a:t>Hardware </a:t>
            </a:r>
            <a:r>
              <a:rPr lang="en-US" sz="2800" b="1" dirty="0" smtClean="0"/>
              <a:t>Requirements:</a:t>
            </a:r>
            <a:endParaRPr lang="en-US" sz="2000" dirty="0"/>
          </a:p>
          <a:p>
            <a:r>
              <a:rPr lang="en-US" sz="2000" dirty="0"/>
              <a:t>MQ135 Gas sensor</a:t>
            </a:r>
          </a:p>
          <a:p>
            <a:r>
              <a:rPr lang="en-US" sz="2000" dirty="0"/>
              <a:t>  </a:t>
            </a:r>
            <a:r>
              <a:rPr lang="en-US" sz="2000" dirty="0"/>
              <a:t>Arduino</a:t>
            </a:r>
            <a:r>
              <a:rPr lang="en-US" sz="2000" dirty="0"/>
              <a:t> Uno</a:t>
            </a:r>
          </a:p>
          <a:p>
            <a:r>
              <a:rPr lang="en-US" sz="2000" dirty="0"/>
              <a:t>  Wi-Fi module ESP8266</a:t>
            </a:r>
          </a:p>
          <a:p>
            <a:r>
              <a:rPr lang="en-US" sz="2000" dirty="0"/>
              <a:t>  16X2 LCD  Breadboard </a:t>
            </a:r>
          </a:p>
          <a:p>
            <a:r>
              <a:rPr lang="en-US" sz="2000" dirty="0"/>
              <a:t> 10K potentiometer </a:t>
            </a:r>
          </a:p>
          <a:p>
            <a:r>
              <a:rPr lang="en-US" sz="2000" dirty="0"/>
              <a:t> 1K ohm resistors</a:t>
            </a:r>
          </a:p>
          <a:p>
            <a:r>
              <a:rPr lang="en-US" sz="2000" dirty="0"/>
              <a:t>  220 ohm resistor</a:t>
            </a:r>
          </a:p>
          <a:p>
            <a:r>
              <a:rPr lang="en-US" sz="2000" dirty="0"/>
              <a:t>  </a:t>
            </a:r>
            <a:r>
              <a:rPr lang="en-US" sz="2000" dirty="0" smtClean="0"/>
              <a:t>Buzzer</a:t>
            </a:r>
          </a:p>
          <a:p>
            <a:pPr marL="0" indent="0">
              <a:buNone/>
            </a:pPr>
            <a:r>
              <a:rPr lang="en-US" sz="2800" b="1" dirty="0"/>
              <a:t>Software </a:t>
            </a:r>
            <a:r>
              <a:rPr lang="en-US" sz="2800" b="1" dirty="0" smtClean="0"/>
              <a:t>Requirements:</a:t>
            </a:r>
          </a:p>
          <a:p>
            <a:r>
              <a:rPr lang="en-US" sz="2000" dirty="0" smtClean="0"/>
              <a:t>ARDUINO </a:t>
            </a:r>
            <a:r>
              <a:rPr lang="en-US" sz="2000" dirty="0"/>
              <a:t>1.6.13 software </a:t>
            </a:r>
            <a:endParaRPr lang="en-US" sz="2000" dirty="0" smtClean="0"/>
          </a:p>
          <a:p>
            <a:r>
              <a:rPr lang="en-US" sz="2000" dirty="0" smtClean="0"/>
              <a:t> Embedded </a:t>
            </a:r>
            <a:r>
              <a:rPr lang="en-US" sz="2000" dirty="0"/>
              <a:t>c language</a:t>
            </a:r>
            <a:endParaRPr lang="en-US" sz="20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 xmlns:a16="http://schemas.microsoft.com/office/drawing/2014/main" id="{3398E80D-83C2-45B2-B372-2422FBC1328B}"/>
              </a:ext>
            </a:extLst>
          </p:cNvPr>
          <p:cNvPicPr>
            <a:picLocks noChangeAspect="1"/>
          </p:cNvPicPr>
          <p:nvPr/>
        </p:nvPicPr>
        <p:blipFill>
          <a:blip r:embed="rId2"/>
          <a:stretch>
            <a:fillRect/>
          </a:stretch>
        </p:blipFill>
        <p:spPr>
          <a:xfrm>
            <a:off x="4267200" y="2667000"/>
            <a:ext cx="3181350" cy="2438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EXISTING SYSTEM</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05400"/>
          </a:xfrm>
        </p:spPr>
        <p:txBody>
          <a:bodyPr>
            <a:noAutofit/>
          </a:bodyPr>
          <a:lstStyle/>
          <a:p>
            <a:r>
              <a:rPr lang="en-US" sz="2800" dirty="0"/>
              <a:t>The commercial meters available in the market are Fluke CO-220 carbon monoxide meter for CO, </a:t>
            </a:r>
            <a:r>
              <a:rPr lang="en-US" sz="2800" dirty="0" smtClean="0"/>
              <a:t>Am probe </a:t>
            </a:r>
            <a:r>
              <a:rPr lang="en-US" sz="2800" dirty="0"/>
              <a:t>CO2 meter for CO2, </a:t>
            </a:r>
            <a:r>
              <a:rPr lang="en-US" sz="2800" dirty="0"/>
              <a:t>ForbixSemicon</a:t>
            </a:r>
            <a:r>
              <a:rPr lang="en-US" sz="2800" dirty="0"/>
              <a:t> LPG gas leakage sensor alarm for LPG leakage detection. The researchers in this field have proposed various air quality monitoring systems based on WSN, GSM and GIS. Now each technology has limited uses according to the intended function, as </a:t>
            </a:r>
            <a:r>
              <a:rPr lang="en-US" sz="2800" dirty="0"/>
              <a:t>Zigbee</a:t>
            </a:r>
            <a:r>
              <a:rPr lang="en-US" sz="2800" dirty="0"/>
              <a:t> is meant for users with </a:t>
            </a:r>
            <a:r>
              <a:rPr lang="en-US" sz="2800" dirty="0"/>
              <a:t>Zigbee</a:t>
            </a:r>
            <a:r>
              <a:rPr lang="en-US" sz="2800" dirty="0"/>
              <a:t> trans-receiver, Bluetooth. </a:t>
            </a:r>
            <a:endParaRPr lang="en-US" sz="2500" dirty="0"/>
          </a:p>
        </p:txBody>
      </p:sp>
    </p:spTree>
    <p:extLst>
      <p:ext uri="{BB962C8B-B14F-4D97-AF65-F5344CB8AC3E}">
        <p14:creationId xmlns:p14="http://schemas.microsoft.com/office/powerpoint/2010/main" val="3720652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Software Requirement Specification (SRS) Document Report Preparation</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85800" y="1676400"/>
            <a:ext cx="8229600" cy="4525963"/>
          </a:xfrm>
        </p:spPr>
        <p:txBody>
          <a:bodyPr>
            <a:normAutofit fontScale="92500" lnSpcReduction="20000"/>
          </a:bodyPr>
          <a:lstStyle/>
          <a:p>
            <a:r>
              <a:rPr lang="en-US" sz="2800" dirty="0"/>
              <a:t>The SRS document provides information about the functional and Non-functional requirements of the project. </a:t>
            </a:r>
            <a:endParaRPr lang="en-US" sz="2800" dirty="0" smtClean="0"/>
          </a:p>
          <a:p>
            <a:pPr marL="0" indent="0">
              <a:buNone/>
            </a:pPr>
            <a:r>
              <a:rPr lang="en-US" sz="2800" b="1" dirty="0" smtClean="0"/>
              <a:t>Functional Requirements:</a:t>
            </a:r>
          </a:p>
          <a:p>
            <a:r>
              <a:rPr lang="en-US" sz="2400" dirty="0"/>
              <a:t>MQ135 Gas sensor</a:t>
            </a:r>
          </a:p>
          <a:p>
            <a:r>
              <a:rPr lang="en-US" sz="2400" dirty="0"/>
              <a:t> </a:t>
            </a:r>
            <a:r>
              <a:rPr lang="en-US" sz="2400" dirty="0" smtClean="0"/>
              <a:t>Arduino</a:t>
            </a:r>
            <a:r>
              <a:rPr lang="en-US" sz="2400" dirty="0" smtClean="0"/>
              <a:t> </a:t>
            </a:r>
            <a:r>
              <a:rPr lang="en-US" sz="2400" dirty="0"/>
              <a:t>Uno</a:t>
            </a:r>
          </a:p>
          <a:p>
            <a:r>
              <a:rPr lang="en-US" sz="2400" dirty="0"/>
              <a:t> </a:t>
            </a:r>
            <a:r>
              <a:rPr lang="en-US" sz="2400" dirty="0" smtClean="0"/>
              <a:t>Wi-Fi </a:t>
            </a:r>
            <a:r>
              <a:rPr lang="en-US" sz="2400" dirty="0"/>
              <a:t>module ESP8266</a:t>
            </a:r>
          </a:p>
          <a:p>
            <a:r>
              <a:rPr lang="en-US" sz="2400" dirty="0"/>
              <a:t> </a:t>
            </a:r>
            <a:r>
              <a:rPr lang="en-US" sz="2400" dirty="0" smtClean="0"/>
              <a:t>16X2 </a:t>
            </a:r>
            <a:r>
              <a:rPr lang="en-US" sz="2400" dirty="0"/>
              <a:t>LCD  Breadboard </a:t>
            </a:r>
          </a:p>
          <a:p>
            <a:r>
              <a:rPr lang="en-US" sz="2400" dirty="0"/>
              <a:t> 10K potentiometer </a:t>
            </a:r>
          </a:p>
          <a:p>
            <a:r>
              <a:rPr lang="en-US" sz="2400" dirty="0"/>
              <a:t> 1K ohm </a:t>
            </a:r>
            <a:r>
              <a:rPr lang="en-US" sz="2400" dirty="0" smtClean="0"/>
              <a:t>resistors</a:t>
            </a:r>
          </a:p>
          <a:p>
            <a:r>
              <a:rPr lang="en-US" sz="2400" dirty="0" smtClean="0"/>
              <a:t> 220 </a:t>
            </a:r>
            <a:r>
              <a:rPr lang="en-US" sz="2400" dirty="0"/>
              <a:t>ohm resistor</a:t>
            </a:r>
          </a:p>
          <a:p>
            <a:r>
              <a:rPr lang="en-US" sz="2400" dirty="0"/>
              <a:t> </a:t>
            </a:r>
            <a:r>
              <a:rPr lang="en-US" sz="2400" dirty="0" smtClean="0"/>
              <a:t>Buzzer</a:t>
            </a:r>
            <a:endParaRPr lang="en-US" sz="2400" dirty="0"/>
          </a:p>
          <a:p>
            <a:endParaRPr lang="en-US" sz="2400" dirty="0" smtClean="0"/>
          </a:p>
          <a:p>
            <a:endParaRPr lang="en-US" sz="2400" dirty="0"/>
          </a:p>
          <a:p>
            <a:pPr marL="0" indent="0">
              <a:buNone/>
            </a:pPr>
            <a:endParaRPr lang="en-US" sz="2800" b="1" dirty="0" smtClean="0"/>
          </a:p>
        </p:txBody>
      </p:sp>
    </p:spTree>
    <p:extLst>
      <p:ext uri="{BB962C8B-B14F-4D97-AF65-F5344CB8AC3E}">
        <p14:creationId xmlns:p14="http://schemas.microsoft.com/office/powerpoint/2010/main" val="324463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itchFamily="18" charset="0"/>
                <a:cs typeface="Times New Roman" pitchFamily="18" charset="0"/>
              </a:rPr>
              <a:t>Software Requirement Specification (SRS) Document Report Preparation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Non Functional Requirements </a:t>
            </a:r>
            <a:endParaRPr lang="en-US" b="1" dirty="0" smtClean="0"/>
          </a:p>
          <a:p>
            <a:r>
              <a:rPr lang="en-US" dirty="0" smtClean="0"/>
              <a:t> </a:t>
            </a:r>
            <a:r>
              <a:rPr lang="en-US" dirty="0"/>
              <a:t>These are basically the quality constraints that the system must satisfy according to the project contract. They are also called non </a:t>
            </a:r>
            <a:r>
              <a:rPr lang="en-US" dirty="0" smtClean="0"/>
              <a:t>behavioral </a:t>
            </a:r>
            <a:r>
              <a:rPr lang="en-US" dirty="0"/>
              <a:t>requirements. </a:t>
            </a:r>
            <a:endParaRPr lang="en-US" dirty="0" smtClean="0"/>
          </a:p>
          <a:p>
            <a:r>
              <a:rPr lang="en-US" dirty="0" smtClean="0"/>
              <a:t>They </a:t>
            </a:r>
            <a:r>
              <a:rPr lang="en-US" dirty="0"/>
              <a:t>basically deal with issues like</a:t>
            </a:r>
            <a:r>
              <a:rPr lang="en-US" dirty="0" smtClean="0"/>
              <a:t>:</a:t>
            </a:r>
          </a:p>
          <a:p>
            <a:pPr marL="0" indent="0">
              <a:buNone/>
            </a:pPr>
            <a:r>
              <a:rPr lang="en-US" dirty="0" smtClean="0"/>
              <a:t> 	1.Portability</a:t>
            </a:r>
          </a:p>
          <a:p>
            <a:pPr marL="0" indent="0">
              <a:buNone/>
            </a:pPr>
            <a:r>
              <a:rPr lang="en-US" dirty="0" smtClean="0"/>
              <a:t>	2.Usability </a:t>
            </a:r>
            <a:endParaRPr lang="en-US" dirty="0"/>
          </a:p>
          <a:p>
            <a:pPr marL="0" indent="0">
              <a:buNone/>
            </a:pPr>
            <a:r>
              <a:rPr lang="en-US" dirty="0" smtClean="0"/>
              <a:t>	3.Accuracy</a:t>
            </a:r>
            <a:endParaRPr lang="en-US" dirty="0"/>
          </a:p>
          <a:p>
            <a:pPr marL="0" indent="0">
              <a:buNone/>
            </a:pPr>
            <a:r>
              <a:rPr lang="en-US" dirty="0" smtClean="0"/>
              <a:t>	4.Performance </a:t>
            </a:r>
          </a:p>
          <a:p>
            <a:pPr marL="0" indent="0">
              <a:buNone/>
            </a:pPr>
            <a:r>
              <a:rPr lang="en-US" dirty="0"/>
              <a:t>	</a:t>
            </a:r>
            <a:r>
              <a:rPr lang="en-US" dirty="0" smtClean="0"/>
              <a:t>5.Scalability </a:t>
            </a:r>
            <a:endParaRPr lang="en-US" dirty="0"/>
          </a:p>
        </p:txBody>
      </p:sp>
    </p:spTree>
    <p:extLst>
      <p:ext uri="{BB962C8B-B14F-4D97-AF65-F5344CB8AC3E}">
        <p14:creationId xmlns:p14="http://schemas.microsoft.com/office/powerpoint/2010/main" val="207883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Proposed System </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a:t>In this project we are going to make an IOT Based Air Pollution Monitoring System in which we will monitor the Air Quality over a web server using internet and will trigger a alarm when the air quality goes down beyond a certain level, means when there are sufficient amount of harmful gases are present in the air like CO2, smoke, alcohol, benzene and NH3. It will show the air quality in PPM on the LCD and as well as on webpage so that we can monitor it very easily. </a:t>
            </a:r>
          </a:p>
        </p:txBody>
      </p:sp>
    </p:spTree>
    <p:extLst>
      <p:ext uri="{BB962C8B-B14F-4D97-AF65-F5344CB8AC3E}">
        <p14:creationId xmlns:p14="http://schemas.microsoft.com/office/powerpoint/2010/main" val="553614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Algorithm and Explanation </a:t>
            </a:r>
            <a:endParaRPr lang="en-US" b="1"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fontScale="55000" lnSpcReduction="20000"/>
          </a:bodyPr>
          <a:lstStyle/>
          <a:p>
            <a:pPr marL="0" indent="0">
              <a:buNone/>
            </a:pPr>
            <a:r>
              <a:rPr lang="en-US" dirty="0"/>
              <a:t>// include the library code</a:t>
            </a:r>
            <a:r>
              <a:rPr lang="en-US" dirty="0" smtClean="0"/>
              <a:t>:</a:t>
            </a:r>
          </a:p>
          <a:p>
            <a:pPr marL="0" indent="0">
              <a:buNone/>
            </a:pPr>
            <a:r>
              <a:rPr lang="en-US" dirty="0" smtClean="0"/>
              <a:t>#</a:t>
            </a:r>
            <a:r>
              <a:rPr lang="en-US" dirty="0"/>
              <a:t>include &lt;</a:t>
            </a:r>
            <a:r>
              <a:rPr lang="en-US" dirty="0"/>
              <a:t>LiquidCrystal.h</a:t>
            </a:r>
            <a:r>
              <a:rPr lang="en-US" dirty="0" smtClean="0"/>
              <a:t>&gt;</a:t>
            </a:r>
          </a:p>
          <a:p>
            <a:pPr marL="0" indent="0">
              <a:buNone/>
            </a:pPr>
            <a:r>
              <a:rPr lang="en-US" dirty="0" smtClean="0"/>
              <a:t>// </a:t>
            </a:r>
            <a:r>
              <a:rPr lang="en-US" dirty="0"/>
              <a:t>initialize the library with the numbers of the interface </a:t>
            </a:r>
            <a:endParaRPr lang="en-US" dirty="0" smtClean="0"/>
          </a:p>
          <a:p>
            <a:pPr marL="0" indent="0">
              <a:buNone/>
            </a:pPr>
            <a:r>
              <a:rPr lang="en-US" dirty="0" smtClean="0"/>
              <a:t>pinsLiquidCrystal</a:t>
            </a:r>
            <a:r>
              <a:rPr lang="en-US" dirty="0" smtClean="0"/>
              <a:t> </a:t>
            </a:r>
            <a:r>
              <a:rPr lang="en-US" dirty="0"/>
              <a:t>lcd</a:t>
            </a:r>
            <a:r>
              <a:rPr lang="en-US" dirty="0"/>
              <a:t>(12, 11, 5, 4, 3, 2</a:t>
            </a:r>
            <a:r>
              <a:rPr lang="en-US" dirty="0" smtClean="0"/>
              <a:t>);</a:t>
            </a:r>
          </a:p>
          <a:p>
            <a:pPr marL="0" indent="0">
              <a:buNone/>
            </a:pPr>
            <a:r>
              <a:rPr lang="en-US" dirty="0" smtClean="0"/>
              <a:t>int</a:t>
            </a:r>
            <a:r>
              <a:rPr lang="en-US" dirty="0" smtClean="0"/>
              <a:t> </a:t>
            </a:r>
            <a:r>
              <a:rPr lang="en-US" dirty="0"/>
              <a:t>pin8 = 8</a:t>
            </a:r>
            <a:r>
              <a:rPr lang="en-US" dirty="0" smtClean="0"/>
              <a:t>;</a:t>
            </a:r>
          </a:p>
          <a:p>
            <a:pPr marL="0" indent="0">
              <a:buNone/>
            </a:pPr>
            <a:r>
              <a:rPr lang="en-US" dirty="0" smtClean="0"/>
              <a:t>int</a:t>
            </a:r>
            <a:r>
              <a:rPr lang="en-US" dirty="0" smtClean="0"/>
              <a:t> </a:t>
            </a:r>
            <a:r>
              <a:rPr lang="en-US" dirty="0"/>
              <a:t>analogPin</a:t>
            </a:r>
            <a:r>
              <a:rPr lang="en-US" dirty="0"/>
              <a:t> = A0; </a:t>
            </a:r>
            <a:endParaRPr lang="en-US" dirty="0" smtClean="0"/>
          </a:p>
          <a:p>
            <a:pPr marL="0" indent="0">
              <a:buNone/>
            </a:pPr>
            <a:r>
              <a:rPr lang="en-US" dirty="0" smtClean="0"/>
              <a:t> </a:t>
            </a:r>
            <a:r>
              <a:rPr lang="en-US" dirty="0" smtClean="0"/>
              <a:t>int</a:t>
            </a:r>
            <a:r>
              <a:rPr lang="en-US" dirty="0" smtClean="0"/>
              <a:t> </a:t>
            </a:r>
            <a:r>
              <a:rPr lang="en-US" dirty="0"/>
              <a:t>sensorValue</a:t>
            </a:r>
            <a:r>
              <a:rPr lang="en-US" dirty="0"/>
              <a:t> = 0;        // store the value </a:t>
            </a:r>
            <a:r>
              <a:rPr lang="en-US" dirty="0"/>
              <a:t>readvoid</a:t>
            </a:r>
            <a:r>
              <a:rPr lang="en-US" dirty="0"/>
              <a:t> setup() {  </a:t>
            </a:r>
            <a:endParaRPr lang="en-US" dirty="0" smtClean="0"/>
          </a:p>
          <a:p>
            <a:pPr marL="0" indent="0">
              <a:buNone/>
            </a:pPr>
            <a:r>
              <a:rPr lang="en-US" dirty="0" smtClean="0"/>
              <a:t>pinMode</a:t>
            </a:r>
            <a:r>
              <a:rPr lang="en-US" dirty="0" smtClean="0"/>
              <a:t>(</a:t>
            </a:r>
            <a:r>
              <a:rPr lang="en-US" dirty="0" smtClean="0"/>
              <a:t>analogPin</a:t>
            </a:r>
            <a:r>
              <a:rPr lang="en-US" dirty="0"/>
              <a:t>, INPUT</a:t>
            </a:r>
            <a:r>
              <a:rPr lang="en-US" dirty="0" smtClean="0"/>
              <a:t>);</a:t>
            </a:r>
          </a:p>
          <a:p>
            <a:pPr marL="0" indent="0">
              <a:buNone/>
            </a:pPr>
            <a:r>
              <a:rPr lang="en-US" dirty="0" smtClean="0"/>
              <a:t> </a:t>
            </a:r>
            <a:r>
              <a:rPr lang="en-US" dirty="0"/>
              <a:t>pinMode</a:t>
            </a:r>
            <a:r>
              <a:rPr lang="en-US" dirty="0"/>
              <a:t>(pin8, OUTPUT); </a:t>
            </a:r>
            <a:endParaRPr lang="en-US" dirty="0" smtClean="0"/>
          </a:p>
          <a:p>
            <a:pPr marL="0" indent="0">
              <a:buNone/>
            </a:pPr>
            <a:r>
              <a:rPr lang="en-US" dirty="0" smtClean="0"/>
              <a:t> </a:t>
            </a:r>
            <a:r>
              <a:rPr lang="en-US" dirty="0"/>
              <a:t>// set up the LCD's number of columns and rows</a:t>
            </a:r>
            <a:r>
              <a:rPr lang="en-US" dirty="0" smtClean="0"/>
              <a:t>:</a:t>
            </a:r>
          </a:p>
          <a:p>
            <a:pPr marL="0" indent="0">
              <a:buNone/>
            </a:pPr>
            <a:r>
              <a:rPr lang="en-US" dirty="0"/>
              <a:t>lcd.begin</a:t>
            </a:r>
            <a:r>
              <a:rPr lang="en-US" dirty="0"/>
              <a:t>(16, 2);  // Print a message to the LCD. </a:t>
            </a:r>
            <a:endParaRPr lang="en-US" dirty="0" smtClean="0"/>
          </a:p>
          <a:p>
            <a:pPr marL="0" indent="0">
              <a:buNone/>
            </a:pPr>
            <a:r>
              <a:rPr lang="en-US" dirty="0" smtClean="0"/>
              <a:t>lcd.print</a:t>
            </a:r>
            <a:r>
              <a:rPr lang="en-US" dirty="0"/>
              <a:t>("What is the air "); </a:t>
            </a:r>
            <a:endParaRPr lang="en-US" dirty="0" smtClean="0"/>
          </a:p>
          <a:p>
            <a:pPr marL="0" indent="0">
              <a:buNone/>
            </a:pPr>
            <a:r>
              <a:rPr lang="en-US" dirty="0" smtClean="0"/>
              <a:t> </a:t>
            </a:r>
            <a:r>
              <a:rPr lang="en-US" dirty="0"/>
              <a:t>lcd.print</a:t>
            </a:r>
            <a:r>
              <a:rPr lang="en-US" dirty="0"/>
              <a:t>("quality today?"); </a:t>
            </a:r>
            <a:endParaRPr lang="en-US" dirty="0" smtClean="0"/>
          </a:p>
          <a:p>
            <a:pPr marL="0" indent="0">
              <a:buNone/>
            </a:pPr>
            <a:r>
              <a:rPr lang="en-US" dirty="0" smtClean="0"/>
              <a:t>Serial.begin</a:t>
            </a:r>
            <a:r>
              <a:rPr lang="en-US" dirty="0" smtClean="0"/>
              <a:t>(9600</a:t>
            </a:r>
            <a:r>
              <a:rPr lang="en-US" dirty="0"/>
              <a:t>);  </a:t>
            </a:r>
            <a:endParaRPr lang="en-US" dirty="0" smtClean="0"/>
          </a:p>
          <a:p>
            <a:pPr marL="0" indent="0">
              <a:buNone/>
            </a:pPr>
            <a:r>
              <a:rPr lang="en-US" dirty="0" smtClean="0"/>
              <a:t>lcd.display</a:t>
            </a:r>
            <a:r>
              <a:rPr lang="en-US" dirty="0" smtClean="0"/>
              <a:t>();</a:t>
            </a:r>
          </a:p>
          <a:p>
            <a:pPr marL="0" indent="0">
              <a:buNone/>
            </a:pPr>
            <a:r>
              <a:rPr lang="en-US" dirty="0" smtClean="0"/>
              <a: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46083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305800" cy="6705600"/>
          </a:xfrm>
        </p:spPr>
        <p:txBody>
          <a:bodyPr>
            <a:noAutofit/>
          </a:bodyPr>
          <a:lstStyle/>
          <a:p>
            <a:pPr marL="0" indent="0">
              <a:buNone/>
            </a:pPr>
            <a:r>
              <a:rPr lang="en-US" sz="1600" dirty="0"/>
              <a:t>void loop() </a:t>
            </a:r>
            <a:r>
              <a:rPr lang="en-US" sz="1600" dirty="0" smtClean="0"/>
              <a:t>{</a:t>
            </a:r>
          </a:p>
          <a:p>
            <a:pPr marL="0" indent="0">
              <a:buNone/>
            </a:pPr>
            <a:r>
              <a:rPr lang="en-US" sz="1600" dirty="0" smtClean="0"/>
              <a:t> delay(100);</a:t>
            </a:r>
          </a:p>
          <a:p>
            <a:pPr marL="0" indent="0">
              <a:buNone/>
            </a:pPr>
            <a:r>
              <a:rPr lang="en-US" sz="1600" dirty="0" smtClean="0"/>
              <a:t> </a:t>
            </a:r>
            <a:r>
              <a:rPr lang="en-US" sz="1600" dirty="0" smtClean="0"/>
              <a:t>sensorValue</a:t>
            </a:r>
            <a:r>
              <a:rPr lang="en-US" sz="1600" dirty="0" smtClean="0"/>
              <a:t> </a:t>
            </a:r>
            <a:r>
              <a:rPr lang="en-US" sz="1600" dirty="0"/>
              <a:t>= </a:t>
            </a:r>
            <a:r>
              <a:rPr lang="en-US" sz="1600" dirty="0"/>
              <a:t>analogRead</a:t>
            </a:r>
            <a:r>
              <a:rPr lang="en-US" sz="1600" dirty="0"/>
              <a:t>(</a:t>
            </a:r>
            <a:r>
              <a:rPr lang="en-US" sz="1600" dirty="0"/>
              <a:t>analogPin</a:t>
            </a:r>
            <a:r>
              <a:rPr lang="en-US" sz="1600" dirty="0" smtClean="0"/>
              <a:t>); </a:t>
            </a:r>
            <a:r>
              <a:rPr lang="en-US" sz="1600" dirty="0"/>
              <a:t>// read the input pin </a:t>
            </a:r>
            <a:endParaRPr lang="en-US" sz="1600" dirty="0" smtClean="0"/>
          </a:p>
          <a:p>
            <a:pPr marL="0" indent="0">
              <a:buNone/>
            </a:pPr>
            <a:r>
              <a:rPr lang="en-US" sz="1600" dirty="0" smtClean="0"/>
              <a:t> </a:t>
            </a:r>
            <a:r>
              <a:rPr lang="en-US" sz="1600" dirty="0"/>
              <a:t>Serial.print</a:t>
            </a:r>
            <a:r>
              <a:rPr lang="en-US" sz="1600" dirty="0"/>
              <a:t>("Air Quality in PPM = ");  </a:t>
            </a:r>
            <a:r>
              <a:rPr lang="en-US" sz="1600" dirty="0"/>
              <a:t>Serial.println</a:t>
            </a:r>
            <a:r>
              <a:rPr lang="en-US" sz="1600" dirty="0"/>
              <a:t>(</a:t>
            </a:r>
            <a:r>
              <a:rPr lang="en-US" sz="1600" dirty="0"/>
              <a:t>sensorValue</a:t>
            </a:r>
            <a:r>
              <a:rPr lang="en-US" sz="1600" dirty="0"/>
              <a:t>);     </a:t>
            </a:r>
            <a:r>
              <a:rPr lang="en-US" sz="1600" dirty="0" smtClean="0"/>
              <a:t>  </a:t>
            </a:r>
            <a:r>
              <a:rPr lang="en-US" sz="1600" dirty="0"/>
              <a:t>// debug value    </a:t>
            </a:r>
            <a:endParaRPr lang="en-US" sz="1600" dirty="0" smtClean="0"/>
          </a:p>
          <a:p>
            <a:pPr marL="0" indent="0">
              <a:buNone/>
            </a:pPr>
            <a:r>
              <a:rPr lang="en-US" sz="1600" dirty="0" smtClean="0"/>
              <a:t>lcd.clear</a:t>
            </a:r>
            <a:r>
              <a:rPr lang="en-US" sz="1600" dirty="0"/>
              <a:t>();  </a:t>
            </a:r>
            <a:endParaRPr lang="en-US" sz="1600" dirty="0" smtClean="0"/>
          </a:p>
          <a:p>
            <a:pPr marL="0" indent="0">
              <a:buNone/>
            </a:pPr>
            <a:r>
              <a:rPr lang="en-US" sz="1600" dirty="0" smtClean="0"/>
              <a:t>lcd.setCursor</a:t>
            </a:r>
            <a:r>
              <a:rPr lang="en-US" sz="1600" dirty="0" smtClean="0"/>
              <a:t>(0,0);</a:t>
            </a:r>
          </a:p>
          <a:p>
            <a:pPr marL="0" indent="0">
              <a:buNone/>
            </a:pPr>
            <a:r>
              <a:rPr lang="en-US" sz="1600" dirty="0" smtClean="0"/>
              <a:t>  </a:t>
            </a:r>
            <a:r>
              <a:rPr lang="en-US" sz="1600" dirty="0"/>
              <a:t>lcd.print</a:t>
            </a:r>
            <a:r>
              <a:rPr lang="en-US" sz="1600" dirty="0"/>
              <a:t> ("Air Quality: "); </a:t>
            </a:r>
            <a:endParaRPr lang="en-US" sz="1600" dirty="0" smtClean="0"/>
          </a:p>
          <a:p>
            <a:pPr marL="0" indent="0">
              <a:buNone/>
            </a:pPr>
            <a:r>
              <a:rPr lang="en-US" sz="1600" dirty="0" smtClean="0"/>
              <a:t> </a:t>
            </a:r>
            <a:r>
              <a:rPr lang="en-US" sz="1600" dirty="0"/>
              <a:t>lcd.print</a:t>
            </a:r>
            <a:r>
              <a:rPr lang="en-US" sz="1600" dirty="0"/>
              <a:t> (</a:t>
            </a:r>
            <a:r>
              <a:rPr lang="en-US" sz="1600" dirty="0"/>
              <a:t>sensorValue</a:t>
            </a:r>
            <a:r>
              <a:rPr lang="en-US" sz="1600" dirty="0" smtClean="0"/>
              <a:t>);</a:t>
            </a:r>
          </a:p>
          <a:p>
            <a:pPr marL="0" indent="0">
              <a:buNone/>
            </a:pPr>
            <a:r>
              <a:rPr lang="en-US" sz="1600" dirty="0" smtClean="0"/>
              <a:t> </a:t>
            </a:r>
            <a:r>
              <a:rPr lang="en-US" sz="1600" dirty="0"/>
              <a:t>if (</a:t>
            </a:r>
            <a:r>
              <a:rPr lang="en-US" sz="1600" dirty="0"/>
              <a:t>sensorValue</a:t>
            </a:r>
            <a:r>
              <a:rPr lang="en-US" sz="1600" dirty="0"/>
              <a:t>&lt;=500)  </a:t>
            </a:r>
            <a:endParaRPr lang="en-US" sz="1600" dirty="0" smtClean="0"/>
          </a:p>
          <a:p>
            <a:pPr marL="0" indent="0">
              <a:buNone/>
            </a:pPr>
            <a:r>
              <a:rPr lang="en-US" sz="1600" dirty="0" smtClean="0"/>
              <a:t> </a:t>
            </a:r>
            <a:r>
              <a:rPr lang="en-US" sz="1600" dirty="0"/>
              <a:t>{   </a:t>
            </a:r>
            <a:endParaRPr lang="en-US" sz="1600" dirty="0" smtClean="0"/>
          </a:p>
          <a:p>
            <a:pPr marL="0" indent="0">
              <a:buNone/>
            </a:pPr>
            <a:r>
              <a:rPr lang="en-US" sz="1600" dirty="0" smtClean="0"/>
              <a:t>Serial.print</a:t>
            </a:r>
            <a:r>
              <a:rPr lang="en-US" sz="1600" dirty="0"/>
              <a:t>("Fresh Air "); </a:t>
            </a:r>
            <a:endParaRPr lang="en-US" sz="1600" dirty="0" smtClean="0"/>
          </a:p>
          <a:p>
            <a:pPr marL="0" indent="0">
              <a:buNone/>
            </a:pPr>
            <a:r>
              <a:rPr lang="en-US" sz="1600" dirty="0" smtClean="0"/>
              <a:t>  </a:t>
            </a:r>
            <a:r>
              <a:rPr lang="en-US" sz="1600" dirty="0"/>
              <a:t>Serial.print</a:t>
            </a:r>
            <a:r>
              <a:rPr lang="en-US" sz="1600" dirty="0"/>
              <a:t> ("\r\n</a:t>
            </a:r>
            <a:r>
              <a:rPr lang="en-US" sz="1600" dirty="0" smtClean="0"/>
              <a:t>");</a:t>
            </a:r>
          </a:p>
          <a:p>
            <a:pPr marL="0" indent="0">
              <a:buNone/>
            </a:pPr>
            <a:r>
              <a:rPr lang="en-US" sz="1600" dirty="0" smtClean="0"/>
              <a:t>   </a:t>
            </a:r>
            <a:r>
              <a:rPr lang="en-US" sz="1600" dirty="0"/>
              <a:t>lcd.setCursor</a:t>
            </a:r>
            <a:r>
              <a:rPr lang="en-US" sz="1600" dirty="0"/>
              <a:t>(0,1);  </a:t>
            </a:r>
            <a:endParaRPr lang="en-US" sz="1600" dirty="0" smtClean="0"/>
          </a:p>
          <a:p>
            <a:pPr marL="0" indent="0">
              <a:buNone/>
            </a:pPr>
            <a:r>
              <a:rPr lang="en-US" sz="1600" dirty="0" smtClean="0"/>
              <a:t> </a:t>
            </a:r>
            <a:r>
              <a:rPr lang="en-US" sz="1600" dirty="0"/>
              <a:t>lcd.print</a:t>
            </a:r>
            <a:r>
              <a:rPr lang="en-US" sz="1600" dirty="0"/>
              <a:t>("Fresh Air");  </a:t>
            </a:r>
            <a:endParaRPr lang="en-US" sz="1600" dirty="0" smtClean="0"/>
          </a:p>
          <a:p>
            <a:pPr marL="0" indent="0">
              <a:buNone/>
            </a:pPr>
            <a:r>
              <a:rPr lang="en-US" sz="1600" dirty="0"/>
              <a:t> </a:t>
            </a:r>
            <a:r>
              <a:rPr lang="en-US" sz="1600" dirty="0" smtClean="0"/>
              <a:t>}</a:t>
            </a:r>
          </a:p>
          <a:p>
            <a:pPr marL="0" indent="0">
              <a:buNone/>
            </a:pPr>
            <a:r>
              <a:rPr lang="en-US" sz="1600" dirty="0" smtClean="0"/>
              <a:t> </a:t>
            </a:r>
            <a:r>
              <a:rPr lang="en-US" sz="1600" dirty="0"/>
              <a:t>else if( </a:t>
            </a:r>
            <a:r>
              <a:rPr lang="en-US" sz="1600" dirty="0"/>
              <a:t>sensorValue</a:t>
            </a:r>
            <a:r>
              <a:rPr lang="en-US" sz="1600" dirty="0"/>
              <a:t>&gt;=500 &amp;&amp; </a:t>
            </a:r>
            <a:r>
              <a:rPr lang="en-US" sz="1600" dirty="0"/>
              <a:t>sensorValue</a:t>
            </a:r>
            <a:r>
              <a:rPr lang="en-US" sz="1600" dirty="0"/>
              <a:t>&lt;=650 )   {  </a:t>
            </a:r>
            <a:endParaRPr lang="en-US" sz="1600" dirty="0" smtClean="0"/>
          </a:p>
          <a:p>
            <a:pPr marL="0" indent="0">
              <a:buNone/>
            </a:pPr>
            <a:r>
              <a:rPr lang="en-US" sz="1600" dirty="0" smtClean="0"/>
              <a:t> </a:t>
            </a:r>
            <a:r>
              <a:rPr lang="en-US" sz="1600" dirty="0"/>
              <a:t>Serial.print</a:t>
            </a:r>
            <a:r>
              <a:rPr lang="en-US" sz="1600" dirty="0"/>
              <a:t>("Poor Air");  </a:t>
            </a:r>
            <a:endParaRPr lang="en-US" sz="1600" dirty="0" smtClean="0"/>
          </a:p>
          <a:p>
            <a:pPr marL="0" indent="0">
              <a:buNone/>
            </a:pPr>
            <a:r>
              <a:rPr lang="en-US" sz="1600" dirty="0" smtClean="0"/>
              <a:t> </a:t>
            </a:r>
            <a:r>
              <a:rPr lang="en-US" sz="1600" dirty="0"/>
              <a:t>Serial.print</a:t>
            </a:r>
            <a:r>
              <a:rPr lang="en-US" sz="1600" dirty="0"/>
              <a:t> ("\r\n");  </a:t>
            </a:r>
            <a:endParaRPr lang="en-US" sz="1600" dirty="0" smtClean="0"/>
          </a:p>
          <a:p>
            <a:pPr marL="0" indent="0">
              <a:buNone/>
            </a:pPr>
            <a:r>
              <a:rPr lang="en-US" sz="1600" dirty="0" smtClean="0"/>
              <a:t> </a:t>
            </a:r>
            <a:r>
              <a:rPr lang="en-US" sz="1600" dirty="0"/>
              <a:t>lcd.setCursor</a:t>
            </a:r>
            <a:r>
              <a:rPr lang="en-US" sz="1600" dirty="0"/>
              <a:t>(0,1);  </a:t>
            </a:r>
            <a:endParaRPr lang="en-US" sz="1600" dirty="0" smtClean="0"/>
          </a:p>
          <a:p>
            <a:pPr marL="0" indent="0">
              <a:buNone/>
            </a:pPr>
            <a:r>
              <a:rPr lang="en-US" sz="1600" dirty="0" smtClean="0"/>
              <a:t> </a:t>
            </a:r>
            <a:r>
              <a:rPr lang="en-US" sz="1600" dirty="0"/>
              <a:t>lcd.print</a:t>
            </a:r>
            <a:r>
              <a:rPr lang="en-US" sz="1600" dirty="0"/>
              <a:t>("Poor Air");   </a:t>
            </a:r>
            <a:endParaRPr lang="en-US" sz="1600" dirty="0" smtClean="0"/>
          </a:p>
          <a:p>
            <a:pPr marL="0" indent="0">
              <a:buNone/>
            </a:pPr>
            <a:r>
              <a:rPr lang="en-US" sz="1600" dirty="0" smtClean="0"/>
              <a:t>}</a:t>
            </a:r>
          </a:p>
          <a:p>
            <a:pPr marL="0" indent="0">
              <a:buNone/>
            </a:pPr>
            <a:endParaRPr lang="en-US" sz="1800" dirty="0"/>
          </a:p>
        </p:txBody>
      </p:sp>
    </p:spTree>
    <p:extLst>
      <p:ext uri="{BB962C8B-B14F-4D97-AF65-F5344CB8AC3E}">
        <p14:creationId xmlns:p14="http://schemas.microsoft.com/office/powerpoint/2010/main" val="3731253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7500" lnSpcReduction="20000"/>
          </a:bodyPr>
          <a:lstStyle/>
          <a:p>
            <a:pPr marL="0" indent="0">
              <a:buNone/>
            </a:pPr>
            <a:r>
              <a:rPr lang="en-US" dirty="0"/>
              <a:t> else if (</a:t>
            </a:r>
            <a:r>
              <a:rPr lang="en-US" dirty="0"/>
              <a:t>sensorValue</a:t>
            </a:r>
            <a:r>
              <a:rPr lang="en-US" dirty="0"/>
              <a:t>&gt;=650 )   { </a:t>
            </a:r>
            <a:endParaRPr lang="en-US" dirty="0" smtClean="0"/>
          </a:p>
          <a:p>
            <a:pPr marL="0" indent="0">
              <a:buNone/>
            </a:pPr>
            <a:r>
              <a:rPr lang="en-US" dirty="0" smtClean="0"/>
              <a:t>  </a:t>
            </a:r>
            <a:r>
              <a:rPr lang="en-US" dirty="0"/>
              <a:t>Serial.print</a:t>
            </a:r>
            <a:r>
              <a:rPr lang="en-US" dirty="0"/>
              <a:t>("Very Poor Air</a:t>
            </a:r>
            <a:r>
              <a:rPr lang="en-US" dirty="0" smtClean="0"/>
              <a:t>");</a:t>
            </a:r>
          </a:p>
          <a:p>
            <a:pPr marL="0" indent="0">
              <a:buNone/>
            </a:pPr>
            <a:r>
              <a:rPr lang="en-US" dirty="0" smtClean="0"/>
              <a:t>   </a:t>
            </a:r>
            <a:r>
              <a:rPr lang="en-US" dirty="0"/>
              <a:t>Serial.print</a:t>
            </a:r>
            <a:r>
              <a:rPr lang="en-US" dirty="0"/>
              <a:t> ("\r\n");   </a:t>
            </a:r>
            <a:endParaRPr lang="en-US" dirty="0" smtClean="0"/>
          </a:p>
          <a:p>
            <a:pPr marL="0" indent="0">
              <a:buNone/>
            </a:pPr>
            <a:r>
              <a:rPr lang="en-US" dirty="0" smtClean="0"/>
              <a:t>lcd.setCursor</a:t>
            </a:r>
            <a:r>
              <a:rPr lang="en-US" dirty="0" smtClean="0"/>
              <a:t>(0,1</a:t>
            </a:r>
            <a:r>
              <a:rPr lang="en-US" dirty="0"/>
              <a:t>); </a:t>
            </a:r>
            <a:endParaRPr lang="en-US" dirty="0" smtClean="0"/>
          </a:p>
          <a:p>
            <a:pPr marL="0" indent="0">
              <a:buNone/>
            </a:pPr>
            <a:r>
              <a:rPr lang="en-US" dirty="0" smtClean="0"/>
              <a:t>  </a:t>
            </a:r>
            <a:r>
              <a:rPr lang="en-US" dirty="0"/>
              <a:t>lcd.print</a:t>
            </a:r>
            <a:r>
              <a:rPr lang="en-US" dirty="0"/>
              <a:t>("Very Poor Air"); </a:t>
            </a:r>
            <a:endParaRPr lang="en-US" dirty="0" smtClean="0"/>
          </a:p>
          <a:p>
            <a:pPr marL="0" indent="0">
              <a:buNone/>
            </a:pPr>
            <a:r>
              <a:rPr lang="en-US" dirty="0" smtClean="0"/>
              <a:t>  </a:t>
            </a:r>
            <a:r>
              <a:rPr lang="en-US" dirty="0"/>
              <a:t>}  </a:t>
            </a:r>
            <a:endParaRPr lang="en-US" dirty="0" smtClean="0"/>
          </a:p>
          <a:p>
            <a:pPr marL="0" indent="0">
              <a:buNone/>
            </a:pPr>
            <a:r>
              <a:rPr lang="en-US" dirty="0" smtClean="0"/>
              <a:t>  </a:t>
            </a:r>
            <a:r>
              <a:rPr lang="en-US" dirty="0"/>
              <a:t>if (</a:t>
            </a:r>
            <a:r>
              <a:rPr lang="en-US" dirty="0"/>
              <a:t>sensorValue</a:t>
            </a:r>
            <a:r>
              <a:rPr lang="en-US" dirty="0"/>
              <a:t> &gt;650) {  </a:t>
            </a:r>
            <a:endParaRPr lang="en-US" dirty="0" smtClean="0"/>
          </a:p>
          <a:p>
            <a:pPr marL="0" indent="0">
              <a:buNone/>
            </a:pPr>
            <a:r>
              <a:rPr lang="en-US" dirty="0" smtClean="0"/>
              <a:t>  </a:t>
            </a:r>
            <a:r>
              <a:rPr lang="en-US" dirty="0"/>
              <a:t>// Activate digital output   </a:t>
            </a:r>
            <a:endParaRPr lang="en-US" dirty="0" smtClean="0"/>
          </a:p>
          <a:p>
            <a:pPr marL="0" indent="0">
              <a:buNone/>
            </a:pPr>
            <a:r>
              <a:rPr lang="en-US" dirty="0" smtClean="0"/>
              <a:t> </a:t>
            </a:r>
            <a:r>
              <a:rPr lang="en-US" dirty="0"/>
              <a:t>digitalWrite</a:t>
            </a:r>
            <a:r>
              <a:rPr lang="en-US" dirty="0"/>
              <a:t>(pin8, HIGH); </a:t>
            </a:r>
            <a:endParaRPr lang="en-US" dirty="0" smtClean="0"/>
          </a:p>
          <a:p>
            <a:pPr marL="0" indent="0">
              <a:buNone/>
            </a:pPr>
            <a:r>
              <a:rPr lang="en-US" dirty="0" smtClean="0"/>
              <a:t> </a:t>
            </a:r>
            <a:r>
              <a:rPr lang="en-US" dirty="0"/>
              <a:t>}  </a:t>
            </a:r>
            <a:endParaRPr lang="en-US" dirty="0" smtClean="0"/>
          </a:p>
          <a:p>
            <a:pPr marL="0" indent="0">
              <a:buNone/>
            </a:pPr>
            <a:r>
              <a:rPr lang="en-US" dirty="0" smtClean="0"/>
              <a:t>else </a:t>
            </a:r>
            <a:r>
              <a:rPr lang="en-US" dirty="0"/>
              <a:t>{   </a:t>
            </a:r>
            <a:endParaRPr lang="en-US" dirty="0" smtClean="0"/>
          </a:p>
          <a:p>
            <a:pPr marL="0" indent="0">
              <a:buNone/>
            </a:pPr>
            <a:r>
              <a:rPr lang="en-US" dirty="0" smtClean="0"/>
              <a:t> </a:t>
            </a:r>
            <a:r>
              <a:rPr lang="en-US" dirty="0"/>
              <a:t>// Deactivate digital output    </a:t>
            </a:r>
            <a:endParaRPr lang="en-US" dirty="0" smtClean="0"/>
          </a:p>
          <a:p>
            <a:pPr marL="0" indent="0">
              <a:buNone/>
            </a:pPr>
            <a:r>
              <a:rPr lang="en-US" dirty="0" smtClean="0"/>
              <a:t>digitalWrite</a:t>
            </a:r>
            <a:r>
              <a:rPr lang="en-US" dirty="0" smtClean="0"/>
              <a:t>(pin8</a:t>
            </a:r>
            <a:r>
              <a:rPr lang="en-US" dirty="0"/>
              <a:t>, LOW); </a:t>
            </a:r>
            <a:endParaRPr lang="en-US" dirty="0" smtClean="0"/>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89908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084FB7-2070-4A92-B719-6BE365FDECD2}"/>
              </a:ext>
            </a:extLst>
          </p:cNvPr>
          <p:cNvSpPr>
            <a:spLocks noGrp="1"/>
          </p:cNvSpPr>
          <p:nvPr>
            <p:ph type="title"/>
          </p:nvPr>
        </p:nvSpPr>
        <p:spPr>
          <a:xfrm>
            <a:off x="457200" y="245762"/>
            <a:ext cx="8229600" cy="1143000"/>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Design</a:t>
            </a:r>
          </a:p>
        </p:txBody>
      </p:sp>
      <p:pic>
        <p:nvPicPr>
          <p:cNvPr id="11" name="Content Placeholder 10">
            <a:extLst>
              <a:ext uri="{FF2B5EF4-FFF2-40B4-BE49-F238E27FC236}">
                <a16:creationId xmlns="" xmlns:a16="http://schemas.microsoft.com/office/drawing/2014/main" id="{EF3F88D9-8E82-461C-9173-9930D253C3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752600"/>
            <a:ext cx="5410200" cy="4572000"/>
          </a:xfrm>
        </p:spPr>
      </p:pic>
    </p:spTree>
    <p:extLst>
      <p:ext uri="{BB962C8B-B14F-4D97-AF65-F5344CB8AC3E}">
        <p14:creationId xmlns:p14="http://schemas.microsoft.com/office/powerpoint/2010/main" val="205726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1"/>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19100" y="1219200"/>
            <a:ext cx="8229600" cy="5105400"/>
          </a:xfrm>
        </p:spPr>
        <p:txBody>
          <a:bodyPr>
            <a:noAutofit/>
          </a:bodyPr>
          <a:lstStyle/>
          <a:p>
            <a:pPr>
              <a:buFont typeface="Wingdings" panose="05000000000000000000" pitchFamily="2" charset="2"/>
              <a:buChar char="Ø"/>
            </a:pPr>
            <a:endParaRPr lang="en-IN" sz="2251" dirty="0">
              <a:latin typeface="Times New Roman" panose="02020603050405020304" pitchFamily="18" charset="0"/>
              <a:cs typeface="Times New Roman" panose="02020603050405020304" pitchFamily="18" charset="0"/>
            </a:endParaRPr>
          </a:p>
          <a:p>
            <a:pPr>
              <a:buNone/>
            </a:pPr>
            <a:endParaRPr lang="en-IN" sz="225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51"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143000"/>
            <a:ext cx="7848600" cy="5509200"/>
          </a:xfrm>
          <a:prstGeom prst="rect">
            <a:avLst/>
          </a:prstGeom>
        </p:spPr>
        <p:txBody>
          <a:bodyPr wrap="square">
            <a:spAutoFit/>
          </a:bodyPr>
          <a:lstStyle/>
          <a:p>
            <a:r>
              <a:rPr lang="en-US" sz="2200" dirty="0"/>
              <a:t>➢ Abstract </a:t>
            </a:r>
            <a:endParaRPr lang="en-US" sz="2200" dirty="0" smtClean="0"/>
          </a:p>
          <a:p>
            <a:r>
              <a:rPr lang="en-US" sz="2200" dirty="0" smtClean="0"/>
              <a:t>➢ </a:t>
            </a:r>
            <a:r>
              <a:rPr lang="en-US" sz="2200" dirty="0"/>
              <a:t>Introduction </a:t>
            </a:r>
            <a:endParaRPr lang="en-US" sz="2200" dirty="0" smtClean="0"/>
          </a:p>
          <a:p>
            <a:r>
              <a:rPr lang="en-US" sz="2200" dirty="0" smtClean="0"/>
              <a:t>➢ </a:t>
            </a:r>
            <a:r>
              <a:rPr lang="en-US" sz="2200" dirty="0"/>
              <a:t>Problem </a:t>
            </a:r>
            <a:r>
              <a:rPr lang="en-US" sz="2200" dirty="0" smtClean="0"/>
              <a:t>Statement</a:t>
            </a:r>
          </a:p>
          <a:p>
            <a:r>
              <a:rPr lang="en-US" sz="2200" dirty="0" smtClean="0"/>
              <a:t> </a:t>
            </a:r>
            <a:r>
              <a:rPr lang="en-US" sz="2200" dirty="0"/>
              <a:t>➢ Objectives </a:t>
            </a:r>
            <a:endParaRPr lang="en-US" sz="2200" dirty="0" smtClean="0"/>
          </a:p>
          <a:p>
            <a:r>
              <a:rPr lang="en-US" sz="2200" dirty="0" smtClean="0"/>
              <a:t>➢ </a:t>
            </a:r>
            <a:r>
              <a:rPr lang="en-US" sz="2200" dirty="0"/>
              <a:t>System Requirements </a:t>
            </a:r>
            <a:endParaRPr lang="en-US" sz="2200" dirty="0" smtClean="0"/>
          </a:p>
          <a:p>
            <a:r>
              <a:rPr lang="en-US" sz="2200" dirty="0" smtClean="0"/>
              <a:t>➢ </a:t>
            </a:r>
            <a:r>
              <a:rPr lang="en-US" sz="2200" dirty="0"/>
              <a:t>Existing Systems </a:t>
            </a:r>
            <a:endParaRPr lang="en-US" sz="2200" dirty="0" smtClean="0"/>
          </a:p>
          <a:p>
            <a:r>
              <a:rPr lang="en-US" sz="2200" dirty="0" smtClean="0"/>
              <a:t>➢ </a:t>
            </a:r>
            <a:r>
              <a:rPr lang="en-US" sz="2200" dirty="0"/>
              <a:t>System Requirement Specification (SRS) Document Report </a:t>
            </a:r>
            <a:r>
              <a:rPr lang="en-US" sz="2200" dirty="0" smtClean="0"/>
              <a:t>   </a:t>
            </a:r>
          </a:p>
          <a:p>
            <a:r>
              <a:rPr lang="en-US" sz="2200" dirty="0" smtClean="0"/>
              <a:t>      Preparation </a:t>
            </a:r>
          </a:p>
          <a:p>
            <a:r>
              <a:rPr lang="en-US" sz="2200" dirty="0" smtClean="0"/>
              <a:t>➢ Proposed System </a:t>
            </a:r>
          </a:p>
          <a:p>
            <a:r>
              <a:rPr lang="en-US" sz="2200" dirty="0" smtClean="0"/>
              <a:t>➢ </a:t>
            </a:r>
            <a:r>
              <a:rPr lang="en-US" sz="2200" dirty="0"/>
              <a:t>Algorithm and Explanation </a:t>
            </a:r>
            <a:endParaRPr lang="en-US" sz="2200" dirty="0" smtClean="0"/>
          </a:p>
          <a:p>
            <a:r>
              <a:rPr lang="en-US" sz="2200" dirty="0" smtClean="0"/>
              <a:t>➢ </a:t>
            </a:r>
            <a:r>
              <a:rPr lang="en-US" sz="2200" dirty="0"/>
              <a:t>Design </a:t>
            </a:r>
            <a:endParaRPr lang="en-US" sz="2200" dirty="0" smtClean="0"/>
          </a:p>
          <a:p>
            <a:r>
              <a:rPr lang="en-US" sz="2200" dirty="0" smtClean="0"/>
              <a:t>➢ </a:t>
            </a:r>
            <a:r>
              <a:rPr lang="en-US" sz="2200" dirty="0"/>
              <a:t>Implementation </a:t>
            </a:r>
            <a:endParaRPr lang="en-US" sz="2200" dirty="0" smtClean="0"/>
          </a:p>
          <a:p>
            <a:r>
              <a:rPr lang="en-US" sz="2200" dirty="0" smtClean="0"/>
              <a:t>➢ Screenshots</a:t>
            </a:r>
          </a:p>
          <a:p>
            <a:r>
              <a:rPr lang="en-US" sz="2200" dirty="0" smtClean="0"/>
              <a:t> </a:t>
            </a:r>
            <a:r>
              <a:rPr lang="en-US" sz="2200" dirty="0"/>
              <a:t>➢ Conclusion </a:t>
            </a:r>
            <a:endParaRPr lang="en-US" sz="2200" dirty="0" smtClean="0"/>
          </a:p>
          <a:p>
            <a:r>
              <a:rPr lang="en-US" sz="2200" dirty="0" smtClean="0"/>
              <a:t>➢ </a:t>
            </a:r>
            <a:r>
              <a:rPr lang="en-US" sz="2200" dirty="0"/>
              <a:t>References </a:t>
            </a:r>
            <a:endParaRPr lang="en-US" sz="2200" dirty="0" smtClean="0"/>
          </a:p>
          <a:p>
            <a:r>
              <a:rPr lang="en-US" sz="2200" dirty="0" smtClean="0"/>
              <a:t>➢ Queries </a:t>
            </a:r>
            <a:endParaRPr lang="en-US" sz="2200" dirty="0"/>
          </a:p>
        </p:txBody>
      </p:sp>
    </p:spTree>
    <p:extLst>
      <p:ext uri="{BB962C8B-B14F-4D97-AF65-F5344CB8AC3E}">
        <p14:creationId xmlns:p14="http://schemas.microsoft.com/office/powerpoint/2010/main" val="374727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itchFamily="18" charset="0"/>
                <a:cs typeface="Times New Roman" pitchFamily="18" charset="0"/>
              </a:rPr>
              <a:t>Design </a:t>
            </a:r>
            <a:endParaRPr lang="en-US" dirty="0">
              <a:solidFill>
                <a:srgbClr val="FF0000"/>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r>
              <a:rPr lang="en-US" b="1" dirty="0"/>
              <a:t>USE CASE DIAGRAM </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5532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34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791199"/>
          </a:xfrm>
        </p:spPr>
        <p:txBody>
          <a:bodyPr/>
          <a:lstStyle/>
          <a:p>
            <a:r>
              <a:rPr lang="en-US" b="1" dirty="0" smtClean="0"/>
              <a:t>Class Diagram</a:t>
            </a:r>
            <a:endParaRPr lang="en-US" b="1" dirty="0"/>
          </a:p>
          <a:p>
            <a:endParaRPr lang="en-US" b="1" dirty="0" smtClean="0"/>
          </a:p>
          <a:p>
            <a:endParaRPr lang="en-US" b="1" dirty="0"/>
          </a:p>
          <a:p>
            <a:endParaRPr lang="en-US" b="1" dirty="0" smtClean="0"/>
          </a:p>
          <a:p>
            <a:r>
              <a:rPr lang="en-US" b="1" dirty="0" smtClean="0"/>
              <a:t>Deployment Diagram</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67934"/>
            <a:ext cx="6858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4114800"/>
            <a:ext cx="6248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9017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9"/>
          </a:xfrm>
        </p:spPr>
        <p:txBody>
          <a:bodyPr/>
          <a:lstStyle/>
          <a:p>
            <a:r>
              <a:rPr lang="en-US" b="1" dirty="0" smtClean="0"/>
              <a:t>SEQUENCE DIAGRAM</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371600"/>
            <a:ext cx="79533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53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9"/>
          </a:xfrm>
        </p:spPr>
        <p:txBody>
          <a:bodyPr/>
          <a:lstStyle/>
          <a:p>
            <a:r>
              <a:rPr lang="en-US" b="1" dirty="0"/>
              <a:t>ACTIVITY DIAGRAM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71600"/>
            <a:ext cx="3505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502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A87F07-E4C7-4B43-929C-2A2422E52166}"/>
              </a:ext>
            </a:extLst>
          </p:cNvPr>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Implementation</a:t>
            </a:r>
            <a:endParaRPr lang="en-IN" b="1" dirty="0">
              <a:solidFill>
                <a:srgbClr val="FF0000"/>
              </a:solidFill>
              <a:latin typeface="Times New Roman" pitchFamily="18" charset="0"/>
              <a:cs typeface="Times New Roman" pitchFamily="18" charset="0"/>
            </a:endParaRPr>
          </a:p>
        </p:txBody>
      </p:sp>
      <p:sp>
        <p:nvSpPr>
          <p:cNvPr id="4" name="Rectangle 1">
            <a:extLst>
              <a:ext uri="{FF2B5EF4-FFF2-40B4-BE49-F238E27FC236}">
                <a16:creationId xmlns="" xmlns:a16="http://schemas.microsoft.com/office/drawing/2014/main" id="{B8856B66-1661-4E84-865E-FF1FDD74B688}"/>
              </a:ext>
            </a:extLst>
          </p:cNvPr>
          <p:cNvSpPr>
            <a:spLocks noGrp="1" noChangeArrowheads="1"/>
          </p:cNvSpPr>
          <p:nvPr>
            <p:ph idx="1"/>
          </p:nvPr>
        </p:nvSpPr>
        <p:spPr bwMode="auto">
          <a:xfrm>
            <a:off x="228600" y="2476290"/>
            <a:ext cx="84582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2000" dirty="0">
                <a:latin typeface="Arial" panose="020B0604020202020204" pitchFamily="34" charset="0"/>
              </a:rPr>
              <a:t>https://www.tinkercad.com/things/k1Ku0n0WZ2D-copy-of-air-pollution-monitoring-system/editel?sharecode=l7prCKWKI1fBQGt2ftlBjAFho9ogjQauq2lynZKHQB0</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3577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WORKING</a:t>
            </a:r>
            <a:endParaRPr lang="en-US" b="1" dirty="0">
              <a:solidFill>
                <a:srgbClr val="FF0000"/>
              </a:solidFill>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3520"/>
            <a:ext cx="8229600" cy="437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6512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Screenshots</a:t>
            </a:r>
            <a:r>
              <a:rPr lang="en-US" b="1" dirty="0"/>
              <a:t>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371600"/>
            <a:ext cx="8050085"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501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itchFamily="18" charset="0"/>
                <a:cs typeface="Times New Roman" pitchFamily="18" charset="0"/>
              </a:rPr>
              <a:t>Screenshots</a:t>
            </a:r>
            <a:r>
              <a:rPr lang="en-US" b="1" dirty="0"/>
              <a:t> </a:t>
            </a:r>
            <a:endParaRPr lang="en-US" dirty="0"/>
          </a:p>
        </p:txBody>
      </p:sp>
      <p:pic>
        <p:nvPicPr>
          <p:cNvPr id="6152"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1230" y="1600200"/>
            <a:ext cx="724154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164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E2CECB4A-2E65-4F02-A107-BCB2D90D9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1364686" cy="6858000"/>
          </a:xfrm>
        </p:spPr>
      </p:pic>
    </p:spTree>
    <p:extLst>
      <p:ext uri="{BB962C8B-B14F-4D97-AF65-F5344CB8AC3E}">
        <p14:creationId xmlns:p14="http://schemas.microsoft.com/office/powerpoint/2010/main" val="4143813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Societal Applications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Verdana" panose="020B0604030504040204" pitchFamily="34" charset="0"/>
                <a:ea typeface="Verdana" panose="020B0604030504040204" pitchFamily="34" charset="0"/>
              </a:rPr>
              <a:t>Industrial perimeter monitoring </a:t>
            </a:r>
          </a:p>
          <a:p>
            <a:pPr>
              <a:lnSpc>
                <a:spcPct val="150000"/>
              </a:lnSpc>
            </a:pPr>
            <a:r>
              <a:rPr lang="en-US" sz="2000" dirty="0">
                <a:latin typeface="Verdana" panose="020B0604030504040204" pitchFamily="34" charset="0"/>
                <a:ea typeface="Verdana" panose="020B0604030504040204" pitchFamily="34" charset="0"/>
              </a:rPr>
              <a:t>Indoor air quality monitoring. </a:t>
            </a:r>
          </a:p>
          <a:p>
            <a:pPr>
              <a:lnSpc>
                <a:spcPct val="150000"/>
              </a:lnSpc>
            </a:pPr>
            <a:r>
              <a:rPr lang="en-US" sz="2000" dirty="0">
                <a:latin typeface="Verdana" panose="020B0604030504040204" pitchFamily="34" charset="0"/>
                <a:ea typeface="Verdana" panose="020B0604030504040204" pitchFamily="34" charset="0"/>
              </a:rPr>
              <a:t>Site selection for reference monitoring stations.</a:t>
            </a:r>
          </a:p>
          <a:p>
            <a:pPr>
              <a:lnSpc>
                <a:spcPct val="150000"/>
              </a:lnSpc>
            </a:pPr>
            <a:r>
              <a:rPr lang="en-US" sz="2000" dirty="0">
                <a:latin typeface="Verdana" panose="020B0604030504040204" pitchFamily="34" charset="0"/>
                <a:ea typeface="Verdana" panose="020B0604030504040204" pitchFamily="34" charset="0"/>
              </a:rPr>
              <a:t>Making data available to users easily with cheap cost.</a:t>
            </a:r>
          </a:p>
          <a:p>
            <a:pPr>
              <a:lnSpc>
                <a:spcPct val="150000"/>
              </a:lnSpc>
            </a:pPr>
            <a:r>
              <a:rPr lang="en-US" sz="2000" dirty="0">
                <a:latin typeface="Verdana" panose="020B0604030504040204" pitchFamily="34" charset="0"/>
                <a:ea typeface="Verdana" panose="020B0604030504040204" pitchFamily="34" charset="0"/>
              </a:rPr>
              <a:t>To prevent health hazards from the causes of pollution.</a:t>
            </a:r>
          </a:p>
          <a:p>
            <a:pPr>
              <a:lnSpc>
                <a:spcPct val="150000"/>
              </a:lnSpc>
            </a:pPr>
            <a:r>
              <a:rPr lang="en-US" sz="2000" dirty="0">
                <a:latin typeface="Verdana" panose="020B0604030504040204" pitchFamily="34" charset="0"/>
                <a:ea typeface="Verdana" panose="020B0604030504040204" pitchFamily="34" charset="0"/>
              </a:rPr>
              <a:t>Helps to detect the amounts of harmful gases present in the air and helps in monitoring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Abstract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spcAft>
                <a:spcPts val="800"/>
              </a:spcAft>
            </a:pPr>
            <a:r>
              <a:rPr lang="en-IN" sz="2000" dirty="0">
                <a:effectLst/>
                <a:latin typeface="Verdana" panose="020B0604030504040204" pitchFamily="34" charset="0"/>
                <a:ea typeface="Verdana" panose="020B0604030504040204" pitchFamily="34" charset="0"/>
                <a:cs typeface="Times New Roman" panose="02020603050405020304" pitchFamily="18" charset="0"/>
              </a:rPr>
              <a:t>Now-a-days, the level of pollution has increased with times by lot of factors like the increase in population, increased vehicle use, industrialization and urbanization which results in harmful effects on human wellbeing by directly affecting health of population exposed to it. In IOT Based Air Pollution Monitoring System the Air Quality is measured over a web server using internet and will trigger a alarm when the air quality goes down beyond a certain level, means when there are sufficient amount of harmful gases are present in the air like CO2, smoke ,alcohol, benzene</a:t>
            </a:r>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32644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143000"/>
            <a:ext cx="8229600" cy="5562600"/>
          </a:xfrm>
        </p:spPr>
        <p:txBody>
          <a:bodyPr>
            <a:normAutofit/>
          </a:bodyPr>
          <a:lstStyle/>
          <a:p>
            <a:pPr>
              <a:lnSpc>
                <a:spcPct val="150000"/>
              </a:lnSpc>
            </a:pPr>
            <a:r>
              <a:rPr lang="en-US" sz="2000" b="0" i="0" dirty="0">
                <a:solidFill>
                  <a:srgbClr val="000000"/>
                </a:solidFill>
                <a:effectLst/>
                <a:latin typeface="Verdana" panose="020B0604030504040204" pitchFamily="34" charset="0"/>
                <a:ea typeface="Verdana" panose="020B0604030504040204" pitchFamily="34" charset="0"/>
              </a:rPr>
              <a:t>Ayaskanta Mishra assistant Professor, </a:t>
            </a:r>
            <a:r>
              <a:rPr lang="en-US" sz="2000" dirty="0">
                <a:solidFill>
                  <a:srgbClr val="000000"/>
                </a:solidFill>
                <a:latin typeface="Verdana" panose="020B0604030504040204" pitchFamily="34" charset="0"/>
                <a:ea typeface="Verdana" panose="020B0604030504040204" pitchFamily="34" charset="0"/>
              </a:rPr>
              <a:t>s</a:t>
            </a:r>
            <a:r>
              <a:rPr lang="en-US" sz="2000" b="0" i="0" dirty="0">
                <a:solidFill>
                  <a:srgbClr val="000000"/>
                </a:solidFill>
                <a:effectLst/>
                <a:latin typeface="Verdana" panose="020B0604030504040204" pitchFamily="34" charset="0"/>
                <a:ea typeface="Verdana" panose="020B0604030504040204" pitchFamily="34" charset="0"/>
              </a:rPr>
              <a:t>chool of Electronics Engineering, Kalinga Institute of Industrial Technology (KIIT) Deemed to be University.</a:t>
            </a:r>
          </a:p>
          <a:p>
            <a:pPr algn="l">
              <a:lnSpc>
                <a:spcPct val="150000"/>
              </a:lnSpc>
            </a:pPr>
            <a:r>
              <a:rPr lang="en-IN" sz="2000" b="0" i="0" dirty="0">
                <a:solidFill>
                  <a:srgbClr val="000000"/>
                </a:solidFill>
                <a:effectLst/>
                <a:latin typeface="Verdana" panose="020B0604030504040204" pitchFamily="34" charset="0"/>
                <a:ea typeface="Verdana" panose="020B0604030504040204" pitchFamily="34" charset="0"/>
              </a:rPr>
              <a:t>Anand Jayakumar A1, Praviss Yesyand T K2, Venkatesh Prashanth K K3, Ramkumar K4 ,1Asst. professor, Dept. of mechanical Engineering, Sri Ramakrishna Institute of Technology, India ,2,3,4Student, Dept. of mechanical Engineering, Sri Ramakrishna Institute of Technology, India.</a:t>
            </a:r>
          </a:p>
          <a:p>
            <a:pPr algn="l">
              <a:lnSpc>
                <a:spcPct val="150000"/>
              </a:lnSpc>
            </a:pPr>
            <a:r>
              <a:rPr lang="en-IN" sz="2000" b="0" i="0" dirty="0">
                <a:solidFill>
                  <a:srgbClr val="000000"/>
                </a:solidFill>
                <a:effectLst/>
                <a:latin typeface="Verdana" panose="020B0604030504040204" pitchFamily="34" charset="0"/>
                <a:ea typeface="Verdana" panose="020B0604030504040204" pitchFamily="34" charset="0"/>
              </a:rPr>
              <a:t>Gagan Parmar, Sagar Lakhani, Manju K. Chattopadhyay ,School of Electronics ,Devi Ahilya University</a:t>
            </a:r>
          </a:p>
          <a:p>
            <a:pPr marL="0" indent="0" algn="l">
              <a:buNone/>
            </a:pPr>
            <a:r>
              <a:rPr lang="en-IN" sz="2000" b="0" i="0" dirty="0">
                <a:solidFill>
                  <a:srgbClr val="000000"/>
                </a:solidFill>
                <a:effectLst/>
                <a:latin typeface="Verdana" panose="020B0604030504040204" pitchFamily="34" charset="0"/>
                <a:ea typeface="Verdana" panose="020B0604030504040204" pitchFamily="34" charset="0"/>
              </a:rPr>
              <a:t> </a:t>
            </a:r>
          </a:p>
          <a:p>
            <a:endParaRPr lang="en-US" sz="2000" b="0" i="0" dirty="0">
              <a:solidFill>
                <a:srgbClr val="000000"/>
              </a:solidFill>
              <a:effectLst/>
              <a:latin typeface="Verdana" panose="020B0604030504040204" pitchFamily="34" charset="0"/>
              <a:ea typeface="Verdana" panose="020B0604030504040204" pitchFamily="34" charset="0"/>
            </a:endParaRPr>
          </a:p>
          <a:p>
            <a:pPr marL="0" indent="0">
              <a:buNone/>
            </a:pPr>
            <a:endParaRPr lang="en-US" sz="2000" dirty="0">
              <a:latin typeface="Verdana" panose="020B0604030504040204" pitchFamily="34" charset="0"/>
              <a:ea typeface="Verdana" panose="020B0604030504040204" pitchFamily="34" charset="0"/>
            </a:endParaRPr>
          </a:p>
          <a:p>
            <a:pPr marL="0" indent="0">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2"/>
            <a:ext cx="8229600" cy="5364163"/>
          </a:xfrm>
        </p:spPr>
        <p:txBody>
          <a:bodyPr/>
          <a:lstStyle/>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a:p>
            <a:pPr algn="ctr">
              <a:spcBef>
                <a:spcPct val="0"/>
              </a:spcBef>
              <a:buNone/>
            </a:pPr>
            <a:r>
              <a:rPr lang="en-US" sz="3600" b="1" dirty="0">
                <a:solidFill>
                  <a:srgbClr val="FF0000"/>
                </a:solidFill>
                <a:latin typeface="Times New Roman" panose="02020603050405020304" pitchFamily="18" charset="0"/>
                <a:ea typeface="+mj-ea"/>
                <a:cs typeface="Times New Roman" panose="02020603050405020304" pitchFamily="18" charset="0"/>
              </a:rPr>
              <a:t>Queries</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a:latin typeface="Times New Roman" panose="02020603050405020304" pitchFamily="18" charset="0"/>
              <a:cs typeface="Times New Roman" panose="02020603050405020304" pitchFamily="18" charset="0"/>
            </a:endParaRPr>
          </a:p>
          <a:p>
            <a:pPr algn="ctr">
              <a:buNone/>
            </a:pPr>
            <a:endParaRPr lang="en-IN" dirty="0">
              <a:latin typeface="Times New Roman" panose="02020603050405020304" pitchFamily="18" charset="0"/>
              <a:cs typeface="Times New Roman" panose="02020603050405020304" pitchFamily="18" charset="0"/>
            </a:endParaRPr>
          </a:p>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rPr>
              <a:t>Thank You!</a:t>
            </a: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8A52067-C6DF-4119-AD4A-AB65AB810A79}"/>
              </a:ext>
            </a:extLst>
          </p:cNvPr>
          <p:cNvSpPr>
            <a:spLocks noGrp="1"/>
          </p:cNvSpPr>
          <p:nvPr>
            <p:ph idx="1"/>
          </p:nvPr>
        </p:nvSpPr>
        <p:spPr>
          <a:xfrm>
            <a:off x="685800" y="685800"/>
            <a:ext cx="8077200" cy="5333999"/>
          </a:xfrm>
        </p:spPr>
        <p:txBody>
          <a:bodyPr>
            <a:normAutofit fontScale="97500"/>
          </a:bodyPr>
          <a:lstStyle/>
          <a:p>
            <a:pPr>
              <a:lnSpc>
                <a:spcPct val="150000"/>
              </a:lnSpc>
            </a:pPr>
            <a:r>
              <a:rPr lang="en-IN" sz="2000" dirty="0">
                <a:effectLst/>
                <a:latin typeface="Verdana" panose="020B0604030504040204" pitchFamily="34" charset="0"/>
                <a:ea typeface="Verdana" panose="020B0604030504040204" pitchFamily="34" charset="0"/>
                <a:cs typeface="Times New Roman" panose="02020603050405020304" pitchFamily="18" charset="0"/>
              </a:rPr>
              <a:t>and NH3.It will show the air quality in PPM on the LCD and as well as on webpage so that we can monitor it very easily. MQ135 sensor which is the best choice for monitoring Air Quality as it can detects most harmful gases and can measure their amount accurately .The pollution level can be monitored anywhere using computer or mobile. Install the Iot Based Air Pollution Controlling Monitoring system anywhere and can also trigger some device when pollution goes beyond some level, like it can switch on the Exhaust fan or can send alert.</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3130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Introduction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pPr>
            <a:r>
              <a:rPr lang="en-US" sz="2000" dirty="0">
                <a:latin typeface="Verdana" panose="020B0604030504040204" pitchFamily="34" charset="0"/>
                <a:ea typeface="Verdana" panose="020B0604030504040204" pitchFamily="34" charset="0"/>
              </a:rPr>
              <a:t>Air is one of the essential elements of man’s surroundings. The earth’s atmosphere is full of air which contains gases such as Nitrogen, Oxygen, Carbon Monoxide and traces of some rare elements. Humans need an atmosphere of air that is free from contaminants. This is very crucial for human life and health. Any change in the natural composition of air may cause grave harm to life forms on earth. Air pollution is the presence of one or more contaminants in the atmosphere such as gases in a quantity that can harm humans, animals and plant .</a:t>
            </a:r>
          </a:p>
        </p:txBody>
      </p:sp>
    </p:spTree>
    <p:extLst>
      <p:ext uri="{BB962C8B-B14F-4D97-AF65-F5344CB8AC3E}">
        <p14:creationId xmlns:p14="http://schemas.microsoft.com/office/powerpoint/2010/main" val="7910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027BB2D-9DD6-4626-AB70-E6FB6F2BE9E0}"/>
              </a:ext>
            </a:extLst>
          </p:cNvPr>
          <p:cNvSpPr>
            <a:spLocks noGrp="1"/>
          </p:cNvSpPr>
          <p:nvPr>
            <p:ph idx="1"/>
          </p:nvPr>
        </p:nvSpPr>
        <p:spPr>
          <a:xfrm>
            <a:off x="457200" y="457200"/>
            <a:ext cx="8229600" cy="5973769"/>
          </a:xfrm>
        </p:spPr>
        <p:txBody>
          <a:bodyPr>
            <a:noAutofit/>
          </a:bodyPr>
          <a:lstStyle/>
          <a:p>
            <a:pPr>
              <a:lnSpc>
                <a:spcPct val="150000"/>
              </a:lnSpc>
            </a:pPr>
            <a:r>
              <a:rPr lang="en-US" sz="2000" dirty="0">
                <a:latin typeface="Verdana" panose="020B0604030504040204" pitchFamily="34" charset="0"/>
                <a:ea typeface="Verdana" panose="020B0604030504040204" pitchFamily="34" charset="0"/>
              </a:rPr>
              <a:t>Air pollutants are measured in Parts per Million (ppm) or ug/m3 . </a:t>
            </a:r>
          </a:p>
          <a:p>
            <a:pPr>
              <a:lnSpc>
                <a:spcPct val="150000"/>
              </a:lnSpc>
            </a:pPr>
            <a:r>
              <a:rPr lang="en-US" sz="2000" dirty="0">
                <a:latin typeface="Verdana" panose="020B0604030504040204" pitchFamily="34" charset="0"/>
                <a:ea typeface="Verdana" panose="020B0604030504040204" pitchFamily="34" charset="0"/>
              </a:rPr>
              <a:t>Primary pollutants are released directly into the atmosphere. Secondary pollutants are produced when the primary pollutant reacts with other atmospheric chemicals. </a:t>
            </a:r>
          </a:p>
          <a:p>
            <a:pPr>
              <a:lnSpc>
                <a:spcPct val="170000"/>
              </a:lnSpc>
            </a:pPr>
            <a:r>
              <a:rPr lang="en-US" sz="2000" dirty="0">
                <a:latin typeface="Verdana" panose="020B0604030504040204" pitchFamily="34" charset="0"/>
                <a:ea typeface="Verdana" panose="020B0604030504040204" pitchFamily="34" charset="0"/>
              </a:rPr>
              <a:t>Air quality affects public health. The effect of air pollution ranges from difficulty in breathing, coughing, aggravation of asthma.</a:t>
            </a:r>
          </a:p>
          <a:p>
            <a:pPr>
              <a:lnSpc>
                <a:spcPct val="170000"/>
              </a:lnSpc>
            </a:pPr>
            <a:r>
              <a:rPr lang="en-US" sz="2000" dirty="0">
                <a:latin typeface="Verdana" panose="020B0604030504040204" pitchFamily="34" charset="0"/>
                <a:ea typeface="Verdana" panose="020B0604030504040204" pitchFamily="34" charset="0"/>
              </a:rPr>
              <a:t>Polluted air can also impair visibility. Air pollution is accountable for the death of 7 million persons worldwide each year or one in eight premature deaths yearly .</a:t>
            </a:r>
          </a:p>
        </p:txBody>
      </p:sp>
    </p:spTree>
    <p:extLst>
      <p:ext uri="{BB962C8B-B14F-4D97-AF65-F5344CB8AC3E}">
        <p14:creationId xmlns:p14="http://schemas.microsoft.com/office/powerpoint/2010/main" val="124838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861CB27-A3B9-4517-9465-671FAEF91860}"/>
              </a:ext>
            </a:extLst>
          </p:cNvPr>
          <p:cNvSpPr>
            <a:spLocks noGrp="1"/>
          </p:cNvSpPr>
          <p:nvPr>
            <p:ph idx="1"/>
          </p:nvPr>
        </p:nvSpPr>
        <p:spPr>
          <a:xfrm>
            <a:off x="381000" y="609600"/>
            <a:ext cx="8382000" cy="5821369"/>
          </a:xfrm>
        </p:spPr>
        <p:txBody>
          <a:bodyPr>
            <a:noAutofit/>
          </a:bodyPr>
          <a:lstStyle/>
          <a:p>
            <a:pPr>
              <a:lnSpc>
                <a:spcPct val="170000"/>
              </a:lnSpc>
            </a:pPr>
            <a:r>
              <a:rPr lang="en-US" sz="2000" dirty="0">
                <a:latin typeface="Verdana" panose="020B0604030504040204" pitchFamily="34" charset="0"/>
                <a:ea typeface="Verdana" panose="020B0604030504040204" pitchFamily="34" charset="0"/>
              </a:rPr>
              <a:t>Almost 570,000 children under the age of five die every year from respiratory infection linked to indoor/outdoor pollution and second-hand smoke </a:t>
            </a:r>
            <a:endParaRPr lang="en-IN" sz="2000" dirty="0">
              <a:latin typeface="Verdana" panose="020B0604030504040204" pitchFamily="34" charset="0"/>
              <a:ea typeface="Verdana" panose="020B0604030504040204" pitchFamily="34" charset="0"/>
            </a:endParaRPr>
          </a:p>
          <a:p>
            <a:pPr>
              <a:lnSpc>
                <a:spcPct val="170000"/>
              </a:lnSpc>
            </a:pPr>
            <a:r>
              <a:rPr lang="en-US" sz="2000" dirty="0">
                <a:latin typeface="Verdana" panose="020B0604030504040204" pitchFamily="34" charset="0"/>
                <a:ea typeface="Verdana" panose="020B0604030504040204" pitchFamily="34" charset="0"/>
              </a:rPr>
              <a:t>Children exposed to air pollution have an elevated risk of developing chronic respiratory problems such as asthma. In the monitoring of air pollution, several researchers worldwide have developed models to monitor many of the pollution gases such as Sulphur Dioxide (SO2), Carbon Monoxide (CO), Carbon Dioxide (CO2), Nitrogen Oxides (NO) etc.</a:t>
            </a:r>
          </a:p>
        </p:txBody>
      </p:sp>
    </p:spTree>
    <p:extLst>
      <p:ext uri="{BB962C8B-B14F-4D97-AF65-F5344CB8AC3E}">
        <p14:creationId xmlns:p14="http://schemas.microsoft.com/office/powerpoint/2010/main" val="213509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330CBBE-9FDA-4542-9E6A-C80BB9BD07F3}"/>
              </a:ext>
            </a:extLst>
          </p:cNvPr>
          <p:cNvSpPr>
            <a:spLocks noGrp="1"/>
          </p:cNvSpPr>
          <p:nvPr>
            <p:ph idx="1"/>
          </p:nvPr>
        </p:nvSpPr>
        <p:spPr>
          <a:xfrm>
            <a:off x="457200" y="838200"/>
            <a:ext cx="8458200" cy="4876800"/>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rPr>
              <a:t>This paper focuses on the design and implementation of a smart air pollutant monitoring system. It discusses how the level of pollutants in the air can be monitored using a gas sensor, Arduino microcontroller and a Wi-Fi module.</a:t>
            </a:r>
          </a:p>
          <a:p>
            <a:pPr>
              <a:lnSpc>
                <a:spcPct val="150000"/>
              </a:lnSpc>
            </a:pPr>
            <a:r>
              <a:rPr lang="en-US" sz="2000" dirty="0">
                <a:latin typeface="Verdana" panose="020B0604030504040204" pitchFamily="34" charset="0"/>
                <a:ea typeface="Verdana" panose="020B0604030504040204" pitchFamily="34" charset="0"/>
              </a:rPr>
              <a:t>The main objective of this project is to design a smart air pollution monitoring system that can monitor, analyze and log data about air quality to a remote server and keep the data up to date over the internet..</a:t>
            </a:r>
            <a:endParaRPr lang="en-IN" sz="2000" dirty="0">
              <a:latin typeface="Verdana" panose="020B0604030504040204" pitchFamily="34" charset="0"/>
              <a:ea typeface="Verdana" panose="020B0604030504040204" pitchFamily="34" charset="0"/>
            </a:endParaRPr>
          </a:p>
          <a:p>
            <a:endParaRPr lang="en-IN" dirty="0"/>
          </a:p>
        </p:txBody>
      </p:sp>
    </p:spTree>
    <p:extLst>
      <p:ext uri="{BB962C8B-B14F-4D97-AF65-F5344CB8AC3E}">
        <p14:creationId xmlns:p14="http://schemas.microsoft.com/office/powerpoint/2010/main" val="137834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r>
              <a:rPr lang="en-IN" b="1" dirty="0">
                <a:solidFill>
                  <a:srgbClr val="FF0000"/>
                </a:solidFill>
                <a:latin typeface="Times New Roman" panose="02020603050405020304" pitchFamily="18" charset="0"/>
                <a:cs typeface="Times New Roman" panose="02020603050405020304" pitchFamily="18" charset="0"/>
              </a:rPr>
              <a:t>Problem Statement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15000"/>
          </a:xfrm>
        </p:spPr>
        <p:txBody>
          <a:bodyPr>
            <a:normAutofit fontScale="62500" lnSpcReduction="20000"/>
          </a:bodyPr>
          <a:lstStyle/>
          <a:p>
            <a:pPr>
              <a:lnSpc>
                <a:spcPct val="150000"/>
              </a:lnSpc>
            </a:pPr>
            <a:r>
              <a:rPr lang="en-US" dirty="0">
                <a:latin typeface="Verdana" panose="020B0604030504040204" pitchFamily="34" charset="0"/>
                <a:ea typeface="Verdana" panose="020B0604030504040204" pitchFamily="34" charset="0"/>
              </a:rPr>
              <a:t>Air Pollution is one of Environmental issues that cannot be ignored.</a:t>
            </a:r>
          </a:p>
          <a:p>
            <a:pPr>
              <a:lnSpc>
                <a:spcPct val="150000"/>
              </a:lnSpc>
            </a:pPr>
            <a:r>
              <a:rPr lang="en-US" dirty="0">
                <a:latin typeface="Verdana" panose="020B0604030504040204" pitchFamily="34" charset="0"/>
                <a:ea typeface="Verdana" panose="020B0604030504040204" pitchFamily="34" charset="0"/>
              </a:rPr>
              <a:t>Inhaling such harmful pollutants for a long time leads to health problems.</a:t>
            </a:r>
          </a:p>
          <a:p>
            <a:pPr>
              <a:lnSpc>
                <a:spcPct val="150000"/>
              </a:lnSpc>
            </a:pPr>
            <a:r>
              <a:rPr lang="en-US" dirty="0">
                <a:latin typeface="Verdana" panose="020B0604030504040204" pitchFamily="34" charset="0"/>
                <a:ea typeface="Verdana" panose="020B0604030504040204" pitchFamily="34" charset="0"/>
              </a:rPr>
              <a:t>High pollution growth rate in the urban areas leads to congested roadways, heavy water and air pollution ,flooding and high volumes of waste, deforestation, urban sprawl without adequate infrastructure planning.</a:t>
            </a:r>
          </a:p>
          <a:p>
            <a:pPr>
              <a:lnSpc>
                <a:spcPct val="150000"/>
              </a:lnSpc>
            </a:pPr>
            <a:r>
              <a:rPr lang="en-IN" dirty="0">
                <a:latin typeface="Verdana" panose="020B0604030504040204" pitchFamily="34" charset="0"/>
                <a:ea typeface="Verdana" panose="020B0604030504040204" pitchFamily="34" charset="0"/>
              </a:rPr>
              <a:t>With Traditional air quality monitoring methods such as building air quality monitoring stations are typically Expensive.</a:t>
            </a:r>
          </a:p>
          <a:p>
            <a:pPr>
              <a:lnSpc>
                <a:spcPct val="150000"/>
              </a:lnSpc>
            </a:pPr>
            <a:r>
              <a:rPr lang="en-IN" dirty="0">
                <a:latin typeface="Verdana" panose="020B0604030504040204" pitchFamily="34" charset="0"/>
                <a:ea typeface="Verdana" panose="020B0604030504040204" pitchFamily="34" charset="0"/>
              </a:rPr>
              <a:t>So, this project is suitable for air quality monitoring in real time with cheapest cost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2283</TotalTime>
  <Words>1586</Words>
  <Application>Microsoft Office PowerPoint</Application>
  <PresentationFormat>On-screen Show (4:3)</PresentationFormat>
  <Paragraphs>198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 Socially Relevant Project -I presentation on  IOT BASED AIR POLLUTION CONTROLLING MONITORING SYSTEM</vt:lpstr>
      <vt:lpstr>CONTENTS</vt:lpstr>
      <vt:lpstr>Abstract</vt:lpstr>
      <vt:lpstr>PowerPoint Presentation</vt:lpstr>
      <vt:lpstr>Introduction</vt:lpstr>
      <vt:lpstr>PowerPoint Presentation</vt:lpstr>
      <vt:lpstr>PowerPoint Presentation</vt:lpstr>
      <vt:lpstr>PowerPoint Presentation</vt:lpstr>
      <vt:lpstr>Problem Statement</vt:lpstr>
      <vt:lpstr>Objectives</vt:lpstr>
      <vt:lpstr>System Requirements </vt:lpstr>
      <vt:lpstr>EXISTING SYSTEM</vt:lpstr>
      <vt:lpstr>Software Requirement Specification (SRS) Document Report Preparation</vt:lpstr>
      <vt:lpstr>Software Requirement Specification (SRS) Document Report Preparation</vt:lpstr>
      <vt:lpstr>Proposed System </vt:lpstr>
      <vt:lpstr>Algorithm and Explanation </vt:lpstr>
      <vt:lpstr>PowerPoint Presentation</vt:lpstr>
      <vt:lpstr>PowerPoint Presentation</vt:lpstr>
      <vt:lpstr>Design</vt:lpstr>
      <vt:lpstr>Design </vt:lpstr>
      <vt:lpstr>PowerPoint Presentation</vt:lpstr>
      <vt:lpstr>PowerPoint Presentation</vt:lpstr>
      <vt:lpstr>PowerPoint Presentation</vt:lpstr>
      <vt:lpstr>Implementation</vt:lpstr>
      <vt:lpstr>WORKING</vt:lpstr>
      <vt:lpstr>Screenshots </vt:lpstr>
      <vt:lpstr>Screenshots </vt:lpstr>
      <vt:lpstr>PowerPoint Presentation</vt:lpstr>
      <vt:lpstr>Societal Applications</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dell</cp:lastModifiedBy>
  <cp:revision>189</cp:revision>
  <dcterms:created xsi:type="dcterms:W3CDTF">2018-02-12T04:29:38Z</dcterms:created>
  <dcterms:modified xsi:type="dcterms:W3CDTF">2022-01-31T17:05:32Z</dcterms:modified>
</cp:coreProperties>
</file>