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82" r:id="rId18"/>
    <p:sldId id="283" r:id="rId19"/>
    <p:sldId id="284" r:id="rId20"/>
    <p:sldId id="292" r:id="rId21"/>
    <p:sldId id="293" r:id="rId22"/>
    <p:sldId id="294" r:id="rId23"/>
    <p:sldId id="295" r:id="rId24"/>
    <p:sldId id="296" r:id="rId25"/>
    <p:sldId id="298" r:id="rId26"/>
    <p:sldId id="300" r:id="rId27"/>
    <p:sldId id="301" r:id="rId28"/>
    <p:sldId id="302" r:id="rId29"/>
    <p:sldId id="305" r:id="rId30"/>
    <p:sldId id="306" r:id="rId31"/>
    <p:sldId id="307" r:id="rId32"/>
    <p:sldId id="309" r:id="rId33"/>
    <p:sldId id="310" r:id="rId34"/>
    <p:sldId id="311" r:id="rId35"/>
    <p:sldId id="312" r:id="rId36"/>
    <p:sldId id="313" r:id="rId37"/>
    <p:sldId id="315" r:id="rId38"/>
    <p:sldId id="316" r:id="rId39"/>
    <p:sldId id="317" r:id="rId40"/>
    <p:sldId id="318" r:id="rId41"/>
    <p:sldId id="319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F3617-6503-4BDA-B572-8BB641CD844E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CD45-6E9E-4DEA-A18E-FF48CFEBEF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8120" y="2961132"/>
            <a:ext cx="2871470" cy="201295"/>
          </a:xfrm>
          <a:custGeom>
            <a:avLst/>
            <a:gdLst/>
            <a:ahLst/>
            <a:cxnLst/>
            <a:rect l="l" t="t" r="r" b="b"/>
            <a:pathLst>
              <a:path w="2871470" h="201294">
                <a:moveTo>
                  <a:pt x="2871216" y="0"/>
                </a:moveTo>
                <a:lnTo>
                  <a:pt x="0" y="0"/>
                </a:lnTo>
                <a:lnTo>
                  <a:pt x="0" y="201167"/>
                </a:lnTo>
                <a:lnTo>
                  <a:pt x="2871216" y="201167"/>
                </a:lnTo>
                <a:lnTo>
                  <a:pt x="2871216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336" y="2961132"/>
            <a:ext cx="2870200" cy="201295"/>
          </a:xfrm>
          <a:custGeom>
            <a:avLst/>
            <a:gdLst/>
            <a:ahLst/>
            <a:cxnLst/>
            <a:rect l="l" t="t" r="r" b="b"/>
            <a:pathLst>
              <a:path w="2870200" h="201294">
                <a:moveTo>
                  <a:pt x="2869691" y="0"/>
                </a:moveTo>
                <a:lnTo>
                  <a:pt x="0" y="0"/>
                </a:lnTo>
                <a:lnTo>
                  <a:pt x="0" y="201167"/>
                </a:lnTo>
                <a:lnTo>
                  <a:pt x="2869691" y="201167"/>
                </a:lnTo>
                <a:lnTo>
                  <a:pt x="2869691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939028" y="2961132"/>
            <a:ext cx="2870200" cy="201295"/>
          </a:xfrm>
          <a:custGeom>
            <a:avLst/>
            <a:gdLst/>
            <a:ahLst/>
            <a:cxnLst/>
            <a:rect l="l" t="t" r="r" b="b"/>
            <a:pathLst>
              <a:path w="2870200" h="201294">
                <a:moveTo>
                  <a:pt x="2869692" y="0"/>
                </a:moveTo>
                <a:lnTo>
                  <a:pt x="0" y="0"/>
                </a:lnTo>
                <a:lnTo>
                  <a:pt x="0" y="201167"/>
                </a:lnTo>
                <a:lnTo>
                  <a:pt x="2869692" y="201167"/>
                </a:lnTo>
                <a:lnTo>
                  <a:pt x="2869692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86557" y="773379"/>
            <a:ext cx="377088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FC0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79" y="68810"/>
            <a:ext cx="1034591" cy="816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6793" y="6581394"/>
            <a:ext cx="5996940" cy="277495"/>
          </a:xfrm>
          <a:custGeom>
            <a:avLst/>
            <a:gdLst/>
            <a:ahLst/>
            <a:cxnLst/>
            <a:rect l="l" t="t" r="r" b="b"/>
            <a:pathLst>
              <a:path w="5996940" h="277495">
                <a:moveTo>
                  <a:pt x="5996939" y="0"/>
                </a:moveTo>
                <a:lnTo>
                  <a:pt x="0" y="0"/>
                </a:lnTo>
                <a:lnTo>
                  <a:pt x="0" y="277367"/>
                </a:lnTo>
                <a:lnTo>
                  <a:pt x="5996939" y="277367"/>
                </a:lnTo>
                <a:lnTo>
                  <a:pt x="5996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6793" y="6581394"/>
            <a:ext cx="5996940" cy="277495"/>
          </a:xfrm>
          <a:custGeom>
            <a:avLst/>
            <a:gdLst/>
            <a:ahLst/>
            <a:cxnLst/>
            <a:rect l="l" t="t" r="r" b="b"/>
            <a:pathLst>
              <a:path w="5996940" h="277495">
                <a:moveTo>
                  <a:pt x="0" y="277367"/>
                </a:moveTo>
                <a:lnTo>
                  <a:pt x="5996939" y="277367"/>
                </a:lnTo>
                <a:lnTo>
                  <a:pt x="5996939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56793" y="6581394"/>
            <a:ext cx="5913120" cy="277495"/>
          </a:xfrm>
          <a:custGeom>
            <a:avLst/>
            <a:gdLst/>
            <a:ahLst/>
            <a:cxnLst/>
            <a:rect l="l" t="t" r="r" b="b"/>
            <a:pathLst>
              <a:path w="5913120" h="277495">
                <a:moveTo>
                  <a:pt x="5913120" y="0"/>
                </a:moveTo>
                <a:lnTo>
                  <a:pt x="0" y="0"/>
                </a:lnTo>
                <a:lnTo>
                  <a:pt x="0" y="277367"/>
                </a:lnTo>
                <a:lnTo>
                  <a:pt x="5913120" y="277367"/>
                </a:lnTo>
                <a:lnTo>
                  <a:pt x="5913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56793" y="6581394"/>
            <a:ext cx="5913120" cy="277495"/>
          </a:xfrm>
          <a:custGeom>
            <a:avLst/>
            <a:gdLst/>
            <a:ahLst/>
            <a:cxnLst/>
            <a:rect l="l" t="t" r="r" b="b"/>
            <a:pathLst>
              <a:path w="5913120" h="277495">
                <a:moveTo>
                  <a:pt x="0" y="277367"/>
                </a:moveTo>
                <a:lnTo>
                  <a:pt x="5913120" y="277367"/>
                </a:lnTo>
                <a:lnTo>
                  <a:pt x="5913120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3923" y="5850635"/>
            <a:ext cx="1284731" cy="790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0242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FC0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FC0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79" y="68810"/>
            <a:ext cx="1034591" cy="816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285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6793" y="6581393"/>
            <a:ext cx="5996940" cy="277495"/>
          </a:xfrm>
          <a:custGeom>
            <a:avLst/>
            <a:gdLst/>
            <a:ahLst/>
            <a:cxnLst/>
            <a:rect l="l" t="t" r="r" b="b"/>
            <a:pathLst>
              <a:path w="5996940" h="277495">
                <a:moveTo>
                  <a:pt x="0" y="277367"/>
                </a:moveTo>
                <a:lnTo>
                  <a:pt x="5996939" y="277367"/>
                </a:lnTo>
                <a:lnTo>
                  <a:pt x="5996939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6793" y="6581393"/>
            <a:ext cx="5996940" cy="277495"/>
          </a:xfrm>
          <a:custGeom>
            <a:avLst/>
            <a:gdLst/>
            <a:ahLst/>
            <a:cxnLst/>
            <a:rect l="l" t="t" r="r" b="b"/>
            <a:pathLst>
              <a:path w="5996940" h="277495">
                <a:moveTo>
                  <a:pt x="5996939" y="0"/>
                </a:moveTo>
                <a:lnTo>
                  <a:pt x="0" y="0"/>
                </a:lnTo>
                <a:lnTo>
                  <a:pt x="0" y="277367"/>
                </a:lnTo>
                <a:lnTo>
                  <a:pt x="5996939" y="277367"/>
                </a:lnTo>
                <a:lnTo>
                  <a:pt x="5996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56793" y="6581393"/>
            <a:ext cx="5996940" cy="277495"/>
          </a:xfrm>
          <a:custGeom>
            <a:avLst/>
            <a:gdLst/>
            <a:ahLst/>
            <a:cxnLst/>
            <a:rect l="l" t="t" r="r" b="b"/>
            <a:pathLst>
              <a:path w="5996940" h="277495">
                <a:moveTo>
                  <a:pt x="0" y="277367"/>
                </a:moveTo>
                <a:lnTo>
                  <a:pt x="5996939" y="277367"/>
                </a:lnTo>
                <a:lnTo>
                  <a:pt x="5996939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FC0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79" y="68810"/>
            <a:ext cx="1034591" cy="816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6793" y="6581393"/>
            <a:ext cx="5996940" cy="277495"/>
          </a:xfrm>
          <a:custGeom>
            <a:avLst/>
            <a:gdLst/>
            <a:ahLst/>
            <a:cxnLst/>
            <a:rect l="l" t="t" r="r" b="b"/>
            <a:pathLst>
              <a:path w="5996940" h="277495">
                <a:moveTo>
                  <a:pt x="0" y="277367"/>
                </a:moveTo>
                <a:lnTo>
                  <a:pt x="5996939" y="277367"/>
                </a:lnTo>
                <a:lnTo>
                  <a:pt x="5996939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6793" y="6581393"/>
            <a:ext cx="5996940" cy="277495"/>
          </a:xfrm>
          <a:custGeom>
            <a:avLst/>
            <a:gdLst/>
            <a:ahLst/>
            <a:cxnLst/>
            <a:rect l="l" t="t" r="r" b="b"/>
            <a:pathLst>
              <a:path w="5996940" h="277495">
                <a:moveTo>
                  <a:pt x="5996939" y="0"/>
                </a:moveTo>
                <a:lnTo>
                  <a:pt x="0" y="0"/>
                </a:lnTo>
                <a:lnTo>
                  <a:pt x="0" y="277367"/>
                </a:lnTo>
                <a:lnTo>
                  <a:pt x="5996939" y="277367"/>
                </a:lnTo>
                <a:lnTo>
                  <a:pt x="5996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56793" y="6581393"/>
            <a:ext cx="5996940" cy="277495"/>
          </a:xfrm>
          <a:custGeom>
            <a:avLst/>
            <a:gdLst/>
            <a:ahLst/>
            <a:cxnLst/>
            <a:rect l="l" t="t" r="r" b="b"/>
            <a:pathLst>
              <a:path w="5996940" h="277495">
                <a:moveTo>
                  <a:pt x="0" y="277367"/>
                </a:moveTo>
                <a:lnTo>
                  <a:pt x="5996939" y="277367"/>
                </a:lnTo>
                <a:lnTo>
                  <a:pt x="5996939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FC0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179" y="68810"/>
            <a:ext cx="1034591" cy="816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285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4664" y="296037"/>
            <a:ext cx="307467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1276" y="1869795"/>
            <a:ext cx="8366759" cy="330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0242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7167" y="6625294"/>
            <a:ext cx="2289175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6FC0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684644" y="6631730"/>
            <a:ext cx="232346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4644" y="6619747"/>
            <a:ext cx="2323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Silberschatz,</a:t>
            </a:r>
            <a:r>
              <a:rPr sz="1000" b="1" spc="-2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Galvin</a:t>
            </a:r>
            <a:r>
              <a:rPr sz="1000" b="1" spc="-3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and Gagne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©2009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67" y="6645046"/>
            <a:ext cx="2562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Operating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System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Concepts</a:t>
            </a:r>
            <a:r>
              <a:rPr sz="1000" b="1" spc="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–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8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135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Edition,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14116" y="3977640"/>
            <a:ext cx="2394585" cy="1945639"/>
            <a:chOff x="3214116" y="3977640"/>
            <a:chExt cx="2394585" cy="194563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996" y="4331540"/>
              <a:ext cx="2025396" cy="13284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22320" y="4119372"/>
              <a:ext cx="2138680" cy="1670685"/>
            </a:xfrm>
            <a:custGeom>
              <a:avLst/>
              <a:gdLst/>
              <a:ahLst/>
              <a:cxnLst/>
              <a:rect l="l" t="t" r="r" b="b"/>
              <a:pathLst>
                <a:path w="2138679" h="1670685">
                  <a:moveTo>
                    <a:pt x="0" y="1670303"/>
                  </a:moveTo>
                  <a:lnTo>
                    <a:pt x="2138172" y="1670303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1670303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14116" y="3977640"/>
              <a:ext cx="2394585" cy="1945639"/>
            </a:xfrm>
            <a:custGeom>
              <a:avLst/>
              <a:gdLst/>
              <a:ahLst/>
              <a:cxnLst/>
              <a:rect l="l" t="t" r="r" b="b"/>
              <a:pathLst>
                <a:path w="2394585" h="1945639">
                  <a:moveTo>
                    <a:pt x="2371090" y="22860"/>
                  </a:moveTo>
                  <a:lnTo>
                    <a:pt x="23114" y="22860"/>
                  </a:lnTo>
                  <a:lnTo>
                    <a:pt x="23114" y="58420"/>
                  </a:lnTo>
                  <a:lnTo>
                    <a:pt x="23114" y="1888490"/>
                  </a:lnTo>
                  <a:lnTo>
                    <a:pt x="23114" y="1922780"/>
                  </a:lnTo>
                  <a:lnTo>
                    <a:pt x="2371090" y="1922780"/>
                  </a:lnTo>
                  <a:lnTo>
                    <a:pt x="2371090" y="1888490"/>
                  </a:lnTo>
                  <a:lnTo>
                    <a:pt x="57912" y="1888490"/>
                  </a:lnTo>
                  <a:lnTo>
                    <a:pt x="57912" y="58420"/>
                  </a:lnTo>
                  <a:lnTo>
                    <a:pt x="2336292" y="58420"/>
                  </a:lnTo>
                  <a:lnTo>
                    <a:pt x="2336292" y="1888236"/>
                  </a:lnTo>
                  <a:lnTo>
                    <a:pt x="2371090" y="1888236"/>
                  </a:lnTo>
                  <a:lnTo>
                    <a:pt x="2371090" y="58420"/>
                  </a:lnTo>
                  <a:lnTo>
                    <a:pt x="2371090" y="57912"/>
                  </a:lnTo>
                  <a:lnTo>
                    <a:pt x="2371090" y="22860"/>
                  </a:lnTo>
                  <a:close/>
                </a:path>
                <a:path w="2394585" h="1945639">
                  <a:moveTo>
                    <a:pt x="2394204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4210"/>
                  </a:lnTo>
                  <a:lnTo>
                    <a:pt x="0" y="1945640"/>
                  </a:lnTo>
                  <a:lnTo>
                    <a:pt x="2394204" y="1945640"/>
                  </a:lnTo>
                  <a:lnTo>
                    <a:pt x="2394204" y="1934578"/>
                  </a:lnTo>
                  <a:lnTo>
                    <a:pt x="2394204" y="1934210"/>
                  </a:lnTo>
                  <a:lnTo>
                    <a:pt x="2394204" y="11557"/>
                  </a:lnTo>
                  <a:lnTo>
                    <a:pt x="2382647" y="11557"/>
                  </a:lnTo>
                  <a:lnTo>
                    <a:pt x="2382647" y="1934210"/>
                  </a:lnTo>
                  <a:lnTo>
                    <a:pt x="11557" y="1934210"/>
                  </a:lnTo>
                  <a:lnTo>
                    <a:pt x="11557" y="11430"/>
                  </a:lnTo>
                  <a:lnTo>
                    <a:pt x="2394204" y="11430"/>
                  </a:lnTo>
                  <a:lnTo>
                    <a:pt x="239420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533400" y="773379"/>
            <a:ext cx="72389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94360" algn="ctr">
              <a:lnSpc>
                <a:spcPct val="100000"/>
              </a:lnSpc>
              <a:spcBef>
                <a:spcPts val="95"/>
              </a:spcBef>
            </a:pPr>
            <a:r>
              <a:rPr spc="-5" smtClean="0"/>
              <a:t>Processes</a:t>
            </a:r>
            <a:r>
              <a:rPr lang="en-US" spc="-5" dirty="0" smtClean="0"/>
              <a:t> Management</a:t>
            </a:r>
            <a:endParaRPr spc="-5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lang="de-DE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2444495"/>
            <a:ext cx="7546848" cy="20132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3923" y="5850635"/>
            <a:ext cx="1284731" cy="7909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8742" y="296037"/>
            <a:ext cx="3366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</a:t>
            </a:r>
            <a:r>
              <a:rPr spc="-80" dirty="0"/>
              <a:t> </a:t>
            </a:r>
            <a:r>
              <a:rPr dirty="0"/>
              <a:t>Creation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368" y="6669728"/>
            <a:ext cx="42919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pc="-5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27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79" y="68810"/>
            <a:ext cx="1034591" cy="816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2286000"/>
            <a:ext cx="228600" cy="4572000"/>
            <a:chOff x="0" y="2286000"/>
            <a:chExt cx="228600" cy="4572000"/>
          </a:xfrm>
        </p:grpSpPr>
        <p:sp>
          <p:nvSpPr>
            <p:cNvPr id="6" name="object 6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571999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7368" y="6669728"/>
            <a:ext cx="432689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  <a:tabLst>
                <a:tab pos="4080510" algn="l"/>
              </a:tabLst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Ope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r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ating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</a:t>
            </a:r>
            <a:r>
              <a:rPr sz="1000" b="1" spc="-20" dirty="0">
                <a:solidFill>
                  <a:srgbClr val="006699"/>
                </a:solidFill>
                <a:latin typeface="Arial"/>
                <a:cs typeface="Arial"/>
              </a:rPr>
              <a:t>y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stem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pts</a:t>
            </a:r>
            <a:r>
              <a:rPr sz="1000" b="1" spc="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8</a:t>
            </a:r>
            <a:r>
              <a:rPr sz="975" b="1" spc="15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975" b="1" spc="-135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dition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	</a:t>
            </a:r>
            <a:r>
              <a:rPr sz="1500" b="1" spc="-15" baseline="2777" dirty="0">
                <a:solidFill>
                  <a:srgbClr val="006699"/>
                </a:solidFill>
                <a:latin typeface="Arial"/>
                <a:cs typeface="Arial"/>
              </a:rPr>
              <a:t>1</a:t>
            </a:r>
            <a:r>
              <a:rPr sz="1500" b="1" spc="-7" baseline="2777" dirty="0">
                <a:solidFill>
                  <a:srgbClr val="006699"/>
                </a:solidFill>
                <a:latin typeface="Arial"/>
                <a:cs typeface="Arial"/>
              </a:rPr>
              <a:t>.</a:t>
            </a:r>
            <a:r>
              <a:rPr sz="1500" b="1" spc="-15" baseline="2777" dirty="0">
                <a:solidFill>
                  <a:srgbClr val="006699"/>
                </a:solidFill>
                <a:latin typeface="Arial"/>
                <a:cs typeface="Arial"/>
              </a:rPr>
              <a:t>16</a:t>
            </a:r>
            <a:endParaRPr sz="1500" baseline="277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4644" y="6619747"/>
            <a:ext cx="2323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Silberschatz,</a:t>
            </a:r>
            <a:r>
              <a:rPr sz="1000" b="1" spc="-2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Galvin</a:t>
            </a:r>
            <a:r>
              <a:rPr sz="1000" b="1" spc="-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and Gagne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©2009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3923" y="5850635"/>
            <a:ext cx="1284731" cy="79095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43776" y="6568376"/>
            <a:ext cx="6022975" cy="303530"/>
            <a:chOff x="243776" y="6568376"/>
            <a:chExt cx="6022975" cy="303530"/>
          </a:xfrm>
        </p:grpSpPr>
        <p:sp>
          <p:nvSpPr>
            <p:cNvPr id="12" name="object 12"/>
            <p:cNvSpPr/>
            <p:nvPr/>
          </p:nvSpPr>
          <p:spPr>
            <a:xfrm>
              <a:off x="256793" y="6581394"/>
              <a:ext cx="5996940" cy="277495"/>
            </a:xfrm>
            <a:custGeom>
              <a:avLst/>
              <a:gdLst/>
              <a:ahLst/>
              <a:cxnLst/>
              <a:rect l="l" t="t" r="r" b="b"/>
              <a:pathLst>
                <a:path w="5996940" h="277495">
                  <a:moveTo>
                    <a:pt x="599693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5996939" y="277367"/>
                  </a:lnTo>
                  <a:lnTo>
                    <a:pt x="5996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793" y="6581394"/>
              <a:ext cx="5996940" cy="277495"/>
            </a:xfrm>
            <a:custGeom>
              <a:avLst/>
              <a:gdLst/>
              <a:ahLst/>
              <a:cxnLst/>
              <a:rect l="l" t="t" r="r" b="b"/>
              <a:pathLst>
                <a:path w="5996940" h="277495">
                  <a:moveTo>
                    <a:pt x="0" y="277367"/>
                  </a:moveTo>
                  <a:lnTo>
                    <a:pt x="5996939" y="277367"/>
                  </a:lnTo>
                  <a:lnTo>
                    <a:pt x="5996939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167" y="6625294"/>
            <a:ext cx="2289175" cy="17081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006FC0"/>
                </a:solidFill>
                <a:latin typeface="Verdana"/>
                <a:cs typeface="Verdana"/>
              </a:rPr>
              <a:t>CDAC</a:t>
            </a:r>
            <a:r>
              <a:rPr sz="1100" spc="-1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Verdana"/>
                <a:cs typeface="Verdana"/>
              </a:rPr>
              <a:t>Mumbai:</a:t>
            </a:r>
            <a:r>
              <a:rPr sz="1100" spc="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Verdana"/>
                <a:cs typeface="Verdana"/>
              </a:rPr>
              <a:t>Kiran</a:t>
            </a:r>
            <a:r>
              <a:rPr sz="1100" spc="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Verdana"/>
                <a:cs typeface="Verdana"/>
              </a:rPr>
              <a:t>Waghmare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3840" y="6568440"/>
            <a:ext cx="5939155" cy="303530"/>
            <a:chOff x="243840" y="6568440"/>
            <a:chExt cx="5939155" cy="303530"/>
          </a:xfrm>
        </p:grpSpPr>
        <p:sp>
          <p:nvSpPr>
            <p:cNvPr id="16" name="object 16"/>
            <p:cNvSpPr/>
            <p:nvPr/>
          </p:nvSpPr>
          <p:spPr>
            <a:xfrm>
              <a:off x="256794" y="6581394"/>
              <a:ext cx="5913120" cy="277495"/>
            </a:xfrm>
            <a:custGeom>
              <a:avLst/>
              <a:gdLst/>
              <a:ahLst/>
              <a:cxnLst/>
              <a:rect l="l" t="t" r="r" b="b"/>
              <a:pathLst>
                <a:path w="5913120" h="277495">
                  <a:moveTo>
                    <a:pt x="5913120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5913120" y="277367"/>
                  </a:lnTo>
                  <a:lnTo>
                    <a:pt x="5913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794" y="6581394"/>
              <a:ext cx="5913120" cy="277495"/>
            </a:xfrm>
            <a:custGeom>
              <a:avLst/>
              <a:gdLst/>
              <a:ahLst/>
              <a:cxnLst/>
              <a:rect l="l" t="t" r="r" b="b"/>
              <a:pathLst>
                <a:path w="5913120" h="277495">
                  <a:moveTo>
                    <a:pt x="0" y="277367"/>
                  </a:moveTo>
                  <a:lnTo>
                    <a:pt x="5913120" y="277367"/>
                  </a:lnTo>
                  <a:lnTo>
                    <a:pt x="5913120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89125" y="296037"/>
            <a:ext cx="7225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5" dirty="0"/>
              <a:t> </a:t>
            </a:r>
            <a:r>
              <a:rPr dirty="0"/>
              <a:t>Program</a:t>
            </a:r>
            <a:r>
              <a:rPr spc="-20" dirty="0"/>
              <a:t> </a:t>
            </a:r>
            <a:r>
              <a:rPr dirty="0"/>
              <a:t>Forking</a:t>
            </a:r>
            <a:r>
              <a:rPr spc="-45" dirty="0"/>
              <a:t> </a:t>
            </a:r>
            <a:r>
              <a:rPr dirty="0"/>
              <a:t>Separate</a:t>
            </a:r>
            <a:r>
              <a:rPr spc="-45" dirty="0"/>
              <a:t> </a:t>
            </a:r>
            <a:r>
              <a:rPr spc="-5" dirty="0"/>
              <a:t>Process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64793" y="785241"/>
            <a:ext cx="5358765" cy="57054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main()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634365" algn="l"/>
              </a:tabLst>
            </a:pPr>
            <a:r>
              <a:rPr sz="1800" spc="-10" dirty="0">
                <a:latin typeface="Arial MT"/>
                <a:cs typeface="Arial MT"/>
              </a:rPr>
              <a:t>pid_t	pid;</a:t>
            </a:r>
            <a:endParaRPr sz="1800">
              <a:latin typeface="Arial MT"/>
              <a:cs typeface="Arial MT"/>
            </a:endParaRPr>
          </a:p>
          <a:p>
            <a:pPr marL="355600" marR="2480310">
              <a:lnSpc>
                <a:spcPct val="114999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/*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another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*/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fork();</a:t>
            </a:r>
            <a:endParaRPr sz="1800">
              <a:latin typeface="Arial MT"/>
              <a:cs typeface="Arial MT"/>
            </a:endParaRPr>
          </a:p>
          <a:p>
            <a:pPr marL="927100" marR="1621790" indent="-571500">
              <a:lnSpc>
                <a:spcPct val="114999"/>
              </a:lnSpc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" dirty="0">
                <a:latin typeface="Arial MT"/>
                <a:cs typeface="Arial MT"/>
              </a:rPr>
              <a:t> (pid </a:t>
            </a:r>
            <a:r>
              <a:rPr sz="1800" dirty="0">
                <a:latin typeface="Arial MT"/>
                <a:cs typeface="Arial MT"/>
              </a:rPr>
              <a:t>&lt;</a:t>
            </a:r>
            <a:r>
              <a:rPr sz="1800" spc="-5" dirty="0">
                <a:latin typeface="Arial MT"/>
                <a:cs typeface="Arial MT"/>
              </a:rPr>
              <a:t> 0)</a:t>
            </a:r>
            <a:r>
              <a:rPr sz="1800" dirty="0">
                <a:latin typeface="Arial MT"/>
                <a:cs typeface="Arial MT"/>
              </a:rPr>
              <a:t> {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/* </a:t>
            </a:r>
            <a:r>
              <a:rPr sz="1800" spc="-5" dirty="0">
                <a:latin typeface="Arial MT"/>
                <a:cs typeface="Arial MT"/>
              </a:rPr>
              <a:t>error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occurred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*/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fprintf(stderr, "Fork Failed");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exit(-1);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dirty="0">
                <a:latin typeface="Arial MT"/>
                <a:cs typeface="Arial MT"/>
              </a:rPr>
              <a:t> 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(pid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0)</a:t>
            </a:r>
            <a:r>
              <a:rPr sz="1800" dirty="0">
                <a:latin typeface="Arial MT"/>
                <a:cs typeface="Arial MT"/>
              </a:rPr>
              <a:t> {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/* </a:t>
            </a:r>
            <a:r>
              <a:rPr sz="1800" spc="-5" dirty="0">
                <a:latin typeface="Arial MT"/>
                <a:cs typeface="Arial MT"/>
              </a:rPr>
              <a:t>child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*/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execlp("/bin/ls",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"ls",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NULL);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else </a:t>
            </a:r>
            <a:r>
              <a:rPr sz="1800" dirty="0">
                <a:latin typeface="Arial MT"/>
                <a:cs typeface="Arial MT"/>
              </a:rPr>
              <a:t>{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/*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*/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/*</a:t>
            </a:r>
            <a:r>
              <a:rPr sz="1800" spc="-5" dirty="0">
                <a:latin typeface="Arial MT"/>
                <a:cs typeface="Arial MT"/>
              </a:rPr>
              <a:t> parent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wait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child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complete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*/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325"/>
              </a:spcBef>
            </a:pPr>
            <a:r>
              <a:rPr sz="1800" spc="-15" dirty="0">
                <a:latin typeface="Arial MT"/>
                <a:cs typeface="Arial MT"/>
              </a:rPr>
              <a:t>wait</a:t>
            </a:r>
            <a:r>
              <a:rPr sz="1800" spc="-5" dirty="0">
                <a:latin typeface="Arial MT"/>
                <a:cs typeface="Arial MT"/>
              </a:rPr>
              <a:t> (NULL);</a:t>
            </a:r>
            <a:endParaRPr sz="1800">
              <a:latin typeface="Arial MT"/>
              <a:cs typeface="Arial MT"/>
            </a:endParaRPr>
          </a:p>
          <a:p>
            <a:pPr marL="927100" marR="1914525">
              <a:lnSpc>
                <a:spcPct val="114999"/>
              </a:lnSpc>
            </a:pPr>
            <a:r>
              <a:rPr sz="1800" spc="-5" dirty="0">
                <a:latin typeface="Arial MT"/>
                <a:cs typeface="Arial MT"/>
              </a:rPr>
              <a:t>printf ("Child Complete");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exit(0);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lang="de-DE"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0414" y="296037"/>
            <a:ext cx="40436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</a:t>
            </a:r>
            <a:r>
              <a:rPr spc="-85" dirty="0"/>
              <a:t> </a:t>
            </a:r>
            <a:r>
              <a:rPr dirty="0"/>
              <a:t>Termination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59205"/>
            <a:ext cx="7819390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statement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asks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delete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</a:t>
            </a:r>
            <a:r>
              <a:rPr sz="2000" b="1" spc="-5" dirty="0">
                <a:latin typeface="Arial"/>
                <a:cs typeface="Arial"/>
              </a:rPr>
              <a:t>exit</a:t>
            </a:r>
            <a:r>
              <a:rPr sz="2000" spc="-5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Output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parent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(via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5" dirty="0">
                <a:latin typeface="Arial"/>
                <a:cs typeface="Arial"/>
              </a:rPr>
              <a:t>wait</a:t>
            </a:r>
            <a:r>
              <a:rPr sz="2000" spc="5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Process’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resources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deallocated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Parent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terminate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children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</a:t>
            </a:r>
            <a:r>
              <a:rPr sz="2000" b="1" spc="-5" dirty="0">
                <a:latin typeface="Arial"/>
                <a:cs typeface="Arial"/>
              </a:rPr>
              <a:t>abort</a:t>
            </a:r>
            <a:r>
              <a:rPr sz="2000" spc="-5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Child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exceeded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allocated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resources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Task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assigned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 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 longer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required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3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exiting</a:t>
            </a:r>
            <a:endParaRPr sz="2000">
              <a:latin typeface="Arial MT"/>
              <a:cs typeface="Arial MT"/>
            </a:endParaRPr>
          </a:p>
          <a:p>
            <a:pPr marL="1099185" marR="196215" indent="-228600">
              <a:lnSpc>
                <a:spcPct val="100000"/>
              </a:lnSpc>
              <a:spcBef>
                <a:spcPts val="844"/>
              </a:spcBef>
            </a:pPr>
            <a:r>
              <a:rPr sz="150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500" spc="-8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allow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continue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terminates</a:t>
            </a:r>
            <a:endParaRPr sz="2000">
              <a:latin typeface="Arial MT"/>
              <a:cs typeface="Arial MT"/>
            </a:endParaRPr>
          </a:p>
          <a:p>
            <a:pPr marL="1213485">
              <a:lnSpc>
                <a:spcPct val="100000"/>
              </a:lnSpc>
              <a:spcBef>
                <a:spcPts val="840"/>
              </a:spcBef>
            </a:pPr>
            <a:r>
              <a:rPr sz="1500" dirty="0">
                <a:solidFill>
                  <a:srgbClr val="FFCC00"/>
                </a:solidFill>
                <a:latin typeface="Arial MT"/>
                <a:cs typeface="Arial MT"/>
              </a:rPr>
              <a:t>–</a:t>
            </a:r>
            <a:r>
              <a:rPr sz="1500" spc="540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children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terminated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cascading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termination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2961132"/>
            <a:ext cx="8610600" cy="201295"/>
            <a:chOff x="198120" y="2961132"/>
            <a:chExt cx="8610600" cy="201295"/>
          </a:xfrm>
        </p:grpSpPr>
        <p:sp>
          <p:nvSpPr>
            <p:cNvPr id="3" name="object 3"/>
            <p:cNvSpPr/>
            <p:nvPr/>
          </p:nvSpPr>
          <p:spPr>
            <a:xfrm>
              <a:off x="198120" y="2961132"/>
              <a:ext cx="2871470" cy="201295"/>
            </a:xfrm>
            <a:custGeom>
              <a:avLst/>
              <a:gdLst/>
              <a:ahLst/>
              <a:cxnLst/>
              <a:rect l="l" t="t" r="r" b="b"/>
              <a:pathLst>
                <a:path w="2871470" h="201294">
                  <a:moveTo>
                    <a:pt x="2871216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71216" y="201167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336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1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1" y="201167"/>
                  </a:lnTo>
                  <a:lnTo>
                    <a:pt x="28696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9028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2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2" y="201167"/>
                  </a:lnTo>
                  <a:lnTo>
                    <a:pt x="2869692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214116" y="3977640"/>
            <a:ext cx="2394585" cy="1945639"/>
            <a:chOff x="3214116" y="3977640"/>
            <a:chExt cx="2394585" cy="194563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996" y="4331540"/>
              <a:ext cx="2025396" cy="13284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22320" y="4119372"/>
              <a:ext cx="2138680" cy="1670685"/>
            </a:xfrm>
            <a:custGeom>
              <a:avLst/>
              <a:gdLst/>
              <a:ahLst/>
              <a:cxnLst/>
              <a:rect l="l" t="t" r="r" b="b"/>
              <a:pathLst>
                <a:path w="2138679" h="1670685">
                  <a:moveTo>
                    <a:pt x="0" y="1670303"/>
                  </a:moveTo>
                  <a:lnTo>
                    <a:pt x="2138172" y="1670303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1670303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14116" y="3977640"/>
              <a:ext cx="2394585" cy="1945639"/>
            </a:xfrm>
            <a:custGeom>
              <a:avLst/>
              <a:gdLst/>
              <a:ahLst/>
              <a:cxnLst/>
              <a:rect l="l" t="t" r="r" b="b"/>
              <a:pathLst>
                <a:path w="2394585" h="1945639">
                  <a:moveTo>
                    <a:pt x="2371090" y="22860"/>
                  </a:moveTo>
                  <a:lnTo>
                    <a:pt x="23114" y="22860"/>
                  </a:lnTo>
                  <a:lnTo>
                    <a:pt x="23114" y="58420"/>
                  </a:lnTo>
                  <a:lnTo>
                    <a:pt x="23114" y="1888490"/>
                  </a:lnTo>
                  <a:lnTo>
                    <a:pt x="23114" y="1922780"/>
                  </a:lnTo>
                  <a:lnTo>
                    <a:pt x="2371090" y="1922780"/>
                  </a:lnTo>
                  <a:lnTo>
                    <a:pt x="2371090" y="1888490"/>
                  </a:lnTo>
                  <a:lnTo>
                    <a:pt x="57912" y="1888490"/>
                  </a:lnTo>
                  <a:lnTo>
                    <a:pt x="57912" y="58420"/>
                  </a:lnTo>
                  <a:lnTo>
                    <a:pt x="2336292" y="58420"/>
                  </a:lnTo>
                  <a:lnTo>
                    <a:pt x="2336292" y="1888236"/>
                  </a:lnTo>
                  <a:lnTo>
                    <a:pt x="2371090" y="1888236"/>
                  </a:lnTo>
                  <a:lnTo>
                    <a:pt x="2371090" y="58420"/>
                  </a:lnTo>
                  <a:lnTo>
                    <a:pt x="2371090" y="57912"/>
                  </a:lnTo>
                  <a:lnTo>
                    <a:pt x="2371090" y="22860"/>
                  </a:lnTo>
                  <a:close/>
                </a:path>
                <a:path w="2394585" h="1945639">
                  <a:moveTo>
                    <a:pt x="2394204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4210"/>
                  </a:lnTo>
                  <a:lnTo>
                    <a:pt x="0" y="1945640"/>
                  </a:lnTo>
                  <a:lnTo>
                    <a:pt x="2394204" y="1945640"/>
                  </a:lnTo>
                  <a:lnTo>
                    <a:pt x="2394204" y="1934578"/>
                  </a:lnTo>
                  <a:lnTo>
                    <a:pt x="2394204" y="1934210"/>
                  </a:lnTo>
                  <a:lnTo>
                    <a:pt x="2394204" y="11557"/>
                  </a:lnTo>
                  <a:lnTo>
                    <a:pt x="2382647" y="11557"/>
                  </a:lnTo>
                  <a:lnTo>
                    <a:pt x="2382647" y="1934210"/>
                  </a:lnTo>
                  <a:lnTo>
                    <a:pt x="11557" y="1934210"/>
                  </a:lnTo>
                  <a:lnTo>
                    <a:pt x="11557" y="11430"/>
                  </a:lnTo>
                  <a:lnTo>
                    <a:pt x="2394204" y="11430"/>
                  </a:lnTo>
                  <a:lnTo>
                    <a:pt x="239420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4618" y="2084273"/>
            <a:ext cx="72758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3016250" algn="l"/>
              </a:tabLst>
            </a:pPr>
            <a:r>
              <a:rPr sz="4300" spc="-5" smtClean="0"/>
              <a:t>CPU</a:t>
            </a:r>
            <a:r>
              <a:rPr sz="4300" spc="-45" smtClean="0"/>
              <a:t> </a:t>
            </a:r>
            <a:r>
              <a:rPr sz="4300" spc="-5" dirty="0"/>
              <a:t>Scheduling</a:t>
            </a:r>
            <a:endParaRPr sz="43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>
                <a:solidFill>
                  <a:srgbClr val="336699"/>
                </a:solidFill>
              </a:rPr>
              <a:t>Silberschatz, Galvin and Gagne ©2009</a:t>
            </a:r>
            <a:endParaRPr spc="-5" dirty="0">
              <a:solidFill>
                <a:srgbClr val="336699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867" y="6656178"/>
            <a:ext cx="251142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Operating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System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Concepts</a:t>
            </a:r>
            <a:r>
              <a:rPr sz="1000" b="1" spc="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–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8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135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Edition,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708" y="296037"/>
            <a:ext cx="5419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44725" algn="l"/>
              </a:tabLst>
            </a:pPr>
            <a:r>
              <a:rPr smtClean="0"/>
              <a:t>CPU</a:t>
            </a:r>
            <a:r>
              <a:rPr spc="-50" smtClean="0"/>
              <a:t> </a:t>
            </a:r>
            <a:r>
              <a:rPr spc="-5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98042" y="1165961"/>
            <a:ext cx="3801110" cy="29063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Basic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Concepts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Scheduling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Criteria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Scheduling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Algorithms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Thread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Scheduling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Multiple-Processor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Scheduling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Operating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Examples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Algorithm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Evaluation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870" y="296037"/>
            <a:ext cx="2080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259205"/>
            <a:ext cx="8319134" cy="176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To introduce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 scheduling,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multiprogrammed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operating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To describe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various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CPU-scheduling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algorithms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discuss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evaluation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criteria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selecting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CPU-scheduling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algorithm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particular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90" dirty="0"/>
              <a:t> </a:t>
            </a:r>
            <a:r>
              <a:rPr dirty="0"/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20292" y="1184630"/>
            <a:ext cx="6879590" cy="15652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Maximum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utilization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obtained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multiprogramming</a:t>
            </a:r>
            <a:endParaRPr sz="20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CPU–I/O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Burst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Cycle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consists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cycle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I/O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wait</a:t>
            </a:r>
            <a:endParaRPr sz="20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CPU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burst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distribution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433" y="296037"/>
            <a:ext cx="2961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CPU</a:t>
            </a:r>
            <a:r>
              <a:rPr spc="-65" dirty="0"/>
              <a:t> </a:t>
            </a:r>
            <a:r>
              <a:rPr spc="-5" dirty="0"/>
              <a:t>Scheduler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lang="en-US" sz="1500" b="1" spc="-75" baseline="2777" dirty="0">
                <a:solidFill>
                  <a:srgbClr val="006699"/>
                </a:solidFill>
                <a:latin typeface="Arial"/>
                <a:cs typeface="Arial"/>
              </a:rPr>
              <a:t>O</a:t>
            </a: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259205"/>
            <a:ext cx="7769225" cy="3517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Selects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among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processes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memory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ready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execute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allocates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them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CPU scheduling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decisions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take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place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process: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AutoNum type="arabicPeriod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Switches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running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waiting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AutoNum type="arabicPeriod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Switches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running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ready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AutoNum type="arabicPeriod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Switches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waiting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ready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45"/>
              </a:spcBef>
              <a:buClr>
                <a:srgbClr val="CC6600"/>
              </a:buClr>
              <a:buAutoNum type="arabicPeriod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Terminates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Scheduling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under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nonpreemptive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preemptive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009" y="296037"/>
            <a:ext cx="2125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Dispatcher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5967" y="1408557"/>
            <a:ext cx="6958965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Dispatcher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module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gives control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selected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short-term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scheduler;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 involves: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3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switching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context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4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switching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</a:t>
            </a:r>
            <a:endParaRPr sz="2000">
              <a:latin typeface="Arial MT"/>
              <a:cs typeface="Arial MT"/>
            </a:endParaRPr>
          </a:p>
          <a:p>
            <a:pPr marL="756285" marR="30289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jumping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location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restart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</a:t>
            </a:r>
            <a:endParaRPr sz="2000">
              <a:latin typeface="Arial MT"/>
              <a:cs typeface="Arial MT"/>
            </a:endParaRPr>
          </a:p>
          <a:p>
            <a:pPr marL="355600" marR="8509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Dispatch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latency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dirty="0">
                <a:latin typeface="Arial MT"/>
                <a:cs typeface="Arial MT"/>
              </a:rPr>
              <a:t> 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takes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dispatcher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stop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start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another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running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242" y="296037"/>
            <a:ext cx="37484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Scheduling</a:t>
            </a:r>
            <a:r>
              <a:rPr spc="-75" dirty="0"/>
              <a:t> </a:t>
            </a:r>
            <a:r>
              <a:rPr dirty="0"/>
              <a:t>Criteria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98042" y="1165961"/>
            <a:ext cx="7040880" cy="36074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CPU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utilization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keep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 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busy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possible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Throughput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#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processes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their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execution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per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unit</a:t>
            </a:r>
            <a:endParaRPr sz="2000">
              <a:latin typeface="Arial MT"/>
              <a:cs typeface="Arial MT"/>
            </a:endParaRPr>
          </a:p>
          <a:p>
            <a:pPr marL="355600" marR="133985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Turnaround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time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amount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particular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Waiting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time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amount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dirty="0">
                <a:latin typeface="Arial MT"/>
                <a:cs typeface="Arial MT"/>
              </a:rPr>
              <a:t> 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waiting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endParaRPr sz="2000">
              <a:latin typeface="Arial MT"/>
              <a:cs typeface="Arial MT"/>
            </a:endParaRPr>
          </a:p>
          <a:p>
            <a:pPr marL="355600" marR="132715" indent="-342900">
              <a:lnSpc>
                <a:spcPct val="100000"/>
              </a:lnSpc>
              <a:spcBef>
                <a:spcPts val="84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  <a:tab pos="1622425" algn="l"/>
              </a:tabLst>
            </a:pPr>
            <a:r>
              <a:rPr sz="2000" b="1" dirty="0">
                <a:latin typeface="Arial"/>
                <a:cs typeface="Arial"/>
              </a:rPr>
              <a:t>Response time </a:t>
            </a:r>
            <a:r>
              <a:rPr sz="2000" dirty="0">
                <a:latin typeface="Arial MT"/>
                <a:cs typeface="Arial MT"/>
              </a:rPr>
              <a:t>– amount of </a:t>
            </a:r>
            <a:r>
              <a:rPr sz="2000" spc="-5" dirty="0">
                <a:latin typeface="Arial MT"/>
                <a:cs typeface="Arial MT"/>
              </a:rPr>
              <a:t>time </a:t>
            </a:r>
            <a:r>
              <a:rPr sz="2000" dirty="0">
                <a:latin typeface="Arial MT"/>
                <a:cs typeface="Arial MT"/>
              </a:rPr>
              <a:t>it takes from when 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submitted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until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first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produced,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output	(for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time-sharing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environment)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154" y="343281"/>
            <a:ext cx="36290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/>
              <a:t>Types</a:t>
            </a:r>
            <a:r>
              <a:rPr sz="2900" spc="-5" dirty="0"/>
              <a:t> </a:t>
            </a:r>
            <a:r>
              <a:rPr sz="2900" dirty="0"/>
              <a:t>of</a:t>
            </a:r>
            <a:r>
              <a:rPr sz="2900" spc="-40" dirty="0"/>
              <a:t> </a:t>
            </a:r>
            <a:r>
              <a:rPr sz="2900" dirty="0"/>
              <a:t>Schedulers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2919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pc="-5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27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259205"/>
            <a:ext cx="5515610" cy="1654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schedulers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available</a:t>
            </a:r>
            <a:r>
              <a:rPr sz="2000" smtClean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812800" lvl="1" indent="-342900">
              <a:spcBef>
                <a:spcPts val="155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Long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Scheduler</a:t>
            </a:r>
            <a:endParaRPr sz="2000">
              <a:latin typeface="Arial MT"/>
              <a:cs typeface="Arial MT"/>
            </a:endParaRPr>
          </a:p>
          <a:p>
            <a:pPr marL="812800" lvl="1" indent="-342900"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Short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Scheduler</a:t>
            </a:r>
            <a:endParaRPr sz="2000">
              <a:latin typeface="Arial MT"/>
              <a:cs typeface="Arial MT"/>
            </a:endParaRPr>
          </a:p>
          <a:p>
            <a:pPr marL="812800" lvl="1" indent="-342900"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Medium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025" y="343281"/>
            <a:ext cx="569658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Problems</a:t>
            </a:r>
            <a:r>
              <a:rPr sz="2900" spc="-40" dirty="0"/>
              <a:t> </a:t>
            </a:r>
            <a:r>
              <a:rPr sz="2900" dirty="0"/>
              <a:t>with</a:t>
            </a:r>
            <a:r>
              <a:rPr sz="2900" spc="-35" dirty="0"/>
              <a:t> </a:t>
            </a:r>
            <a:r>
              <a:rPr sz="2900" dirty="0"/>
              <a:t>FCFS</a:t>
            </a:r>
            <a:r>
              <a:rPr sz="2900" spc="-10" dirty="0"/>
              <a:t> </a:t>
            </a:r>
            <a:r>
              <a:rPr sz="2900" dirty="0"/>
              <a:t>Scheduling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171422"/>
            <a:ext cx="8487410" cy="42481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Below</a:t>
            </a:r>
            <a:r>
              <a:rPr sz="17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we</a:t>
            </a:r>
            <a:r>
              <a:rPr sz="17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have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few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shortcomings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or problems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with</a:t>
            </a:r>
            <a:r>
              <a:rPr sz="17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FCFS</a:t>
            </a:r>
            <a:r>
              <a:rPr sz="17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scheduling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algorithm:</a:t>
            </a:r>
            <a:endParaRPr sz="1700">
              <a:latin typeface="Arial MT"/>
              <a:cs typeface="Arial MT"/>
            </a:endParaRPr>
          </a:p>
          <a:p>
            <a:pPr marL="355600" marR="15240" indent="-342900">
              <a:lnSpc>
                <a:spcPts val="1839"/>
              </a:lnSpc>
              <a:spcBef>
                <a:spcPts val="735"/>
              </a:spcBef>
              <a:buClr>
                <a:srgbClr val="993300"/>
              </a:buClr>
              <a:buSzPct val="88235"/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It</a:t>
            </a:r>
            <a:r>
              <a:rPr sz="1700" spc="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b="1" dirty="0">
                <a:solidFill>
                  <a:srgbClr val="202429"/>
                </a:solidFill>
                <a:latin typeface="Arial"/>
                <a:cs typeface="Arial"/>
              </a:rPr>
              <a:t>Non</a:t>
            </a:r>
            <a:r>
              <a:rPr sz="17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202429"/>
                </a:solidFill>
                <a:latin typeface="Arial"/>
                <a:cs typeface="Arial"/>
              </a:rPr>
              <a:t>Pre-emptive</a:t>
            </a:r>
            <a:r>
              <a:rPr sz="1700" b="1" spc="5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algorithm,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which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means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700" spc="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b="1" dirty="0">
                <a:solidFill>
                  <a:srgbClr val="202429"/>
                </a:solidFill>
                <a:latin typeface="Arial"/>
                <a:cs typeface="Arial"/>
              </a:rPr>
              <a:t>process </a:t>
            </a:r>
            <a:r>
              <a:rPr sz="1700" b="1" spc="-5" dirty="0">
                <a:solidFill>
                  <a:srgbClr val="202429"/>
                </a:solidFill>
                <a:latin typeface="Arial"/>
                <a:cs typeface="Arial"/>
              </a:rPr>
              <a:t>priority</a:t>
            </a:r>
            <a:r>
              <a:rPr sz="1700" b="1" spc="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doesn't</a:t>
            </a:r>
            <a:r>
              <a:rPr sz="17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matter.If </a:t>
            </a:r>
            <a:r>
              <a:rPr sz="1700" spc="-45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 with</a:t>
            </a:r>
            <a:r>
              <a:rPr sz="1700" spc="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very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least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priority</a:t>
            </a:r>
            <a:r>
              <a:rPr sz="17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being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executed,</a:t>
            </a:r>
            <a:r>
              <a:rPr sz="17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more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like</a:t>
            </a:r>
            <a:r>
              <a:rPr sz="17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b="1" spc="-5" dirty="0">
                <a:solidFill>
                  <a:srgbClr val="202429"/>
                </a:solidFill>
                <a:latin typeface="Arial"/>
                <a:cs typeface="Arial"/>
              </a:rPr>
              <a:t>daily</a:t>
            </a:r>
            <a:r>
              <a:rPr sz="1700" b="1" spc="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02429"/>
                </a:solidFill>
                <a:latin typeface="Arial"/>
                <a:cs typeface="Arial"/>
              </a:rPr>
              <a:t>routine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ts val="1705"/>
              </a:lnSpc>
            </a:pPr>
            <a:r>
              <a:rPr sz="1700" b="1" dirty="0">
                <a:solidFill>
                  <a:srgbClr val="202429"/>
                </a:solidFill>
                <a:latin typeface="Arial"/>
                <a:cs typeface="Arial"/>
              </a:rPr>
              <a:t>backup</a:t>
            </a:r>
            <a:r>
              <a:rPr sz="1700" b="1" spc="-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process,</a:t>
            </a:r>
            <a:r>
              <a:rPr sz="1700" spc="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which</a:t>
            </a:r>
            <a:r>
              <a:rPr sz="1700" spc="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takes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more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time,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all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7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sudden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some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other</a:t>
            </a:r>
            <a:r>
              <a:rPr sz="17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high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priority</a:t>
            </a:r>
            <a:endParaRPr sz="1700">
              <a:latin typeface="Arial MT"/>
              <a:cs typeface="Arial MT"/>
            </a:endParaRPr>
          </a:p>
          <a:p>
            <a:pPr marL="355600" marR="88265">
              <a:lnSpc>
                <a:spcPts val="1839"/>
              </a:lnSpc>
              <a:spcBef>
                <a:spcPts val="125"/>
              </a:spcBef>
            </a:pP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arrives,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like </a:t>
            </a:r>
            <a:r>
              <a:rPr sz="1700" b="1" spc="-5" dirty="0">
                <a:solidFill>
                  <a:srgbClr val="202429"/>
                </a:solidFill>
                <a:latin typeface="Arial"/>
                <a:cs typeface="Arial"/>
              </a:rPr>
              <a:t>interrupt </a:t>
            </a:r>
            <a:r>
              <a:rPr sz="1700" b="1" dirty="0">
                <a:solidFill>
                  <a:srgbClr val="202429"/>
                </a:solidFill>
                <a:latin typeface="Arial"/>
                <a:cs typeface="Arial"/>
              </a:rPr>
              <a:t>to</a:t>
            </a:r>
            <a:r>
              <a:rPr sz="17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202429"/>
                </a:solidFill>
                <a:latin typeface="Arial"/>
                <a:cs typeface="Arial"/>
              </a:rPr>
              <a:t>avoid</a:t>
            </a:r>
            <a:r>
              <a:rPr sz="1700" b="1" spc="3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202429"/>
                </a:solidFill>
                <a:latin typeface="Arial"/>
                <a:cs typeface="Arial"/>
              </a:rPr>
              <a:t>system</a:t>
            </a:r>
            <a:r>
              <a:rPr sz="1700" b="1" spc="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02429"/>
                </a:solidFill>
                <a:latin typeface="Arial"/>
                <a:cs typeface="Arial"/>
              </a:rPr>
              <a:t>crash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,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7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high priority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will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 have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wait,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sz="17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hence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in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case, the</a:t>
            </a:r>
            <a:r>
              <a:rPr sz="1700" spc="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system</a:t>
            </a:r>
            <a:r>
              <a:rPr sz="1700" spc="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will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crash,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just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because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improper </a:t>
            </a:r>
            <a:r>
              <a:rPr sz="1700" spc="-45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17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scheduling.</a:t>
            </a:r>
            <a:endParaRPr sz="1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3300"/>
              </a:buClr>
              <a:buSzPct val="88235"/>
              <a:buAutoNum type="arabicPeriod" startAt="2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Not</a:t>
            </a:r>
            <a:r>
              <a:rPr sz="17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optimal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Average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Waiting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Time.</a:t>
            </a:r>
            <a:endParaRPr sz="1700">
              <a:latin typeface="Arial MT"/>
              <a:cs typeface="Arial MT"/>
            </a:endParaRPr>
          </a:p>
          <a:p>
            <a:pPr marL="355600" marR="222250" indent="-342900">
              <a:lnSpc>
                <a:spcPts val="1839"/>
              </a:lnSpc>
              <a:spcBef>
                <a:spcPts val="735"/>
              </a:spcBef>
              <a:buClr>
                <a:srgbClr val="993300"/>
              </a:buClr>
              <a:buSzPct val="88235"/>
              <a:buAutoNum type="arabicPeriod" startAt="2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Resources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utilization</a:t>
            </a:r>
            <a:r>
              <a:rPr sz="17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in parallel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not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possible,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which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leads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1700" spc="6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b="1" spc="-5" dirty="0">
                <a:solidFill>
                  <a:srgbClr val="202429"/>
                </a:solidFill>
                <a:latin typeface="Arial"/>
                <a:cs typeface="Arial"/>
              </a:rPr>
              <a:t>Convoy</a:t>
            </a:r>
            <a:r>
              <a:rPr sz="1700" b="1" spc="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02429"/>
                </a:solidFill>
                <a:latin typeface="Arial"/>
                <a:cs typeface="Arial"/>
              </a:rPr>
              <a:t>Effect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,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and </a:t>
            </a:r>
            <a:r>
              <a:rPr sz="1700" spc="-459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hence poor resource(CPU,</a:t>
            </a:r>
            <a:r>
              <a:rPr sz="17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I/O</a:t>
            </a:r>
            <a:r>
              <a:rPr sz="17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etc)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 utilization.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b="1" dirty="0">
                <a:solidFill>
                  <a:srgbClr val="0000FF"/>
                </a:solidFill>
                <a:latin typeface="Arial"/>
                <a:cs typeface="Arial"/>
              </a:rPr>
              <a:t>What</a:t>
            </a:r>
            <a:r>
              <a:rPr sz="17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Arial"/>
                <a:cs typeface="Arial"/>
              </a:rPr>
              <a:t>is Convoy</a:t>
            </a:r>
            <a:r>
              <a:rPr sz="17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00FF"/>
                </a:solidFill>
                <a:latin typeface="Arial"/>
                <a:cs typeface="Arial"/>
              </a:rPr>
              <a:t>Effect?</a:t>
            </a:r>
            <a:endParaRPr sz="1700">
              <a:latin typeface="Arial"/>
              <a:cs typeface="Arial"/>
            </a:endParaRPr>
          </a:p>
          <a:p>
            <a:pPr marL="355600" marR="125095" indent="-342900">
              <a:lnSpc>
                <a:spcPts val="1839"/>
              </a:lnSpc>
              <a:spcBef>
                <a:spcPts val="750"/>
              </a:spcBef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Convoy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Effect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situation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where</a:t>
            </a:r>
            <a:r>
              <a:rPr sz="1700" spc="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many processes,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who</a:t>
            </a:r>
            <a:r>
              <a:rPr sz="1700" spc="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need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use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resource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for </a:t>
            </a:r>
            <a:r>
              <a:rPr sz="1700" spc="-45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short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time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are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blocked by one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process holding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that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resource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for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long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time.</a:t>
            </a:r>
            <a:endParaRPr sz="1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17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essentially</a:t>
            </a:r>
            <a:r>
              <a:rPr sz="17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leads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17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poort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utilization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 of resources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sz="17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hence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poor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performance.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79" y="68810"/>
            <a:ext cx="1034591" cy="816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2286000"/>
            <a:ext cx="6266815" cy="4585970"/>
            <a:chOff x="0" y="2286000"/>
            <a:chExt cx="6266815" cy="4585970"/>
          </a:xfrm>
        </p:grpSpPr>
        <p:sp>
          <p:nvSpPr>
            <p:cNvPr id="6" name="object 6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571999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793" y="6581394"/>
              <a:ext cx="5996940" cy="277495"/>
            </a:xfrm>
            <a:custGeom>
              <a:avLst/>
              <a:gdLst/>
              <a:ahLst/>
              <a:cxnLst/>
              <a:rect l="l" t="t" r="r" b="b"/>
              <a:pathLst>
                <a:path w="5996940" h="277495">
                  <a:moveTo>
                    <a:pt x="599693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5996939" y="277367"/>
                  </a:lnTo>
                  <a:lnTo>
                    <a:pt x="5996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793" y="6581394"/>
              <a:ext cx="5996940" cy="277495"/>
            </a:xfrm>
            <a:custGeom>
              <a:avLst/>
              <a:gdLst/>
              <a:ahLst/>
              <a:cxnLst/>
              <a:rect l="l" t="t" r="r" b="b"/>
              <a:pathLst>
                <a:path w="5996940" h="277495">
                  <a:moveTo>
                    <a:pt x="0" y="277367"/>
                  </a:moveTo>
                  <a:lnTo>
                    <a:pt x="5996939" y="277367"/>
                  </a:lnTo>
                  <a:lnTo>
                    <a:pt x="5996939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793" y="6581394"/>
              <a:ext cx="5913120" cy="277495"/>
            </a:xfrm>
            <a:custGeom>
              <a:avLst/>
              <a:gdLst/>
              <a:ahLst/>
              <a:cxnLst/>
              <a:rect l="l" t="t" r="r" b="b"/>
              <a:pathLst>
                <a:path w="5913120" h="277495">
                  <a:moveTo>
                    <a:pt x="5913120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5913120" y="277367"/>
                  </a:lnTo>
                  <a:lnTo>
                    <a:pt x="5913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793" y="6581394"/>
              <a:ext cx="5913120" cy="277495"/>
            </a:xfrm>
            <a:custGeom>
              <a:avLst/>
              <a:gdLst/>
              <a:ahLst/>
              <a:cxnLst/>
              <a:rect l="l" t="t" r="r" b="b"/>
              <a:pathLst>
                <a:path w="5913120" h="277495">
                  <a:moveTo>
                    <a:pt x="0" y="277367"/>
                  </a:moveTo>
                  <a:lnTo>
                    <a:pt x="5913120" y="277367"/>
                  </a:lnTo>
                  <a:lnTo>
                    <a:pt x="5913120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3923" y="5850635"/>
            <a:ext cx="1284731" cy="79095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1276" y="1202817"/>
            <a:ext cx="8472170" cy="436943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798195" indent="-342900">
              <a:lnSpc>
                <a:spcPct val="80000"/>
              </a:lnSpc>
              <a:spcBef>
                <a:spcPts val="550"/>
              </a:spcBef>
              <a:buClr>
                <a:srgbClr val="993300"/>
              </a:buClr>
              <a:buSzPct val="8947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 MT"/>
                <a:cs typeface="Arial MT"/>
              </a:rPr>
              <a:t>Here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we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have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simple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formulae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for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calculating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various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times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for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given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processes: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3300"/>
              </a:buClr>
              <a:buFont typeface="Wingdings"/>
              <a:buChar char=""/>
            </a:pPr>
            <a:endParaRPr sz="2950">
              <a:latin typeface="Arial MT"/>
              <a:cs typeface="Arial MT"/>
            </a:endParaRPr>
          </a:p>
          <a:p>
            <a:pPr marL="355600" marR="158115" indent="-342900">
              <a:lnSpc>
                <a:spcPct val="80000"/>
              </a:lnSpc>
              <a:buClr>
                <a:srgbClr val="993300"/>
              </a:buClr>
              <a:buSzPct val="8947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b="1" spc="-5" dirty="0">
                <a:latin typeface="Arial"/>
                <a:cs typeface="Arial"/>
              </a:rPr>
              <a:t>Completion</a:t>
            </a:r>
            <a:r>
              <a:rPr sz="1900" b="1" spc="2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Time:</a:t>
            </a:r>
            <a:r>
              <a:rPr sz="1900" b="1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Time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taken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for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execution</a:t>
            </a:r>
            <a:r>
              <a:rPr sz="1900" spc="6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complete,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starting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from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arrival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3300"/>
              </a:buClr>
              <a:buFont typeface="Wingdings"/>
              <a:buChar char=""/>
            </a:pPr>
            <a:endParaRPr sz="2550">
              <a:latin typeface="Arial MT"/>
              <a:cs typeface="Arial MT"/>
            </a:endParaRPr>
          </a:p>
          <a:p>
            <a:pPr marL="355600" indent="-342900">
              <a:lnSpc>
                <a:spcPts val="2055"/>
              </a:lnSpc>
              <a:spcBef>
                <a:spcPts val="5"/>
              </a:spcBef>
              <a:buClr>
                <a:srgbClr val="993300"/>
              </a:buClr>
              <a:buSzPct val="8947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b="1" spc="-5" dirty="0">
                <a:latin typeface="Arial"/>
                <a:cs typeface="Arial"/>
              </a:rPr>
              <a:t>Turn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Around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Time:</a:t>
            </a:r>
            <a:r>
              <a:rPr sz="1900" b="1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Time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taken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complete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after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arrival.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simple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words,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it</a:t>
            </a:r>
            <a:endParaRPr sz="1900">
              <a:latin typeface="Arial MT"/>
              <a:cs typeface="Arial MT"/>
            </a:endParaRPr>
          </a:p>
          <a:p>
            <a:pPr marL="355600">
              <a:lnSpc>
                <a:spcPts val="2055"/>
              </a:lnSpc>
            </a:pP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difference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between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Completion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and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Arrival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 MT"/>
              <a:cs typeface="Arial MT"/>
            </a:endParaRPr>
          </a:p>
          <a:p>
            <a:pPr marL="355600" marR="5080" indent="-342900">
              <a:lnSpc>
                <a:spcPts val="1830"/>
              </a:lnSpc>
              <a:buClr>
                <a:srgbClr val="993300"/>
              </a:buClr>
              <a:buSzPct val="8947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b="1" spc="-5" dirty="0">
                <a:latin typeface="Arial"/>
                <a:cs typeface="Arial"/>
              </a:rPr>
              <a:t>Waiting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Time: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Total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process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has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wait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before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it's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execution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begins.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It is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difference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between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Turn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Around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and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Burst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process.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Font typeface="Wingdings"/>
              <a:buChar char=""/>
            </a:pPr>
            <a:endParaRPr sz="2950">
              <a:latin typeface="Arial MT"/>
              <a:cs typeface="Arial MT"/>
            </a:endParaRPr>
          </a:p>
          <a:p>
            <a:pPr marL="355600" marR="245745" indent="-342900">
              <a:lnSpc>
                <a:spcPts val="1820"/>
              </a:lnSpc>
              <a:buClr>
                <a:srgbClr val="993300"/>
              </a:buClr>
              <a:buSzPct val="8947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 MT"/>
                <a:cs typeface="Arial MT"/>
              </a:rPr>
              <a:t>For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program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above,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we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have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considered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arrival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0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for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all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processes,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try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implement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program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with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variable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arrival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times.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94" y="296037"/>
            <a:ext cx="6978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Shortest-Job-First</a:t>
            </a:r>
            <a:r>
              <a:rPr spc="-45" dirty="0"/>
              <a:t> </a:t>
            </a:r>
            <a:r>
              <a:rPr dirty="0"/>
              <a:t>(SJF)</a:t>
            </a:r>
            <a:r>
              <a:rPr spc="5" dirty="0"/>
              <a:t> </a:t>
            </a:r>
            <a:r>
              <a:rPr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259205"/>
            <a:ext cx="8503920" cy="176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  <a:tab pos="7347584" algn="l"/>
              </a:tabLst>
            </a:pPr>
            <a:r>
              <a:rPr sz="2000" dirty="0">
                <a:latin typeface="Arial MT"/>
                <a:cs typeface="Arial MT"/>
              </a:rPr>
              <a:t>Associate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length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next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burst.	Use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lengths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shortest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  <a:p>
            <a:pPr marL="355600" marR="227329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SJF 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optimal –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gives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minimum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average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waiting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given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difficulty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knowing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length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next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 request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742" y="296037"/>
            <a:ext cx="6815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Shortest</a:t>
            </a:r>
            <a:r>
              <a:rPr spc="-40" dirty="0"/>
              <a:t> </a:t>
            </a:r>
            <a:r>
              <a:rPr dirty="0"/>
              <a:t>Job</a:t>
            </a:r>
            <a:r>
              <a:rPr spc="-35" dirty="0"/>
              <a:t> </a:t>
            </a:r>
            <a:r>
              <a:rPr dirty="0"/>
              <a:t>First(SJF)</a:t>
            </a:r>
            <a:r>
              <a:rPr spc="-45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500" b="1" spc="-75" baseline="2777" dirty="0">
                <a:solidFill>
                  <a:srgbClr val="006699"/>
                </a:solidFill>
                <a:latin typeface="Arial"/>
                <a:cs typeface="Arial"/>
              </a:rPr>
              <a:t>1.20</a:t>
            </a:r>
            <a:r>
              <a:rPr sz="1000" b="1" spc="-50" dirty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467" y="6612594"/>
            <a:ext cx="231457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" dirty="0">
                <a:solidFill>
                  <a:srgbClr val="006FC0"/>
                </a:solidFill>
                <a:latin typeface="Verdana"/>
                <a:cs typeface="Verdana"/>
              </a:rPr>
              <a:t>CDAC</a:t>
            </a:r>
            <a:r>
              <a:rPr sz="1100" spc="-3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Verdana"/>
                <a:cs typeface="Verdana"/>
              </a:rPr>
              <a:t>Mumbai:</a:t>
            </a:r>
            <a:r>
              <a:rPr sz="1100" spc="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Verdana"/>
                <a:cs typeface="Verdana"/>
              </a:rPr>
              <a:t>Kiran</a:t>
            </a:r>
            <a:r>
              <a:rPr sz="1100" spc="1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Verdana"/>
                <a:cs typeface="Verdana"/>
              </a:rPr>
              <a:t>Waghmare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231773"/>
            <a:ext cx="8489950" cy="42538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228600" indent="-342900">
              <a:lnSpc>
                <a:spcPts val="2050"/>
              </a:lnSpc>
              <a:spcBef>
                <a:spcPts val="355"/>
              </a:spcBef>
              <a:buClr>
                <a:srgbClr val="993300"/>
              </a:buClr>
              <a:buSzPct val="8947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 MT"/>
                <a:cs typeface="Arial MT"/>
              </a:rPr>
              <a:t>Shortest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Job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First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scheduling</a:t>
            </a:r>
            <a:r>
              <a:rPr sz="1900" spc="7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works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on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process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with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shortest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burst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or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duration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first.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9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947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 MT"/>
                <a:cs typeface="Arial MT"/>
              </a:rPr>
              <a:t>This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best approach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minimize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waiting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time.</a:t>
            </a:r>
            <a:endParaRPr sz="1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993300"/>
              </a:buClr>
              <a:buSzPct val="8947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 MT"/>
                <a:cs typeface="Arial MT"/>
              </a:rPr>
              <a:t>This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used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 Batch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Systems.</a:t>
            </a:r>
            <a:endParaRPr sz="1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3300"/>
              </a:buClr>
              <a:buSzPct val="8947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 MT"/>
                <a:cs typeface="Arial MT"/>
              </a:rPr>
              <a:t>It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r>
              <a:rPr sz="1900" spc="-10" dirty="0">
                <a:latin typeface="Arial MT"/>
                <a:cs typeface="Arial MT"/>
              </a:rPr>
              <a:t> two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types:</a:t>
            </a:r>
            <a:endParaRPr sz="19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Clr>
                <a:srgbClr val="CC6600"/>
              </a:buClr>
              <a:buSzPct val="78947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0000FF"/>
                </a:solidFill>
                <a:latin typeface="Arial MT"/>
                <a:cs typeface="Arial MT"/>
              </a:rPr>
              <a:t>Non</a:t>
            </a:r>
            <a:r>
              <a:rPr sz="19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Arial MT"/>
                <a:cs typeface="Arial MT"/>
              </a:rPr>
              <a:t>Pre-emptive</a:t>
            </a:r>
            <a:endParaRPr sz="19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8947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0000FF"/>
                </a:solidFill>
                <a:latin typeface="Arial MT"/>
                <a:cs typeface="Arial MT"/>
              </a:rPr>
              <a:t>Pre-emptive</a:t>
            </a:r>
            <a:endParaRPr sz="1900">
              <a:latin typeface="Arial MT"/>
              <a:cs typeface="Arial MT"/>
            </a:endParaRPr>
          </a:p>
          <a:p>
            <a:pPr marL="355600" marR="204470" indent="-342900">
              <a:lnSpc>
                <a:spcPts val="2050"/>
              </a:lnSpc>
              <a:spcBef>
                <a:spcPts val="825"/>
              </a:spcBef>
              <a:buClr>
                <a:srgbClr val="993300"/>
              </a:buClr>
              <a:buSzPct val="8947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successfully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implement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it,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burst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time/duration</a:t>
            </a:r>
            <a:r>
              <a:rPr sz="1900" spc="6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processes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should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known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processor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 advance,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which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practically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not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feasible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all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 time.</a:t>
            </a:r>
            <a:endParaRPr sz="1900">
              <a:latin typeface="Arial MT"/>
              <a:cs typeface="Arial MT"/>
            </a:endParaRPr>
          </a:p>
          <a:p>
            <a:pPr marL="355600" marR="5080" indent="-342900">
              <a:lnSpc>
                <a:spcPts val="2050"/>
              </a:lnSpc>
              <a:spcBef>
                <a:spcPts val="810"/>
              </a:spcBef>
              <a:buClr>
                <a:srgbClr val="993300"/>
              </a:buClr>
              <a:buSzPct val="8947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 MT"/>
                <a:cs typeface="Arial MT"/>
              </a:rPr>
              <a:t>This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scheduling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algorithm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optimal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if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all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jobs/processes</a:t>
            </a:r>
            <a:r>
              <a:rPr sz="1900" spc="6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available</a:t>
            </a:r>
            <a:r>
              <a:rPr sz="1900" spc="6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at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same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time.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(either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Arrival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0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for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all,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or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Arrival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time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same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for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all)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79" y="68810"/>
            <a:ext cx="1034591" cy="816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7200" y="1752600"/>
            <a:ext cx="7209155" cy="4585970"/>
            <a:chOff x="0" y="2286000"/>
            <a:chExt cx="7209155" cy="4585970"/>
          </a:xfrm>
        </p:grpSpPr>
        <p:sp>
          <p:nvSpPr>
            <p:cNvPr id="6" name="object 6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571999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793" y="6581394"/>
              <a:ext cx="5996940" cy="277495"/>
            </a:xfrm>
            <a:custGeom>
              <a:avLst/>
              <a:gdLst/>
              <a:ahLst/>
              <a:cxnLst/>
              <a:rect l="l" t="t" r="r" b="b"/>
              <a:pathLst>
                <a:path w="5996940" h="277495">
                  <a:moveTo>
                    <a:pt x="599693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5996939" y="277367"/>
                  </a:lnTo>
                  <a:lnTo>
                    <a:pt x="5996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793" y="6581394"/>
              <a:ext cx="5996940" cy="277495"/>
            </a:xfrm>
            <a:custGeom>
              <a:avLst/>
              <a:gdLst/>
              <a:ahLst/>
              <a:cxnLst/>
              <a:rect l="l" t="t" r="r" b="b"/>
              <a:pathLst>
                <a:path w="5996940" h="277495">
                  <a:moveTo>
                    <a:pt x="0" y="277367"/>
                  </a:moveTo>
                  <a:lnTo>
                    <a:pt x="5996939" y="277367"/>
                  </a:lnTo>
                  <a:lnTo>
                    <a:pt x="5996939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793" y="6581394"/>
              <a:ext cx="5913120" cy="277495"/>
            </a:xfrm>
            <a:custGeom>
              <a:avLst/>
              <a:gdLst/>
              <a:ahLst/>
              <a:cxnLst/>
              <a:rect l="l" t="t" r="r" b="b"/>
              <a:pathLst>
                <a:path w="5913120" h="277495">
                  <a:moveTo>
                    <a:pt x="5913120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5913120" y="277367"/>
                  </a:lnTo>
                  <a:lnTo>
                    <a:pt x="5913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793" y="6581394"/>
              <a:ext cx="5913120" cy="277495"/>
            </a:xfrm>
            <a:custGeom>
              <a:avLst/>
              <a:gdLst/>
              <a:ahLst/>
              <a:cxnLst/>
              <a:rect l="l" t="t" r="r" b="b"/>
              <a:pathLst>
                <a:path w="5913120" h="277495">
                  <a:moveTo>
                    <a:pt x="0" y="277367"/>
                  </a:moveTo>
                  <a:lnTo>
                    <a:pt x="5913120" y="277367"/>
                  </a:lnTo>
                  <a:lnTo>
                    <a:pt x="5913120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323" y="2907857"/>
              <a:ext cx="5547404" cy="26367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3923" y="5850635"/>
            <a:ext cx="1284731" cy="79095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69516" y="343281"/>
            <a:ext cx="620395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Non</a:t>
            </a:r>
            <a:r>
              <a:rPr sz="2900" spc="-10" dirty="0"/>
              <a:t> </a:t>
            </a:r>
            <a:r>
              <a:rPr sz="2900" dirty="0"/>
              <a:t>Pre-emptive</a:t>
            </a:r>
            <a:r>
              <a:rPr sz="2900" spc="-50" dirty="0"/>
              <a:t> </a:t>
            </a:r>
            <a:r>
              <a:rPr sz="2900" dirty="0"/>
              <a:t>Shortest</a:t>
            </a:r>
            <a:r>
              <a:rPr sz="2900" spc="-45" dirty="0"/>
              <a:t> </a:t>
            </a:r>
            <a:r>
              <a:rPr sz="2900" dirty="0"/>
              <a:t>Job</a:t>
            </a:r>
            <a:r>
              <a:rPr sz="2900" spc="-5" dirty="0"/>
              <a:t> First</a:t>
            </a:r>
            <a:endParaRPr sz="2900"/>
          </a:p>
        </p:txBody>
      </p:sp>
      <p:sp>
        <p:nvSpPr>
          <p:cNvPr id="16" name="object 16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411276" y="1259205"/>
            <a:ext cx="73806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Consider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below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processes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available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execution,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arrival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 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given burst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343281"/>
            <a:ext cx="614235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Problem</a:t>
            </a:r>
            <a:r>
              <a:rPr sz="2900" spc="-45" dirty="0"/>
              <a:t> </a:t>
            </a:r>
            <a:r>
              <a:rPr sz="2900" dirty="0"/>
              <a:t>with</a:t>
            </a:r>
            <a:r>
              <a:rPr sz="2900" spc="-35" dirty="0"/>
              <a:t> </a:t>
            </a:r>
            <a:r>
              <a:rPr sz="2900" dirty="0"/>
              <a:t>Non</a:t>
            </a:r>
            <a:r>
              <a:rPr sz="2900" spc="-10" dirty="0"/>
              <a:t> </a:t>
            </a:r>
            <a:r>
              <a:rPr sz="2900" dirty="0"/>
              <a:t>Pre-emptive</a:t>
            </a:r>
            <a:r>
              <a:rPr sz="2900" spc="-50" dirty="0"/>
              <a:t> </a:t>
            </a:r>
            <a:r>
              <a:rPr sz="2900" dirty="0"/>
              <a:t>SJF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259205"/>
            <a:ext cx="8464550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If the arrival time for processes are different, which means all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 processes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available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 0,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jobs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arrive </a:t>
            </a:r>
            <a:r>
              <a:rPr sz="2000" spc="-5" dirty="0">
                <a:latin typeface="Arial MT"/>
                <a:cs typeface="Arial MT"/>
              </a:rPr>
              <a:t>after </a:t>
            </a:r>
            <a:r>
              <a:rPr sz="2000" dirty="0">
                <a:latin typeface="Arial MT"/>
                <a:cs typeface="Arial MT"/>
              </a:rPr>
              <a:t>some time, in such situation, sometimes process with short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burst time have to wait for the current process's execution to finish,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because in Non Pre-emptive SJF, on arrival of a process with short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duration, the existing job/process's execution is not halted/stopped to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short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job first.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200">
              <a:latin typeface="Arial MT"/>
              <a:cs typeface="Arial MT"/>
            </a:endParaRPr>
          </a:p>
          <a:p>
            <a:pPr marL="355600" marR="38100" indent="-342900">
              <a:lnSpc>
                <a:spcPct val="100000"/>
              </a:lnSpc>
              <a:spcBef>
                <a:spcPts val="155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leads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problem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Starvation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,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where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shorter</a:t>
            </a:r>
            <a:r>
              <a:rPr sz="2000" spc="-5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20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has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to </a:t>
            </a:r>
            <a:r>
              <a:rPr sz="2000" spc="-5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wait for a long time until the current longer process gets executed. This </a:t>
            </a:r>
            <a:r>
              <a:rPr sz="20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happens if shorter jobs keep coming, but this can be solved using the </a:t>
            </a:r>
            <a:r>
              <a:rPr sz="20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concept</a:t>
            </a:r>
            <a:r>
              <a:rPr sz="2000" spc="-5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aging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717" y="296037"/>
            <a:ext cx="3750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Priority</a:t>
            </a:r>
            <a:r>
              <a:rPr spc="-6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153566"/>
            <a:ext cx="8173084" cy="38207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priority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(integer)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associated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allocated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highest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priority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(smallest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integer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Symbol"/>
                <a:cs typeface="Symbol"/>
              </a:rPr>
              <a:t>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MT"/>
                <a:cs typeface="Arial MT"/>
              </a:rPr>
              <a:t>highest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priority)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Preemptive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nonpreemptive</a:t>
            </a:r>
            <a:endParaRPr sz="2000">
              <a:latin typeface="Arial MT"/>
              <a:cs typeface="Arial MT"/>
            </a:endParaRPr>
          </a:p>
          <a:p>
            <a:pPr marL="355600" marR="234315" indent="-342900">
              <a:lnSpc>
                <a:spcPct val="100000"/>
              </a:lnSpc>
              <a:spcBef>
                <a:spcPts val="844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SJF 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priority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priority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predicted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next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burst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Problem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Symbol"/>
                <a:cs typeface="Symbol"/>
              </a:rPr>
              <a:t>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Starvation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low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priority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processes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never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</a:t>
            </a:r>
            <a:endParaRPr sz="2000">
              <a:latin typeface="Arial MT"/>
              <a:cs typeface="Arial MT"/>
            </a:endParaRPr>
          </a:p>
          <a:p>
            <a:pPr marL="355600" marR="47879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Solution </a:t>
            </a:r>
            <a:r>
              <a:rPr sz="2000" dirty="0">
                <a:latin typeface="Symbol"/>
                <a:cs typeface="Symbol"/>
              </a:rPr>
              <a:t>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Aging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progresses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increase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priority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180" y="296037"/>
            <a:ext cx="4728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Priority</a:t>
            </a:r>
            <a:r>
              <a:rPr spc="-40" dirty="0"/>
              <a:t> </a:t>
            </a:r>
            <a:r>
              <a:rPr dirty="0"/>
              <a:t>CPU</a:t>
            </a:r>
            <a:r>
              <a:rPr spc="-15" dirty="0"/>
              <a:t> </a:t>
            </a:r>
            <a:r>
              <a:rPr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213485"/>
            <a:ext cx="8529955" cy="44392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766445">
              <a:lnSpc>
                <a:spcPct val="80000"/>
              </a:lnSpc>
              <a:spcBef>
                <a:spcPts val="480"/>
              </a:spcBef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tutorial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 </a:t>
            </a:r>
            <a:r>
              <a:rPr sz="1600" spc="-5" dirty="0">
                <a:latin typeface="Arial MT"/>
                <a:cs typeface="Arial MT"/>
              </a:rPr>
              <a:t>understand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how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works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advantages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disadvantages.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Arial MT"/>
              <a:cs typeface="Arial MT"/>
            </a:endParaRPr>
          </a:p>
          <a:p>
            <a:pPr marL="12700" marR="73660">
              <a:lnSpc>
                <a:spcPts val="154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Shortest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Job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generally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inverse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CPU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burst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larger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burst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lower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80000"/>
              </a:lnSpc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not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always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inverse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CPU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burst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rather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internally 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externally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set,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yes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scheduling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basis</a:t>
            </a:r>
            <a:r>
              <a:rPr sz="1600" spc="-5" dirty="0">
                <a:latin typeface="Arial MT"/>
                <a:cs typeface="Arial MT"/>
              </a:rPr>
              <a:t> of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where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urgent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processed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first,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followed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lesser priority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order.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Processes</a:t>
            </a:r>
            <a:r>
              <a:rPr sz="1600" spc="-10" dirty="0">
                <a:latin typeface="Arial MT"/>
                <a:cs typeface="Arial MT"/>
              </a:rPr>
              <a:t> with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executed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FCFS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manner.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Arial MT"/>
              <a:cs typeface="Arial MT"/>
            </a:endParaRPr>
          </a:p>
          <a:p>
            <a:pPr marL="12700" marR="1139825">
              <a:lnSpc>
                <a:spcPts val="1540"/>
              </a:lnSpc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internally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defined,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decided based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memory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requirements,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limits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,number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files,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ratio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I/O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burst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CPU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burst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etc.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Arial MT"/>
              <a:cs typeface="Arial MT"/>
            </a:endParaRPr>
          </a:p>
          <a:p>
            <a:pPr marL="12700" marR="389255">
              <a:lnSpc>
                <a:spcPts val="1540"/>
              </a:lnSpc>
            </a:pPr>
            <a:r>
              <a:rPr sz="1600" spc="-5" dirty="0">
                <a:latin typeface="Arial MT"/>
                <a:cs typeface="Arial MT"/>
              </a:rPr>
              <a:t>Whereas,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external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priorities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criteria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outside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operating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system,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like 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importance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funds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paid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resource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use,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makrte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factor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etc.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882" y="0"/>
            <a:ext cx="68611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Types</a:t>
            </a:r>
            <a:r>
              <a:rPr sz="2900" spc="30" dirty="0"/>
              <a:t> </a:t>
            </a:r>
            <a:r>
              <a:rPr sz="2900" dirty="0"/>
              <a:t>of</a:t>
            </a:r>
            <a:r>
              <a:rPr sz="2900" spc="-15" dirty="0"/>
              <a:t> </a:t>
            </a:r>
            <a:r>
              <a:rPr sz="2900" spc="-5" dirty="0"/>
              <a:t>Priority</a:t>
            </a:r>
            <a:r>
              <a:rPr sz="2900" spc="-15" dirty="0"/>
              <a:t> </a:t>
            </a:r>
            <a:r>
              <a:rPr sz="2900" dirty="0"/>
              <a:t>Scheduling</a:t>
            </a:r>
            <a:r>
              <a:rPr sz="2900" spc="-30" dirty="0"/>
              <a:t> </a:t>
            </a:r>
            <a:r>
              <a:rPr sz="2900" dirty="0"/>
              <a:t>Algorithm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153566"/>
            <a:ext cx="8521065" cy="36988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Priority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scheduling</a:t>
            </a:r>
            <a:r>
              <a:rPr sz="20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can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be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two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types: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Preemptive Priority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Scheduling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: If the </a:t>
            </a: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new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process </a:t>
            </a: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arrived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at the </a:t>
            </a:r>
            <a:r>
              <a:rPr sz="2000" b="1" spc="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ready queue has a higher priority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than the currently running process, </a:t>
            </a:r>
            <a:r>
              <a:rPr sz="20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the CPU is preempted, which means the processing of the current </a:t>
            </a:r>
            <a:r>
              <a:rPr sz="20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2000" spc="-5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20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stoped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incoming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new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20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with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higher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priority</a:t>
            </a:r>
            <a:r>
              <a:rPr sz="20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gets </a:t>
            </a:r>
            <a:r>
              <a:rPr sz="2000" spc="-5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CPU 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its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execution.</a:t>
            </a:r>
            <a:endParaRPr sz="2000">
              <a:latin typeface="Arial MT"/>
              <a:cs typeface="Arial MT"/>
            </a:endParaRPr>
          </a:p>
          <a:p>
            <a:pPr marL="355600" marR="177165" indent="-342900">
              <a:lnSpc>
                <a:spcPct val="100000"/>
              </a:lnSpc>
              <a:spcBef>
                <a:spcPts val="844"/>
              </a:spcBef>
              <a:buClr>
                <a:srgbClr val="993300"/>
              </a:buClr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Non-Preemptive Priority Scheduling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: In case of non-preemptive </a:t>
            </a:r>
            <a:r>
              <a:rPr sz="20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priority scheduling algorithm if a </a:t>
            </a: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new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process </a:t>
            </a: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arrives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with a higher </a:t>
            </a:r>
            <a:r>
              <a:rPr sz="2000" b="1" spc="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priority</a:t>
            </a:r>
            <a:r>
              <a:rPr sz="2000" b="1" spc="-3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than</a:t>
            </a:r>
            <a:r>
              <a:rPr sz="20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current</a:t>
            </a:r>
            <a:r>
              <a:rPr sz="2000" b="1" spc="-4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running process,</a:t>
            </a:r>
            <a:r>
              <a:rPr sz="2000" b="1" spc="-3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incoming</a:t>
            </a:r>
            <a:r>
              <a:rPr sz="2000" b="1" spc="-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process</a:t>
            </a:r>
            <a:r>
              <a:rPr sz="2000" b="1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is </a:t>
            </a:r>
            <a:r>
              <a:rPr sz="2000" b="1" spc="-54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put at the head of the ready queue,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which means 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after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the execution </a:t>
            </a:r>
            <a:r>
              <a:rPr sz="2000" spc="-5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current</a:t>
            </a:r>
            <a:r>
              <a:rPr sz="20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2000" spc="-5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it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will</a:t>
            </a:r>
            <a:r>
              <a:rPr sz="20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processed.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866" y="0"/>
            <a:ext cx="443039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Round</a:t>
            </a:r>
            <a:r>
              <a:rPr sz="2900" spc="-30" dirty="0"/>
              <a:t> </a:t>
            </a:r>
            <a:r>
              <a:rPr sz="2900" dirty="0"/>
              <a:t>Robin</a:t>
            </a:r>
            <a:r>
              <a:rPr sz="2900" spc="-30" dirty="0"/>
              <a:t> </a:t>
            </a:r>
            <a:r>
              <a:rPr sz="2900" dirty="0"/>
              <a:t>Scheduling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228725"/>
            <a:ext cx="8523605" cy="41573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300990" indent="-342900">
              <a:lnSpc>
                <a:spcPct val="90000"/>
              </a:lnSpc>
              <a:spcBef>
                <a:spcPts val="3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Round Robin(RR) scheduling algorithm is mainly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designed for time- </a:t>
            </a:r>
            <a:r>
              <a:rPr sz="2000" b="1" spc="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sharing</a:t>
            </a:r>
            <a:r>
              <a:rPr sz="2000" b="1" spc="-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systems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.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20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algorithm</a:t>
            </a:r>
            <a:r>
              <a:rPr sz="20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similar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FCFS</a:t>
            </a:r>
            <a:r>
              <a:rPr sz="20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scheduling,</a:t>
            </a:r>
            <a:r>
              <a:rPr sz="20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but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in </a:t>
            </a:r>
            <a:r>
              <a:rPr sz="2000" spc="-5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Round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Robin(RR)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scheduling,</a:t>
            </a:r>
            <a:r>
              <a:rPr sz="2000" spc="-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preemption</a:t>
            </a:r>
            <a:r>
              <a:rPr sz="20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added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which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enables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the </a:t>
            </a:r>
            <a:r>
              <a:rPr sz="2000" spc="-5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system</a:t>
            </a:r>
            <a:r>
              <a:rPr sz="20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switch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between</a:t>
            </a:r>
            <a:r>
              <a:rPr sz="20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processes.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993300"/>
              </a:buClr>
              <a:buSzPct val="9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fixed</a:t>
            </a:r>
            <a:r>
              <a:rPr sz="20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time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 is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allotted 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each</a:t>
            </a:r>
            <a:r>
              <a:rPr sz="20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process,</a:t>
            </a:r>
            <a:r>
              <a:rPr sz="2000" spc="-5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called</a:t>
            </a:r>
            <a:r>
              <a:rPr sz="20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quantum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,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execution.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2280"/>
              </a:lnSpc>
              <a:spcBef>
                <a:spcPts val="600"/>
              </a:spcBef>
              <a:buClr>
                <a:srgbClr val="993300"/>
              </a:buClr>
              <a:buSzPct val="9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Once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20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executed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for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given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time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period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20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preempted</a:t>
            </a:r>
            <a:r>
              <a:rPr sz="20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another</a:t>
            </a:r>
            <a:r>
              <a:rPr sz="20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20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executes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for</a:t>
            </a:r>
            <a:r>
              <a:rPr sz="20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given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time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period.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993300"/>
              </a:buClr>
              <a:buSzPct val="9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Context</a:t>
            </a:r>
            <a:r>
              <a:rPr sz="2000" b="1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switching</a:t>
            </a:r>
            <a:r>
              <a:rPr sz="2000" b="1" spc="-4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used</a:t>
            </a:r>
            <a:r>
              <a:rPr sz="20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save</a:t>
            </a:r>
            <a:r>
              <a:rPr sz="2000" b="1" spc="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states</a:t>
            </a:r>
            <a:r>
              <a:rPr sz="2000" b="1" spc="-4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preempted</a:t>
            </a: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processes.</a:t>
            </a:r>
            <a:endParaRPr sz="2000">
              <a:latin typeface="Arial MT"/>
              <a:cs typeface="Arial MT"/>
            </a:endParaRPr>
          </a:p>
          <a:p>
            <a:pPr marL="355600" marR="215900" indent="-342900">
              <a:lnSpc>
                <a:spcPct val="90000"/>
              </a:lnSpc>
              <a:spcBef>
                <a:spcPts val="840"/>
              </a:spcBef>
              <a:buClr>
                <a:srgbClr val="993300"/>
              </a:buClr>
              <a:buSzPct val="9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algorithm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simple</a:t>
            </a:r>
            <a:r>
              <a:rPr sz="20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easy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implement</a:t>
            </a:r>
            <a:r>
              <a:rPr sz="20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most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important </a:t>
            </a:r>
            <a:r>
              <a:rPr sz="2000" spc="-5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is thing is 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this </a:t>
            </a: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algorithm is starvation-free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as all processes get a 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fair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 share</a:t>
            </a:r>
            <a:r>
              <a:rPr sz="20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CPU.</a:t>
            </a:r>
            <a:endParaRPr sz="2000">
              <a:latin typeface="Arial MT"/>
              <a:cs typeface="Arial MT"/>
            </a:endParaRPr>
          </a:p>
          <a:p>
            <a:pPr marL="355600" marR="295275" indent="-342900">
              <a:lnSpc>
                <a:spcPts val="2160"/>
              </a:lnSpc>
              <a:spcBef>
                <a:spcPts val="869"/>
              </a:spcBef>
              <a:buClr>
                <a:srgbClr val="993300"/>
              </a:buClr>
              <a:buSzPct val="9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It</a:t>
            </a:r>
            <a:r>
              <a:rPr sz="20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is important</a:t>
            </a:r>
            <a:r>
              <a:rPr sz="20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note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here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length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time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quantum</a:t>
            </a:r>
            <a:r>
              <a:rPr sz="20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generally </a:t>
            </a:r>
            <a:r>
              <a:rPr sz="2000" spc="-5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from</a:t>
            </a:r>
            <a:r>
              <a:rPr sz="20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10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100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milliseconds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in length.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814" y="296037"/>
            <a:ext cx="2216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Schedulers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2919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pc="-5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27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240" y="1473149"/>
            <a:ext cx="7041515" cy="1353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5600" algn="l"/>
                <a:tab pos="356235" algn="l"/>
                <a:tab pos="3021330" algn="l"/>
              </a:tabLst>
            </a:pPr>
            <a:r>
              <a:rPr sz="2000" b="1" dirty="0">
                <a:latin typeface="Arial"/>
                <a:cs typeface="Arial"/>
              </a:rPr>
              <a:t>Long-term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scheduler	</a:t>
            </a:r>
            <a:r>
              <a:rPr sz="2000" dirty="0">
                <a:latin typeface="Arial MT"/>
                <a:cs typeface="Arial MT"/>
              </a:rPr>
              <a:t>(or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job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scheduler)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selects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processes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brought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endParaRPr sz="20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5600" algn="l"/>
                <a:tab pos="356235" algn="l"/>
                <a:tab pos="3062605" algn="l"/>
              </a:tabLst>
            </a:pPr>
            <a:r>
              <a:rPr sz="2000" b="1" dirty="0">
                <a:latin typeface="Arial"/>
                <a:cs typeface="Arial"/>
              </a:rPr>
              <a:t>Short-term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scheduler	</a:t>
            </a:r>
            <a:r>
              <a:rPr sz="2000" dirty="0">
                <a:latin typeface="Arial MT"/>
                <a:cs typeface="Arial MT"/>
              </a:rPr>
              <a:t>(or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scheduler)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selects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next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allocates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058910" cy="6871970"/>
            <a:chOff x="0" y="0"/>
            <a:chExt cx="9058910" cy="6871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3923" y="5850635"/>
              <a:ext cx="1284731" cy="7909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79" y="0"/>
              <a:ext cx="8468868" cy="626211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48" y="860805"/>
            <a:ext cx="876625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699"/>
                </a:solidFill>
                <a:latin typeface="Arial"/>
                <a:cs typeface="Arial"/>
              </a:rPr>
              <a:t>Some</a:t>
            </a:r>
            <a:r>
              <a:rPr sz="18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99"/>
                </a:solidFill>
                <a:latin typeface="Arial"/>
                <a:cs typeface="Arial"/>
              </a:rPr>
              <a:t>important</a:t>
            </a:r>
            <a:r>
              <a:rPr sz="18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Arial"/>
                <a:cs typeface="Arial"/>
              </a:rPr>
              <a:t>characteristics</a:t>
            </a:r>
            <a:r>
              <a:rPr sz="1800" b="1" spc="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99"/>
                </a:solidFill>
                <a:latin typeface="Arial"/>
                <a:cs typeface="Arial"/>
              </a:rPr>
              <a:t>of</a:t>
            </a:r>
            <a:r>
              <a:rPr sz="1800" b="1" spc="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99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99"/>
                </a:solidFill>
                <a:latin typeface="Arial"/>
                <a:cs typeface="Arial"/>
              </a:rPr>
              <a:t>Round </a:t>
            </a:r>
            <a:r>
              <a:rPr sz="1800" b="1" spc="-5" dirty="0">
                <a:solidFill>
                  <a:srgbClr val="006699"/>
                </a:solidFill>
                <a:latin typeface="Arial"/>
                <a:cs typeface="Arial"/>
              </a:rPr>
              <a:t>Robin(RR) Algorithm</a:t>
            </a:r>
            <a:r>
              <a:rPr sz="1800" b="1" spc="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Arial"/>
                <a:cs typeface="Arial"/>
              </a:rPr>
              <a:t>are</a:t>
            </a:r>
            <a:r>
              <a:rPr sz="18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576" y="1259205"/>
            <a:ext cx="767524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1800" b="0" spc="-5" dirty="0">
                <a:solidFill>
                  <a:srgbClr val="993300"/>
                </a:solidFill>
                <a:latin typeface="Arial MT"/>
                <a:cs typeface="Arial MT"/>
              </a:rPr>
              <a:t>1.	</a:t>
            </a:r>
            <a:r>
              <a:rPr sz="2000" b="0" dirty="0">
                <a:solidFill>
                  <a:srgbClr val="202429"/>
                </a:solidFill>
                <a:latin typeface="Arial MT"/>
                <a:cs typeface="Arial MT"/>
              </a:rPr>
              <a:t>Round</a:t>
            </a:r>
            <a:r>
              <a:rPr sz="2000" b="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202429"/>
                </a:solidFill>
                <a:latin typeface="Arial MT"/>
                <a:cs typeface="Arial MT"/>
              </a:rPr>
              <a:t>Robin</a:t>
            </a:r>
            <a:r>
              <a:rPr sz="2000" b="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202429"/>
                </a:solidFill>
                <a:latin typeface="Arial MT"/>
                <a:cs typeface="Arial MT"/>
              </a:rPr>
              <a:t>Scheduling</a:t>
            </a:r>
            <a:r>
              <a:rPr sz="2000" b="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b="0" spc="-265" dirty="0">
                <a:solidFill>
                  <a:srgbClr val="202429"/>
                </a:solidFill>
                <a:latin typeface="Arial MT"/>
                <a:cs typeface="Arial MT"/>
              </a:rPr>
              <a:t>alg</a:t>
            </a:r>
            <a:r>
              <a:rPr sz="2700" spc="-397" baseline="37037" dirty="0"/>
              <a:t>f</a:t>
            </a:r>
            <a:r>
              <a:rPr sz="2000" b="0" spc="-265" dirty="0">
                <a:solidFill>
                  <a:srgbClr val="202429"/>
                </a:solidFill>
                <a:latin typeface="Arial MT"/>
                <a:cs typeface="Arial MT"/>
              </a:rPr>
              <a:t>o</a:t>
            </a:r>
            <a:r>
              <a:rPr sz="2700" spc="-397" baseline="37037" dirty="0"/>
              <a:t>o</a:t>
            </a:r>
            <a:r>
              <a:rPr sz="2000" b="0" spc="-265" dirty="0">
                <a:solidFill>
                  <a:srgbClr val="202429"/>
                </a:solidFill>
                <a:latin typeface="Arial MT"/>
                <a:cs typeface="Arial MT"/>
              </a:rPr>
              <a:t>r</a:t>
            </a:r>
            <a:r>
              <a:rPr sz="2700" spc="-397" baseline="37037" dirty="0"/>
              <a:t>ll</a:t>
            </a:r>
            <a:r>
              <a:rPr sz="2000" b="0" spc="-265" dirty="0">
                <a:solidFill>
                  <a:srgbClr val="202429"/>
                </a:solidFill>
                <a:latin typeface="Arial MT"/>
                <a:cs typeface="Arial MT"/>
              </a:rPr>
              <a:t>it</a:t>
            </a:r>
            <a:r>
              <a:rPr sz="2700" spc="-397" baseline="37037" dirty="0"/>
              <a:t>o</a:t>
            </a:r>
            <a:r>
              <a:rPr sz="2000" b="0" spc="-265" dirty="0">
                <a:solidFill>
                  <a:srgbClr val="202429"/>
                </a:solidFill>
                <a:latin typeface="Arial MT"/>
                <a:cs typeface="Arial MT"/>
              </a:rPr>
              <a:t>h</a:t>
            </a:r>
            <a:r>
              <a:rPr sz="2700" spc="-397" baseline="37037" dirty="0"/>
              <a:t>w</a:t>
            </a:r>
            <a:r>
              <a:rPr sz="2000" b="0" spc="-265" dirty="0">
                <a:solidFill>
                  <a:srgbClr val="202429"/>
                </a:solidFill>
                <a:latin typeface="Arial MT"/>
                <a:cs typeface="Arial MT"/>
              </a:rPr>
              <a:t>m</a:t>
            </a:r>
            <a:r>
              <a:rPr sz="2700" spc="-397" baseline="37037" dirty="0"/>
              <a:t>s:</a:t>
            </a:r>
            <a:r>
              <a:rPr sz="2000" b="0" spc="-265" dirty="0">
                <a:solidFill>
                  <a:srgbClr val="202429"/>
                </a:solidFill>
                <a:latin typeface="Arial MT"/>
                <a:cs typeface="Arial MT"/>
              </a:rPr>
              <a:t>resides</a:t>
            </a:r>
            <a:r>
              <a:rPr sz="2000" b="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202429"/>
                </a:solidFill>
                <a:latin typeface="Arial MT"/>
                <a:cs typeface="Arial MT"/>
              </a:rPr>
              <a:t>under</a:t>
            </a:r>
            <a:r>
              <a:rPr sz="2000" b="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2000" b="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202429"/>
                </a:solidFill>
                <a:latin typeface="Arial MT"/>
                <a:cs typeface="Arial MT"/>
              </a:rPr>
              <a:t>category</a:t>
            </a:r>
            <a:r>
              <a:rPr sz="2000" b="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</a:pPr>
            <a:r>
              <a:rPr sz="2000" b="0" dirty="0">
                <a:solidFill>
                  <a:srgbClr val="202429"/>
                </a:solidFill>
                <a:latin typeface="Arial MT"/>
                <a:cs typeface="Arial MT"/>
              </a:rPr>
              <a:t>Preemptive</a:t>
            </a:r>
            <a:r>
              <a:rPr sz="2000" b="0" spc="-5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b="0">
                <a:solidFill>
                  <a:srgbClr val="202429"/>
                </a:solidFill>
                <a:latin typeface="Arial MT"/>
                <a:cs typeface="Arial MT"/>
              </a:rPr>
              <a:t>Algorithms</a:t>
            </a:r>
            <a:r>
              <a:rPr sz="2000" b="0" smtClean="0">
                <a:solidFill>
                  <a:srgbClr val="202429"/>
                </a:solidFill>
                <a:latin typeface="Arial MT"/>
                <a:cs typeface="Arial MT"/>
              </a:rPr>
              <a:t>.</a:t>
            </a:r>
            <a:r>
              <a:rPr lang="en-US" sz="2000" b="0" dirty="0" smtClean="0">
                <a:solidFill>
                  <a:srgbClr val="202429"/>
                </a:solidFill>
                <a:latin typeface="Arial MT"/>
                <a:cs typeface="Arial MT"/>
              </a:rPr>
              <a:t/>
            </a:r>
            <a:br>
              <a:rPr lang="en-US" sz="2000" b="0" dirty="0" smtClean="0">
                <a:solidFill>
                  <a:srgbClr val="202429"/>
                </a:solidFill>
                <a:latin typeface="Arial MT"/>
                <a:cs typeface="Arial MT"/>
              </a:rPr>
            </a:b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Clr>
                <a:srgbClr val="993300"/>
              </a:buClr>
              <a:buSzPct val="90000"/>
              <a:buAutoNum type="arabicPeriod" startAt="2"/>
              <a:tabLst>
                <a:tab pos="354965" algn="l"/>
                <a:tab pos="355600" algn="l"/>
              </a:tabLst>
            </a:pP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algorithm</a:t>
            </a:r>
            <a:r>
              <a:rPr spc="-2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one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oldest,</a:t>
            </a:r>
            <a:r>
              <a:rPr spc="-40" dirty="0"/>
              <a:t> </a:t>
            </a:r>
            <a:r>
              <a:rPr dirty="0"/>
              <a:t>easiest,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fairest</a:t>
            </a:r>
            <a:r>
              <a:rPr spc="-35" dirty="0"/>
              <a:t> </a:t>
            </a:r>
            <a:r>
              <a:rPr dirty="0"/>
              <a:t>algorithm.</a:t>
            </a:r>
          </a:p>
          <a:p>
            <a:pPr marL="355600" marR="508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AutoNum type="arabicPeriod" startAt="2"/>
              <a:tabLst>
                <a:tab pos="354965" algn="l"/>
                <a:tab pos="355600" algn="l"/>
              </a:tabLst>
            </a:pP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Algorithm</a:t>
            </a:r>
            <a:r>
              <a:rPr spc="-20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a real-time</a:t>
            </a:r>
            <a:r>
              <a:rPr spc="-35" dirty="0"/>
              <a:t> </a:t>
            </a:r>
            <a:r>
              <a:rPr dirty="0"/>
              <a:t>algorithm</a:t>
            </a:r>
            <a:r>
              <a:rPr spc="-25" dirty="0"/>
              <a:t> </a:t>
            </a:r>
            <a:r>
              <a:rPr dirty="0"/>
              <a:t>because</a:t>
            </a:r>
            <a:r>
              <a:rPr spc="-35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responds</a:t>
            </a:r>
            <a:r>
              <a:rPr spc="-4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event </a:t>
            </a:r>
            <a:r>
              <a:rPr spc="-540" dirty="0"/>
              <a:t> </a:t>
            </a:r>
            <a:r>
              <a:rPr dirty="0"/>
              <a:t>within</a:t>
            </a:r>
            <a:r>
              <a:rPr spc="-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specific</a:t>
            </a:r>
            <a:r>
              <a:rPr spc="-15" dirty="0"/>
              <a:t> </a:t>
            </a:r>
            <a:r>
              <a:rPr dirty="0"/>
              <a:t>time</a:t>
            </a:r>
            <a:r>
              <a:rPr spc="-20" dirty="0"/>
              <a:t> </a:t>
            </a:r>
            <a:r>
              <a:rPr spc="-5" dirty="0"/>
              <a:t>limit.</a:t>
            </a:r>
          </a:p>
          <a:p>
            <a:pPr marL="355600" marR="5969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AutoNum type="arabicPeriod" startAt="2"/>
              <a:tabLst>
                <a:tab pos="354965" algn="l"/>
                <a:tab pos="355600" algn="l"/>
              </a:tabLst>
            </a:pPr>
            <a:r>
              <a:rPr dirty="0"/>
              <a:t>In</a:t>
            </a:r>
            <a:r>
              <a:rPr spc="-20" dirty="0"/>
              <a:t> </a:t>
            </a:r>
            <a:r>
              <a:rPr dirty="0"/>
              <a:t>this algorithm,</a:t>
            </a:r>
            <a:r>
              <a:rPr spc="-3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time</a:t>
            </a:r>
            <a:r>
              <a:rPr spc="-20" dirty="0"/>
              <a:t> </a:t>
            </a:r>
            <a:r>
              <a:rPr dirty="0"/>
              <a:t>slice</a:t>
            </a:r>
            <a:r>
              <a:rPr spc="-1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minimum</a:t>
            </a:r>
            <a:r>
              <a:rPr spc="-1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is assigned </a:t>
            </a:r>
            <a:r>
              <a:rPr spc="-540" dirty="0"/>
              <a:t> </a:t>
            </a:r>
            <a:r>
              <a:rPr dirty="0"/>
              <a:t>to a specific task that needs to be processed. Though it may vary for </a:t>
            </a:r>
            <a:r>
              <a:rPr spc="5" dirty="0"/>
              <a:t> </a:t>
            </a:r>
            <a:r>
              <a:rPr dirty="0"/>
              <a:t>different</a:t>
            </a:r>
            <a:r>
              <a:rPr spc="-35" dirty="0"/>
              <a:t> </a:t>
            </a:r>
            <a:r>
              <a:rPr dirty="0"/>
              <a:t>operating</a:t>
            </a:r>
            <a:r>
              <a:rPr spc="-30" dirty="0"/>
              <a:t> </a:t>
            </a:r>
            <a:r>
              <a:rPr dirty="0"/>
              <a:t>systems.</a:t>
            </a: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AutoNum type="arabicPeriod" startAt="2"/>
              <a:tabLst>
                <a:tab pos="354965" algn="l"/>
                <a:tab pos="355600" algn="l"/>
              </a:tabLst>
            </a:pP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hybrid</a:t>
            </a:r>
            <a:r>
              <a:rPr spc="-10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clock-driven</a:t>
            </a:r>
            <a:r>
              <a:rPr spc="-4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nature.</a:t>
            </a:r>
          </a:p>
          <a:p>
            <a:pPr marL="355600" marR="462915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AutoNum type="arabicPeriod" startAt="2"/>
              <a:tabLst>
                <a:tab pos="354965" algn="l"/>
                <a:tab pos="355600" algn="l"/>
              </a:tabLst>
            </a:pP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a widely</a:t>
            </a:r>
            <a:r>
              <a:rPr spc="-5" dirty="0"/>
              <a:t> </a:t>
            </a:r>
            <a:r>
              <a:rPr dirty="0"/>
              <a:t>used</a:t>
            </a:r>
            <a:r>
              <a:rPr spc="-25" dirty="0"/>
              <a:t> </a:t>
            </a:r>
            <a:r>
              <a:rPr dirty="0"/>
              <a:t>scheduling</a:t>
            </a:r>
            <a:r>
              <a:rPr spc="-25" dirty="0"/>
              <a:t> </a:t>
            </a:r>
            <a:r>
              <a:rPr dirty="0"/>
              <a:t>method</a:t>
            </a:r>
            <a:r>
              <a:rPr spc="-2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traditional</a:t>
            </a:r>
            <a:r>
              <a:rPr spc="-10" dirty="0"/>
              <a:t> </a:t>
            </a:r>
            <a:r>
              <a:rPr dirty="0"/>
              <a:t>operating </a:t>
            </a:r>
            <a:r>
              <a:rPr spc="-540" dirty="0"/>
              <a:t> </a:t>
            </a:r>
            <a:r>
              <a:rPr dirty="0"/>
              <a:t>system.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0"/>
            <a:ext cx="65773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8405" marR="5080" indent="-2466340">
              <a:lnSpc>
                <a:spcPct val="100000"/>
              </a:lnSpc>
              <a:spcBef>
                <a:spcPts val="100"/>
              </a:spcBef>
            </a:pPr>
            <a:r>
              <a:rPr sz="2700" spc="-5" dirty="0"/>
              <a:t>Advantages</a:t>
            </a:r>
            <a:r>
              <a:rPr sz="2700" spc="10" dirty="0"/>
              <a:t> </a:t>
            </a:r>
            <a:r>
              <a:rPr sz="2700" dirty="0"/>
              <a:t>of</a:t>
            </a:r>
            <a:r>
              <a:rPr sz="2700" spc="-5" dirty="0"/>
              <a:t> Round</a:t>
            </a:r>
            <a:r>
              <a:rPr sz="2700" spc="5" dirty="0"/>
              <a:t> </a:t>
            </a:r>
            <a:r>
              <a:rPr sz="2700" spc="-5" dirty="0"/>
              <a:t>Robin Scheduling </a:t>
            </a:r>
            <a:r>
              <a:rPr sz="2700" spc="-735" dirty="0"/>
              <a:t> </a:t>
            </a:r>
            <a:r>
              <a:rPr sz="2700" dirty="0"/>
              <a:t>Algorithm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165149"/>
            <a:ext cx="8519795" cy="455231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Some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advantages</a:t>
            </a:r>
            <a:r>
              <a:rPr sz="1800" spc="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the Round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Robin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scheduling</a:t>
            </a:r>
            <a:r>
              <a:rPr sz="1800" spc="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algorithm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are as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429"/>
                </a:solidFill>
                <a:latin typeface="Arial MT"/>
                <a:cs typeface="Arial MT"/>
              </a:rPr>
              <a:t>follows: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While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performing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429"/>
                </a:solidFill>
                <a:latin typeface="Arial MT"/>
                <a:cs typeface="Arial MT"/>
              </a:rPr>
              <a:t>scheduling</a:t>
            </a:r>
            <a:r>
              <a:rPr sz="1800" spc="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algorithm,</a:t>
            </a:r>
            <a:r>
              <a:rPr sz="18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particular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 time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 quantum</a:t>
            </a:r>
            <a:r>
              <a:rPr sz="18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allocated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different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jobs.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In terms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average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response</a:t>
            </a:r>
            <a:r>
              <a:rPr sz="18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time,</a:t>
            </a:r>
            <a:r>
              <a:rPr sz="18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algorithm</a:t>
            </a:r>
            <a:r>
              <a:rPr sz="1800" b="1" spc="-10" dirty="0">
                <a:solidFill>
                  <a:srgbClr val="202429"/>
                </a:solidFill>
                <a:latin typeface="Arial"/>
                <a:cs typeface="Arial"/>
              </a:rPr>
              <a:t> gives</a:t>
            </a:r>
            <a:r>
              <a:rPr sz="1800" b="1" spc="3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best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performance.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With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this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algorithm,</a:t>
            </a:r>
            <a:r>
              <a:rPr sz="1800" spc="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all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jobs</a:t>
            </a:r>
            <a:r>
              <a:rPr sz="18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get 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fair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allocation</a:t>
            </a:r>
            <a:r>
              <a:rPr sz="1800" b="1" spc="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CPU.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algorithm,</a:t>
            </a:r>
            <a:r>
              <a:rPr sz="18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there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are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no 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issues</a:t>
            </a:r>
            <a:r>
              <a:rPr sz="1800" b="1" spc="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of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02429"/>
                </a:solidFill>
                <a:latin typeface="Arial"/>
                <a:cs typeface="Arial"/>
              </a:rPr>
              <a:t>starvation</a:t>
            </a:r>
            <a:r>
              <a:rPr sz="1800" b="1" spc="4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or</a:t>
            </a:r>
            <a:r>
              <a:rPr sz="1800" b="1" spc="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02429"/>
                </a:solidFill>
                <a:latin typeface="Arial"/>
                <a:cs typeface="Arial"/>
              </a:rPr>
              <a:t>convoy</a:t>
            </a:r>
            <a:r>
              <a:rPr sz="1800" b="1" spc="3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effect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18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algorithm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deals</a:t>
            </a:r>
            <a:r>
              <a:rPr sz="1800" spc="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with</a:t>
            </a:r>
            <a:r>
              <a:rPr sz="1800" spc="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all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processes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429"/>
                </a:solidFill>
                <a:latin typeface="Arial MT"/>
                <a:cs typeface="Arial MT"/>
              </a:rPr>
              <a:t>without</a:t>
            </a:r>
            <a:r>
              <a:rPr sz="1800" spc="5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any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priority.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algorithm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cyclic</a:t>
            </a:r>
            <a:r>
              <a:rPr sz="1800" b="1" spc="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in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nature.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In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this,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newly</a:t>
            </a:r>
            <a:r>
              <a:rPr sz="1800" spc="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created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added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the end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 ready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queue.</a:t>
            </a:r>
            <a:endParaRPr sz="1800">
              <a:latin typeface="Arial MT"/>
              <a:cs typeface="Arial MT"/>
            </a:endParaRPr>
          </a:p>
          <a:p>
            <a:pPr marL="355600" marR="9652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Also,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this,</a:t>
            </a:r>
            <a:r>
              <a:rPr sz="1800" spc="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a</a:t>
            </a:r>
            <a:r>
              <a:rPr sz="1800" b="1" spc="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round-robin</a:t>
            </a:r>
            <a:r>
              <a:rPr sz="18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scheduler generally</a:t>
            </a:r>
            <a:r>
              <a:rPr sz="1800" b="1" spc="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429"/>
                </a:solidFill>
                <a:latin typeface="Arial"/>
                <a:cs typeface="Arial"/>
              </a:rPr>
              <a:t>employs</a:t>
            </a:r>
            <a:r>
              <a:rPr sz="1800" b="1" spc="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429"/>
                </a:solidFill>
                <a:latin typeface="Arial"/>
                <a:cs typeface="Arial"/>
              </a:rPr>
              <a:t>time-sharing</a:t>
            </a:r>
            <a:r>
              <a:rPr sz="1800" b="1" spc="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02429"/>
                </a:solidFill>
                <a:latin typeface="Arial MT"/>
                <a:cs typeface="Arial MT"/>
              </a:rPr>
              <a:t>which </a:t>
            </a:r>
            <a:r>
              <a:rPr sz="1800" spc="-484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means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providing</a:t>
            </a:r>
            <a:r>
              <a:rPr sz="18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each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job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time</a:t>
            </a:r>
            <a:r>
              <a:rPr sz="18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slot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quantum.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In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scheduling</a:t>
            </a:r>
            <a:r>
              <a:rPr sz="18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algorithm,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each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process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gets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chance</a:t>
            </a:r>
            <a:r>
              <a:rPr sz="1800" spc="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reschedule</a:t>
            </a:r>
            <a:r>
              <a:rPr sz="1800" spc="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429"/>
                </a:solidFill>
                <a:latin typeface="Arial MT"/>
                <a:cs typeface="Arial MT"/>
              </a:rPr>
              <a:t>after</a:t>
            </a:r>
            <a:r>
              <a:rPr sz="18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particular</a:t>
            </a:r>
            <a:r>
              <a:rPr sz="18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quantum</a:t>
            </a:r>
            <a:r>
              <a:rPr sz="18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Arial MT"/>
                <a:cs typeface="Arial MT"/>
              </a:rPr>
              <a:t>time.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79" y="68810"/>
            <a:ext cx="1034591" cy="8165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6266815" cy="6871970"/>
            <a:chOff x="0" y="0"/>
            <a:chExt cx="6266815" cy="68719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571999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793" y="6581393"/>
              <a:ext cx="5996940" cy="277495"/>
            </a:xfrm>
            <a:custGeom>
              <a:avLst/>
              <a:gdLst/>
              <a:ahLst/>
              <a:cxnLst/>
              <a:rect l="l" t="t" r="r" b="b"/>
              <a:pathLst>
                <a:path w="5996940" h="277495">
                  <a:moveTo>
                    <a:pt x="599693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5996939" y="277367"/>
                  </a:lnTo>
                  <a:lnTo>
                    <a:pt x="5996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793" y="6581393"/>
              <a:ext cx="5996940" cy="277495"/>
            </a:xfrm>
            <a:custGeom>
              <a:avLst/>
              <a:gdLst/>
              <a:ahLst/>
              <a:cxnLst/>
              <a:rect l="l" t="t" r="r" b="b"/>
              <a:pathLst>
                <a:path w="5996940" h="277495">
                  <a:moveTo>
                    <a:pt x="0" y="277367"/>
                  </a:moveTo>
                  <a:lnTo>
                    <a:pt x="5996939" y="277367"/>
                  </a:lnTo>
                  <a:lnTo>
                    <a:pt x="5996939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793" y="6581393"/>
              <a:ext cx="5913120" cy="277495"/>
            </a:xfrm>
            <a:custGeom>
              <a:avLst/>
              <a:gdLst/>
              <a:ahLst/>
              <a:cxnLst/>
              <a:rect l="l" t="t" r="r" b="b"/>
              <a:pathLst>
                <a:path w="5913120" h="277495">
                  <a:moveTo>
                    <a:pt x="5913120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5913120" y="277367"/>
                  </a:lnTo>
                  <a:lnTo>
                    <a:pt x="5913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793" y="6581393"/>
              <a:ext cx="5913120" cy="277495"/>
            </a:xfrm>
            <a:custGeom>
              <a:avLst/>
              <a:gdLst/>
              <a:ahLst/>
              <a:cxnLst/>
              <a:rect l="l" t="t" r="r" b="b"/>
              <a:pathLst>
                <a:path w="5913120" h="277495">
                  <a:moveTo>
                    <a:pt x="0" y="277367"/>
                  </a:moveTo>
                  <a:lnTo>
                    <a:pt x="5913120" y="277367"/>
                  </a:lnTo>
                  <a:lnTo>
                    <a:pt x="5913120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3923" y="5850635"/>
            <a:ext cx="1284731" cy="79095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5262" y="462483"/>
            <a:ext cx="8102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43865" algn="l"/>
                <a:tab pos="8076565" algn="l"/>
              </a:tabLst>
            </a:pPr>
            <a:r>
              <a:rPr sz="2700" u="heavy" dirty="0">
                <a:uFill>
                  <a:solidFill>
                    <a:srgbClr val="336699"/>
                  </a:solidFill>
                </a:uFill>
              </a:rPr>
              <a:t> 	</a:t>
            </a:r>
            <a:r>
              <a:rPr sz="2700" u="heavy" spc="-5" dirty="0">
                <a:uFill>
                  <a:solidFill>
                    <a:srgbClr val="336699"/>
                  </a:solidFill>
                </a:uFill>
              </a:rPr>
              <a:t>Disadvantages</a:t>
            </a:r>
            <a:r>
              <a:rPr sz="2700" u="heavy" dirty="0">
                <a:uFill>
                  <a:solidFill>
                    <a:srgbClr val="336699"/>
                  </a:solidFill>
                </a:uFill>
              </a:rPr>
              <a:t> of </a:t>
            </a:r>
            <a:r>
              <a:rPr sz="2700" u="heavy" spc="-5" dirty="0">
                <a:uFill>
                  <a:solidFill>
                    <a:srgbClr val="336699"/>
                  </a:solidFill>
                </a:uFill>
              </a:rPr>
              <a:t>Round</a:t>
            </a:r>
            <a:r>
              <a:rPr sz="2700" u="heavy" spc="10" dirty="0">
                <a:uFill>
                  <a:solidFill>
                    <a:srgbClr val="336699"/>
                  </a:solidFill>
                </a:uFill>
              </a:rPr>
              <a:t> </a:t>
            </a:r>
            <a:r>
              <a:rPr sz="2700" u="heavy" spc="-5" dirty="0">
                <a:uFill>
                  <a:solidFill>
                    <a:srgbClr val="336699"/>
                  </a:solidFill>
                </a:uFill>
              </a:rPr>
              <a:t>Robin</a:t>
            </a:r>
            <a:r>
              <a:rPr sz="2700" u="heavy" dirty="0">
                <a:uFill>
                  <a:solidFill>
                    <a:srgbClr val="336699"/>
                  </a:solidFill>
                </a:uFill>
              </a:rPr>
              <a:t> </a:t>
            </a:r>
            <a:r>
              <a:rPr sz="2700" u="heavy" spc="-5" dirty="0">
                <a:uFill>
                  <a:solidFill>
                    <a:srgbClr val="336699"/>
                  </a:solidFill>
                </a:uFill>
              </a:rPr>
              <a:t>Scheduling	</a:t>
            </a:r>
            <a:endParaRPr sz="2700"/>
          </a:p>
          <a:p>
            <a:pPr marR="149860" algn="ctr">
              <a:lnSpc>
                <a:spcPct val="100000"/>
              </a:lnSpc>
              <a:spcBef>
                <a:spcPts val="5"/>
              </a:spcBef>
            </a:pPr>
            <a:r>
              <a:rPr sz="2700" spc="-5" dirty="0"/>
              <a:t>Algorithm</a:t>
            </a:r>
            <a:endParaRPr sz="2700"/>
          </a:p>
        </p:txBody>
      </p:sp>
      <p:sp>
        <p:nvSpPr>
          <p:cNvPr id="15" name="object 15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411276" y="1585925"/>
            <a:ext cx="78028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Some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disadvantages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Round Robin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scheduling algorithm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are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</a:t>
            </a:r>
            <a:r>
              <a:rPr sz="1700" spc="-5" dirty="0">
                <a:latin typeface="Arial MT"/>
                <a:cs typeface="Arial MT"/>
              </a:rPr>
              <a:t> follows: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276" y="2557399"/>
            <a:ext cx="7829550" cy="287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spc="5" dirty="0">
                <a:latin typeface="Arial MT"/>
                <a:cs typeface="Arial MT"/>
              </a:rPr>
              <a:t>This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algorithm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spends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b="1" dirty="0">
                <a:latin typeface="Arial"/>
                <a:cs typeface="Arial"/>
              </a:rPr>
              <a:t>more </a:t>
            </a:r>
            <a:r>
              <a:rPr sz="1700" b="1" spc="-5" dirty="0">
                <a:latin typeface="Arial"/>
                <a:cs typeface="Arial"/>
              </a:rPr>
              <a:t>time</a:t>
            </a:r>
            <a:r>
              <a:rPr sz="1700" b="1" dirty="0">
                <a:latin typeface="Arial"/>
                <a:cs typeface="Arial"/>
              </a:rPr>
              <a:t> on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context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switches</a:t>
            </a:r>
            <a:r>
              <a:rPr sz="1700" spc="5" dirty="0">
                <a:latin typeface="Arial MT"/>
                <a:cs typeface="Arial MT"/>
              </a:rPr>
              <a:t>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3300"/>
              </a:buClr>
              <a:buFont typeface="Wingdings"/>
              <a:buChar char=""/>
            </a:pPr>
            <a:endParaRPr sz="26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For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b="1" spc="-5" dirty="0">
                <a:latin typeface="Arial"/>
                <a:cs typeface="Arial"/>
              </a:rPr>
              <a:t>small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quantum</a:t>
            </a:r>
            <a:r>
              <a:rPr sz="1700" dirty="0">
                <a:latin typeface="Arial MT"/>
                <a:cs typeface="Arial MT"/>
              </a:rPr>
              <a:t>,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it is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time-consuming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scheduling.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93300"/>
              </a:buClr>
              <a:buFont typeface="Wingdings"/>
              <a:buChar char=""/>
            </a:pPr>
            <a:endParaRPr sz="26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spc="5" dirty="0">
                <a:latin typeface="Arial MT"/>
                <a:cs typeface="Arial MT"/>
              </a:rPr>
              <a:t>This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algorithm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b="1" dirty="0">
                <a:latin typeface="Arial"/>
                <a:cs typeface="Arial"/>
              </a:rPr>
              <a:t>offers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larger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waiting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time </a:t>
            </a:r>
            <a:r>
              <a:rPr sz="1700" b="1" dirty="0">
                <a:latin typeface="Arial"/>
                <a:cs typeface="Arial"/>
              </a:rPr>
              <a:t>and response time</a:t>
            </a:r>
            <a:r>
              <a:rPr sz="1700" dirty="0">
                <a:latin typeface="Arial MT"/>
                <a:cs typeface="Arial MT"/>
              </a:rPr>
              <a:t>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93300"/>
              </a:buClr>
              <a:buFont typeface="Wingdings"/>
              <a:buChar char=""/>
            </a:pPr>
            <a:endParaRPr sz="26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spc="-5" dirty="0">
                <a:latin typeface="Arial MT"/>
                <a:cs typeface="Arial MT"/>
              </a:rPr>
              <a:t>In</a:t>
            </a:r>
            <a:r>
              <a:rPr sz="1700" dirty="0">
                <a:latin typeface="Arial MT"/>
                <a:cs typeface="Arial MT"/>
              </a:rPr>
              <a:t> this,</a:t>
            </a:r>
            <a:r>
              <a:rPr sz="1700" spc="-5" dirty="0">
                <a:latin typeface="Arial MT"/>
                <a:cs typeface="Arial MT"/>
              </a:rPr>
              <a:t> there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b="1" spc="-5" dirty="0">
                <a:latin typeface="Arial"/>
                <a:cs typeface="Arial"/>
              </a:rPr>
              <a:t>low</a:t>
            </a:r>
            <a:r>
              <a:rPr sz="1700" b="1" spc="3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throughput.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93300"/>
              </a:buClr>
              <a:buFont typeface="Wingdings"/>
              <a:buChar char=""/>
            </a:pPr>
            <a:endParaRPr sz="2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spc="-5" dirty="0">
                <a:latin typeface="Arial MT"/>
                <a:cs typeface="Arial MT"/>
              </a:rPr>
              <a:t>If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time </a:t>
            </a:r>
            <a:r>
              <a:rPr sz="1700" dirty="0">
                <a:latin typeface="Arial MT"/>
                <a:cs typeface="Arial MT"/>
              </a:rPr>
              <a:t>quantum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less</a:t>
            </a:r>
            <a:r>
              <a:rPr sz="1700" spc="-5" dirty="0">
                <a:latin typeface="Arial MT"/>
                <a:cs typeface="Arial MT"/>
              </a:rPr>
              <a:t> for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scheduling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then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its</a:t>
            </a:r>
            <a:r>
              <a:rPr sz="1700" dirty="0">
                <a:latin typeface="Arial MT"/>
                <a:cs typeface="Arial MT"/>
              </a:rPr>
              <a:t> Gantt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chart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seems</a:t>
            </a:r>
            <a:r>
              <a:rPr sz="1700" spc="-5" dirty="0">
                <a:latin typeface="Arial MT"/>
                <a:cs typeface="Arial MT"/>
              </a:rPr>
              <a:t> to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too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big.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133" y="343281"/>
            <a:ext cx="47148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Some</a:t>
            </a:r>
            <a:r>
              <a:rPr sz="2900" spc="-35" dirty="0"/>
              <a:t> </a:t>
            </a:r>
            <a:r>
              <a:rPr sz="2900" dirty="0"/>
              <a:t>Points</a:t>
            </a:r>
            <a:r>
              <a:rPr sz="2900" spc="-40" dirty="0"/>
              <a:t> </a:t>
            </a:r>
            <a:r>
              <a:rPr sz="2900" dirty="0"/>
              <a:t>to</a:t>
            </a:r>
            <a:r>
              <a:rPr sz="2900" spc="-15" dirty="0"/>
              <a:t> </a:t>
            </a:r>
            <a:r>
              <a:rPr sz="2900" dirty="0"/>
              <a:t>Remember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26516" y="807186"/>
            <a:ext cx="8292465" cy="51263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993300"/>
              </a:buClr>
              <a:buSzPct val="89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1.Decreasing</a:t>
            </a:r>
            <a:r>
              <a:rPr sz="1400" b="1" spc="-5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value</a:t>
            </a:r>
            <a:r>
              <a:rPr sz="1400" b="1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of Time</a:t>
            </a:r>
            <a:r>
              <a:rPr sz="1400" b="1" spc="-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quantum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3300"/>
              </a:buClr>
              <a:buSzPct val="89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spc="5" dirty="0">
                <a:solidFill>
                  <a:srgbClr val="202429"/>
                </a:solidFill>
                <a:latin typeface="Arial MT"/>
                <a:cs typeface="Arial MT"/>
              </a:rPr>
              <a:t>With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decreasing</a:t>
            </a:r>
            <a:r>
              <a:rPr sz="1400" spc="-6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value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time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quantum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993300"/>
              </a:buClr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number</a:t>
            </a:r>
            <a:r>
              <a:rPr sz="14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context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switches</a:t>
            </a:r>
            <a:r>
              <a:rPr sz="14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increases.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993300"/>
              </a:buClr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Response</a:t>
            </a:r>
            <a:r>
              <a:rPr sz="14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Time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decreases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3300"/>
              </a:buClr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Chances</a:t>
            </a:r>
            <a:r>
              <a:rPr sz="14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starvation</a:t>
            </a:r>
            <a:r>
              <a:rPr sz="14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decrease</a:t>
            </a:r>
            <a:r>
              <a:rPr sz="1400" spc="-5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in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14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case.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993300"/>
              </a:buClr>
              <a:buSzPct val="89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smaller</a:t>
            </a:r>
            <a:r>
              <a:rPr sz="1400" b="1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value</a:t>
            </a:r>
            <a:r>
              <a:rPr sz="1400" b="1" spc="-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of</a:t>
            </a:r>
            <a:r>
              <a:rPr sz="14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time</a:t>
            </a:r>
            <a:r>
              <a:rPr sz="1400" b="1" spc="-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quantum,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it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becomes</a:t>
            </a:r>
            <a:r>
              <a:rPr sz="1400" spc="-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better</a:t>
            </a:r>
            <a:r>
              <a:rPr sz="14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terms</a:t>
            </a:r>
            <a:r>
              <a:rPr sz="14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response</a:t>
            </a:r>
            <a:r>
              <a:rPr sz="1400" b="1" spc="-4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93300"/>
              </a:buClr>
              <a:buFont typeface="Wingdings"/>
              <a:buChar char="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9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2.Increasing</a:t>
            </a:r>
            <a:r>
              <a:rPr sz="1400" b="1" spc="-5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value</a:t>
            </a:r>
            <a:r>
              <a:rPr sz="14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of</a:t>
            </a:r>
            <a:r>
              <a:rPr sz="1400" b="1" spc="-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Time</a:t>
            </a:r>
            <a:r>
              <a:rPr sz="1400" b="1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quantum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3300"/>
              </a:buClr>
              <a:buSzPct val="89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spc="5" dirty="0">
                <a:solidFill>
                  <a:srgbClr val="202429"/>
                </a:solidFill>
                <a:latin typeface="Arial MT"/>
                <a:cs typeface="Arial MT"/>
              </a:rPr>
              <a:t>With</a:t>
            </a:r>
            <a:r>
              <a:rPr sz="1400" spc="-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increasing</a:t>
            </a:r>
            <a:r>
              <a:rPr sz="1400" spc="-5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value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time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quantum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993300"/>
              </a:buClr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number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context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switch</a:t>
            </a:r>
            <a:r>
              <a:rPr sz="14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decreases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3300"/>
              </a:buClr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Response</a:t>
            </a:r>
            <a:r>
              <a:rPr sz="14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Time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increases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993300"/>
              </a:buClr>
              <a:buSzPct val="89285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Chances</a:t>
            </a:r>
            <a:r>
              <a:rPr sz="14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starvation</a:t>
            </a:r>
            <a:r>
              <a:rPr sz="14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increases</a:t>
            </a:r>
            <a:r>
              <a:rPr sz="14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case.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ts val="1510"/>
              </a:lnSpc>
              <a:spcBef>
                <a:spcPts val="250"/>
              </a:spcBef>
              <a:buClr>
                <a:srgbClr val="993300"/>
              </a:buClr>
              <a:buSzPct val="89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higher</a:t>
            </a:r>
            <a:r>
              <a:rPr sz="14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value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 of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 time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quantum,</a:t>
            </a:r>
            <a:r>
              <a:rPr sz="1400" spc="-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it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becomes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better</a:t>
            </a:r>
            <a:r>
              <a:rPr sz="14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terms</a:t>
            </a:r>
            <a:r>
              <a:rPr sz="14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of the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number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of</a:t>
            </a:r>
            <a:r>
              <a:rPr sz="14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context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ts val="1510"/>
              </a:lnSpc>
            </a:pP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switches.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Arial"/>
              <a:cs typeface="Arial"/>
            </a:endParaRPr>
          </a:p>
          <a:p>
            <a:pPr marL="355600" marR="5080" indent="-342900">
              <a:lnSpc>
                <a:spcPts val="1340"/>
              </a:lnSpc>
              <a:spcBef>
                <a:spcPts val="5"/>
              </a:spcBef>
              <a:buClr>
                <a:srgbClr val="993300"/>
              </a:buClr>
              <a:buSzPct val="89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3.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If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value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of 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time</a:t>
            </a:r>
            <a:r>
              <a:rPr sz="1400" b="1" spc="-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quantum</a:t>
            </a:r>
            <a:r>
              <a:rPr sz="14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is</a:t>
            </a:r>
            <a:r>
              <a:rPr sz="1400" b="1" spc="-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increasing</a:t>
            </a:r>
            <a:r>
              <a:rPr sz="1400" b="1" spc="-3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then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Round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Robin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Scheduling</a:t>
            </a:r>
            <a:r>
              <a:rPr sz="14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tends</a:t>
            </a:r>
            <a:r>
              <a:rPr sz="14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become</a:t>
            </a:r>
            <a:r>
              <a:rPr sz="14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FCFS </a:t>
            </a:r>
            <a:r>
              <a:rPr sz="1400" b="1" spc="-37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Scheduling.</a:t>
            </a:r>
            <a:endParaRPr sz="1400">
              <a:latin typeface="Arial"/>
              <a:cs typeface="Arial"/>
            </a:endParaRPr>
          </a:p>
          <a:p>
            <a:pPr marL="355600" marR="1133475" indent="-342900">
              <a:lnSpc>
                <a:spcPct val="80000"/>
              </a:lnSpc>
              <a:spcBef>
                <a:spcPts val="600"/>
              </a:spcBef>
              <a:buClr>
                <a:srgbClr val="993300"/>
              </a:buClr>
              <a:buSzPct val="89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4.In</a:t>
            </a:r>
            <a:r>
              <a:rPr sz="14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case,</a:t>
            </a:r>
            <a:r>
              <a:rPr sz="1400" spc="-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when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value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 of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 time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quantum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tends</a:t>
            </a:r>
            <a:r>
              <a:rPr sz="1400" b="1" spc="-1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to</a:t>
            </a:r>
            <a:r>
              <a:rPr sz="14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infinity</a:t>
            </a:r>
            <a:r>
              <a:rPr sz="1400" b="1" spc="-3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then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Round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Robin </a:t>
            </a:r>
            <a:r>
              <a:rPr sz="1400" spc="-37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Scheduling</a:t>
            </a:r>
            <a:r>
              <a:rPr sz="1400" spc="-5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becomes</a:t>
            </a:r>
            <a:r>
              <a:rPr sz="1400" b="1" spc="-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FCFS</a:t>
            </a:r>
            <a:r>
              <a:rPr sz="14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Scheduling.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ts val="1515"/>
              </a:lnSpc>
              <a:spcBef>
                <a:spcPts val="254"/>
              </a:spcBef>
              <a:buClr>
                <a:srgbClr val="993300"/>
              </a:buClr>
              <a:buSzPct val="89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5.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Thus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performance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Round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Robin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scheduling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mainly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depends</a:t>
            </a:r>
            <a:r>
              <a:rPr sz="1400" spc="-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on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value</a:t>
            </a:r>
            <a:r>
              <a:rPr sz="14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of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ts val="1515"/>
              </a:lnSpc>
            </a:pP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quantum.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3300"/>
              </a:buClr>
              <a:buSzPct val="89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6.And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value</a:t>
            </a:r>
            <a:r>
              <a:rPr sz="14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time</a:t>
            </a:r>
            <a:r>
              <a:rPr sz="1400" b="1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quantum</a:t>
            </a:r>
            <a:r>
              <a:rPr sz="1400" b="1" spc="-2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should</a:t>
            </a:r>
            <a:r>
              <a:rPr sz="1400" spc="-3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be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such</a:t>
            </a:r>
            <a:r>
              <a:rPr sz="14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it</a:t>
            </a:r>
            <a:r>
              <a:rPr sz="1400" spc="-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429"/>
                </a:solidFill>
                <a:latin typeface="Arial MT"/>
                <a:cs typeface="Arial MT"/>
              </a:rPr>
              <a:t>neither</a:t>
            </a:r>
            <a:r>
              <a:rPr sz="14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too</a:t>
            </a:r>
            <a:r>
              <a:rPr sz="1400" b="1" spc="-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big</a:t>
            </a:r>
            <a:r>
              <a:rPr sz="14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nor</a:t>
            </a:r>
            <a:r>
              <a:rPr sz="1400" b="1" spc="-1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429"/>
                </a:solidFill>
                <a:latin typeface="Arial"/>
                <a:cs typeface="Arial"/>
              </a:rPr>
              <a:t>too </a:t>
            </a:r>
            <a:r>
              <a:rPr sz="1400" b="1" dirty="0">
                <a:solidFill>
                  <a:srgbClr val="202429"/>
                </a:solidFill>
                <a:latin typeface="Arial"/>
                <a:cs typeface="Arial"/>
              </a:rPr>
              <a:t>small.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0350" y="296037"/>
            <a:ext cx="3543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Round</a:t>
            </a:r>
            <a:r>
              <a:rPr spc="-70" dirty="0"/>
              <a:t> </a:t>
            </a:r>
            <a:r>
              <a:rPr dirty="0"/>
              <a:t>Robin</a:t>
            </a:r>
            <a:r>
              <a:rPr spc="-65" dirty="0"/>
              <a:t> </a:t>
            </a:r>
            <a:r>
              <a:rPr dirty="0"/>
              <a:t>(RR)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91641" y="1422907"/>
            <a:ext cx="7726680" cy="380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5104" indent="-342900" algn="just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Each </a:t>
            </a:r>
            <a:r>
              <a:rPr sz="2000" spc="5" dirty="0">
                <a:latin typeface="Arial MT"/>
                <a:cs typeface="Arial MT"/>
              </a:rPr>
              <a:t>process </a:t>
            </a:r>
            <a:r>
              <a:rPr sz="2000" dirty="0">
                <a:latin typeface="Arial MT"/>
                <a:cs typeface="Arial MT"/>
              </a:rPr>
              <a:t>gets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small </a:t>
            </a:r>
            <a:r>
              <a:rPr sz="2000" b="1" dirty="0">
                <a:latin typeface="Arial"/>
                <a:cs typeface="Arial"/>
              </a:rPr>
              <a:t>unit of CPU time (</a:t>
            </a:r>
            <a:r>
              <a:rPr sz="2000" b="1" i="1" dirty="0">
                <a:latin typeface="Arial"/>
                <a:cs typeface="Arial"/>
              </a:rPr>
              <a:t>time quantum</a:t>
            </a:r>
            <a:r>
              <a:rPr sz="2000" b="1" dirty="0">
                <a:latin typeface="Arial"/>
                <a:cs typeface="Arial"/>
              </a:rPr>
              <a:t>),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usually 10-100 milliseconds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 </a:t>
            </a:r>
            <a:r>
              <a:rPr sz="2000" dirty="0">
                <a:latin typeface="Arial MT"/>
                <a:cs typeface="Arial MT"/>
              </a:rPr>
              <a:t>this time has elapsed, the </a:t>
            </a:r>
            <a:r>
              <a:rPr sz="2000" spc="5" dirty="0">
                <a:latin typeface="Arial MT"/>
                <a:cs typeface="Arial MT"/>
              </a:rPr>
              <a:t> process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preempted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  <a:tab pos="3383915" algn="l"/>
              </a:tabLst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processes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quantum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</a:t>
            </a:r>
            <a:r>
              <a:rPr sz="2000" i="1" dirty="0">
                <a:latin typeface="Arial"/>
                <a:cs typeface="Arial"/>
              </a:rPr>
              <a:t>q</a:t>
            </a:r>
            <a:r>
              <a:rPr sz="2000" dirty="0">
                <a:latin typeface="Arial MT"/>
                <a:cs typeface="Arial MT"/>
              </a:rPr>
              <a:t>, then each process gets 1/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 MT"/>
                <a:cs typeface="Arial MT"/>
              </a:rPr>
              <a:t>of the CPU </a:t>
            </a:r>
            <a:r>
              <a:rPr sz="2000" spc="-5" dirty="0">
                <a:latin typeface="Arial MT"/>
                <a:cs typeface="Arial MT"/>
              </a:rPr>
              <a:t>time </a:t>
            </a:r>
            <a:r>
              <a:rPr sz="2000" dirty="0">
                <a:latin typeface="Arial MT"/>
                <a:cs typeface="Arial MT"/>
              </a:rPr>
              <a:t>in chunks of at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q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time </a:t>
            </a:r>
            <a:r>
              <a:rPr sz="2000" dirty="0">
                <a:latin typeface="Arial MT"/>
                <a:cs typeface="Arial MT"/>
              </a:rPr>
              <a:t>units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 once.	</a:t>
            </a:r>
            <a:r>
              <a:rPr sz="2000" b="1" dirty="0">
                <a:latin typeface="Arial"/>
                <a:cs typeface="Arial"/>
              </a:rPr>
              <a:t>No process waits more than (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-1)</a:t>
            </a:r>
            <a:r>
              <a:rPr sz="2000" b="1" i="1" dirty="0">
                <a:latin typeface="Arial"/>
                <a:cs typeface="Arial"/>
              </a:rPr>
              <a:t>q </a:t>
            </a:r>
            <a:r>
              <a:rPr sz="2000" b="1" i="1" spc="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units.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Performance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q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large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MT"/>
                <a:cs typeface="Arial MT"/>
              </a:rPr>
              <a:t>FIFO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q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small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q </a:t>
            </a:r>
            <a:r>
              <a:rPr sz="2000" dirty="0">
                <a:latin typeface="Arial MT"/>
                <a:cs typeface="Arial MT"/>
              </a:rPr>
              <a:t>must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large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 respect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context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switch,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otherwise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overhead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too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3510" y="285953"/>
            <a:ext cx="7459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RR</a:t>
            </a:r>
            <a:r>
              <a:rPr spc="-2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Time</a:t>
            </a:r>
            <a:r>
              <a:rPr spc="-15" dirty="0"/>
              <a:t> </a:t>
            </a:r>
            <a:r>
              <a:rPr dirty="0"/>
              <a:t>Quantum</a:t>
            </a:r>
            <a:r>
              <a:rPr spc="-40" dirty="0"/>
              <a:t> </a:t>
            </a:r>
            <a:r>
              <a:rPr dirty="0"/>
              <a:t>= 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50489" y="1543536"/>
          <a:ext cx="2912110" cy="147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/>
                <a:gridCol w="1610360"/>
              </a:tblGrid>
              <a:tr h="332666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Process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ts val="2215"/>
                        </a:lnSpc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Burst</a:t>
                      </a:r>
                      <a:r>
                        <a:rPr sz="2000" u="sng" spc="-9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Time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403061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i="1" spc="7" baseline="-21367" dirty="0">
                          <a:latin typeface="Arial"/>
                          <a:cs typeface="Arial"/>
                        </a:rPr>
                        <a:t>1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8223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4765" marB="0"/>
                </a:tc>
              </a:tr>
              <a:tr h="381297"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i="1" spc="7" baseline="-21367" dirty="0">
                          <a:latin typeface="Arial"/>
                          <a:cs typeface="Arial"/>
                        </a:rPr>
                        <a:t>2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9417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</a:tr>
              <a:tr h="354960"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i="1" spc="7" baseline="-21367" dirty="0">
                          <a:latin typeface="Arial"/>
                          <a:cs typeface="Arial"/>
                        </a:rPr>
                        <a:t>3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1940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5967" y="3411982"/>
            <a:ext cx="2453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Gantt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chart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967" y="5439562"/>
            <a:ext cx="678560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Typically,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average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turnaround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SJF,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better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ts val="2280"/>
              </a:lnSpc>
            </a:pPr>
            <a:r>
              <a:rPr sz="2000" i="1" dirty="0">
                <a:latin typeface="Arial"/>
                <a:cs typeface="Arial"/>
              </a:rPr>
              <a:t>response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57172" y="3948684"/>
          <a:ext cx="4512307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/>
                <a:gridCol w="563880"/>
                <a:gridCol w="563879"/>
                <a:gridCol w="563880"/>
                <a:gridCol w="565150"/>
                <a:gridCol w="563880"/>
                <a:gridCol w="563879"/>
                <a:gridCol w="563879"/>
              </a:tblGrid>
              <a:tr h="60960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20833" dirty="0">
                          <a:latin typeface="Arial MT"/>
                          <a:cs typeface="Arial MT"/>
                        </a:rPr>
                        <a:t>1</a:t>
                      </a:r>
                      <a:endParaRPr sz="1800" baseline="-20833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20833" dirty="0">
                          <a:latin typeface="Arial MT"/>
                          <a:cs typeface="Arial MT"/>
                        </a:rPr>
                        <a:t>2</a:t>
                      </a:r>
                      <a:endParaRPr sz="1800" baseline="-20833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20833" dirty="0">
                          <a:latin typeface="Arial MT"/>
                          <a:cs typeface="Arial MT"/>
                        </a:rPr>
                        <a:t>3</a:t>
                      </a:r>
                      <a:endParaRPr sz="1800" baseline="-20833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20833" dirty="0">
                          <a:latin typeface="Arial MT"/>
                          <a:cs typeface="Arial MT"/>
                        </a:rPr>
                        <a:t>1</a:t>
                      </a:r>
                      <a:endParaRPr sz="1800" baseline="-20833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20833" dirty="0">
                          <a:latin typeface="Arial MT"/>
                          <a:cs typeface="Arial MT"/>
                        </a:rPr>
                        <a:t>1</a:t>
                      </a:r>
                      <a:endParaRPr sz="1800" baseline="-20833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20833" dirty="0">
                          <a:latin typeface="Arial MT"/>
                          <a:cs typeface="Arial MT"/>
                        </a:rPr>
                        <a:t>1</a:t>
                      </a:r>
                      <a:endParaRPr sz="1800" baseline="-20833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20833" dirty="0">
                          <a:latin typeface="Arial MT"/>
                          <a:cs typeface="Arial MT"/>
                        </a:rPr>
                        <a:t>1</a:t>
                      </a:r>
                      <a:endParaRPr sz="1800" baseline="-20833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20833" dirty="0">
                          <a:latin typeface="Arial MT"/>
                          <a:cs typeface="Arial MT"/>
                        </a:rPr>
                        <a:t>1</a:t>
                      </a:r>
                      <a:endParaRPr sz="1800" baseline="-20833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689354" y="45910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3610" y="46022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3210" y="46022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7682" y="4592269"/>
            <a:ext cx="3041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650" algn="l"/>
                <a:tab pos="1162050" algn="l"/>
                <a:tab pos="1631950" algn="l"/>
                <a:tab pos="2241550" algn="l"/>
                <a:tab pos="2774950" algn="l"/>
              </a:tabLst>
            </a:pPr>
            <a:r>
              <a:rPr sz="1800" spc="-10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0	</a:t>
            </a:r>
            <a:r>
              <a:rPr sz="1800" spc="-10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4	</a:t>
            </a:r>
            <a:r>
              <a:rPr sz="1800" spc="-10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8	</a:t>
            </a:r>
            <a:r>
              <a:rPr sz="1800" spc="-10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2	</a:t>
            </a:r>
            <a:r>
              <a:rPr sz="1800" spc="-10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6	</a:t>
            </a:r>
            <a:r>
              <a:rPr sz="1800" spc="-10" dirty="0">
                <a:latin typeface="Arial MT"/>
                <a:cs typeface="Arial MT"/>
              </a:rPr>
              <a:t>30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654" y="296037"/>
            <a:ext cx="3251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Multilevel</a:t>
            </a:r>
            <a:r>
              <a:rPr spc="-75" dirty="0"/>
              <a:t> </a:t>
            </a:r>
            <a:r>
              <a:rPr dirty="0"/>
              <a:t>Queue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259205"/>
            <a:ext cx="8394700" cy="443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Ready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partitioned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separate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queues: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foreground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(interactive)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background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(batch)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own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algorithm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foreground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RR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background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FCFS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Scheduling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between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Fixed</a:t>
            </a:r>
            <a:r>
              <a:rPr sz="2000" dirty="0">
                <a:latin typeface="Arial MT"/>
                <a:cs typeface="Arial MT"/>
              </a:rPr>
              <a:t> priority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scheduling;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(i.e.,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foreground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tabLst>
                <a:tab pos="2378075" algn="l"/>
              </a:tabLst>
            </a:pPr>
            <a:r>
              <a:rPr sz="2000" dirty="0">
                <a:latin typeface="Arial MT"/>
                <a:cs typeface="Arial MT"/>
              </a:rPr>
              <a:t>background).	Possibility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starvation.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Time slice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certain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amount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amongst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processes;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i.e.,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80%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foreground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RR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20%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background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FCFS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183" y="1482851"/>
            <a:ext cx="6271259" cy="41224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3923" y="5850635"/>
            <a:ext cx="1284731" cy="7909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5652" y="296037"/>
            <a:ext cx="5552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Multilevel</a:t>
            </a:r>
            <a:r>
              <a:rPr spc="-35" dirty="0"/>
              <a:t> </a:t>
            </a:r>
            <a:r>
              <a:rPr dirty="0"/>
              <a:t>Queue</a:t>
            </a:r>
            <a:r>
              <a:rPr spc="-2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148" y="296037"/>
            <a:ext cx="5240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Multilevel</a:t>
            </a:r>
            <a:r>
              <a:rPr spc="-70" dirty="0"/>
              <a:t> </a:t>
            </a:r>
            <a:r>
              <a:rPr dirty="0"/>
              <a:t>Feedback</a:t>
            </a:r>
            <a:r>
              <a:rPr spc="-60" dirty="0"/>
              <a:t> </a:t>
            </a:r>
            <a:r>
              <a:rPr dirty="0"/>
              <a:t>Queue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5967" y="1494282"/>
            <a:ext cx="7152005" cy="3715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between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various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queues;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aging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</a:t>
            </a:r>
            <a:endParaRPr sz="2000">
              <a:latin typeface="Arial MT"/>
              <a:cs typeface="Arial MT"/>
            </a:endParaRPr>
          </a:p>
          <a:p>
            <a:pPr marL="355600" marR="986155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Multilevel-feedback-queue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defined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following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parameters: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scheduling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algorithms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determine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upgrade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determine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demote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process</a:t>
            </a:r>
            <a:endParaRPr sz="2000">
              <a:latin typeface="Arial MT"/>
              <a:cs typeface="Arial MT"/>
            </a:endParaRPr>
          </a:p>
          <a:p>
            <a:pPr marL="756285" marR="353695" lvl="1" indent="-287020">
              <a:lnSpc>
                <a:spcPct val="100000"/>
              </a:lnSpc>
              <a:spcBef>
                <a:spcPts val="844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determine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process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service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1017" y="296037"/>
            <a:ext cx="35229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Schedulers</a:t>
            </a:r>
            <a:r>
              <a:rPr spc="-80" dirty="0"/>
              <a:t> </a:t>
            </a:r>
            <a:r>
              <a:rPr dirty="0"/>
              <a:t>(Cont)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2919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pc="-5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27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16509" y="1259205"/>
            <a:ext cx="8362950" cy="3608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Short-term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invoked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frequently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(milliseconds)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MT"/>
                <a:cs typeface="Arial MT"/>
              </a:rPr>
              <a:t>(must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be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fast)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Long-term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invoked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infrequently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(seconds,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minutes)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Symbol"/>
                <a:cs typeface="Symbol"/>
              </a:rPr>
              <a:t></a:t>
            </a:r>
            <a:endParaRPr sz="2000">
              <a:latin typeface="Symbol"/>
              <a:cs typeface="Symbo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(may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slow)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long-term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degree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of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multiprogramming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Processes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described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either:</a:t>
            </a:r>
            <a:endParaRPr sz="2000">
              <a:latin typeface="Arial MT"/>
              <a:cs typeface="Arial MT"/>
            </a:endParaRPr>
          </a:p>
          <a:p>
            <a:pPr marL="756285" marR="1395095" lvl="1" indent="-287020">
              <a:lnSpc>
                <a:spcPct val="100000"/>
              </a:lnSpc>
              <a:spcBef>
                <a:spcPts val="83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I/O-bound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spends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I/O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computations,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short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 bursts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CPU-bound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– spends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computations;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few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very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bursts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617" y="285953"/>
            <a:ext cx="75196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Multilevel</a:t>
            </a:r>
            <a:r>
              <a:rPr spc="-45" dirty="0"/>
              <a:t> </a:t>
            </a:r>
            <a:r>
              <a:rPr dirty="0"/>
              <a:t>Feedback</a:t>
            </a:r>
            <a:r>
              <a:rPr spc="-50" dirty="0"/>
              <a:t> </a:t>
            </a:r>
            <a:r>
              <a:rPr dirty="0"/>
              <a:t>Queue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5876" y="1153566"/>
            <a:ext cx="8463915" cy="41255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3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000" dirty="0">
                <a:latin typeface="Arial MT"/>
                <a:cs typeface="Arial MT"/>
              </a:rPr>
              <a:t>Three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queues:</a:t>
            </a:r>
            <a:endParaRPr sz="20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sz="2000" i="1" spc="5" dirty="0">
                <a:latin typeface="Arial"/>
                <a:cs typeface="Arial"/>
              </a:rPr>
              <a:t>Q</a:t>
            </a:r>
            <a:r>
              <a:rPr sz="1950" spc="7" baseline="-21367" dirty="0">
                <a:latin typeface="Arial MT"/>
                <a:cs typeface="Arial MT"/>
              </a:rPr>
              <a:t>0</a:t>
            </a:r>
            <a:r>
              <a:rPr sz="1950" spc="240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quantum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8 milliseconds</a:t>
            </a:r>
            <a:endParaRPr sz="20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sz="2000" i="1" spc="10" dirty="0">
                <a:latin typeface="Arial"/>
                <a:cs typeface="Arial"/>
              </a:rPr>
              <a:t>Q</a:t>
            </a:r>
            <a:r>
              <a:rPr sz="1950" spc="15" baseline="-21367" dirty="0">
                <a:latin typeface="Arial MT"/>
                <a:cs typeface="Arial MT"/>
              </a:rPr>
              <a:t>1</a:t>
            </a:r>
            <a:r>
              <a:rPr sz="1950" spc="247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 </a:t>
            </a:r>
            <a:r>
              <a:rPr sz="2000" dirty="0">
                <a:latin typeface="Arial MT"/>
                <a:cs typeface="Arial MT"/>
              </a:rPr>
              <a:t>quantum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16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milliseconds</a:t>
            </a:r>
            <a:endParaRPr sz="20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81685" algn="l"/>
                <a:tab pos="782320" algn="l"/>
              </a:tabLst>
            </a:pPr>
            <a:r>
              <a:rPr sz="2000" i="1" spc="10" dirty="0">
                <a:latin typeface="Arial"/>
                <a:cs typeface="Arial"/>
              </a:rPr>
              <a:t>Q</a:t>
            </a:r>
            <a:r>
              <a:rPr sz="1950" spc="15" baseline="-21367" dirty="0">
                <a:latin typeface="Arial MT"/>
                <a:cs typeface="Arial MT"/>
              </a:rPr>
              <a:t>2</a:t>
            </a:r>
            <a:r>
              <a:rPr sz="1950" spc="209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FCFS</a:t>
            </a:r>
            <a:endParaRPr sz="2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000" dirty="0">
                <a:latin typeface="Arial MT"/>
                <a:cs typeface="Arial MT"/>
              </a:rPr>
              <a:t>Scheduling</a:t>
            </a:r>
            <a:endParaRPr sz="2000">
              <a:latin typeface="Arial MT"/>
              <a:cs typeface="Arial MT"/>
            </a:endParaRPr>
          </a:p>
          <a:p>
            <a:pPr marL="781685" marR="426084" lvl="1" indent="-287020">
              <a:lnSpc>
                <a:spcPct val="100000"/>
              </a:lnSpc>
              <a:spcBef>
                <a:spcPts val="844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81685" algn="l"/>
                <a:tab pos="782320" algn="l"/>
                <a:tab pos="4692015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job enters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i="1" spc="10" dirty="0">
                <a:latin typeface="Arial"/>
                <a:cs typeface="Arial"/>
              </a:rPr>
              <a:t>Q</a:t>
            </a:r>
            <a:r>
              <a:rPr sz="1950" i="1" spc="15" baseline="-21367" dirty="0">
                <a:latin typeface="Arial"/>
                <a:cs typeface="Arial"/>
              </a:rPr>
              <a:t>0</a:t>
            </a:r>
            <a:r>
              <a:rPr sz="1950" i="1" spc="254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served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FCFS.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gains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CPU,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job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8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milliseconds.	</a:t>
            </a:r>
            <a:r>
              <a:rPr sz="2000" spc="-5" dirty="0">
                <a:latin typeface="Arial MT"/>
                <a:cs typeface="Arial MT"/>
              </a:rPr>
              <a:t>If </a:t>
            </a:r>
            <a:r>
              <a:rPr sz="2000" dirty="0">
                <a:latin typeface="Arial MT"/>
                <a:cs typeface="Arial MT"/>
              </a:rPr>
              <a:t>it does not finish in 8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milliseconds,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job 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moved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i="1" spc="5" dirty="0">
                <a:latin typeface="Arial"/>
                <a:cs typeface="Arial"/>
              </a:rPr>
              <a:t>Q</a:t>
            </a:r>
            <a:r>
              <a:rPr sz="1950" spc="7" baseline="-21367" dirty="0">
                <a:latin typeface="Arial MT"/>
                <a:cs typeface="Arial MT"/>
              </a:rPr>
              <a:t>1</a:t>
            </a:r>
            <a:r>
              <a:rPr sz="2000" spc="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81685" algn="l"/>
                <a:tab pos="782320" algn="l"/>
                <a:tab pos="2377440" algn="l"/>
              </a:tabLst>
            </a:pPr>
            <a:r>
              <a:rPr sz="2000" spc="-5" dirty="0">
                <a:latin typeface="Arial MT"/>
                <a:cs typeface="Arial MT"/>
              </a:rPr>
              <a:t>At </a:t>
            </a:r>
            <a:r>
              <a:rPr sz="2000" i="1" spc="10" dirty="0">
                <a:latin typeface="Arial"/>
                <a:cs typeface="Arial"/>
              </a:rPr>
              <a:t>Q</a:t>
            </a:r>
            <a:r>
              <a:rPr sz="1950" spc="15" baseline="-21367" dirty="0">
                <a:latin typeface="Arial MT"/>
                <a:cs typeface="Arial MT"/>
              </a:rPr>
              <a:t>1</a:t>
            </a:r>
            <a:r>
              <a:rPr sz="1950" spc="22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job is again served FCFS and receives 16 additional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milliseconds.	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 </a:t>
            </a:r>
            <a:r>
              <a:rPr sz="2000" spc="-5" dirty="0">
                <a:latin typeface="Arial MT"/>
                <a:cs typeface="Arial MT"/>
              </a:rPr>
              <a:t>still</a:t>
            </a:r>
            <a:r>
              <a:rPr sz="2000" dirty="0">
                <a:latin typeface="Arial MT"/>
                <a:cs typeface="Arial MT"/>
              </a:rPr>
              <a:t> does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complete,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preempted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moved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i="1" spc="5" dirty="0">
                <a:latin typeface="Arial"/>
                <a:cs typeface="Arial"/>
              </a:rPr>
              <a:t>Q</a:t>
            </a:r>
            <a:r>
              <a:rPr sz="1950" spc="7" baseline="-21367" dirty="0">
                <a:latin typeface="Arial MT"/>
                <a:cs typeface="Arial MT"/>
              </a:rPr>
              <a:t>2</a:t>
            </a:r>
            <a:r>
              <a:rPr sz="2000" spc="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544" y="1598675"/>
            <a:ext cx="6124956" cy="3742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3923" y="5850635"/>
            <a:ext cx="1284731" cy="7909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41373" y="296037"/>
            <a:ext cx="5462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Multilevel</a:t>
            </a:r>
            <a:r>
              <a:rPr spc="-45" dirty="0"/>
              <a:t> </a:t>
            </a:r>
            <a:r>
              <a:rPr spc="-5" dirty="0"/>
              <a:t>Feedback</a:t>
            </a:r>
            <a:r>
              <a:rPr spc="-25" dirty="0"/>
              <a:t> </a:t>
            </a:r>
            <a:r>
              <a:rPr dirty="0"/>
              <a:t>Queues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368" y="6669728"/>
            <a:ext cx="4326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</a:t>
            </a:r>
            <a:r>
              <a:rPr sz="1000" b="1" spc="1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 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42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957" y="296037"/>
            <a:ext cx="2960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</a:t>
            </a:r>
            <a:r>
              <a:rPr spc="-100" dirty="0"/>
              <a:t> </a:t>
            </a:r>
            <a:r>
              <a:rPr dirty="0"/>
              <a:t>Switch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2919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pc="-5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27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5240" y="1259205"/>
            <a:ext cx="7867015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 switches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another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system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 of the old process and load the saved state for the new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66FF"/>
                </a:solidFill>
                <a:latin typeface="Arial MT"/>
                <a:cs typeface="Arial MT"/>
              </a:rPr>
              <a:t>context</a:t>
            </a:r>
            <a:r>
              <a:rPr sz="2000" spc="-3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66FF"/>
                </a:solidFill>
                <a:latin typeface="Arial MT"/>
                <a:cs typeface="Arial MT"/>
              </a:rPr>
              <a:t>switch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3366FF"/>
                </a:solidFill>
                <a:latin typeface="Arial MT"/>
                <a:cs typeface="Arial MT"/>
              </a:rPr>
              <a:t>Context</a:t>
            </a:r>
            <a:r>
              <a:rPr sz="2000" spc="-2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represented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PCB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dirty="0">
                <a:latin typeface="Arial MT"/>
                <a:cs typeface="Arial MT"/>
              </a:rPr>
              <a:t>Context-switch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overhead;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 useful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while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switching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84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dependent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hardware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support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94" y="343281"/>
            <a:ext cx="405828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Operations</a:t>
            </a:r>
            <a:r>
              <a:rPr sz="2900" spc="-70" dirty="0"/>
              <a:t> </a:t>
            </a:r>
            <a:r>
              <a:rPr sz="2900" dirty="0"/>
              <a:t>on</a:t>
            </a:r>
            <a:r>
              <a:rPr sz="2900" spc="-35" dirty="0"/>
              <a:t> </a:t>
            </a:r>
            <a:r>
              <a:rPr sz="2900" dirty="0"/>
              <a:t>Process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2919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pc="-5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27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938351"/>
            <a:ext cx="8336280" cy="50279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Below</a:t>
            </a:r>
            <a:r>
              <a:rPr sz="17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we</a:t>
            </a:r>
            <a:r>
              <a:rPr sz="1700" spc="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have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discussed</a:t>
            </a:r>
            <a:r>
              <a:rPr sz="1700" spc="-5" dirty="0">
                <a:solidFill>
                  <a:srgbClr val="202429"/>
                </a:solidFill>
                <a:latin typeface="Arial MT"/>
                <a:cs typeface="Arial MT"/>
              </a:rPr>
              <a:t> the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02429"/>
                </a:solidFill>
                <a:latin typeface="Arial MT"/>
                <a:cs typeface="Arial MT"/>
              </a:rPr>
              <a:t>two</a:t>
            </a:r>
            <a:r>
              <a:rPr sz="1700" spc="3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major</a:t>
            </a:r>
            <a:r>
              <a:rPr sz="17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operation</a:t>
            </a:r>
            <a:r>
              <a:rPr sz="1700" spc="4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b="1" dirty="0">
                <a:solidFill>
                  <a:srgbClr val="202429"/>
                </a:solidFill>
                <a:latin typeface="Arial"/>
                <a:cs typeface="Arial"/>
              </a:rPr>
              <a:t>Process</a:t>
            </a:r>
            <a:r>
              <a:rPr sz="1700" b="1" spc="-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02429"/>
                </a:solidFill>
                <a:latin typeface="Arial"/>
                <a:cs typeface="Arial"/>
              </a:rPr>
              <a:t>Creation</a:t>
            </a:r>
            <a:r>
              <a:rPr sz="1700" b="1" spc="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and</a:t>
            </a:r>
            <a:r>
              <a:rPr sz="1700" spc="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1700" b="1" dirty="0">
                <a:solidFill>
                  <a:srgbClr val="202429"/>
                </a:solidFill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04"/>
              </a:spcBef>
            </a:pPr>
            <a:r>
              <a:rPr sz="1700" b="1" dirty="0">
                <a:solidFill>
                  <a:srgbClr val="202429"/>
                </a:solidFill>
                <a:latin typeface="Arial"/>
                <a:cs typeface="Arial"/>
              </a:rPr>
              <a:t>Termination</a:t>
            </a:r>
            <a:r>
              <a:rPr sz="1700" dirty="0">
                <a:solidFill>
                  <a:srgbClr val="202429"/>
                </a:solidFill>
                <a:latin typeface="Arial MT"/>
                <a:cs typeface="Arial MT"/>
              </a:rPr>
              <a:t>.</a:t>
            </a:r>
            <a:endParaRPr sz="1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b="1" dirty="0">
                <a:latin typeface="Arial"/>
                <a:cs typeface="Arial"/>
              </a:rPr>
              <a:t>Process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Creation</a:t>
            </a:r>
            <a:endParaRPr sz="1700">
              <a:latin typeface="Arial"/>
              <a:cs typeface="Arial"/>
            </a:endParaRPr>
          </a:p>
          <a:p>
            <a:pPr marL="355600" marR="193040" indent="-342900">
              <a:lnSpc>
                <a:spcPct val="110100"/>
              </a:lnSpc>
              <a:spcBef>
                <a:spcPts val="705"/>
              </a:spcBef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Through appropriate </a:t>
            </a:r>
            <a:r>
              <a:rPr sz="1700" spc="-5" dirty="0">
                <a:latin typeface="Arial MT"/>
                <a:cs typeface="Arial MT"/>
              </a:rPr>
              <a:t>system </a:t>
            </a:r>
            <a:r>
              <a:rPr sz="1700" dirty="0">
                <a:latin typeface="Arial MT"/>
                <a:cs typeface="Arial MT"/>
              </a:rPr>
              <a:t>calls, such as </a:t>
            </a:r>
            <a:r>
              <a:rPr sz="1700" b="1" dirty="0">
                <a:solidFill>
                  <a:srgbClr val="0000FF"/>
                </a:solidFill>
                <a:latin typeface="Arial"/>
                <a:cs typeface="Arial"/>
              </a:rPr>
              <a:t>fork or </a:t>
            </a:r>
            <a:r>
              <a:rPr sz="1700" b="1" spc="5" dirty="0">
                <a:solidFill>
                  <a:srgbClr val="0000FF"/>
                </a:solidFill>
                <a:latin typeface="Arial"/>
                <a:cs typeface="Arial"/>
              </a:rPr>
              <a:t>spawn</a:t>
            </a:r>
            <a:r>
              <a:rPr sz="1700" spc="5" dirty="0">
                <a:latin typeface="Arial MT"/>
                <a:cs typeface="Arial MT"/>
              </a:rPr>
              <a:t>, </a:t>
            </a:r>
            <a:r>
              <a:rPr sz="1700" dirty="0">
                <a:latin typeface="Arial MT"/>
                <a:cs typeface="Arial MT"/>
              </a:rPr>
              <a:t>processes may create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other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processes.</a:t>
            </a:r>
            <a:endParaRPr sz="1700">
              <a:latin typeface="Arial MT"/>
              <a:cs typeface="Arial MT"/>
            </a:endParaRPr>
          </a:p>
          <a:p>
            <a:pPr marL="355600" marR="662305" indent="-342900">
              <a:lnSpc>
                <a:spcPct val="110000"/>
              </a:lnSpc>
              <a:spcBef>
                <a:spcPts val="720"/>
              </a:spcBef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spc="5" dirty="0">
                <a:latin typeface="Arial MT"/>
                <a:cs typeface="Arial MT"/>
              </a:rPr>
              <a:t>The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process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which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creates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other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process, is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termed</a:t>
            </a:r>
            <a:r>
              <a:rPr sz="1700" spc="40" dirty="0">
                <a:latin typeface="Arial MT"/>
                <a:cs typeface="Arial MT"/>
              </a:rPr>
              <a:t> </a:t>
            </a:r>
            <a:r>
              <a:rPr sz="1700" b="1" dirty="0">
                <a:latin typeface="Arial"/>
                <a:cs typeface="Arial"/>
              </a:rPr>
              <a:t>the parent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of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the other </a:t>
            </a:r>
            <a:r>
              <a:rPr sz="1700" b="1" spc="-459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process</a:t>
            </a:r>
            <a:r>
              <a:rPr sz="1700" dirty="0">
                <a:latin typeface="Arial MT"/>
                <a:cs typeface="Arial MT"/>
              </a:rPr>
              <a:t>, </a:t>
            </a:r>
            <a:r>
              <a:rPr sz="1700" spc="-5" dirty="0">
                <a:latin typeface="Arial MT"/>
                <a:cs typeface="Arial MT"/>
              </a:rPr>
              <a:t>while the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b="1" dirty="0">
                <a:latin typeface="Arial"/>
                <a:cs typeface="Arial"/>
              </a:rPr>
              <a:t>created sub-process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5" dirty="0">
                <a:latin typeface="Arial MT"/>
                <a:cs typeface="Arial MT"/>
              </a:rPr>
              <a:t> termed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its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b="1" dirty="0">
                <a:latin typeface="Arial"/>
                <a:cs typeface="Arial"/>
              </a:rPr>
              <a:t>child.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95"/>
              </a:spcBef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dirty="0">
                <a:latin typeface="Arial MT"/>
                <a:cs typeface="Arial MT"/>
              </a:rPr>
              <a:t>Each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process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given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 integer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identifier,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termed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process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identifier,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or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PID.</a:t>
            </a:r>
            <a:endParaRPr sz="1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b="1" dirty="0">
                <a:latin typeface="Arial"/>
                <a:cs typeface="Arial"/>
              </a:rPr>
              <a:t>The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parent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PID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(PPID</a:t>
            </a:r>
            <a:r>
              <a:rPr sz="1700" dirty="0">
                <a:latin typeface="Arial MT"/>
                <a:cs typeface="Arial MT"/>
              </a:rPr>
              <a:t>)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also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stored for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each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process.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1900">
              <a:latin typeface="Arial MT"/>
              <a:cs typeface="Arial MT"/>
            </a:endParaRPr>
          </a:p>
          <a:p>
            <a:pPr marL="355600" marR="19685" indent="-342900">
              <a:lnSpc>
                <a:spcPct val="110000"/>
              </a:lnSpc>
              <a:spcBef>
                <a:spcPts val="1490"/>
              </a:spcBef>
              <a:buClr>
                <a:srgbClr val="993300"/>
              </a:buClr>
              <a:buSzPct val="8823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spc="-5" dirty="0">
                <a:latin typeface="Arial MT"/>
                <a:cs typeface="Arial MT"/>
              </a:rPr>
              <a:t>On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typical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UNIX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systems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process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scheduler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 </a:t>
            </a:r>
            <a:r>
              <a:rPr sz="1700" spc="-5" dirty="0">
                <a:latin typeface="Arial MT"/>
                <a:cs typeface="Arial MT"/>
              </a:rPr>
              <a:t>termed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sched,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 given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PID 0.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The </a:t>
            </a:r>
            <a:r>
              <a:rPr sz="1700" spc="-5" dirty="0">
                <a:latin typeface="Arial MT"/>
                <a:cs typeface="Arial MT"/>
              </a:rPr>
              <a:t>first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thing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done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by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it at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system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start-up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time</a:t>
            </a:r>
            <a:r>
              <a:rPr sz="1700" dirty="0">
                <a:latin typeface="Arial MT"/>
                <a:cs typeface="Arial MT"/>
              </a:rPr>
              <a:t> is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launch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init,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which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gives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that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process PID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1.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Further Init launches all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system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daemons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user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logins,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becomes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ultimate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parent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all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other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processes.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79" y="68810"/>
            <a:ext cx="1034591" cy="816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2286000"/>
            <a:ext cx="9058910" cy="4585970"/>
            <a:chOff x="0" y="2286000"/>
            <a:chExt cx="9058910" cy="4585970"/>
          </a:xfrm>
        </p:grpSpPr>
        <p:sp>
          <p:nvSpPr>
            <p:cNvPr id="6" name="object 6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571999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793" y="6581394"/>
              <a:ext cx="5996940" cy="277495"/>
            </a:xfrm>
            <a:custGeom>
              <a:avLst/>
              <a:gdLst/>
              <a:ahLst/>
              <a:cxnLst/>
              <a:rect l="l" t="t" r="r" b="b"/>
              <a:pathLst>
                <a:path w="5996940" h="277495">
                  <a:moveTo>
                    <a:pt x="0" y="277367"/>
                  </a:moveTo>
                  <a:lnTo>
                    <a:pt x="5996939" y="277367"/>
                  </a:lnTo>
                  <a:lnTo>
                    <a:pt x="5996939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793" y="6581394"/>
              <a:ext cx="5996940" cy="277495"/>
            </a:xfrm>
            <a:custGeom>
              <a:avLst/>
              <a:gdLst/>
              <a:ahLst/>
              <a:cxnLst/>
              <a:rect l="l" t="t" r="r" b="b"/>
              <a:pathLst>
                <a:path w="5996940" h="277495">
                  <a:moveTo>
                    <a:pt x="599693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5996939" y="277367"/>
                  </a:lnTo>
                  <a:lnTo>
                    <a:pt x="5996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793" y="6581394"/>
              <a:ext cx="5996940" cy="277495"/>
            </a:xfrm>
            <a:custGeom>
              <a:avLst/>
              <a:gdLst/>
              <a:ahLst/>
              <a:cxnLst/>
              <a:rect l="l" t="t" r="r" b="b"/>
              <a:pathLst>
                <a:path w="5996940" h="277495">
                  <a:moveTo>
                    <a:pt x="0" y="277367"/>
                  </a:moveTo>
                  <a:lnTo>
                    <a:pt x="5996939" y="277367"/>
                  </a:lnTo>
                  <a:lnTo>
                    <a:pt x="5996939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3" y="5850635"/>
              <a:ext cx="1284731" cy="7909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6264" y="5945632"/>
              <a:ext cx="8161020" cy="463550"/>
            </a:xfrm>
            <a:custGeom>
              <a:avLst/>
              <a:gdLst/>
              <a:ahLst/>
              <a:cxnLst/>
              <a:rect l="l" t="t" r="r" b="b"/>
              <a:pathLst>
                <a:path w="8161020" h="463550">
                  <a:moveTo>
                    <a:pt x="2634970" y="251460"/>
                  </a:moveTo>
                  <a:lnTo>
                    <a:pt x="2584691" y="251460"/>
                  </a:lnTo>
                  <a:lnTo>
                    <a:pt x="1078992" y="251460"/>
                  </a:lnTo>
                  <a:lnTo>
                    <a:pt x="0" y="251460"/>
                  </a:lnTo>
                  <a:lnTo>
                    <a:pt x="0" y="463296"/>
                  </a:lnTo>
                  <a:lnTo>
                    <a:pt x="1078979" y="463296"/>
                  </a:lnTo>
                  <a:lnTo>
                    <a:pt x="2584691" y="463296"/>
                  </a:lnTo>
                  <a:lnTo>
                    <a:pt x="2634970" y="463296"/>
                  </a:lnTo>
                  <a:lnTo>
                    <a:pt x="2634970" y="251460"/>
                  </a:lnTo>
                  <a:close/>
                </a:path>
                <a:path w="8161020" h="463550">
                  <a:moveTo>
                    <a:pt x="7973555" y="251460"/>
                  </a:moveTo>
                  <a:lnTo>
                    <a:pt x="7973555" y="251460"/>
                  </a:lnTo>
                  <a:lnTo>
                    <a:pt x="2634983" y="251460"/>
                  </a:lnTo>
                  <a:lnTo>
                    <a:pt x="2634983" y="463296"/>
                  </a:lnTo>
                  <a:lnTo>
                    <a:pt x="7973555" y="463296"/>
                  </a:lnTo>
                  <a:lnTo>
                    <a:pt x="7973555" y="251460"/>
                  </a:lnTo>
                  <a:close/>
                </a:path>
                <a:path w="8161020" h="463550">
                  <a:moveTo>
                    <a:pt x="8161020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8161020" y="211836"/>
                  </a:lnTo>
                  <a:lnTo>
                    <a:pt x="816102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78760" y="343281"/>
            <a:ext cx="367411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Process</a:t>
            </a:r>
            <a:r>
              <a:rPr sz="2900" spc="-70" dirty="0"/>
              <a:t> </a:t>
            </a:r>
            <a:r>
              <a:rPr sz="2900" dirty="0"/>
              <a:t>Termination</a:t>
            </a:r>
            <a:endParaRPr sz="2900"/>
          </a:p>
        </p:txBody>
      </p:sp>
      <p:sp>
        <p:nvSpPr>
          <p:cNvPr id="15" name="object 15"/>
          <p:cNvSpPr txBox="1"/>
          <p:nvPr/>
        </p:nvSpPr>
        <p:spPr>
          <a:xfrm>
            <a:off x="277368" y="6669728"/>
            <a:ext cx="42919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pc="-5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27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390855" y="898017"/>
            <a:ext cx="8674735" cy="574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6245" indent="-342900">
              <a:lnSpc>
                <a:spcPct val="110000"/>
              </a:lnSpc>
              <a:spcBef>
                <a:spcPts val="10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By </a:t>
            </a:r>
            <a:r>
              <a:rPr sz="1500" dirty="0">
                <a:latin typeface="Arial MT"/>
                <a:cs typeface="Arial MT"/>
              </a:rPr>
              <a:t>making the </a:t>
            </a:r>
            <a:r>
              <a:rPr sz="1500" spc="-5" dirty="0">
                <a:latin typeface="Arial MT"/>
                <a:cs typeface="Arial MT"/>
              </a:rPr>
              <a:t>exit(system </a:t>
            </a:r>
            <a:r>
              <a:rPr sz="1500" dirty="0">
                <a:latin typeface="Arial MT"/>
                <a:cs typeface="Arial MT"/>
              </a:rPr>
              <a:t>call), </a:t>
            </a:r>
            <a:r>
              <a:rPr sz="1500" spc="-5" dirty="0">
                <a:latin typeface="Arial MT"/>
                <a:cs typeface="Arial MT"/>
              </a:rPr>
              <a:t>typically </a:t>
            </a:r>
            <a:r>
              <a:rPr sz="1500" dirty="0">
                <a:latin typeface="Arial MT"/>
                <a:cs typeface="Arial MT"/>
              </a:rPr>
              <a:t>returning </a:t>
            </a:r>
            <a:r>
              <a:rPr sz="1500" spc="-5" dirty="0">
                <a:latin typeface="Arial MT"/>
                <a:cs typeface="Arial MT"/>
              </a:rPr>
              <a:t>an </a:t>
            </a:r>
            <a:r>
              <a:rPr sz="1500" dirty="0">
                <a:latin typeface="Arial MT"/>
                <a:cs typeface="Arial MT"/>
              </a:rPr>
              <a:t>int, processes </a:t>
            </a:r>
            <a:r>
              <a:rPr sz="1500" spc="-5" dirty="0">
                <a:latin typeface="Arial MT"/>
                <a:cs typeface="Arial MT"/>
              </a:rPr>
              <a:t>may </a:t>
            </a:r>
            <a:r>
              <a:rPr sz="1500" dirty="0">
                <a:latin typeface="Arial MT"/>
                <a:cs typeface="Arial MT"/>
              </a:rPr>
              <a:t>request their </a:t>
            </a:r>
            <a:r>
              <a:rPr sz="1500" spc="-10" dirty="0">
                <a:latin typeface="Arial MT"/>
                <a:cs typeface="Arial MT"/>
              </a:rPr>
              <a:t>own 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termination. </a:t>
            </a:r>
            <a:r>
              <a:rPr sz="1500" spc="-5" dirty="0">
                <a:latin typeface="Arial MT"/>
                <a:cs typeface="Arial MT"/>
              </a:rPr>
              <a:t>This </a:t>
            </a:r>
            <a:r>
              <a:rPr sz="1500" dirty="0">
                <a:latin typeface="Arial MT"/>
                <a:cs typeface="Arial MT"/>
              </a:rPr>
              <a:t>int </a:t>
            </a:r>
            <a:r>
              <a:rPr sz="1500" spc="-5" dirty="0">
                <a:latin typeface="Arial MT"/>
                <a:cs typeface="Arial MT"/>
              </a:rPr>
              <a:t>is passed </a:t>
            </a:r>
            <a:r>
              <a:rPr sz="1500" dirty="0">
                <a:latin typeface="Arial MT"/>
                <a:cs typeface="Arial MT"/>
              </a:rPr>
              <a:t>along to the parent if it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doing </a:t>
            </a:r>
            <a:r>
              <a:rPr sz="1500" spc="-5" dirty="0">
                <a:latin typeface="Arial MT"/>
                <a:cs typeface="Arial MT"/>
              </a:rPr>
              <a:t>a wait(), and is typically zero on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successful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completion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some non-zero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code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5" dirty="0">
                <a:latin typeface="Arial MT"/>
                <a:cs typeface="Arial MT"/>
              </a:rPr>
              <a:t> event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problem.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1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Arial"/>
                <a:cs typeface="Arial"/>
              </a:rPr>
              <a:t>Processes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may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also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be</a:t>
            </a:r>
            <a:r>
              <a:rPr sz="1500" b="1" dirty="0">
                <a:latin typeface="Arial"/>
                <a:cs typeface="Arial"/>
              </a:rPr>
              <a:t> terminated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by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the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system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for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variety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reasons,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including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inability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system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deliver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necessary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system</a:t>
            </a:r>
            <a:r>
              <a:rPr sz="1500" dirty="0">
                <a:latin typeface="Arial MT"/>
                <a:cs typeface="Arial MT"/>
              </a:rPr>
              <a:t> resources.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response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 KILL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command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other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unhandled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interrupts.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may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kill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children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task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assigned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no</a:t>
            </a:r>
            <a:r>
              <a:rPr sz="1500" dirty="0">
                <a:latin typeface="Arial MT"/>
                <a:cs typeface="Arial MT"/>
              </a:rPr>
              <a:t> longer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needed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need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endParaRPr sz="15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sz="1500" spc="-5" dirty="0">
                <a:latin typeface="Arial MT"/>
                <a:cs typeface="Arial MT"/>
              </a:rPr>
              <a:t>having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child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terminates.</a:t>
            </a:r>
            <a:endParaRPr sz="1500">
              <a:latin typeface="Arial MT"/>
              <a:cs typeface="Arial MT"/>
            </a:endParaRPr>
          </a:p>
          <a:p>
            <a:pPr marL="355600" marR="434340" indent="-342900">
              <a:lnSpc>
                <a:spcPct val="110000"/>
              </a:lnSpc>
              <a:spcBef>
                <a:spcPts val="6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 the parent </a:t>
            </a:r>
            <a:r>
              <a:rPr sz="1500" spc="-5" dirty="0">
                <a:latin typeface="Arial MT"/>
                <a:cs typeface="Arial MT"/>
              </a:rPr>
              <a:t>exits,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system may </a:t>
            </a:r>
            <a:r>
              <a:rPr sz="1500" dirty="0">
                <a:latin typeface="Arial MT"/>
                <a:cs typeface="Arial MT"/>
              </a:rPr>
              <a:t>or may </a:t>
            </a:r>
            <a:r>
              <a:rPr sz="1500" spc="-5" dirty="0">
                <a:latin typeface="Arial MT"/>
                <a:cs typeface="Arial MT"/>
              </a:rPr>
              <a:t>not allow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child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continue without a </a:t>
            </a:r>
            <a:r>
              <a:rPr sz="1500" dirty="0">
                <a:latin typeface="Arial MT"/>
                <a:cs typeface="Arial MT"/>
              </a:rPr>
              <a:t>parent (In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UNIX systems, </a:t>
            </a:r>
            <a:r>
              <a:rPr sz="1500" dirty="0">
                <a:latin typeface="Arial MT"/>
                <a:cs typeface="Arial MT"/>
              </a:rPr>
              <a:t>orphaned processes </a:t>
            </a:r>
            <a:r>
              <a:rPr sz="1500" spc="-5" dirty="0">
                <a:latin typeface="Arial MT"/>
                <a:cs typeface="Arial MT"/>
              </a:rPr>
              <a:t>are </a:t>
            </a:r>
            <a:r>
              <a:rPr sz="1500" dirty="0">
                <a:latin typeface="Arial MT"/>
                <a:cs typeface="Arial MT"/>
              </a:rPr>
              <a:t>generally inherited </a:t>
            </a:r>
            <a:r>
              <a:rPr sz="1500" spc="-5" dirty="0">
                <a:latin typeface="Arial MT"/>
                <a:cs typeface="Arial MT"/>
              </a:rPr>
              <a:t>by </a:t>
            </a:r>
            <a:r>
              <a:rPr sz="1500" dirty="0">
                <a:latin typeface="Arial MT"/>
                <a:cs typeface="Arial MT"/>
              </a:rPr>
              <a:t>init, </a:t>
            </a:r>
            <a:r>
              <a:rPr sz="1500" spc="-5" dirty="0">
                <a:latin typeface="Arial MT"/>
                <a:cs typeface="Arial MT"/>
              </a:rPr>
              <a:t>which then </a:t>
            </a:r>
            <a:r>
              <a:rPr sz="1500" dirty="0">
                <a:latin typeface="Arial MT"/>
                <a:cs typeface="Arial MT"/>
              </a:rPr>
              <a:t>proceeds to </a:t>
            </a:r>
            <a:r>
              <a:rPr sz="1500" spc="-5" dirty="0">
                <a:latin typeface="Arial MT"/>
                <a:cs typeface="Arial MT"/>
              </a:rPr>
              <a:t>kill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them.)</a:t>
            </a:r>
            <a:endParaRPr sz="1500">
              <a:latin typeface="Arial MT"/>
              <a:cs typeface="Arial MT"/>
            </a:endParaRPr>
          </a:p>
          <a:p>
            <a:pPr marL="355600" marR="331470" indent="-342900">
              <a:lnSpc>
                <a:spcPct val="110000"/>
              </a:lnSpc>
              <a:spcBef>
                <a:spcPts val="62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500" spc="5" dirty="0">
                <a:latin typeface="Arial MT"/>
                <a:cs typeface="Arial MT"/>
              </a:rPr>
              <a:t>When </a:t>
            </a:r>
            <a:r>
              <a:rPr sz="1500" dirty="0">
                <a:latin typeface="Arial MT"/>
                <a:cs typeface="Arial MT"/>
              </a:rPr>
              <a:t>a process ends, all of its </a:t>
            </a:r>
            <a:r>
              <a:rPr sz="1500" spc="-5" dirty="0">
                <a:latin typeface="Arial MT"/>
                <a:cs typeface="Arial MT"/>
              </a:rPr>
              <a:t>system </a:t>
            </a:r>
            <a:r>
              <a:rPr sz="1500" dirty="0">
                <a:latin typeface="Arial MT"/>
                <a:cs typeface="Arial MT"/>
              </a:rPr>
              <a:t>resources are freed up, open files flushed and closed,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etc.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process termination status </a:t>
            </a:r>
            <a:r>
              <a:rPr sz="1500" spc="-5" dirty="0">
                <a:latin typeface="Arial MT"/>
                <a:cs typeface="Arial MT"/>
              </a:rPr>
              <a:t>and execution times are </a:t>
            </a:r>
            <a:r>
              <a:rPr sz="1500" dirty="0">
                <a:latin typeface="Arial MT"/>
                <a:cs typeface="Arial MT"/>
              </a:rPr>
              <a:t>returned to the parent if the parent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waiting </a:t>
            </a:r>
            <a:r>
              <a:rPr sz="1500" dirty="0">
                <a:latin typeface="Arial MT"/>
                <a:cs typeface="Arial MT"/>
              </a:rPr>
              <a:t>for the </a:t>
            </a:r>
            <a:r>
              <a:rPr sz="1500" spc="-5" dirty="0">
                <a:latin typeface="Arial MT"/>
                <a:cs typeface="Arial MT"/>
              </a:rPr>
              <a:t>child </a:t>
            </a:r>
            <a:r>
              <a:rPr sz="1500" dirty="0">
                <a:latin typeface="Arial MT"/>
                <a:cs typeface="Arial MT"/>
              </a:rPr>
              <a:t>to terminate, </a:t>
            </a:r>
            <a:r>
              <a:rPr sz="1500" spc="-5" dirty="0">
                <a:latin typeface="Arial MT"/>
                <a:cs typeface="Arial MT"/>
              </a:rPr>
              <a:t>or eventually </a:t>
            </a:r>
            <a:r>
              <a:rPr sz="1500" dirty="0">
                <a:latin typeface="Arial MT"/>
                <a:cs typeface="Arial MT"/>
              </a:rPr>
              <a:t>returned to init if the process already became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orphan.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1700">
              <a:latin typeface="Arial MT"/>
              <a:cs typeface="Arial MT"/>
            </a:endParaRPr>
          </a:p>
          <a:p>
            <a:pPr marL="355600" marR="214629" indent="-342900">
              <a:lnSpc>
                <a:spcPct val="110000"/>
              </a:lnSpc>
              <a:spcBef>
                <a:spcPts val="128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processes </a:t>
            </a:r>
            <a:r>
              <a:rPr sz="1500" spc="-5" dirty="0">
                <a:latin typeface="Arial MT"/>
                <a:cs typeface="Arial MT"/>
              </a:rPr>
              <a:t>which </a:t>
            </a:r>
            <a:r>
              <a:rPr sz="1500" dirty="0">
                <a:latin typeface="Arial MT"/>
                <a:cs typeface="Arial MT"/>
              </a:rPr>
              <a:t>are </a:t>
            </a:r>
            <a:r>
              <a:rPr sz="1500" spc="-5" dirty="0">
                <a:latin typeface="Arial MT"/>
                <a:cs typeface="Arial MT"/>
              </a:rPr>
              <a:t>trying </a:t>
            </a:r>
            <a:r>
              <a:rPr sz="1500" dirty="0">
                <a:latin typeface="Arial MT"/>
                <a:cs typeface="Arial MT"/>
              </a:rPr>
              <a:t>to terminate </a:t>
            </a:r>
            <a:r>
              <a:rPr sz="1500" spc="-5" dirty="0">
                <a:latin typeface="Arial MT"/>
                <a:cs typeface="Arial MT"/>
              </a:rPr>
              <a:t>but cannot do so because </a:t>
            </a:r>
            <a:r>
              <a:rPr sz="1500" dirty="0">
                <a:latin typeface="Arial MT"/>
                <a:cs typeface="Arial MT"/>
              </a:rPr>
              <a:t>their parent </a:t>
            </a:r>
            <a:r>
              <a:rPr sz="1500" spc="-5" dirty="0">
                <a:latin typeface="Arial MT"/>
                <a:cs typeface="Arial MT"/>
              </a:rPr>
              <a:t>is not waiting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termed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zombies.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These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eventually</a:t>
            </a:r>
            <a:r>
              <a:rPr sz="1500" dirty="0">
                <a:latin typeface="Arial MT"/>
                <a:cs typeface="Arial MT"/>
              </a:rPr>
              <a:t> inherited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by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init </a:t>
            </a:r>
            <a:r>
              <a:rPr sz="1500" spc="-5" dirty="0">
                <a:latin typeface="Arial MT"/>
                <a:cs typeface="Arial MT"/>
              </a:rPr>
              <a:t>as</a:t>
            </a:r>
            <a:r>
              <a:rPr sz="1500" dirty="0">
                <a:latin typeface="Arial MT"/>
                <a:cs typeface="Arial MT"/>
              </a:rPr>
              <a:t> orphans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dirty="0">
                <a:latin typeface="Arial MT"/>
                <a:cs typeface="Arial MT"/>
              </a:rPr>
              <a:t> killed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off.</a:t>
            </a:r>
            <a:endParaRPr sz="1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12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742" y="296037"/>
            <a:ext cx="3366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</a:t>
            </a:r>
            <a:r>
              <a:rPr spc="-80" dirty="0"/>
              <a:t> </a:t>
            </a:r>
            <a:r>
              <a:rPr dirty="0"/>
              <a:t>Creation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2919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pc="-5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27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259205"/>
            <a:ext cx="823531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Parent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children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processes,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turn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processes,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tree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processes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Generally,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identified 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managed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via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identifier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(</a:t>
            </a:r>
            <a:r>
              <a:rPr sz="2000" b="1" dirty="0">
                <a:latin typeface="Arial"/>
                <a:cs typeface="Arial"/>
              </a:rPr>
              <a:t>pid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Resource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sharing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Parent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children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 resources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3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Children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subset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parent’s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resources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Parent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resources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Execution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Parent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children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concurrently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Parent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waits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until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children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terminate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564" y="296037"/>
            <a:ext cx="4680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</a:t>
            </a:r>
            <a:r>
              <a:rPr spc="-50" dirty="0"/>
              <a:t> </a:t>
            </a:r>
            <a:r>
              <a:rPr dirty="0"/>
              <a:t>Creation</a:t>
            </a:r>
            <a:r>
              <a:rPr spc="-30" dirty="0"/>
              <a:t> </a:t>
            </a:r>
            <a:r>
              <a:rPr dirty="0"/>
              <a:t>(Cont)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6669728"/>
            <a:ext cx="42919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b="1" spc="-50" smtClean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1000" b="1" spc="-5" smtClean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6699"/>
                </a:solidFill>
                <a:latin typeface="Arial"/>
                <a:cs typeface="Arial"/>
              </a:rPr>
              <a:t>8</a:t>
            </a:r>
            <a:r>
              <a:rPr sz="975" b="1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27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Silberschatz, Galvin and Gagne ©2009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1276" y="1153566"/>
            <a:ext cx="8229600" cy="27997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Child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duplicate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parent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Child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loaded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UNIX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examples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fork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 creates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844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exec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fork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replace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process’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new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3529</Words>
  <Application>Microsoft Office PowerPoint</Application>
  <PresentationFormat>On-screen Show (4:3)</PresentationFormat>
  <Paragraphs>417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Processes Management</vt:lpstr>
      <vt:lpstr>Types of Schedulers</vt:lpstr>
      <vt:lpstr>Schedulers</vt:lpstr>
      <vt:lpstr>Schedulers (Cont)</vt:lpstr>
      <vt:lpstr>Context Switch</vt:lpstr>
      <vt:lpstr>Operations on Process</vt:lpstr>
      <vt:lpstr>Process Termination</vt:lpstr>
      <vt:lpstr>Process Creation</vt:lpstr>
      <vt:lpstr>Process Creation (Cont)</vt:lpstr>
      <vt:lpstr>Process Creation</vt:lpstr>
      <vt:lpstr>C Program Forking Separate Process</vt:lpstr>
      <vt:lpstr>Process Termination</vt:lpstr>
      <vt:lpstr>CPU Scheduling</vt:lpstr>
      <vt:lpstr>CPU Scheduling</vt:lpstr>
      <vt:lpstr>Objectives</vt:lpstr>
      <vt:lpstr>Basic Concepts</vt:lpstr>
      <vt:lpstr>CPU Scheduler</vt:lpstr>
      <vt:lpstr>Dispatcher</vt:lpstr>
      <vt:lpstr>Scheduling Criteria</vt:lpstr>
      <vt:lpstr>Problems with FCFS Scheduling</vt:lpstr>
      <vt:lpstr>Slide 21</vt:lpstr>
      <vt:lpstr>Shortest-Job-First (SJF) Scheduling</vt:lpstr>
      <vt:lpstr>Shortest Job First(SJF) Scheduling</vt:lpstr>
      <vt:lpstr>Non Pre-emptive Shortest Job First</vt:lpstr>
      <vt:lpstr>Problem with Non Pre-emptive SJF</vt:lpstr>
      <vt:lpstr>Priority Scheduling</vt:lpstr>
      <vt:lpstr>Priority CPU Scheduling</vt:lpstr>
      <vt:lpstr>Types of Priority Scheduling Algorithm</vt:lpstr>
      <vt:lpstr>Round Robin Scheduling</vt:lpstr>
      <vt:lpstr>Slide 30</vt:lpstr>
      <vt:lpstr>1. Round Robin Scheduling algfoorllitohwms:resides under the category of Preemptive Algorithms. </vt:lpstr>
      <vt:lpstr>Advantages of Round Robin Scheduling  Algorithm</vt:lpstr>
      <vt:lpstr>  Disadvantages of Round Robin Scheduling  Algorithm</vt:lpstr>
      <vt:lpstr>Some Points to Remember</vt:lpstr>
      <vt:lpstr>Round Robin (RR)</vt:lpstr>
      <vt:lpstr>Example of RR with Time Quantum = 4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HP</cp:lastModifiedBy>
  <cp:revision>2</cp:revision>
  <dcterms:created xsi:type="dcterms:W3CDTF">2024-08-29T06:18:34Z</dcterms:created>
  <dcterms:modified xsi:type="dcterms:W3CDTF">2024-08-29T06:37:51Z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2024-08-29T00:00:00Z</vt:filetime>
  </property>
</Properties>
</file>