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CA8903-BFF3-2A41-9FC2-5C8A52E09D91}">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9"/>
  </p:normalViewPr>
  <p:slideViewPr>
    <p:cSldViewPr snapToGrid="0">
      <p:cViewPr>
        <p:scale>
          <a:sx n="124" d="100"/>
          <a:sy n="124" d="100"/>
        </p:scale>
        <p:origin x="14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F6553-06AC-CC49-9D38-7B5042F256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19E7D0FF-CC3A-6B44-8322-C31435456B16}">
      <dgm:prSet phldrT="[Text]"/>
      <dgm:spPr>
        <a:solidFill>
          <a:schemeClr val="tx1">
            <a:lumMod val="65000"/>
            <a:lumOff val="35000"/>
          </a:schemeClr>
        </a:solidFill>
      </dgm:spPr>
      <dgm:t>
        <a:bodyPr/>
        <a:lstStyle/>
        <a:p>
          <a:r>
            <a:rPr lang="en-GB" dirty="0"/>
            <a:t>Bundler</a:t>
          </a:r>
        </a:p>
      </dgm:t>
    </dgm:pt>
    <dgm:pt modelId="{FB7397A8-6B2B-EE45-BEF2-1007BE04FD13}" type="parTrans" cxnId="{33982F00-5724-8A4B-BF19-BAF5577586CD}">
      <dgm:prSet/>
      <dgm:spPr/>
      <dgm:t>
        <a:bodyPr/>
        <a:lstStyle/>
        <a:p>
          <a:endParaRPr lang="en-GB"/>
        </a:p>
      </dgm:t>
    </dgm:pt>
    <dgm:pt modelId="{8EF11F2F-4ECF-D546-9CC1-21F7F700FD1C}" type="sibTrans" cxnId="{33982F00-5724-8A4B-BF19-BAF5577586CD}">
      <dgm:prSet/>
      <dgm:spPr/>
      <dgm:t>
        <a:bodyPr/>
        <a:lstStyle/>
        <a:p>
          <a:endParaRPr lang="en-GB"/>
        </a:p>
      </dgm:t>
    </dgm:pt>
    <dgm:pt modelId="{5DB6EE6C-BDB7-9A4A-8C3D-1D414B4E54AA}">
      <dgm:prSet phldrT="[Text]"/>
      <dgm:spPr>
        <a:solidFill>
          <a:schemeClr val="tx1">
            <a:lumMod val="65000"/>
            <a:lumOff val="35000"/>
          </a:schemeClr>
        </a:solidFill>
      </dgm:spPr>
      <dgm:t>
        <a:bodyPr/>
        <a:lstStyle/>
        <a:p>
          <a:r>
            <a:rPr lang="en-GB" dirty="0" err="1"/>
            <a:t>Entrypoint</a:t>
          </a:r>
          <a:endParaRPr lang="en-GB" dirty="0"/>
        </a:p>
      </dgm:t>
    </dgm:pt>
    <dgm:pt modelId="{6E96DFBB-65F9-D142-B3FB-B4C26532A097}" type="parTrans" cxnId="{C08BB5AA-D6A5-E94A-B8A5-82BBE64F46FA}">
      <dgm:prSet/>
      <dgm:spPr/>
      <dgm:t>
        <a:bodyPr/>
        <a:lstStyle/>
        <a:p>
          <a:endParaRPr lang="en-GB"/>
        </a:p>
      </dgm:t>
    </dgm:pt>
    <dgm:pt modelId="{D99023A7-86F1-474A-BAED-F48371A4FE7B}" type="sibTrans" cxnId="{C08BB5AA-D6A5-E94A-B8A5-82BBE64F46FA}">
      <dgm:prSet/>
      <dgm:spPr/>
      <dgm:t>
        <a:bodyPr/>
        <a:lstStyle/>
        <a:p>
          <a:endParaRPr lang="en-GB"/>
        </a:p>
      </dgm:t>
    </dgm:pt>
    <dgm:pt modelId="{4CB2515A-DC8C-A346-A9F8-4D346B1B86D7}">
      <dgm:prSet phldrT="[Text]"/>
      <dgm:spPr>
        <a:solidFill>
          <a:schemeClr val="tx1">
            <a:lumMod val="65000"/>
            <a:lumOff val="35000"/>
          </a:schemeClr>
        </a:solidFill>
      </dgm:spPr>
      <dgm:t>
        <a:bodyPr/>
        <a:lstStyle/>
        <a:p>
          <a:r>
            <a:rPr lang="en-GB" dirty="0"/>
            <a:t>Smart Account</a:t>
          </a:r>
        </a:p>
      </dgm:t>
    </dgm:pt>
    <dgm:pt modelId="{140DB291-329D-4C4A-9244-7591BFC6D474}" type="parTrans" cxnId="{30C3E8D8-F6A8-984E-9DF5-172EA06A1BB4}">
      <dgm:prSet/>
      <dgm:spPr/>
      <dgm:t>
        <a:bodyPr/>
        <a:lstStyle/>
        <a:p>
          <a:endParaRPr lang="en-GB"/>
        </a:p>
      </dgm:t>
    </dgm:pt>
    <dgm:pt modelId="{742ED63A-0ADB-9845-BD43-EF8BE51A1DC8}" type="sibTrans" cxnId="{30C3E8D8-F6A8-984E-9DF5-172EA06A1BB4}">
      <dgm:prSet/>
      <dgm:spPr/>
      <dgm:t>
        <a:bodyPr/>
        <a:lstStyle/>
        <a:p>
          <a:endParaRPr lang="en-GB"/>
        </a:p>
      </dgm:t>
    </dgm:pt>
    <dgm:pt modelId="{F8312B18-5ABF-AB41-B914-B09C25386081}">
      <dgm:prSet phldrT="[Text]"/>
      <dgm:spPr>
        <a:solidFill>
          <a:schemeClr val="tx1">
            <a:lumMod val="65000"/>
            <a:lumOff val="35000"/>
          </a:schemeClr>
        </a:solidFill>
      </dgm:spPr>
      <dgm:t>
        <a:bodyPr/>
        <a:lstStyle/>
        <a:p>
          <a:r>
            <a:rPr lang="en-GB" dirty="0"/>
            <a:t>Paymaster</a:t>
          </a:r>
        </a:p>
      </dgm:t>
    </dgm:pt>
    <dgm:pt modelId="{3BE4F61C-7016-BC43-954E-4A331B777E46}" type="parTrans" cxnId="{D1EC45B8-3D92-1146-A3F0-EC0E125EB494}">
      <dgm:prSet/>
      <dgm:spPr/>
      <dgm:t>
        <a:bodyPr/>
        <a:lstStyle/>
        <a:p>
          <a:endParaRPr lang="en-GB"/>
        </a:p>
      </dgm:t>
    </dgm:pt>
    <dgm:pt modelId="{D799B5C4-3B2A-3D4E-B6EA-1E45B90BDBE1}" type="sibTrans" cxnId="{D1EC45B8-3D92-1146-A3F0-EC0E125EB494}">
      <dgm:prSet/>
      <dgm:spPr/>
      <dgm:t>
        <a:bodyPr/>
        <a:lstStyle/>
        <a:p>
          <a:endParaRPr lang="en-GB"/>
        </a:p>
      </dgm:t>
    </dgm:pt>
    <dgm:pt modelId="{A16CDAE2-410D-BA4E-8F9F-E4275CE278E7}">
      <dgm:prSet phldrT="[Text]"/>
      <dgm:spPr>
        <a:solidFill>
          <a:schemeClr val="tx1">
            <a:lumMod val="65000"/>
            <a:lumOff val="35000"/>
          </a:schemeClr>
        </a:solidFill>
      </dgm:spPr>
      <dgm:t>
        <a:bodyPr/>
        <a:lstStyle/>
        <a:p>
          <a:r>
            <a:rPr lang="en-GB" dirty="0"/>
            <a:t>Aggregator</a:t>
          </a:r>
        </a:p>
      </dgm:t>
    </dgm:pt>
    <dgm:pt modelId="{EB659E8A-725F-E844-973C-AA581CE0C2C4}" type="parTrans" cxnId="{C4FE78C6-8AD1-AC4F-89C8-F6B99F0BD87B}">
      <dgm:prSet/>
      <dgm:spPr/>
      <dgm:t>
        <a:bodyPr/>
        <a:lstStyle/>
        <a:p>
          <a:endParaRPr lang="en-GB"/>
        </a:p>
      </dgm:t>
    </dgm:pt>
    <dgm:pt modelId="{986A3B71-1DA0-CA41-B709-24CD4F9A1CDA}" type="sibTrans" cxnId="{C4FE78C6-8AD1-AC4F-89C8-F6B99F0BD87B}">
      <dgm:prSet/>
      <dgm:spPr/>
      <dgm:t>
        <a:bodyPr/>
        <a:lstStyle/>
        <a:p>
          <a:endParaRPr lang="en-GB"/>
        </a:p>
      </dgm:t>
    </dgm:pt>
    <dgm:pt modelId="{FA2739E5-2F23-9C48-B3C5-AB5F373F168C}" type="pres">
      <dgm:prSet presAssocID="{200F6553-06AC-CC49-9D38-7B5042F256A4}" presName="diagram" presStyleCnt="0">
        <dgm:presLayoutVars>
          <dgm:dir/>
          <dgm:resizeHandles val="exact"/>
        </dgm:presLayoutVars>
      </dgm:prSet>
      <dgm:spPr/>
    </dgm:pt>
    <dgm:pt modelId="{CED3239A-8C9F-234D-BC45-B97C3088A948}" type="pres">
      <dgm:prSet presAssocID="{19E7D0FF-CC3A-6B44-8322-C31435456B16}" presName="node" presStyleLbl="node1" presStyleIdx="0" presStyleCnt="5">
        <dgm:presLayoutVars>
          <dgm:bulletEnabled val="1"/>
        </dgm:presLayoutVars>
      </dgm:prSet>
      <dgm:spPr/>
    </dgm:pt>
    <dgm:pt modelId="{30498C20-E59A-CC43-9C13-49A7EA62A43D}" type="pres">
      <dgm:prSet presAssocID="{8EF11F2F-4ECF-D546-9CC1-21F7F700FD1C}" presName="sibTrans" presStyleCnt="0"/>
      <dgm:spPr/>
    </dgm:pt>
    <dgm:pt modelId="{7F442F57-414C-014D-A43D-3ED4F14F5F45}" type="pres">
      <dgm:prSet presAssocID="{5DB6EE6C-BDB7-9A4A-8C3D-1D414B4E54AA}" presName="node" presStyleLbl="node1" presStyleIdx="1" presStyleCnt="5">
        <dgm:presLayoutVars>
          <dgm:bulletEnabled val="1"/>
        </dgm:presLayoutVars>
      </dgm:prSet>
      <dgm:spPr/>
    </dgm:pt>
    <dgm:pt modelId="{5384CAD9-8122-D24F-804A-E93C1D33E3EF}" type="pres">
      <dgm:prSet presAssocID="{D99023A7-86F1-474A-BAED-F48371A4FE7B}" presName="sibTrans" presStyleCnt="0"/>
      <dgm:spPr/>
    </dgm:pt>
    <dgm:pt modelId="{B996B0BB-C43C-2F46-932D-45B5165EF7F4}" type="pres">
      <dgm:prSet presAssocID="{4CB2515A-DC8C-A346-A9F8-4D346B1B86D7}" presName="node" presStyleLbl="node1" presStyleIdx="2" presStyleCnt="5">
        <dgm:presLayoutVars>
          <dgm:bulletEnabled val="1"/>
        </dgm:presLayoutVars>
      </dgm:prSet>
      <dgm:spPr/>
    </dgm:pt>
    <dgm:pt modelId="{AD58F987-CEAF-EE4F-B8A2-EE5BEEE8670D}" type="pres">
      <dgm:prSet presAssocID="{742ED63A-0ADB-9845-BD43-EF8BE51A1DC8}" presName="sibTrans" presStyleCnt="0"/>
      <dgm:spPr/>
    </dgm:pt>
    <dgm:pt modelId="{E7C5F072-3CAF-D545-B826-AFD341CEEA6A}" type="pres">
      <dgm:prSet presAssocID="{F8312B18-5ABF-AB41-B914-B09C25386081}" presName="node" presStyleLbl="node1" presStyleIdx="3" presStyleCnt="5">
        <dgm:presLayoutVars>
          <dgm:bulletEnabled val="1"/>
        </dgm:presLayoutVars>
      </dgm:prSet>
      <dgm:spPr/>
    </dgm:pt>
    <dgm:pt modelId="{1BF35DED-5FA3-2849-BE85-C0AB9210CA32}" type="pres">
      <dgm:prSet presAssocID="{D799B5C4-3B2A-3D4E-B6EA-1E45B90BDBE1}" presName="sibTrans" presStyleCnt="0"/>
      <dgm:spPr/>
    </dgm:pt>
    <dgm:pt modelId="{D4848D0A-8A82-0E46-ACB3-A4CAE66FA70D}" type="pres">
      <dgm:prSet presAssocID="{A16CDAE2-410D-BA4E-8F9F-E4275CE278E7}" presName="node" presStyleLbl="node1" presStyleIdx="4" presStyleCnt="5">
        <dgm:presLayoutVars>
          <dgm:bulletEnabled val="1"/>
        </dgm:presLayoutVars>
      </dgm:prSet>
      <dgm:spPr/>
    </dgm:pt>
  </dgm:ptLst>
  <dgm:cxnLst>
    <dgm:cxn modelId="{33982F00-5724-8A4B-BF19-BAF5577586CD}" srcId="{200F6553-06AC-CC49-9D38-7B5042F256A4}" destId="{19E7D0FF-CC3A-6B44-8322-C31435456B16}" srcOrd="0" destOrd="0" parTransId="{FB7397A8-6B2B-EE45-BEF2-1007BE04FD13}" sibTransId="{8EF11F2F-4ECF-D546-9CC1-21F7F700FD1C}"/>
    <dgm:cxn modelId="{8F196301-4439-A54E-9C3F-335BFD9CA767}" type="presOf" srcId="{200F6553-06AC-CC49-9D38-7B5042F256A4}" destId="{FA2739E5-2F23-9C48-B3C5-AB5F373F168C}" srcOrd="0" destOrd="0" presId="urn:microsoft.com/office/officeart/2005/8/layout/default"/>
    <dgm:cxn modelId="{CCE12F22-5896-5E47-8DCA-2F037B561E04}" type="presOf" srcId="{4CB2515A-DC8C-A346-A9F8-4D346B1B86D7}" destId="{B996B0BB-C43C-2F46-932D-45B5165EF7F4}" srcOrd="0" destOrd="0" presId="urn:microsoft.com/office/officeart/2005/8/layout/default"/>
    <dgm:cxn modelId="{A9008C4D-3BDF-5844-A44F-6627228EC8A2}" type="presOf" srcId="{19E7D0FF-CC3A-6B44-8322-C31435456B16}" destId="{CED3239A-8C9F-234D-BC45-B97C3088A948}" srcOrd="0" destOrd="0" presId="urn:microsoft.com/office/officeart/2005/8/layout/default"/>
    <dgm:cxn modelId="{6455D6A8-E627-D247-9786-7E59691018CA}" type="presOf" srcId="{5DB6EE6C-BDB7-9A4A-8C3D-1D414B4E54AA}" destId="{7F442F57-414C-014D-A43D-3ED4F14F5F45}" srcOrd="0" destOrd="0" presId="urn:microsoft.com/office/officeart/2005/8/layout/default"/>
    <dgm:cxn modelId="{C08BB5AA-D6A5-E94A-B8A5-82BBE64F46FA}" srcId="{200F6553-06AC-CC49-9D38-7B5042F256A4}" destId="{5DB6EE6C-BDB7-9A4A-8C3D-1D414B4E54AA}" srcOrd="1" destOrd="0" parTransId="{6E96DFBB-65F9-D142-B3FB-B4C26532A097}" sibTransId="{D99023A7-86F1-474A-BAED-F48371A4FE7B}"/>
    <dgm:cxn modelId="{D1EC45B8-3D92-1146-A3F0-EC0E125EB494}" srcId="{200F6553-06AC-CC49-9D38-7B5042F256A4}" destId="{F8312B18-5ABF-AB41-B914-B09C25386081}" srcOrd="3" destOrd="0" parTransId="{3BE4F61C-7016-BC43-954E-4A331B777E46}" sibTransId="{D799B5C4-3B2A-3D4E-B6EA-1E45B90BDBE1}"/>
    <dgm:cxn modelId="{C4FE78C6-8AD1-AC4F-89C8-F6B99F0BD87B}" srcId="{200F6553-06AC-CC49-9D38-7B5042F256A4}" destId="{A16CDAE2-410D-BA4E-8F9F-E4275CE278E7}" srcOrd="4" destOrd="0" parTransId="{EB659E8A-725F-E844-973C-AA581CE0C2C4}" sibTransId="{986A3B71-1DA0-CA41-B709-24CD4F9A1CDA}"/>
    <dgm:cxn modelId="{6B13A3C9-5EC8-854A-8992-AB6737D588D8}" type="presOf" srcId="{A16CDAE2-410D-BA4E-8F9F-E4275CE278E7}" destId="{D4848D0A-8A82-0E46-ACB3-A4CAE66FA70D}" srcOrd="0" destOrd="0" presId="urn:microsoft.com/office/officeart/2005/8/layout/default"/>
    <dgm:cxn modelId="{30C3E8D8-F6A8-984E-9DF5-172EA06A1BB4}" srcId="{200F6553-06AC-CC49-9D38-7B5042F256A4}" destId="{4CB2515A-DC8C-A346-A9F8-4D346B1B86D7}" srcOrd="2" destOrd="0" parTransId="{140DB291-329D-4C4A-9244-7591BFC6D474}" sibTransId="{742ED63A-0ADB-9845-BD43-EF8BE51A1DC8}"/>
    <dgm:cxn modelId="{6A9C42E6-EEBE-B041-81B7-41EE493674D8}" type="presOf" srcId="{F8312B18-5ABF-AB41-B914-B09C25386081}" destId="{E7C5F072-3CAF-D545-B826-AFD341CEEA6A}" srcOrd="0" destOrd="0" presId="urn:microsoft.com/office/officeart/2005/8/layout/default"/>
    <dgm:cxn modelId="{06143707-6C4C-164D-8E63-8496AA416E17}" type="presParOf" srcId="{FA2739E5-2F23-9C48-B3C5-AB5F373F168C}" destId="{CED3239A-8C9F-234D-BC45-B97C3088A948}" srcOrd="0" destOrd="0" presId="urn:microsoft.com/office/officeart/2005/8/layout/default"/>
    <dgm:cxn modelId="{783745BF-A0DA-D741-B1B9-E08ACFC9CDC4}" type="presParOf" srcId="{FA2739E5-2F23-9C48-B3C5-AB5F373F168C}" destId="{30498C20-E59A-CC43-9C13-49A7EA62A43D}" srcOrd="1" destOrd="0" presId="urn:microsoft.com/office/officeart/2005/8/layout/default"/>
    <dgm:cxn modelId="{27E58EAC-48BA-2344-98D5-F99F1254D13B}" type="presParOf" srcId="{FA2739E5-2F23-9C48-B3C5-AB5F373F168C}" destId="{7F442F57-414C-014D-A43D-3ED4F14F5F45}" srcOrd="2" destOrd="0" presId="urn:microsoft.com/office/officeart/2005/8/layout/default"/>
    <dgm:cxn modelId="{A13AAC5E-45ED-1340-9361-BE1CF14F458B}" type="presParOf" srcId="{FA2739E5-2F23-9C48-B3C5-AB5F373F168C}" destId="{5384CAD9-8122-D24F-804A-E93C1D33E3EF}" srcOrd="3" destOrd="0" presId="urn:microsoft.com/office/officeart/2005/8/layout/default"/>
    <dgm:cxn modelId="{5AE3FCB6-F201-364C-AF21-7839200F508F}" type="presParOf" srcId="{FA2739E5-2F23-9C48-B3C5-AB5F373F168C}" destId="{B996B0BB-C43C-2F46-932D-45B5165EF7F4}" srcOrd="4" destOrd="0" presId="urn:microsoft.com/office/officeart/2005/8/layout/default"/>
    <dgm:cxn modelId="{239CD6C2-A3B0-6D4A-815F-8FBB331A57E1}" type="presParOf" srcId="{FA2739E5-2F23-9C48-B3C5-AB5F373F168C}" destId="{AD58F987-CEAF-EE4F-B8A2-EE5BEEE8670D}" srcOrd="5" destOrd="0" presId="urn:microsoft.com/office/officeart/2005/8/layout/default"/>
    <dgm:cxn modelId="{7EC918D8-EA10-1F42-BE41-3961073B7005}" type="presParOf" srcId="{FA2739E5-2F23-9C48-B3C5-AB5F373F168C}" destId="{E7C5F072-3CAF-D545-B826-AFD341CEEA6A}" srcOrd="6" destOrd="0" presId="urn:microsoft.com/office/officeart/2005/8/layout/default"/>
    <dgm:cxn modelId="{34423D10-6CE8-064C-8DD1-2771C9253C4A}" type="presParOf" srcId="{FA2739E5-2F23-9C48-B3C5-AB5F373F168C}" destId="{1BF35DED-5FA3-2849-BE85-C0AB9210CA32}" srcOrd="7" destOrd="0" presId="urn:microsoft.com/office/officeart/2005/8/layout/default"/>
    <dgm:cxn modelId="{D143B1D8-6165-0949-BE81-937336D2F3AA}" type="presParOf" srcId="{FA2739E5-2F23-9C48-B3C5-AB5F373F168C}" destId="{D4848D0A-8A82-0E46-ACB3-A4CAE66FA70D}" srcOrd="8"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3239A-8C9F-234D-BC45-B97C3088A948}">
      <dsp:nvSpPr>
        <dsp:cNvPr id="0" name=""/>
        <dsp:cNvSpPr/>
      </dsp:nvSpPr>
      <dsp:spPr>
        <a:xfrm>
          <a:off x="0" y="39687"/>
          <a:ext cx="3286125" cy="1971675"/>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Bundler</a:t>
          </a:r>
        </a:p>
      </dsp:txBody>
      <dsp:txXfrm>
        <a:off x="0" y="39687"/>
        <a:ext cx="3286125" cy="1971675"/>
      </dsp:txXfrm>
    </dsp:sp>
    <dsp:sp modelId="{7F442F57-414C-014D-A43D-3ED4F14F5F45}">
      <dsp:nvSpPr>
        <dsp:cNvPr id="0" name=""/>
        <dsp:cNvSpPr/>
      </dsp:nvSpPr>
      <dsp:spPr>
        <a:xfrm>
          <a:off x="3614737" y="39687"/>
          <a:ext cx="3286125" cy="1971675"/>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err="1"/>
            <a:t>Entrypoint</a:t>
          </a:r>
          <a:endParaRPr lang="en-GB" sz="5000" kern="1200" dirty="0"/>
        </a:p>
      </dsp:txBody>
      <dsp:txXfrm>
        <a:off x="3614737" y="39687"/>
        <a:ext cx="3286125" cy="1971675"/>
      </dsp:txXfrm>
    </dsp:sp>
    <dsp:sp modelId="{B996B0BB-C43C-2F46-932D-45B5165EF7F4}">
      <dsp:nvSpPr>
        <dsp:cNvPr id="0" name=""/>
        <dsp:cNvSpPr/>
      </dsp:nvSpPr>
      <dsp:spPr>
        <a:xfrm>
          <a:off x="7229475" y="39687"/>
          <a:ext cx="3286125" cy="1971675"/>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Smart Account</a:t>
          </a:r>
        </a:p>
      </dsp:txBody>
      <dsp:txXfrm>
        <a:off x="7229475" y="39687"/>
        <a:ext cx="3286125" cy="1971675"/>
      </dsp:txXfrm>
    </dsp:sp>
    <dsp:sp modelId="{E7C5F072-3CAF-D545-B826-AFD341CEEA6A}">
      <dsp:nvSpPr>
        <dsp:cNvPr id="0" name=""/>
        <dsp:cNvSpPr/>
      </dsp:nvSpPr>
      <dsp:spPr>
        <a:xfrm>
          <a:off x="1807368" y="2339975"/>
          <a:ext cx="3286125" cy="1971675"/>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Paymaster</a:t>
          </a:r>
        </a:p>
      </dsp:txBody>
      <dsp:txXfrm>
        <a:off x="1807368" y="2339975"/>
        <a:ext cx="3286125" cy="1971675"/>
      </dsp:txXfrm>
    </dsp:sp>
    <dsp:sp modelId="{D4848D0A-8A82-0E46-ACB3-A4CAE66FA70D}">
      <dsp:nvSpPr>
        <dsp:cNvPr id="0" name=""/>
        <dsp:cNvSpPr/>
      </dsp:nvSpPr>
      <dsp:spPr>
        <a:xfrm>
          <a:off x="5422106" y="2339975"/>
          <a:ext cx="3286125" cy="1971675"/>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GB" sz="5000" kern="1200" dirty="0"/>
            <a:t>Aggregator</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8EB1-757C-7304-2B20-8903329CCC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C84B8BE-7AE5-8D5A-9B71-CCB73186E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305E7E-1114-7D82-DE15-8ED9556441C9}"/>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07BAD90F-277A-7BD4-191B-D55987362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02B6D-0F8F-8561-B3FF-F881C4CB21D0}"/>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184860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3E2F-67E7-CD7E-FA7F-6634D3E9E89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848EDD-5897-954C-88A0-54D8BDC84A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9CF525-A569-FD15-5401-DCC671465EC6}"/>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2EA2C6F2-9207-B7E9-47C4-3E1C9D41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05769-606B-369D-C332-07FF9F413510}"/>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25527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1A74C-027A-6E69-1F25-DF334A6D7C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219C9C-0098-4BF6-E4CB-A913958869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D000F5-5357-221B-3503-33CA87602DF8}"/>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8FE8A161-C631-D487-4C90-66A962F01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A5BA5-C8CA-1A91-9969-81C92AF8A856}"/>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209993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B4DC-018A-A229-0459-4DAB20AF1F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737E1D-0F6C-6274-80A6-E19C88AE9D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A0061B-D535-D29F-5242-A1F30CC02C12}"/>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E49D6BB0-48F5-E097-04E9-442B89BD0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9D6E-4EBA-DEBE-33B5-0128B4CBE6D0}"/>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18358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95EB-0D7C-6D8C-95F9-08BC7AF863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B6EC6B-E97D-528E-9E06-9D5DC8B1F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45634D2-355D-0021-79E3-1B4318AA356E}"/>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7D02AEEC-3C9C-DD3A-3E72-516F00BD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1E116-D09C-9048-9445-F2956504A95E}"/>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133108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7BAA-E0E3-A856-1623-517133FCD7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CD7ECDF-B045-B21E-8F68-2F2B32CAEC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8DB487-B760-A5C3-41F9-9BAD789D3F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F443665-F53D-BA68-1BB5-147ABC867DA8}"/>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6" name="Footer Placeholder 5">
            <a:extLst>
              <a:ext uri="{FF2B5EF4-FFF2-40B4-BE49-F238E27FC236}">
                <a16:creationId xmlns:a16="http://schemas.microsoft.com/office/drawing/2014/main" id="{C7D46F84-E555-832B-747D-793EA0DDB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24F34-5FF7-59EB-2921-34D10168896A}"/>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40899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B7E4-D952-AD09-E163-E85EBABCBFD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8E114B-3A88-7A88-B22C-4488D23D7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A36516-3224-86CB-D251-B5223D1E97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4E0558B-433A-23FE-DA28-DD3673B06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76E3CA7-AC24-729F-2F2F-EBD95463EF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20EF572-DDC4-08E3-B496-3E538364CF53}"/>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8" name="Footer Placeholder 7">
            <a:extLst>
              <a:ext uri="{FF2B5EF4-FFF2-40B4-BE49-F238E27FC236}">
                <a16:creationId xmlns:a16="http://schemas.microsoft.com/office/drawing/2014/main" id="{4157B56B-FE91-C21A-8A8D-4A1E06CFF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70B38B-656A-BD30-08C3-15664013C2AA}"/>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54910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EDD-258C-047F-D758-1F4B571298E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B8C01D-5814-87A0-4486-DE67580A3AD8}"/>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4" name="Footer Placeholder 3">
            <a:extLst>
              <a:ext uri="{FF2B5EF4-FFF2-40B4-BE49-F238E27FC236}">
                <a16:creationId xmlns:a16="http://schemas.microsoft.com/office/drawing/2014/main" id="{4733FABE-0550-4E2A-A660-AE9E345ED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FFCE9-0C51-FC8E-7DE7-1A6B845D63DE}"/>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66709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7AC78-29B0-D810-2D65-585D800666A0}"/>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3" name="Footer Placeholder 2">
            <a:extLst>
              <a:ext uri="{FF2B5EF4-FFF2-40B4-BE49-F238E27FC236}">
                <a16:creationId xmlns:a16="http://schemas.microsoft.com/office/drawing/2014/main" id="{6BF99E3A-4A4D-76D2-0CA6-0FBA30AFC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F46926-FA19-D129-1874-B1AB28A89FDE}"/>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229818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961A-1161-8349-8DD0-C8F04B439C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EA993A1-EC5D-1F78-1B44-867E06D6C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A54C610-A5DB-A312-6C13-799CA03D0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4C69E6-F643-29A7-C4F2-05F5ABBD3E80}"/>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6" name="Footer Placeholder 5">
            <a:extLst>
              <a:ext uri="{FF2B5EF4-FFF2-40B4-BE49-F238E27FC236}">
                <a16:creationId xmlns:a16="http://schemas.microsoft.com/office/drawing/2014/main" id="{325DEA34-A7E3-3954-4ABD-45D941092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6F1DF-9462-72D6-4AFB-FDA963A8E827}"/>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40763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6DAD-D0E8-76F9-869A-DFF99ED59B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9843A1-4278-944A-A70D-B9313DE0E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44E46-082B-92DD-3AFB-E34F5A3B9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434A09-33DD-4B64-7674-48047C152AB1}"/>
              </a:ext>
            </a:extLst>
          </p:cNvPr>
          <p:cNvSpPr>
            <a:spLocks noGrp="1"/>
          </p:cNvSpPr>
          <p:nvPr>
            <p:ph type="dt" sz="half" idx="10"/>
          </p:nvPr>
        </p:nvSpPr>
        <p:spPr/>
        <p:txBody>
          <a:bodyPr/>
          <a:lstStyle/>
          <a:p>
            <a:fld id="{C7CB42CE-BB50-FA49-9212-C55F4ECBA00B}" type="datetimeFigureOut">
              <a:rPr lang="en-US" smtClean="0"/>
              <a:t>1/16/24</a:t>
            </a:fld>
            <a:endParaRPr lang="en-US"/>
          </a:p>
        </p:txBody>
      </p:sp>
      <p:sp>
        <p:nvSpPr>
          <p:cNvPr id="6" name="Footer Placeholder 5">
            <a:extLst>
              <a:ext uri="{FF2B5EF4-FFF2-40B4-BE49-F238E27FC236}">
                <a16:creationId xmlns:a16="http://schemas.microsoft.com/office/drawing/2014/main" id="{2FA9C5FE-6699-C4AA-8772-CF92B84C1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B1C76-2EC1-F33A-4101-C32A91A0A11A}"/>
              </a:ext>
            </a:extLst>
          </p:cNvPr>
          <p:cNvSpPr>
            <a:spLocks noGrp="1"/>
          </p:cNvSpPr>
          <p:nvPr>
            <p:ph type="sldNum" sz="quarter" idx="12"/>
          </p:nvPr>
        </p:nvSpPr>
        <p:spPr/>
        <p:txBody>
          <a:bodyPr/>
          <a:lstStyle/>
          <a:p>
            <a:fld id="{980C0F49-6826-8841-98AB-8EAD818E04CE}" type="slidenum">
              <a:rPr lang="en-US" smtClean="0"/>
              <a:t>‹#›</a:t>
            </a:fld>
            <a:endParaRPr lang="en-US"/>
          </a:p>
        </p:txBody>
      </p:sp>
    </p:spTree>
    <p:extLst>
      <p:ext uri="{BB962C8B-B14F-4D97-AF65-F5344CB8AC3E}">
        <p14:creationId xmlns:p14="http://schemas.microsoft.com/office/powerpoint/2010/main" val="324764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7231A-1E8F-4C23-E1CD-473FDEA92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75510C-6B95-370C-FF47-BAE21BD41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0D9B64-B610-2F2E-A19B-48BE647B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B42CE-BB50-FA49-9212-C55F4ECBA00B}" type="datetimeFigureOut">
              <a:rPr lang="en-US" smtClean="0"/>
              <a:t>1/16/24</a:t>
            </a:fld>
            <a:endParaRPr lang="en-US"/>
          </a:p>
        </p:txBody>
      </p:sp>
      <p:sp>
        <p:nvSpPr>
          <p:cNvPr id="5" name="Footer Placeholder 4">
            <a:extLst>
              <a:ext uri="{FF2B5EF4-FFF2-40B4-BE49-F238E27FC236}">
                <a16:creationId xmlns:a16="http://schemas.microsoft.com/office/drawing/2014/main" id="{C63E1120-A458-E44E-0031-415A0D1A9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4F431-92D6-6F90-5454-15FA75000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C0F49-6826-8841-98AB-8EAD818E04CE}" type="slidenum">
              <a:rPr lang="en-US" smtClean="0"/>
              <a:t>‹#›</a:t>
            </a:fld>
            <a:endParaRPr lang="en-US"/>
          </a:p>
        </p:txBody>
      </p:sp>
    </p:spTree>
    <p:extLst>
      <p:ext uri="{BB962C8B-B14F-4D97-AF65-F5344CB8AC3E}">
        <p14:creationId xmlns:p14="http://schemas.microsoft.com/office/powerpoint/2010/main" val="238184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233C-8688-B0EC-C9DF-C5C3B5169B9F}"/>
              </a:ext>
            </a:extLst>
          </p:cNvPr>
          <p:cNvSpPr>
            <a:spLocks noGrp="1"/>
          </p:cNvSpPr>
          <p:nvPr>
            <p:ph type="ctrTitle"/>
          </p:nvPr>
        </p:nvSpPr>
        <p:spPr/>
        <p:txBody>
          <a:bodyPr/>
          <a:lstStyle/>
          <a:p>
            <a:r>
              <a:rPr lang="en-US" dirty="0"/>
              <a:t>EIP-4337: Account Abstraction</a:t>
            </a:r>
          </a:p>
        </p:txBody>
      </p:sp>
      <p:sp>
        <p:nvSpPr>
          <p:cNvPr id="3" name="Subtitle 2">
            <a:extLst>
              <a:ext uri="{FF2B5EF4-FFF2-40B4-BE49-F238E27FC236}">
                <a16:creationId xmlns:a16="http://schemas.microsoft.com/office/drawing/2014/main" id="{3BA2B978-96F4-7ADF-AD2D-F5A25FE23A97}"/>
              </a:ext>
            </a:extLst>
          </p:cNvPr>
          <p:cNvSpPr>
            <a:spLocks noGrp="1"/>
          </p:cNvSpPr>
          <p:nvPr>
            <p:ph type="subTitle" idx="1"/>
          </p:nvPr>
        </p:nvSpPr>
        <p:spPr/>
        <p:txBody>
          <a:bodyPr/>
          <a:lstStyle/>
          <a:p>
            <a:r>
              <a:rPr lang="en-US" dirty="0"/>
              <a:t>DEEP DIVING</a:t>
            </a:r>
          </a:p>
        </p:txBody>
      </p:sp>
    </p:spTree>
    <p:extLst>
      <p:ext uri="{BB962C8B-B14F-4D97-AF65-F5344CB8AC3E}">
        <p14:creationId xmlns:p14="http://schemas.microsoft.com/office/powerpoint/2010/main" val="347624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63FA-95FC-3A64-EC17-0761256C5720}"/>
              </a:ext>
            </a:extLst>
          </p:cNvPr>
          <p:cNvSpPr>
            <a:spLocks noGrp="1"/>
          </p:cNvSpPr>
          <p:nvPr>
            <p:ph type="title"/>
          </p:nvPr>
        </p:nvSpPr>
        <p:spPr/>
        <p:txBody>
          <a:bodyPr/>
          <a:lstStyle/>
          <a:p>
            <a:r>
              <a:rPr lang="en-US" dirty="0"/>
              <a:t>Smart Account / </a:t>
            </a:r>
            <a:r>
              <a:rPr lang="en-US" dirty="0" err="1"/>
              <a:t>BaseAccount</a:t>
            </a:r>
            <a:endParaRPr lang="en-US" dirty="0"/>
          </a:p>
        </p:txBody>
      </p:sp>
      <p:sp>
        <p:nvSpPr>
          <p:cNvPr id="3" name="Content Placeholder 2">
            <a:extLst>
              <a:ext uri="{FF2B5EF4-FFF2-40B4-BE49-F238E27FC236}">
                <a16:creationId xmlns:a16="http://schemas.microsoft.com/office/drawing/2014/main" id="{A6235436-63D8-4B25-1AF8-BE33065E9599}"/>
              </a:ext>
            </a:extLst>
          </p:cNvPr>
          <p:cNvSpPr>
            <a:spLocks noGrp="1"/>
          </p:cNvSpPr>
          <p:nvPr>
            <p:ph idx="1"/>
          </p:nvPr>
        </p:nvSpPr>
        <p:spPr/>
        <p:txBody>
          <a:bodyPr/>
          <a:lstStyle/>
          <a:p>
            <a:pPr algn="just"/>
            <a:r>
              <a:rPr lang="en-IN" i="0" dirty="0">
                <a:effectLst/>
              </a:rPr>
              <a:t>The wallet creation itself is done by a “factory” contract, with wallet-specific data. The factory is expected to use CREATE2 (not CREATE) to create the wallet, so that the order of creation of wallets doesn’t interfere with the generated addresses.</a:t>
            </a:r>
          </a:p>
          <a:p>
            <a:pPr algn="just"/>
            <a:r>
              <a:rPr lang="en-IN" i="0" dirty="0">
                <a:effectLst/>
              </a:rPr>
              <a:t>The contract created by this factory method should accept a call to </a:t>
            </a:r>
            <a:r>
              <a:rPr lang="en-IN" dirty="0" err="1"/>
              <a:t>validateUserOp</a:t>
            </a:r>
            <a:r>
              <a:rPr lang="en-IN" i="0" dirty="0">
                <a:effectLst/>
              </a:rPr>
              <a:t> to validate the </a:t>
            </a:r>
            <a:r>
              <a:rPr lang="en-IN" i="0" dirty="0" err="1">
                <a:effectLst/>
              </a:rPr>
              <a:t>UserOp’s</a:t>
            </a:r>
            <a:r>
              <a:rPr lang="en-IN" i="0" dirty="0">
                <a:effectLst/>
              </a:rPr>
              <a:t> signature. For security reasons, it is important that the generated contract address will depend on the initial signature. This way, even if someone can create a wallet at that address, he can’t set different credentials to control it. </a:t>
            </a:r>
            <a:endParaRPr lang="en-US" dirty="0"/>
          </a:p>
        </p:txBody>
      </p:sp>
    </p:spTree>
    <p:extLst>
      <p:ext uri="{BB962C8B-B14F-4D97-AF65-F5344CB8AC3E}">
        <p14:creationId xmlns:p14="http://schemas.microsoft.com/office/powerpoint/2010/main" val="110025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3238-163E-09E4-9F84-A16A0C7D9FC0}"/>
              </a:ext>
            </a:extLst>
          </p:cNvPr>
          <p:cNvSpPr>
            <a:spLocks noGrp="1"/>
          </p:cNvSpPr>
          <p:nvPr>
            <p:ph type="title"/>
          </p:nvPr>
        </p:nvSpPr>
        <p:spPr/>
        <p:txBody>
          <a:bodyPr>
            <a:normAutofit/>
          </a:bodyPr>
          <a:lstStyle/>
          <a:p>
            <a:pPr algn="l"/>
            <a:r>
              <a:rPr lang="en-IN" b="1" i="0" dirty="0">
                <a:effectLst/>
              </a:rPr>
              <a:t>Financial Products and Services Innovation</a:t>
            </a:r>
            <a:endParaRPr lang="en-IN" b="0" i="0" dirty="0">
              <a:solidFill>
                <a:srgbClr val="374151"/>
              </a:solidFill>
              <a:effectLst/>
            </a:endParaRPr>
          </a:p>
        </p:txBody>
      </p:sp>
      <p:sp>
        <p:nvSpPr>
          <p:cNvPr id="3" name="Content Placeholder 2">
            <a:extLst>
              <a:ext uri="{FF2B5EF4-FFF2-40B4-BE49-F238E27FC236}">
                <a16:creationId xmlns:a16="http://schemas.microsoft.com/office/drawing/2014/main" id="{6FC65ACE-A11D-75EA-9B05-257096337F20}"/>
              </a:ext>
            </a:extLst>
          </p:cNvPr>
          <p:cNvSpPr>
            <a:spLocks noGrp="1"/>
          </p:cNvSpPr>
          <p:nvPr>
            <p:ph idx="1"/>
          </p:nvPr>
        </p:nvSpPr>
        <p:spPr/>
        <p:txBody>
          <a:bodyPr/>
          <a:lstStyle/>
          <a:p>
            <a:pPr algn="just">
              <a:buFont typeface="+mj-lt"/>
              <a:buAutoNum type="arabicPeriod"/>
            </a:pPr>
            <a:r>
              <a:rPr lang="en-IN" b="1" i="0" dirty="0">
                <a:effectLst/>
              </a:rPr>
              <a:t>Streamlined Financial Products</a:t>
            </a:r>
            <a:r>
              <a:rPr lang="en-IN" b="0" i="0" dirty="0">
                <a:effectLst/>
              </a:rPr>
              <a:t>: Banks can use account abstraction to create more efficient and integrated financial products, such as seamlessly linking digital asset wallets with traditional banking services.</a:t>
            </a:r>
          </a:p>
          <a:p>
            <a:pPr algn="just">
              <a:buFont typeface="+mj-lt"/>
              <a:buAutoNum type="arabicPeriod"/>
            </a:pPr>
            <a:r>
              <a:rPr lang="en-IN" b="1" i="0" dirty="0">
                <a:effectLst/>
              </a:rPr>
              <a:t>Automated Compliance and Reporting</a:t>
            </a:r>
            <a:r>
              <a:rPr lang="en-IN" b="0" i="0" dirty="0">
                <a:effectLst/>
              </a:rPr>
              <a:t>: Smart contracts can be programmed to automatically comply with regulatory requirements, making compliance easier and more reliable.</a:t>
            </a:r>
          </a:p>
          <a:p>
            <a:pPr algn="just">
              <a:buFont typeface="+mj-lt"/>
              <a:buAutoNum type="arabicPeriod"/>
            </a:pPr>
            <a:r>
              <a:rPr lang="en-IN" b="1" i="0" dirty="0">
                <a:effectLst/>
              </a:rPr>
              <a:t>Tokenization of Assets</a:t>
            </a:r>
            <a:r>
              <a:rPr lang="en-IN" b="0" i="0" dirty="0">
                <a:effectLst/>
              </a:rPr>
              <a:t>: Account abstraction facilitates the tokenization process, allowing for the seamless integration of digital assets like stocks, bonds, or real estate into blockchain ecosystems.</a:t>
            </a:r>
          </a:p>
          <a:p>
            <a:endParaRPr lang="en-US" dirty="0"/>
          </a:p>
        </p:txBody>
      </p:sp>
    </p:spTree>
    <p:extLst>
      <p:ext uri="{BB962C8B-B14F-4D97-AF65-F5344CB8AC3E}">
        <p14:creationId xmlns:p14="http://schemas.microsoft.com/office/powerpoint/2010/main" val="254897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55B1-3CD7-C19B-0E25-8340D4CB5F8A}"/>
              </a:ext>
            </a:extLst>
          </p:cNvPr>
          <p:cNvSpPr>
            <a:spLocks noGrp="1"/>
          </p:cNvSpPr>
          <p:nvPr>
            <p:ph type="title"/>
          </p:nvPr>
        </p:nvSpPr>
        <p:spPr>
          <a:xfrm>
            <a:off x="838200" y="365125"/>
            <a:ext cx="10515600" cy="539001"/>
          </a:xfrm>
        </p:spPr>
        <p:txBody>
          <a:bodyPr>
            <a:normAutofit fontScale="90000"/>
          </a:bodyPr>
          <a:lstStyle/>
          <a:p>
            <a:r>
              <a:rPr lang="en-IN" b="1" i="0" dirty="0">
                <a:effectLst/>
              </a:rPr>
              <a:t>Integration of Account Abstraction and MPC</a:t>
            </a:r>
            <a:endParaRPr lang="en-US" dirty="0"/>
          </a:p>
        </p:txBody>
      </p:sp>
      <p:sp>
        <p:nvSpPr>
          <p:cNvPr id="3" name="Content Placeholder 2">
            <a:extLst>
              <a:ext uri="{FF2B5EF4-FFF2-40B4-BE49-F238E27FC236}">
                <a16:creationId xmlns:a16="http://schemas.microsoft.com/office/drawing/2014/main" id="{398271CE-73A0-79D3-217F-15180BE072A7}"/>
              </a:ext>
            </a:extLst>
          </p:cNvPr>
          <p:cNvSpPr>
            <a:spLocks noGrp="1"/>
          </p:cNvSpPr>
          <p:nvPr>
            <p:ph idx="1"/>
          </p:nvPr>
        </p:nvSpPr>
        <p:spPr>
          <a:xfrm>
            <a:off x="838200" y="904127"/>
            <a:ext cx="10515600" cy="5260368"/>
          </a:xfrm>
        </p:spPr>
        <p:txBody>
          <a:bodyPr>
            <a:noAutofit/>
          </a:bodyPr>
          <a:lstStyle/>
          <a:p>
            <a:pPr algn="just"/>
            <a:r>
              <a:rPr lang="en-IN" sz="2000" b="1" i="0" dirty="0">
                <a:effectLst/>
              </a:rPr>
              <a:t>Enhanced Security Protocols: </a:t>
            </a:r>
            <a:r>
              <a:rPr lang="en-IN" sz="2000" b="0" i="0" dirty="0">
                <a:effectLst/>
              </a:rPr>
              <a:t>By integrating MPC with account abstraction, the security of blockchain accounts can be significantly enhanced. Account abstraction allows for the implementation of complex logic in smart contracts, and MPC ensures that the execution of this logic is secure and distributed among multiple parties.</a:t>
            </a:r>
            <a:endParaRPr lang="en-IN" sz="2000" b="1" i="0" dirty="0">
              <a:effectLst/>
            </a:endParaRPr>
          </a:p>
          <a:p>
            <a:pPr algn="just"/>
            <a:r>
              <a:rPr lang="en-IN" sz="2000" b="1" i="0" dirty="0">
                <a:effectLst/>
              </a:rPr>
              <a:t>Flexible Key Management: </a:t>
            </a:r>
            <a:r>
              <a:rPr lang="en-IN" sz="2000" b="0" i="0" dirty="0">
                <a:effectLst/>
              </a:rPr>
              <a:t>Account abstraction can be used to define custom rules for transaction validation, which can include requirements for multi-party approval using MPC. This allows for the creation of highly secure, yet flexible, access control mechanisms for blockchain accounts.</a:t>
            </a:r>
            <a:endParaRPr lang="en-IN" sz="2000" b="1" dirty="0"/>
          </a:p>
          <a:p>
            <a:pPr algn="just"/>
            <a:r>
              <a:rPr lang="en-IN" sz="2000" b="1" i="0" dirty="0">
                <a:effectLst/>
              </a:rPr>
              <a:t>Decentralized Control and Recovery Options: </a:t>
            </a:r>
            <a:r>
              <a:rPr lang="en-IN" sz="2000" b="0" i="0" dirty="0">
                <a:effectLst/>
              </a:rPr>
              <a:t>The combination of these technologies allows for decentralized control over an account. For instance, a set of parties (like different departments in a bank or different executors in a trust) can be required to agree on a transaction. Moreover, account abstraction can allow for sophisticated recovery mechanisms in case key shares are lost.</a:t>
            </a:r>
            <a:endParaRPr lang="en-IN" sz="2000" b="1" i="0" dirty="0">
              <a:effectLst/>
            </a:endParaRPr>
          </a:p>
          <a:p>
            <a:pPr algn="just"/>
            <a:r>
              <a:rPr lang="en-IN" sz="2000" b="1" i="0" dirty="0">
                <a:effectLst/>
              </a:rPr>
              <a:t>Compliance and Regulation</a:t>
            </a:r>
            <a:r>
              <a:rPr lang="en-IN" sz="2000" b="0" i="0" dirty="0">
                <a:effectLst/>
              </a:rPr>
              <a:t>: MPC can ensure that no single party has complete control over a transaction, which is beneficial for meeting certain regulatory and compliance standards. Account abstraction can be used to encode these compliance rules directly into the blockchain account.</a:t>
            </a:r>
          </a:p>
          <a:p>
            <a:pPr algn="just"/>
            <a:r>
              <a:rPr lang="en-IN" sz="2000" b="1" i="0" dirty="0">
                <a:effectLst/>
              </a:rPr>
              <a:t>Institutional Adoption</a:t>
            </a:r>
            <a:r>
              <a:rPr lang="en-IN" sz="2000" b="0" i="0" dirty="0">
                <a:effectLst/>
              </a:rPr>
              <a:t>: For institutions like banks or financial services, the combination of account abstraction and MPC provides a balance between security, regulatory compliance, and operational efficiency. This makes blockchain technology more palatable for institutional use and can accelerate the adoption of blockchain-based services.</a:t>
            </a:r>
            <a:endParaRPr lang="en-US" sz="2000" dirty="0"/>
          </a:p>
        </p:txBody>
      </p:sp>
    </p:spTree>
    <p:extLst>
      <p:ext uri="{BB962C8B-B14F-4D97-AF65-F5344CB8AC3E}">
        <p14:creationId xmlns:p14="http://schemas.microsoft.com/office/powerpoint/2010/main" val="19898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A24A-3A29-9597-14C0-5AFBBC610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4704CB-FED9-B04A-BDEA-C3F8E8DB34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398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BDEC-D6E0-1BB2-2234-FCB2CCD39690}"/>
              </a:ext>
            </a:extLst>
          </p:cNvPr>
          <p:cNvSpPr>
            <a:spLocks noGrp="1"/>
          </p:cNvSpPr>
          <p:nvPr>
            <p:ph type="title"/>
          </p:nvPr>
        </p:nvSpPr>
        <p:spPr/>
        <p:txBody>
          <a:bodyPr/>
          <a:lstStyle/>
          <a:p>
            <a:r>
              <a:rPr lang="en-US" dirty="0"/>
              <a:t>What is Account Abstraction</a:t>
            </a:r>
          </a:p>
        </p:txBody>
      </p:sp>
      <p:sp>
        <p:nvSpPr>
          <p:cNvPr id="3" name="Content Placeholder 2">
            <a:extLst>
              <a:ext uri="{FF2B5EF4-FFF2-40B4-BE49-F238E27FC236}">
                <a16:creationId xmlns:a16="http://schemas.microsoft.com/office/drawing/2014/main" id="{D241CE4B-C63A-4D9E-AF83-65D9AE625B8C}"/>
              </a:ext>
            </a:extLst>
          </p:cNvPr>
          <p:cNvSpPr>
            <a:spLocks noGrp="1"/>
          </p:cNvSpPr>
          <p:nvPr>
            <p:ph idx="1"/>
          </p:nvPr>
        </p:nvSpPr>
        <p:spPr/>
        <p:txBody>
          <a:bodyPr/>
          <a:lstStyle/>
          <a:p>
            <a:pPr algn="just"/>
            <a:r>
              <a:rPr lang="en-IN" b="0" i="0" dirty="0">
                <a:effectLst/>
              </a:rPr>
              <a:t>Account abstraction in the context of blockchains like Ethereum refers to the idea of making user accounts more flexible and programmable. In this model, the rules for how a transaction is processed (like signature verification) are defined in smart contract code, allowing for a wide range of customizations. This can include more complex access controls, recovery mechanisms, and integration with off-chain systems</a:t>
            </a:r>
            <a:endParaRPr lang="en-US" dirty="0"/>
          </a:p>
        </p:txBody>
      </p:sp>
    </p:spTree>
    <p:extLst>
      <p:ext uri="{BB962C8B-B14F-4D97-AF65-F5344CB8AC3E}">
        <p14:creationId xmlns:p14="http://schemas.microsoft.com/office/powerpoint/2010/main" val="9575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8FDB-6E1E-FA3B-055C-046D8F0B344B}"/>
              </a:ext>
            </a:extLst>
          </p:cNvPr>
          <p:cNvSpPr>
            <a:spLocks noGrp="1"/>
          </p:cNvSpPr>
          <p:nvPr>
            <p:ph type="title"/>
          </p:nvPr>
        </p:nvSpPr>
        <p:spPr>
          <a:xfrm>
            <a:off x="838200" y="365125"/>
            <a:ext cx="10515600" cy="523081"/>
          </a:xfrm>
        </p:spPr>
        <p:txBody>
          <a:bodyPr>
            <a:normAutofit fontScale="90000"/>
          </a:bodyPr>
          <a:lstStyle/>
          <a:p>
            <a:r>
              <a:rPr lang="en-US" dirty="0"/>
              <a:t>Traditional Ethereum Transaction flow</a:t>
            </a:r>
          </a:p>
        </p:txBody>
      </p:sp>
      <p:pic>
        <p:nvPicPr>
          <p:cNvPr id="5" name="Content Placeholder 4" descr="A diagram of a process flow&#10;&#10;Description automatically generated">
            <a:extLst>
              <a:ext uri="{FF2B5EF4-FFF2-40B4-BE49-F238E27FC236}">
                <a16:creationId xmlns:a16="http://schemas.microsoft.com/office/drawing/2014/main" id="{F0A544B2-9117-20F8-27EA-7C6E9E1C737B}"/>
              </a:ext>
            </a:extLst>
          </p:cNvPr>
          <p:cNvPicPr>
            <a:picLocks noGrp="1" noChangeAspect="1"/>
          </p:cNvPicPr>
          <p:nvPr>
            <p:ph idx="1"/>
          </p:nvPr>
        </p:nvPicPr>
        <p:blipFill>
          <a:blip r:embed="rId2"/>
          <a:stretch>
            <a:fillRect/>
          </a:stretch>
        </p:blipFill>
        <p:spPr>
          <a:xfrm>
            <a:off x="4212404" y="1347136"/>
            <a:ext cx="3280596" cy="4622658"/>
          </a:xfrm>
        </p:spPr>
      </p:pic>
    </p:spTree>
    <p:extLst>
      <p:ext uri="{BB962C8B-B14F-4D97-AF65-F5344CB8AC3E}">
        <p14:creationId xmlns:p14="http://schemas.microsoft.com/office/powerpoint/2010/main" val="187688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27F2-DEA7-3492-EDCF-5EA3BF288EC1}"/>
              </a:ext>
            </a:extLst>
          </p:cNvPr>
          <p:cNvSpPr>
            <a:spLocks noGrp="1"/>
          </p:cNvSpPr>
          <p:nvPr>
            <p:ph type="title"/>
          </p:nvPr>
        </p:nvSpPr>
        <p:spPr/>
        <p:txBody>
          <a:bodyPr/>
          <a:lstStyle/>
          <a:p>
            <a:r>
              <a:rPr lang="en-US" dirty="0"/>
              <a:t>Components of Account Abstraction</a:t>
            </a:r>
          </a:p>
        </p:txBody>
      </p:sp>
      <p:graphicFrame>
        <p:nvGraphicFramePr>
          <p:cNvPr id="4" name="Content Placeholder 3">
            <a:extLst>
              <a:ext uri="{FF2B5EF4-FFF2-40B4-BE49-F238E27FC236}">
                <a16:creationId xmlns:a16="http://schemas.microsoft.com/office/drawing/2014/main" id="{13A6AE16-1A36-32F7-A409-542E76DC567D}"/>
              </a:ext>
            </a:extLst>
          </p:cNvPr>
          <p:cNvGraphicFramePr>
            <a:graphicFrameLocks noGrp="1"/>
          </p:cNvGraphicFramePr>
          <p:nvPr>
            <p:ph idx="1"/>
            <p:extLst>
              <p:ext uri="{D42A27DB-BD31-4B8C-83A1-F6EECF244321}">
                <p14:modId xmlns:p14="http://schemas.microsoft.com/office/powerpoint/2010/main" val="7336649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7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4278-A7BD-0E99-1DEF-FCD2A9396592}"/>
              </a:ext>
            </a:extLst>
          </p:cNvPr>
          <p:cNvSpPr>
            <a:spLocks noGrp="1"/>
          </p:cNvSpPr>
          <p:nvPr>
            <p:ph type="title"/>
          </p:nvPr>
        </p:nvSpPr>
        <p:spPr>
          <a:xfrm>
            <a:off x="838200" y="365125"/>
            <a:ext cx="10515600" cy="559549"/>
          </a:xfrm>
        </p:spPr>
        <p:txBody>
          <a:bodyPr>
            <a:normAutofit fontScale="90000"/>
          </a:bodyPr>
          <a:lstStyle/>
          <a:p>
            <a:r>
              <a:rPr lang="en-US" dirty="0"/>
              <a:t>Transaction Flow</a:t>
            </a:r>
          </a:p>
        </p:txBody>
      </p:sp>
      <p:pic>
        <p:nvPicPr>
          <p:cNvPr id="5" name="Content Placeholder 4" descr="A diagram of a process&#10;&#10;Description automatically generated">
            <a:extLst>
              <a:ext uri="{FF2B5EF4-FFF2-40B4-BE49-F238E27FC236}">
                <a16:creationId xmlns:a16="http://schemas.microsoft.com/office/drawing/2014/main" id="{60D64712-D4AC-8F89-3EFA-9EC39B8E9FF1}"/>
              </a:ext>
            </a:extLst>
          </p:cNvPr>
          <p:cNvPicPr>
            <a:picLocks noGrp="1" noChangeAspect="1"/>
          </p:cNvPicPr>
          <p:nvPr>
            <p:ph idx="1"/>
          </p:nvPr>
        </p:nvPicPr>
        <p:blipFill>
          <a:blip r:embed="rId2"/>
          <a:stretch>
            <a:fillRect/>
          </a:stretch>
        </p:blipFill>
        <p:spPr>
          <a:xfrm>
            <a:off x="3955551" y="1646800"/>
            <a:ext cx="4118329" cy="4530163"/>
          </a:xfrm>
        </p:spPr>
      </p:pic>
    </p:spTree>
    <p:extLst>
      <p:ext uri="{BB962C8B-B14F-4D97-AF65-F5344CB8AC3E}">
        <p14:creationId xmlns:p14="http://schemas.microsoft.com/office/powerpoint/2010/main" val="262675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B7AB-8CF9-F9EA-7DA3-0E25A0E73893}"/>
              </a:ext>
            </a:extLst>
          </p:cNvPr>
          <p:cNvSpPr>
            <a:spLocks noGrp="1"/>
          </p:cNvSpPr>
          <p:nvPr>
            <p:ph type="title"/>
          </p:nvPr>
        </p:nvSpPr>
        <p:spPr/>
        <p:txBody>
          <a:bodyPr/>
          <a:lstStyle/>
          <a:p>
            <a:r>
              <a:rPr lang="en-US" dirty="0" err="1"/>
              <a:t>UserOperation</a:t>
            </a:r>
            <a:r>
              <a:rPr lang="en-US" dirty="0"/>
              <a:t> Object (</a:t>
            </a:r>
            <a:r>
              <a:rPr lang="en-US" dirty="0" err="1"/>
              <a:t>UserOp</a:t>
            </a:r>
            <a:r>
              <a:rPr lang="en-US" dirty="0"/>
              <a:t>)</a:t>
            </a:r>
          </a:p>
        </p:txBody>
      </p:sp>
      <p:pic>
        <p:nvPicPr>
          <p:cNvPr id="5" name="Content Placeholder 4" descr="A screenshot of a computer&#10;&#10;Description automatically generated">
            <a:extLst>
              <a:ext uri="{FF2B5EF4-FFF2-40B4-BE49-F238E27FC236}">
                <a16:creationId xmlns:a16="http://schemas.microsoft.com/office/drawing/2014/main" id="{DFFF6F8D-495D-7724-F367-DF3CC14786CD}"/>
              </a:ext>
            </a:extLst>
          </p:cNvPr>
          <p:cNvPicPr>
            <a:picLocks noGrp="1" noChangeAspect="1"/>
          </p:cNvPicPr>
          <p:nvPr>
            <p:ph idx="1"/>
          </p:nvPr>
        </p:nvPicPr>
        <p:blipFill>
          <a:blip r:embed="rId2"/>
          <a:stretch>
            <a:fillRect/>
          </a:stretch>
        </p:blipFill>
        <p:spPr>
          <a:xfrm>
            <a:off x="2518764" y="1825625"/>
            <a:ext cx="7154472" cy="4351338"/>
          </a:xfrm>
        </p:spPr>
      </p:pic>
    </p:spTree>
    <p:extLst>
      <p:ext uri="{BB962C8B-B14F-4D97-AF65-F5344CB8AC3E}">
        <p14:creationId xmlns:p14="http://schemas.microsoft.com/office/powerpoint/2010/main" val="110370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901F-2FDD-067A-A566-57BE1B517ABF}"/>
              </a:ext>
            </a:extLst>
          </p:cNvPr>
          <p:cNvSpPr>
            <a:spLocks noGrp="1"/>
          </p:cNvSpPr>
          <p:nvPr>
            <p:ph type="title"/>
          </p:nvPr>
        </p:nvSpPr>
        <p:spPr/>
        <p:txBody>
          <a:bodyPr/>
          <a:lstStyle/>
          <a:p>
            <a:r>
              <a:rPr lang="en-US" dirty="0"/>
              <a:t>Bundler</a:t>
            </a:r>
          </a:p>
        </p:txBody>
      </p:sp>
      <p:sp>
        <p:nvSpPr>
          <p:cNvPr id="3" name="Content Placeholder 2">
            <a:extLst>
              <a:ext uri="{FF2B5EF4-FFF2-40B4-BE49-F238E27FC236}">
                <a16:creationId xmlns:a16="http://schemas.microsoft.com/office/drawing/2014/main" id="{9E366911-242E-E99F-B1BE-3039589D6AC1}"/>
              </a:ext>
            </a:extLst>
          </p:cNvPr>
          <p:cNvSpPr>
            <a:spLocks noGrp="1"/>
          </p:cNvSpPr>
          <p:nvPr>
            <p:ph idx="1"/>
          </p:nvPr>
        </p:nvSpPr>
        <p:spPr/>
        <p:txBody>
          <a:bodyPr/>
          <a:lstStyle/>
          <a:p>
            <a:pPr algn="just"/>
            <a:r>
              <a:rPr lang="en-IN" b="0" i="0" dirty="0">
                <a:effectLst/>
              </a:rPr>
              <a:t>a node (block builder) that can handle </a:t>
            </a:r>
            <a:r>
              <a:rPr lang="en-IN" b="0" i="0" dirty="0" err="1">
                <a:effectLst/>
              </a:rPr>
              <a:t>UserOperations</a:t>
            </a:r>
            <a:r>
              <a:rPr lang="en-IN" b="0" i="0" dirty="0">
                <a:effectLst/>
              </a:rPr>
              <a:t>, create a valid an </a:t>
            </a:r>
            <a:r>
              <a:rPr lang="en-IN" b="0" i="0" dirty="0" err="1">
                <a:effectLst/>
              </a:rPr>
              <a:t>EntryPoint.handleOps</a:t>
            </a:r>
            <a:r>
              <a:rPr lang="en-IN" b="0" i="0" dirty="0">
                <a:effectLst/>
              </a:rPr>
              <a:t>() transaction, and add it to the block while it is still valid</a:t>
            </a:r>
          </a:p>
          <a:p>
            <a:pPr algn="just"/>
            <a:r>
              <a:rPr lang="en-IN" b="0" i="0" dirty="0">
                <a:effectLst/>
              </a:rPr>
              <a:t>Users send </a:t>
            </a:r>
            <a:r>
              <a:rPr lang="en-IN" dirty="0" err="1"/>
              <a:t>UserOperation</a:t>
            </a:r>
            <a:r>
              <a:rPr lang="en-IN" b="0" i="0" dirty="0">
                <a:effectLst/>
              </a:rPr>
              <a:t> objects to a dedicated user operation </a:t>
            </a:r>
            <a:r>
              <a:rPr lang="en-IN" b="0" i="0" dirty="0" err="1">
                <a:effectLst/>
              </a:rPr>
              <a:t>mempool</a:t>
            </a:r>
            <a:r>
              <a:rPr lang="en-IN" b="0" i="0" dirty="0">
                <a:effectLst/>
              </a:rPr>
              <a:t>. Bundlers keep listening to these alt </a:t>
            </a:r>
            <a:r>
              <a:rPr lang="en-IN" b="0" i="0" dirty="0" err="1">
                <a:effectLst/>
              </a:rPr>
              <a:t>mempool</a:t>
            </a:r>
            <a:r>
              <a:rPr lang="en-IN" dirty="0"/>
              <a:t>, create a bundle transaction and trigger </a:t>
            </a:r>
            <a:r>
              <a:rPr lang="en-IN" dirty="0" err="1"/>
              <a:t>entrypoint.handleOps</a:t>
            </a:r>
            <a:r>
              <a:rPr lang="en-IN" dirty="0"/>
              <a:t>().</a:t>
            </a:r>
            <a:endParaRPr lang="en-US" dirty="0"/>
          </a:p>
        </p:txBody>
      </p:sp>
    </p:spTree>
    <p:extLst>
      <p:ext uri="{BB962C8B-B14F-4D97-AF65-F5344CB8AC3E}">
        <p14:creationId xmlns:p14="http://schemas.microsoft.com/office/powerpoint/2010/main" val="75289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9735-8C4D-FCB0-57AC-AD4F940AA7E3}"/>
              </a:ext>
            </a:extLst>
          </p:cNvPr>
          <p:cNvSpPr>
            <a:spLocks noGrp="1"/>
          </p:cNvSpPr>
          <p:nvPr>
            <p:ph type="title"/>
          </p:nvPr>
        </p:nvSpPr>
        <p:spPr/>
        <p:txBody>
          <a:bodyPr/>
          <a:lstStyle/>
          <a:p>
            <a:r>
              <a:rPr lang="en-US" dirty="0" err="1"/>
              <a:t>Entrypoint</a:t>
            </a:r>
            <a:r>
              <a:rPr lang="en-US" dirty="0"/>
              <a:t> Contract</a:t>
            </a:r>
          </a:p>
        </p:txBody>
      </p:sp>
      <p:sp>
        <p:nvSpPr>
          <p:cNvPr id="3" name="Content Placeholder 2">
            <a:extLst>
              <a:ext uri="{FF2B5EF4-FFF2-40B4-BE49-F238E27FC236}">
                <a16:creationId xmlns:a16="http://schemas.microsoft.com/office/drawing/2014/main" id="{EA44F85F-6C35-56BA-FF98-291C724A4043}"/>
              </a:ext>
            </a:extLst>
          </p:cNvPr>
          <p:cNvSpPr>
            <a:spLocks noGrp="1"/>
          </p:cNvSpPr>
          <p:nvPr>
            <p:ph idx="1"/>
          </p:nvPr>
        </p:nvSpPr>
        <p:spPr/>
        <p:txBody>
          <a:bodyPr/>
          <a:lstStyle/>
          <a:p>
            <a:pPr algn="just"/>
            <a:r>
              <a:rPr lang="en-IN" dirty="0"/>
              <a:t>A </a:t>
            </a:r>
            <a:r>
              <a:rPr lang="en-IN" b="0" i="0" dirty="0">
                <a:effectLst/>
              </a:rPr>
              <a:t>singleton contract to execute bundles of </a:t>
            </a:r>
            <a:r>
              <a:rPr lang="en-IN" b="0" i="0" dirty="0" err="1">
                <a:effectLst/>
              </a:rPr>
              <a:t>UserOperations</a:t>
            </a:r>
            <a:r>
              <a:rPr lang="en-IN" b="0" i="0" dirty="0">
                <a:effectLst/>
              </a:rPr>
              <a:t>. Bundlers/Clients whitelist the supported </a:t>
            </a:r>
            <a:r>
              <a:rPr lang="en-IN" b="0" i="0" dirty="0" err="1">
                <a:effectLst/>
              </a:rPr>
              <a:t>entrypoint</a:t>
            </a:r>
            <a:r>
              <a:rPr lang="en-IN" b="0" i="0" dirty="0">
                <a:effectLst/>
              </a:rPr>
              <a:t>.</a:t>
            </a:r>
          </a:p>
          <a:p>
            <a:pPr algn="just"/>
            <a:r>
              <a:rPr lang="en-IN" dirty="0"/>
              <a:t>Functions Necessary for </a:t>
            </a:r>
            <a:r>
              <a:rPr lang="en-IN" dirty="0" err="1"/>
              <a:t>Entrypoint</a:t>
            </a:r>
            <a:r>
              <a:rPr lang="en-IN" dirty="0"/>
              <a:t> contract.</a:t>
            </a:r>
          </a:p>
          <a:p>
            <a:pPr lvl="1" algn="just"/>
            <a:r>
              <a:rPr lang="en-IN" dirty="0" err="1"/>
              <a:t>handleOps</a:t>
            </a:r>
            <a:endParaRPr lang="en-IN" dirty="0"/>
          </a:p>
          <a:p>
            <a:pPr lvl="1" algn="just"/>
            <a:r>
              <a:rPr lang="en-IN" dirty="0" err="1"/>
              <a:t>handleOpsAggregator</a:t>
            </a:r>
            <a:endParaRPr lang="en-IN" dirty="0"/>
          </a:p>
          <a:p>
            <a:pPr lvl="1" algn="just"/>
            <a:endParaRPr lang="en-US" dirty="0"/>
          </a:p>
        </p:txBody>
      </p:sp>
    </p:spTree>
    <p:extLst>
      <p:ext uri="{BB962C8B-B14F-4D97-AF65-F5344CB8AC3E}">
        <p14:creationId xmlns:p14="http://schemas.microsoft.com/office/powerpoint/2010/main" val="7638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356E-D3BD-41B9-1D22-FCDF2FC41B53}"/>
              </a:ext>
            </a:extLst>
          </p:cNvPr>
          <p:cNvSpPr>
            <a:spLocks noGrp="1"/>
          </p:cNvSpPr>
          <p:nvPr>
            <p:ph type="title"/>
          </p:nvPr>
        </p:nvSpPr>
        <p:spPr/>
        <p:txBody>
          <a:bodyPr/>
          <a:lstStyle/>
          <a:p>
            <a:r>
              <a:rPr lang="en-US" dirty="0"/>
              <a:t>Paymaster</a:t>
            </a:r>
          </a:p>
        </p:txBody>
      </p:sp>
      <p:pic>
        <p:nvPicPr>
          <p:cNvPr id="5" name="Content Placeholder 4" descr="A screenshot of a computer screen&#10;&#10;Description automatically generated">
            <a:extLst>
              <a:ext uri="{FF2B5EF4-FFF2-40B4-BE49-F238E27FC236}">
                <a16:creationId xmlns:a16="http://schemas.microsoft.com/office/drawing/2014/main" id="{80B15E88-4C87-97DC-49A8-738DE7BEC3AB}"/>
              </a:ext>
            </a:extLst>
          </p:cNvPr>
          <p:cNvPicPr>
            <a:picLocks noGrp="1" noChangeAspect="1"/>
          </p:cNvPicPr>
          <p:nvPr>
            <p:ph idx="1"/>
          </p:nvPr>
        </p:nvPicPr>
        <p:blipFill>
          <a:blip r:embed="rId2"/>
          <a:stretch>
            <a:fillRect/>
          </a:stretch>
        </p:blipFill>
        <p:spPr>
          <a:xfrm>
            <a:off x="739741" y="1955060"/>
            <a:ext cx="4756934" cy="3975119"/>
          </a:xfr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1D669204-8FE8-F709-62DE-BDB711436736}"/>
              </a:ext>
            </a:extLst>
          </p:cNvPr>
          <p:cNvPicPr>
            <a:picLocks noChangeAspect="1"/>
          </p:cNvPicPr>
          <p:nvPr/>
        </p:nvPicPr>
        <p:blipFill>
          <a:blip r:embed="rId3"/>
          <a:stretch>
            <a:fillRect/>
          </a:stretch>
        </p:blipFill>
        <p:spPr>
          <a:xfrm>
            <a:off x="6324764" y="2763748"/>
            <a:ext cx="5029036" cy="2166064"/>
          </a:xfrm>
          <a:prstGeom prst="rect">
            <a:avLst/>
          </a:prstGeom>
          <a:ln>
            <a:solidFill>
              <a:schemeClr val="tx1"/>
            </a:solidFill>
          </a:ln>
        </p:spPr>
      </p:pic>
    </p:spTree>
    <p:extLst>
      <p:ext uri="{BB962C8B-B14F-4D97-AF65-F5344CB8AC3E}">
        <p14:creationId xmlns:p14="http://schemas.microsoft.com/office/powerpoint/2010/main" val="42795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4181</TotalTime>
  <Words>657</Words>
  <Application>Microsoft Macintosh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EIP-4337: Account Abstraction</vt:lpstr>
      <vt:lpstr>What is Account Abstraction</vt:lpstr>
      <vt:lpstr>Traditional Ethereum Transaction flow</vt:lpstr>
      <vt:lpstr>Components of Account Abstraction</vt:lpstr>
      <vt:lpstr>Transaction Flow</vt:lpstr>
      <vt:lpstr>UserOperation Object (UserOp)</vt:lpstr>
      <vt:lpstr>Bundler</vt:lpstr>
      <vt:lpstr>Entrypoint Contract</vt:lpstr>
      <vt:lpstr>Paymaster</vt:lpstr>
      <vt:lpstr>Smart Account / BaseAccount</vt:lpstr>
      <vt:lpstr>Financial Products and Services Innovation</vt:lpstr>
      <vt:lpstr>Integration of Account Abstraction and MPC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EIP-4337: Account Abstraction</dc:title>
  <dc:creator>Akash Kulkarni</dc:creator>
  <cp:lastModifiedBy>Akash Kulkarni</cp:lastModifiedBy>
  <cp:revision>2</cp:revision>
  <dcterms:created xsi:type="dcterms:W3CDTF">2024-01-16T21:27:47Z</dcterms:created>
  <dcterms:modified xsi:type="dcterms:W3CDTF">2024-01-19T19:09:13Z</dcterms:modified>
</cp:coreProperties>
</file>