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9" r:id="rId5"/>
    <p:sldId id="259" r:id="rId6"/>
    <p:sldId id="273" r:id="rId7"/>
    <p:sldId id="270" r:id="rId8"/>
    <p:sldId id="271" r:id="rId9"/>
    <p:sldId id="262" r:id="rId10"/>
    <p:sldId id="263" r:id="rId11"/>
    <p:sldId id="267" r:id="rId12"/>
    <p:sldId id="264" r:id="rId13"/>
    <p:sldId id="272" r:id="rId14"/>
    <p:sldId id="265" r:id="rId15"/>
    <p:sldId id="266"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2.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2.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7D3957-9095-485B-8A59-AB6EFCF6279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63342BB-46B7-4206-A6A5-13BB33076032}">
      <dgm:prSet/>
      <dgm:spPr/>
      <dgm:t>
        <a:bodyPr/>
        <a:lstStyle/>
        <a:p>
          <a:r>
            <a:rPr lang="en-US" b="0" i="0"/>
            <a:t>Contact Management: Easily extract and organize contact information from business cards, allowing for efficient contact management and seamless integration with other platforms or CRMs.</a:t>
          </a:r>
          <a:endParaRPr lang="en-US"/>
        </a:p>
      </dgm:t>
    </dgm:pt>
    <dgm:pt modelId="{F6E349BF-EB60-4C0A-9335-63D87E83D59B}" type="parTrans" cxnId="{642DFA2D-9DAF-47AF-8B5B-F4F6137BEC8E}">
      <dgm:prSet/>
      <dgm:spPr/>
      <dgm:t>
        <a:bodyPr/>
        <a:lstStyle/>
        <a:p>
          <a:endParaRPr lang="en-US"/>
        </a:p>
      </dgm:t>
    </dgm:pt>
    <dgm:pt modelId="{B3C03725-D484-4D7B-825C-B9C27F8299DA}" type="sibTrans" cxnId="{642DFA2D-9DAF-47AF-8B5B-F4F6137BEC8E}">
      <dgm:prSet/>
      <dgm:spPr/>
      <dgm:t>
        <a:bodyPr/>
        <a:lstStyle/>
        <a:p>
          <a:endParaRPr lang="en-US"/>
        </a:p>
      </dgm:t>
    </dgm:pt>
    <dgm:pt modelId="{E4872F19-FD13-4E6F-A28D-E2CFA891AAAD}">
      <dgm:prSet/>
      <dgm:spPr/>
      <dgm:t>
        <a:bodyPr/>
        <a:lstStyle/>
        <a:p>
          <a:r>
            <a:rPr lang="en-US" b="0" i="0"/>
            <a:t>Lead Generation: Extract key details from business cards to identify potential leads and streamline the lead generation process for sales and marketing teams.</a:t>
          </a:r>
          <a:endParaRPr lang="en-US"/>
        </a:p>
      </dgm:t>
    </dgm:pt>
    <dgm:pt modelId="{8DF6E521-810D-48E5-A67F-1DC99F9B9D31}" type="parTrans" cxnId="{483550D5-01AB-4BE3-8281-AB894125E06F}">
      <dgm:prSet/>
      <dgm:spPr/>
      <dgm:t>
        <a:bodyPr/>
        <a:lstStyle/>
        <a:p>
          <a:endParaRPr lang="en-US"/>
        </a:p>
      </dgm:t>
    </dgm:pt>
    <dgm:pt modelId="{C3F876F4-6CDD-4520-8F72-2F06399F3E64}" type="sibTrans" cxnId="{483550D5-01AB-4BE3-8281-AB894125E06F}">
      <dgm:prSet/>
      <dgm:spPr/>
      <dgm:t>
        <a:bodyPr/>
        <a:lstStyle/>
        <a:p>
          <a:endParaRPr lang="en-US"/>
        </a:p>
      </dgm:t>
    </dgm:pt>
    <dgm:pt modelId="{ACD497B4-E690-49F7-BFB6-155CB0E550C0}">
      <dgm:prSet/>
      <dgm:spPr/>
      <dgm:t>
        <a:bodyPr/>
        <a:lstStyle/>
        <a:p>
          <a:r>
            <a:rPr lang="en-US" b="0" i="0"/>
            <a:t>CRM Integration: Integrate the extracted business card information with existing Customer Relationship Management (CRM) systems to maintain up-to-date and accurate customer profiles.</a:t>
          </a:r>
          <a:endParaRPr lang="en-US"/>
        </a:p>
      </dgm:t>
    </dgm:pt>
    <dgm:pt modelId="{12DFA861-B6FF-4DDE-8FED-D1F5B9043649}" type="parTrans" cxnId="{7B1F5DA8-BCEC-474E-A6E1-B1ECE86EB7D7}">
      <dgm:prSet/>
      <dgm:spPr/>
      <dgm:t>
        <a:bodyPr/>
        <a:lstStyle/>
        <a:p>
          <a:endParaRPr lang="en-US"/>
        </a:p>
      </dgm:t>
    </dgm:pt>
    <dgm:pt modelId="{A28CA9F5-8F4F-4CFB-9BA6-1BCCF49F034A}" type="sibTrans" cxnId="{7B1F5DA8-BCEC-474E-A6E1-B1ECE86EB7D7}">
      <dgm:prSet/>
      <dgm:spPr/>
      <dgm:t>
        <a:bodyPr/>
        <a:lstStyle/>
        <a:p>
          <a:endParaRPr lang="en-US"/>
        </a:p>
      </dgm:t>
    </dgm:pt>
    <dgm:pt modelId="{EECC267E-6EDC-41A2-88A4-BB2F63C0C6A9}">
      <dgm:prSet/>
      <dgm:spPr/>
      <dgm:t>
        <a:bodyPr/>
        <a:lstStyle/>
        <a:p>
          <a:r>
            <a:rPr lang="en-US" b="0" i="0"/>
            <a:t>Seamless Collaboration: Share extracted business card information with team members, colleagues, or departments, enabling smooth collaboration and improved workflow within an organization.</a:t>
          </a:r>
          <a:endParaRPr lang="en-US"/>
        </a:p>
      </dgm:t>
    </dgm:pt>
    <dgm:pt modelId="{4BDEEAD6-2BD9-4D2C-B9F4-F4E08CCC17F4}" type="parTrans" cxnId="{C1DCAD34-3A38-4325-A1A2-D0206BA58A0A}">
      <dgm:prSet/>
      <dgm:spPr/>
      <dgm:t>
        <a:bodyPr/>
        <a:lstStyle/>
        <a:p>
          <a:endParaRPr lang="en-US"/>
        </a:p>
      </dgm:t>
    </dgm:pt>
    <dgm:pt modelId="{E6430B3A-ABB6-4EEB-BA54-1A1F458F173B}" type="sibTrans" cxnId="{C1DCAD34-3A38-4325-A1A2-D0206BA58A0A}">
      <dgm:prSet/>
      <dgm:spPr/>
      <dgm:t>
        <a:bodyPr/>
        <a:lstStyle/>
        <a:p>
          <a:endParaRPr lang="en-US"/>
        </a:p>
      </dgm:t>
    </dgm:pt>
    <dgm:pt modelId="{D91692EB-B65E-4CCE-A400-563C619E3250}" type="pres">
      <dgm:prSet presAssocID="{787D3957-9095-485B-8A59-AB6EFCF6279F}" presName="root" presStyleCnt="0">
        <dgm:presLayoutVars>
          <dgm:dir/>
          <dgm:resizeHandles val="exact"/>
        </dgm:presLayoutVars>
      </dgm:prSet>
      <dgm:spPr/>
    </dgm:pt>
    <dgm:pt modelId="{3F58688E-494F-4CB8-AB61-8EABD6F3C2C5}" type="pres">
      <dgm:prSet presAssocID="{863342BB-46B7-4206-A6A5-13BB33076032}" presName="compNode" presStyleCnt="0"/>
      <dgm:spPr/>
    </dgm:pt>
    <dgm:pt modelId="{9C593EB2-B373-4387-8DD5-D09DD0D38555}" type="pres">
      <dgm:prSet presAssocID="{863342BB-46B7-4206-A6A5-13BB33076032}" presName="bgRect" presStyleLbl="bgShp" presStyleIdx="0" presStyleCnt="4"/>
      <dgm:spPr/>
    </dgm:pt>
    <dgm:pt modelId="{2C38A256-8EF8-43E6-AADC-6481FF6E7447}" type="pres">
      <dgm:prSet presAssocID="{863342BB-46B7-4206-A6A5-13BB3307603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ll center"/>
        </a:ext>
      </dgm:extLst>
    </dgm:pt>
    <dgm:pt modelId="{2150477D-3E4E-4A6D-BF6B-50CA75993935}" type="pres">
      <dgm:prSet presAssocID="{863342BB-46B7-4206-A6A5-13BB33076032}" presName="spaceRect" presStyleCnt="0"/>
      <dgm:spPr/>
    </dgm:pt>
    <dgm:pt modelId="{7BD4528D-1F03-438E-8784-6C39A4931ABC}" type="pres">
      <dgm:prSet presAssocID="{863342BB-46B7-4206-A6A5-13BB33076032}" presName="parTx" presStyleLbl="revTx" presStyleIdx="0" presStyleCnt="4">
        <dgm:presLayoutVars>
          <dgm:chMax val="0"/>
          <dgm:chPref val="0"/>
        </dgm:presLayoutVars>
      </dgm:prSet>
      <dgm:spPr/>
    </dgm:pt>
    <dgm:pt modelId="{18930C0A-36ED-42C5-A4BD-C0EF31532F62}" type="pres">
      <dgm:prSet presAssocID="{B3C03725-D484-4D7B-825C-B9C27F8299DA}" presName="sibTrans" presStyleCnt="0"/>
      <dgm:spPr/>
    </dgm:pt>
    <dgm:pt modelId="{2A7E4EF6-447C-452B-BC5C-F98F930E62FD}" type="pres">
      <dgm:prSet presAssocID="{E4872F19-FD13-4E6F-A28D-E2CFA891AAAD}" presName="compNode" presStyleCnt="0"/>
      <dgm:spPr/>
    </dgm:pt>
    <dgm:pt modelId="{E4272AB2-7A46-44BF-8534-D0E93AAFD81D}" type="pres">
      <dgm:prSet presAssocID="{E4872F19-FD13-4E6F-A28D-E2CFA891AAAD}" presName="bgRect" presStyleLbl="bgShp" presStyleIdx="1" presStyleCnt="4"/>
      <dgm:spPr/>
    </dgm:pt>
    <dgm:pt modelId="{DC31FE3F-FA5F-4D9C-BFD1-17E9616AF4D9}" type="pres">
      <dgm:prSet presAssocID="{E4872F19-FD13-4E6F-A28D-E2CFA891AAA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shake"/>
        </a:ext>
      </dgm:extLst>
    </dgm:pt>
    <dgm:pt modelId="{46B99E4E-13FB-41E0-8BFA-733202736D1C}" type="pres">
      <dgm:prSet presAssocID="{E4872F19-FD13-4E6F-A28D-E2CFA891AAAD}" presName="spaceRect" presStyleCnt="0"/>
      <dgm:spPr/>
    </dgm:pt>
    <dgm:pt modelId="{DBA7CCC3-A27C-4BDA-9848-0C081E41D17D}" type="pres">
      <dgm:prSet presAssocID="{E4872F19-FD13-4E6F-A28D-E2CFA891AAAD}" presName="parTx" presStyleLbl="revTx" presStyleIdx="1" presStyleCnt="4">
        <dgm:presLayoutVars>
          <dgm:chMax val="0"/>
          <dgm:chPref val="0"/>
        </dgm:presLayoutVars>
      </dgm:prSet>
      <dgm:spPr/>
    </dgm:pt>
    <dgm:pt modelId="{08B6DEDA-469C-4BA3-AD03-BC0E6667DEBF}" type="pres">
      <dgm:prSet presAssocID="{C3F876F4-6CDD-4520-8F72-2F06399F3E64}" presName="sibTrans" presStyleCnt="0"/>
      <dgm:spPr/>
    </dgm:pt>
    <dgm:pt modelId="{C4ED8DBE-F336-4376-8187-201AE1EBDBCE}" type="pres">
      <dgm:prSet presAssocID="{ACD497B4-E690-49F7-BFB6-155CB0E550C0}" presName="compNode" presStyleCnt="0"/>
      <dgm:spPr/>
    </dgm:pt>
    <dgm:pt modelId="{579D7A49-91F8-4220-97C9-9466C48691B9}" type="pres">
      <dgm:prSet presAssocID="{ACD497B4-E690-49F7-BFB6-155CB0E550C0}" presName="bgRect" presStyleLbl="bgShp" presStyleIdx="2" presStyleCnt="4"/>
      <dgm:spPr/>
    </dgm:pt>
    <dgm:pt modelId="{178D730F-FF51-487F-BA47-672A8567F9AF}" type="pres">
      <dgm:prSet presAssocID="{ACD497B4-E690-49F7-BFB6-155CB0E550C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2A005DAA-BE6D-4919-80E4-BC65AF2A9CB4}" type="pres">
      <dgm:prSet presAssocID="{ACD497B4-E690-49F7-BFB6-155CB0E550C0}" presName="spaceRect" presStyleCnt="0"/>
      <dgm:spPr/>
    </dgm:pt>
    <dgm:pt modelId="{0D6F0C54-9120-4E05-A31E-DBBF8045EA9A}" type="pres">
      <dgm:prSet presAssocID="{ACD497B4-E690-49F7-BFB6-155CB0E550C0}" presName="parTx" presStyleLbl="revTx" presStyleIdx="2" presStyleCnt="4">
        <dgm:presLayoutVars>
          <dgm:chMax val="0"/>
          <dgm:chPref val="0"/>
        </dgm:presLayoutVars>
      </dgm:prSet>
      <dgm:spPr/>
    </dgm:pt>
    <dgm:pt modelId="{4EA1FA8A-EA1D-4BA3-A2B0-822828C5151A}" type="pres">
      <dgm:prSet presAssocID="{A28CA9F5-8F4F-4CFB-9BA6-1BCCF49F034A}" presName="sibTrans" presStyleCnt="0"/>
      <dgm:spPr/>
    </dgm:pt>
    <dgm:pt modelId="{538B0E94-FA02-43AC-A471-682F7F0F14CB}" type="pres">
      <dgm:prSet presAssocID="{EECC267E-6EDC-41A2-88A4-BB2F63C0C6A9}" presName="compNode" presStyleCnt="0"/>
      <dgm:spPr/>
    </dgm:pt>
    <dgm:pt modelId="{B0CD68D3-879E-4900-B861-FAB5D1E255E2}" type="pres">
      <dgm:prSet presAssocID="{EECC267E-6EDC-41A2-88A4-BB2F63C0C6A9}" presName="bgRect" presStyleLbl="bgShp" presStyleIdx="3" presStyleCnt="4"/>
      <dgm:spPr/>
    </dgm:pt>
    <dgm:pt modelId="{4E7E7CCA-D311-4EDD-A858-3D58B4F3880F}" type="pres">
      <dgm:prSet presAssocID="{EECC267E-6EDC-41A2-88A4-BB2F63C0C6A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laying Cards"/>
        </a:ext>
      </dgm:extLst>
    </dgm:pt>
    <dgm:pt modelId="{A19270D1-AB00-4E91-9336-769EF89D0218}" type="pres">
      <dgm:prSet presAssocID="{EECC267E-6EDC-41A2-88A4-BB2F63C0C6A9}" presName="spaceRect" presStyleCnt="0"/>
      <dgm:spPr/>
    </dgm:pt>
    <dgm:pt modelId="{072807E0-5454-41E9-8387-C00B8B6AB4B3}" type="pres">
      <dgm:prSet presAssocID="{EECC267E-6EDC-41A2-88A4-BB2F63C0C6A9}" presName="parTx" presStyleLbl="revTx" presStyleIdx="3" presStyleCnt="4">
        <dgm:presLayoutVars>
          <dgm:chMax val="0"/>
          <dgm:chPref val="0"/>
        </dgm:presLayoutVars>
      </dgm:prSet>
      <dgm:spPr/>
    </dgm:pt>
  </dgm:ptLst>
  <dgm:cxnLst>
    <dgm:cxn modelId="{642DFA2D-9DAF-47AF-8B5B-F4F6137BEC8E}" srcId="{787D3957-9095-485B-8A59-AB6EFCF6279F}" destId="{863342BB-46B7-4206-A6A5-13BB33076032}" srcOrd="0" destOrd="0" parTransId="{F6E349BF-EB60-4C0A-9335-63D87E83D59B}" sibTransId="{B3C03725-D484-4D7B-825C-B9C27F8299DA}"/>
    <dgm:cxn modelId="{C1DCAD34-3A38-4325-A1A2-D0206BA58A0A}" srcId="{787D3957-9095-485B-8A59-AB6EFCF6279F}" destId="{EECC267E-6EDC-41A2-88A4-BB2F63C0C6A9}" srcOrd="3" destOrd="0" parTransId="{4BDEEAD6-2BD9-4D2C-B9F4-F4E08CCC17F4}" sibTransId="{E6430B3A-ABB6-4EEB-BA54-1A1F458F173B}"/>
    <dgm:cxn modelId="{02C6C642-DB5C-468E-BE81-F1C8512DE06C}" type="presOf" srcId="{ACD497B4-E690-49F7-BFB6-155CB0E550C0}" destId="{0D6F0C54-9120-4E05-A31E-DBBF8045EA9A}" srcOrd="0" destOrd="0" presId="urn:microsoft.com/office/officeart/2018/2/layout/IconVerticalSolidList"/>
    <dgm:cxn modelId="{B24BFF73-E6C8-4109-B780-3EF08EE6F87B}" type="presOf" srcId="{787D3957-9095-485B-8A59-AB6EFCF6279F}" destId="{D91692EB-B65E-4CCE-A400-563C619E3250}" srcOrd="0" destOrd="0" presId="urn:microsoft.com/office/officeart/2018/2/layout/IconVerticalSolidList"/>
    <dgm:cxn modelId="{5A452177-242A-474B-B788-8C5889A462D6}" type="presOf" srcId="{E4872F19-FD13-4E6F-A28D-E2CFA891AAAD}" destId="{DBA7CCC3-A27C-4BDA-9848-0C081E41D17D}" srcOrd="0" destOrd="0" presId="urn:microsoft.com/office/officeart/2018/2/layout/IconVerticalSolidList"/>
    <dgm:cxn modelId="{9636C859-67A9-4878-B46A-F2BA966BF1CE}" type="presOf" srcId="{863342BB-46B7-4206-A6A5-13BB33076032}" destId="{7BD4528D-1F03-438E-8784-6C39A4931ABC}" srcOrd="0" destOrd="0" presId="urn:microsoft.com/office/officeart/2018/2/layout/IconVerticalSolidList"/>
    <dgm:cxn modelId="{7B1F5DA8-BCEC-474E-A6E1-B1ECE86EB7D7}" srcId="{787D3957-9095-485B-8A59-AB6EFCF6279F}" destId="{ACD497B4-E690-49F7-BFB6-155CB0E550C0}" srcOrd="2" destOrd="0" parTransId="{12DFA861-B6FF-4DDE-8FED-D1F5B9043649}" sibTransId="{A28CA9F5-8F4F-4CFB-9BA6-1BCCF49F034A}"/>
    <dgm:cxn modelId="{16FC25BB-FB1F-4D42-9617-724F4F298715}" type="presOf" srcId="{EECC267E-6EDC-41A2-88A4-BB2F63C0C6A9}" destId="{072807E0-5454-41E9-8387-C00B8B6AB4B3}" srcOrd="0" destOrd="0" presId="urn:microsoft.com/office/officeart/2018/2/layout/IconVerticalSolidList"/>
    <dgm:cxn modelId="{483550D5-01AB-4BE3-8281-AB894125E06F}" srcId="{787D3957-9095-485B-8A59-AB6EFCF6279F}" destId="{E4872F19-FD13-4E6F-A28D-E2CFA891AAAD}" srcOrd="1" destOrd="0" parTransId="{8DF6E521-810D-48E5-A67F-1DC99F9B9D31}" sibTransId="{C3F876F4-6CDD-4520-8F72-2F06399F3E64}"/>
    <dgm:cxn modelId="{646CDDD2-4A3E-4C82-A0A3-F0DB7567FFE0}" type="presParOf" srcId="{D91692EB-B65E-4CCE-A400-563C619E3250}" destId="{3F58688E-494F-4CB8-AB61-8EABD6F3C2C5}" srcOrd="0" destOrd="0" presId="urn:microsoft.com/office/officeart/2018/2/layout/IconVerticalSolidList"/>
    <dgm:cxn modelId="{3720FECB-D9C5-4916-91F5-17156F1175DA}" type="presParOf" srcId="{3F58688E-494F-4CB8-AB61-8EABD6F3C2C5}" destId="{9C593EB2-B373-4387-8DD5-D09DD0D38555}" srcOrd="0" destOrd="0" presId="urn:microsoft.com/office/officeart/2018/2/layout/IconVerticalSolidList"/>
    <dgm:cxn modelId="{5E09F9AF-0D46-48E2-8AF8-CEAE6DAFC06C}" type="presParOf" srcId="{3F58688E-494F-4CB8-AB61-8EABD6F3C2C5}" destId="{2C38A256-8EF8-43E6-AADC-6481FF6E7447}" srcOrd="1" destOrd="0" presId="urn:microsoft.com/office/officeart/2018/2/layout/IconVerticalSolidList"/>
    <dgm:cxn modelId="{D55C39F2-1567-4529-B327-B3778D93CD10}" type="presParOf" srcId="{3F58688E-494F-4CB8-AB61-8EABD6F3C2C5}" destId="{2150477D-3E4E-4A6D-BF6B-50CA75993935}" srcOrd="2" destOrd="0" presId="urn:microsoft.com/office/officeart/2018/2/layout/IconVerticalSolidList"/>
    <dgm:cxn modelId="{26AD9D26-8E9B-413E-B786-530C7BBFDFAF}" type="presParOf" srcId="{3F58688E-494F-4CB8-AB61-8EABD6F3C2C5}" destId="{7BD4528D-1F03-438E-8784-6C39A4931ABC}" srcOrd="3" destOrd="0" presId="urn:microsoft.com/office/officeart/2018/2/layout/IconVerticalSolidList"/>
    <dgm:cxn modelId="{750AFA6E-0C9D-4AC8-8AA2-BA86E9471062}" type="presParOf" srcId="{D91692EB-B65E-4CCE-A400-563C619E3250}" destId="{18930C0A-36ED-42C5-A4BD-C0EF31532F62}" srcOrd="1" destOrd="0" presId="urn:microsoft.com/office/officeart/2018/2/layout/IconVerticalSolidList"/>
    <dgm:cxn modelId="{952D6369-236D-457D-9C0C-D346AAD623BD}" type="presParOf" srcId="{D91692EB-B65E-4CCE-A400-563C619E3250}" destId="{2A7E4EF6-447C-452B-BC5C-F98F930E62FD}" srcOrd="2" destOrd="0" presId="urn:microsoft.com/office/officeart/2018/2/layout/IconVerticalSolidList"/>
    <dgm:cxn modelId="{9CAC74DA-6B47-480B-8C9B-4A7C969DF45D}" type="presParOf" srcId="{2A7E4EF6-447C-452B-BC5C-F98F930E62FD}" destId="{E4272AB2-7A46-44BF-8534-D0E93AAFD81D}" srcOrd="0" destOrd="0" presId="urn:microsoft.com/office/officeart/2018/2/layout/IconVerticalSolidList"/>
    <dgm:cxn modelId="{1D8A0D33-49AB-4189-96F8-0F7EC9112011}" type="presParOf" srcId="{2A7E4EF6-447C-452B-BC5C-F98F930E62FD}" destId="{DC31FE3F-FA5F-4D9C-BFD1-17E9616AF4D9}" srcOrd="1" destOrd="0" presId="urn:microsoft.com/office/officeart/2018/2/layout/IconVerticalSolidList"/>
    <dgm:cxn modelId="{8E70F83A-6D0C-4A25-BB4B-5C68D474662D}" type="presParOf" srcId="{2A7E4EF6-447C-452B-BC5C-F98F930E62FD}" destId="{46B99E4E-13FB-41E0-8BFA-733202736D1C}" srcOrd="2" destOrd="0" presId="urn:microsoft.com/office/officeart/2018/2/layout/IconVerticalSolidList"/>
    <dgm:cxn modelId="{B4986525-B387-4C00-B4E6-151DCFA0EC94}" type="presParOf" srcId="{2A7E4EF6-447C-452B-BC5C-F98F930E62FD}" destId="{DBA7CCC3-A27C-4BDA-9848-0C081E41D17D}" srcOrd="3" destOrd="0" presId="urn:microsoft.com/office/officeart/2018/2/layout/IconVerticalSolidList"/>
    <dgm:cxn modelId="{9877008F-5646-4A9F-884E-A0649C928253}" type="presParOf" srcId="{D91692EB-B65E-4CCE-A400-563C619E3250}" destId="{08B6DEDA-469C-4BA3-AD03-BC0E6667DEBF}" srcOrd="3" destOrd="0" presId="urn:microsoft.com/office/officeart/2018/2/layout/IconVerticalSolidList"/>
    <dgm:cxn modelId="{094DA6C8-ABBB-46E4-8AD1-32D88A399ABE}" type="presParOf" srcId="{D91692EB-B65E-4CCE-A400-563C619E3250}" destId="{C4ED8DBE-F336-4376-8187-201AE1EBDBCE}" srcOrd="4" destOrd="0" presId="urn:microsoft.com/office/officeart/2018/2/layout/IconVerticalSolidList"/>
    <dgm:cxn modelId="{8E2FD34C-6DDB-4290-8C2B-12188BD2D9CB}" type="presParOf" srcId="{C4ED8DBE-F336-4376-8187-201AE1EBDBCE}" destId="{579D7A49-91F8-4220-97C9-9466C48691B9}" srcOrd="0" destOrd="0" presId="urn:microsoft.com/office/officeart/2018/2/layout/IconVerticalSolidList"/>
    <dgm:cxn modelId="{E58A5C09-AC20-4202-9CB1-6FD70FC918D6}" type="presParOf" srcId="{C4ED8DBE-F336-4376-8187-201AE1EBDBCE}" destId="{178D730F-FF51-487F-BA47-672A8567F9AF}" srcOrd="1" destOrd="0" presId="urn:microsoft.com/office/officeart/2018/2/layout/IconVerticalSolidList"/>
    <dgm:cxn modelId="{2F4254C2-A01B-4070-B279-CB8C2AE3973B}" type="presParOf" srcId="{C4ED8DBE-F336-4376-8187-201AE1EBDBCE}" destId="{2A005DAA-BE6D-4919-80E4-BC65AF2A9CB4}" srcOrd="2" destOrd="0" presId="urn:microsoft.com/office/officeart/2018/2/layout/IconVerticalSolidList"/>
    <dgm:cxn modelId="{A9B90E30-B47E-43E6-BC02-ED5DF4396429}" type="presParOf" srcId="{C4ED8DBE-F336-4376-8187-201AE1EBDBCE}" destId="{0D6F0C54-9120-4E05-A31E-DBBF8045EA9A}" srcOrd="3" destOrd="0" presId="urn:microsoft.com/office/officeart/2018/2/layout/IconVerticalSolidList"/>
    <dgm:cxn modelId="{D95EBD5C-0B37-46E5-BFAD-6DFA07995F06}" type="presParOf" srcId="{D91692EB-B65E-4CCE-A400-563C619E3250}" destId="{4EA1FA8A-EA1D-4BA3-A2B0-822828C5151A}" srcOrd="5" destOrd="0" presId="urn:microsoft.com/office/officeart/2018/2/layout/IconVerticalSolidList"/>
    <dgm:cxn modelId="{16B7B404-E68D-4837-83E9-24C5EE0F8E46}" type="presParOf" srcId="{D91692EB-B65E-4CCE-A400-563C619E3250}" destId="{538B0E94-FA02-43AC-A471-682F7F0F14CB}" srcOrd="6" destOrd="0" presId="urn:microsoft.com/office/officeart/2018/2/layout/IconVerticalSolidList"/>
    <dgm:cxn modelId="{45AE5E82-2A44-490E-A12D-022AE30EDF73}" type="presParOf" srcId="{538B0E94-FA02-43AC-A471-682F7F0F14CB}" destId="{B0CD68D3-879E-4900-B861-FAB5D1E255E2}" srcOrd="0" destOrd="0" presId="urn:microsoft.com/office/officeart/2018/2/layout/IconVerticalSolidList"/>
    <dgm:cxn modelId="{AAF116C4-4DC6-4EED-A671-BA71CB635504}" type="presParOf" srcId="{538B0E94-FA02-43AC-A471-682F7F0F14CB}" destId="{4E7E7CCA-D311-4EDD-A858-3D58B4F3880F}" srcOrd="1" destOrd="0" presId="urn:microsoft.com/office/officeart/2018/2/layout/IconVerticalSolidList"/>
    <dgm:cxn modelId="{393A2511-0F07-41D4-BEB4-F6CD39AF88E2}" type="presParOf" srcId="{538B0E94-FA02-43AC-A471-682F7F0F14CB}" destId="{A19270D1-AB00-4E91-9336-769EF89D0218}" srcOrd="2" destOrd="0" presId="urn:microsoft.com/office/officeart/2018/2/layout/IconVerticalSolidList"/>
    <dgm:cxn modelId="{02EC04CC-7D52-4223-9B7F-EAC01933320D}" type="presParOf" srcId="{538B0E94-FA02-43AC-A471-682F7F0F14CB}" destId="{072807E0-5454-41E9-8387-C00B8B6AB4B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BFB7D7-7471-4091-94AF-74F3FB476941}"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B533AB72-5255-4F20-B068-CA7C03FC84E0}">
      <dgm:prSet/>
      <dgm:spPr/>
      <dgm:t>
        <a:bodyPr/>
        <a:lstStyle/>
        <a:p>
          <a:pPr>
            <a:lnSpc>
              <a:spcPct val="100000"/>
            </a:lnSpc>
          </a:pPr>
          <a:r>
            <a:rPr lang="en-US" b="1" i="0" dirty="0"/>
            <a:t>Data Collection:</a:t>
          </a:r>
          <a:r>
            <a:rPr lang="en-US" b="0" i="0" dirty="0"/>
            <a:t> We gather a diverse dataset of business card images from various sources to ensure comprehensive coverage of different designs, layouts, and text variations.</a:t>
          </a:r>
          <a:endParaRPr lang="en-US" dirty="0"/>
        </a:p>
      </dgm:t>
    </dgm:pt>
    <dgm:pt modelId="{234032D6-6CBB-43B9-B1F9-856BE31188D3}" type="parTrans" cxnId="{BCC6D2E0-6622-4AED-9A3A-C26BDF5FB2C3}">
      <dgm:prSet/>
      <dgm:spPr/>
      <dgm:t>
        <a:bodyPr/>
        <a:lstStyle/>
        <a:p>
          <a:endParaRPr lang="en-US"/>
        </a:p>
      </dgm:t>
    </dgm:pt>
    <dgm:pt modelId="{9922E8E2-56B3-4E09-9695-94A414F75317}" type="sibTrans" cxnId="{BCC6D2E0-6622-4AED-9A3A-C26BDF5FB2C3}">
      <dgm:prSet/>
      <dgm:spPr/>
      <dgm:t>
        <a:bodyPr/>
        <a:lstStyle/>
        <a:p>
          <a:pPr>
            <a:lnSpc>
              <a:spcPct val="100000"/>
            </a:lnSpc>
          </a:pPr>
          <a:endParaRPr lang="en-US"/>
        </a:p>
      </dgm:t>
    </dgm:pt>
    <dgm:pt modelId="{41D4604F-33FF-47E0-8120-E04D636F80DF}">
      <dgm:prSet/>
      <dgm:spPr/>
      <dgm:t>
        <a:bodyPr/>
        <a:lstStyle/>
        <a:p>
          <a:pPr>
            <a:lnSpc>
              <a:spcPct val="100000"/>
            </a:lnSpc>
          </a:pPr>
          <a:r>
            <a:rPr lang="en-US" b="1" i="0" dirty="0"/>
            <a:t>Preprocessing:</a:t>
          </a:r>
          <a:r>
            <a:rPr lang="en-US" b="0" i="0" dirty="0"/>
            <a:t> The collected images undergo preprocessing techniques such as image enhancement, noise reduction, and normalization to improve the quality and clarity of the images. This step helps optimize the performance of subsequent processing steps.</a:t>
          </a:r>
          <a:endParaRPr lang="en-US" dirty="0"/>
        </a:p>
      </dgm:t>
    </dgm:pt>
    <dgm:pt modelId="{5E5A7AD3-B0E9-4FA0-8559-09C3A82D418B}" type="parTrans" cxnId="{DDF273BE-BEEF-4FAF-A285-4D32DF31571E}">
      <dgm:prSet/>
      <dgm:spPr/>
      <dgm:t>
        <a:bodyPr/>
        <a:lstStyle/>
        <a:p>
          <a:endParaRPr lang="en-US"/>
        </a:p>
      </dgm:t>
    </dgm:pt>
    <dgm:pt modelId="{E89958DE-CBA5-4441-BCA5-0EDC731D361B}" type="sibTrans" cxnId="{DDF273BE-BEEF-4FAF-A285-4D32DF31571E}">
      <dgm:prSet/>
      <dgm:spPr/>
      <dgm:t>
        <a:bodyPr/>
        <a:lstStyle/>
        <a:p>
          <a:pPr>
            <a:lnSpc>
              <a:spcPct val="100000"/>
            </a:lnSpc>
          </a:pPr>
          <a:endParaRPr lang="en-US"/>
        </a:p>
      </dgm:t>
    </dgm:pt>
    <dgm:pt modelId="{95CD6399-D561-4244-963F-51807A787717}">
      <dgm:prSet/>
      <dgm:spPr/>
      <dgm:t>
        <a:bodyPr/>
        <a:lstStyle/>
        <a:p>
          <a:pPr>
            <a:lnSpc>
              <a:spcPct val="100000"/>
            </a:lnSpc>
          </a:pPr>
          <a:r>
            <a:rPr lang="en-US" b="1" i="0" dirty="0"/>
            <a:t>Optical Character Recognition (OCR):</a:t>
          </a:r>
          <a:r>
            <a:rPr lang="en-US" b="0" i="0" dirty="0"/>
            <a:t> Using state-of-the-art OCR algorithms, we extract text from the preprocessed images. OCR algorithms recognize characters and convert them into machine-readable text, allowing us to extract the textual information present on the business cards.</a:t>
          </a:r>
          <a:endParaRPr lang="en-US" dirty="0"/>
        </a:p>
      </dgm:t>
    </dgm:pt>
    <dgm:pt modelId="{F9C0DE71-6131-4BCA-AB0E-EF49A371024F}" type="parTrans" cxnId="{A4965B22-FF61-48D4-A1F8-41F453605CB9}">
      <dgm:prSet/>
      <dgm:spPr/>
      <dgm:t>
        <a:bodyPr/>
        <a:lstStyle/>
        <a:p>
          <a:endParaRPr lang="en-US"/>
        </a:p>
      </dgm:t>
    </dgm:pt>
    <dgm:pt modelId="{79BDD680-0D01-4EDE-816C-1ACB730BE910}" type="sibTrans" cxnId="{A4965B22-FF61-48D4-A1F8-41F453605CB9}">
      <dgm:prSet/>
      <dgm:spPr/>
      <dgm:t>
        <a:bodyPr/>
        <a:lstStyle/>
        <a:p>
          <a:pPr>
            <a:lnSpc>
              <a:spcPct val="100000"/>
            </a:lnSpc>
          </a:pPr>
          <a:endParaRPr lang="en-US"/>
        </a:p>
      </dgm:t>
    </dgm:pt>
    <dgm:pt modelId="{B716CD58-2F97-40BC-8AAE-2BCFFE15A76B}">
      <dgm:prSet/>
      <dgm:spPr/>
      <dgm:t>
        <a:bodyPr/>
        <a:lstStyle/>
        <a:p>
          <a:pPr>
            <a:lnSpc>
              <a:spcPct val="100000"/>
            </a:lnSpc>
          </a:pPr>
          <a:r>
            <a:rPr lang="en-US" b="1" i="0" dirty="0"/>
            <a:t>Named Entity Recognition (NER):</a:t>
          </a:r>
          <a:r>
            <a:rPr lang="en-US" b="0" i="0" dirty="0"/>
            <a:t> To identify and classify relevant information, we employ NER techniques. NER algorithms analyze the extracted text and identify entities such as names, organizations, addresses, contact details, and email addresses. This step enables accurate and structured information extraction.</a:t>
          </a:r>
          <a:endParaRPr lang="en-US" dirty="0"/>
        </a:p>
      </dgm:t>
    </dgm:pt>
    <dgm:pt modelId="{BB62E876-1EBD-40CC-ADC1-B5F31F56C3E5}" type="parTrans" cxnId="{EE6E88FD-0B3F-44DD-8C27-67993364CD67}">
      <dgm:prSet/>
      <dgm:spPr/>
      <dgm:t>
        <a:bodyPr/>
        <a:lstStyle/>
        <a:p>
          <a:endParaRPr lang="en-US"/>
        </a:p>
      </dgm:t>
    </dgm:pt>
    <dgm:pt modelId="{05A22190-4DD7-4297-86FA-A7836451BFC1}" type="sibTrans" cxnId="{EE6E88FD-0B3F-44DD-8C27-67993364CD67}">
      <dgm:prSet/>
      <dgm:spPr/>
      <dgm:t>
        <a:bodyPr/>
        <a:lstStyle/>
        <a:p>
          <a:endParaRPr lang="en-US"/>
        </a:p>
      </dgm:t>
    </dgm:pt>
    <dgm:pt modelId="{A8B6E9BA-9033-4359-ADF6-1174E8B7A962}" type="pres">
      <dgm:prSet presAssocID="{F4BFB7D7-7471-4091-94AF-74F3FB476941}" presName="root" presStyleCnt="0">
        <dgm:presLayoutVars>
          <dgm:dir/>
          <dgm:resizeHandles val="exact"/>
        </dgm:presLayoutVars>
      </dgm:prSet>
      <dgm:spPr/>
    </dgm:pt>
    <dgm:pt modelId="{8F483C35-6462-46E4-813F-46A0F1B7638C}" type="pres">
      <dgm:prSet presAssocID="{F4BFB7D7-7471-4091-94AF-74F3FB476941}" presName="container" presStyleCnt="0">
        <dgm:presLayoutVars>
          <dgm:dir/>
          <dgm:resizeHandles val="exact"/>
        </dgm:presLayoutVars>
      </dgm:prSet>
      <dgm:spPr/>
    </dgm:pt>
    <dgm:pt modelId="{A32F53B5-0604-472B-904F-BC969F5B0A88}" type="pres">
      <dgm:prSet presAssocID="{B533AB72-5255-4F20-B068-CA7C03FC84E0}" presName="compNode" presStyleCnt="0"/>
      <dgm:spPr/>
    </dgm:pt>
    <dgm:pt modelId="{D3F78BB9-FEA9-441D-9A77-F07BFC3B9211}" type="pres">
      <dgm:prSet presAssocID="{B533AB72-5255-4F20-B068-CA7C03FC84E0}" presName="iconBgRect" presStyleLbl="bgShp" presStyleIdx="0" presStyleCnt="4"/>
      <dgm:spPr/>
    </dgm:pt>
    <dgm:pt modelId="{B9B7AE82-5AF2-42D6-A025-CD3AAEA5C302}" type="pres">
      <dgm:prSet presAssocID="{B533AB72-5255-4F20-B068-CA7C03FC84E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3B712A8A-08D7-41F0-9254-D61368992C14}" type="pres">
      <dgm:prSet presAssocID="{B533AB72-5255-4F20-B068-CA7C03FC84E0}" presName="spaceRect" presStyleCnt="0"/>
      <dgm:spPr/>
    </dgm:pt>
    <dgm:pt modelId="{9FF96256-D5D9-4F98-AF5F-07D08F3DA6D2}" type="pres">
      <dgm:prSet presAssocID="{B533AB72-5255-4F20-B068-CA7C03FC84E0}" presName="textRect" presStyleLbl="revTx" presStyleIdx="0" presStyleCnt="4">
        <dgm:presLayoutVars>
          <dgm:chMax val="1"/>
          <dgm:chPref val="1"/>
        </dgm:presLayoutVars>
      </dgm:prSet>
      <dgm:spPr/>
    </dgm:pt>
    <dgm:pt modelId="{B831A5BD-5416-4E6C-B830-A22D4EF3EB57}" type="pres">
      <dgm:prSet presAssocID="{9922E8E2-56B3-4E09-9695-94A414F75317}" presName="sibTrans" presStyleLbl="sibTrans2D1" presStyleIdx="0" presStyleCnt="0"/>
      <dgm:spPr/>
    </dgm:pt>
    <dgm:pt modelId="{CE733320-3E7E-4C35-8DC8-509CFEA14395}" type="pres">
      <dgm:prSet presAssocID="{41D4604F-33FF-47E0-8120-E04D636F80DF}" presName="compNode" presStyleCnt="0"/>
      <dgm:spPr/>
    </dgm:pt>
    <dgm:pt modelId="{C8DCE438-4416-46F8-95B1-F088CF6A84C8}" type="pres">
      <dgm:prSet presAssocID="{41D4604F-33FF-47E0-8120-E04D636F80DF}" presName="iconBgRect" presStyleLbl="bgShp" presStyleIdx="1" presStyleCnt="4"/>
      <dgm:spPr/>
    </dgm:pt>
    <dgm:pt modelId="{3C5DE284-AD89-44A0-BD55-A2E96B8665E2}" type="pres">
      <dgm:prSet presAssocID="{41D4604F-33FF-47E0-8120-E04D636F80D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Image"/>
        </a:ext>
      </dgm:extLst>
    </dgm:pt>
    <dgm:pt modelId="{8ED17262-C927-4734-A65C-9C3509BBEC8A}" type="pres">
      <dgm:prSet presAssocID="{41D4604F-33FF-47E0-8120-E04D636F80DF}" presName="spaceRect" presStyleCnt="0"/>
      <dgm:spPr/>
    </dgm:pt>
    <dgm:pt modelId="{595C14CC-D6C3-4A3D-83C8-E8FB66FF52A2}" type="pres">
      <dgm:prSet presAssocID="{41D4604F-33FF-47E0-8120-E04D636F80DF}" presName="textRect" presStyleLbl="revTx" presStyleIdx="1" presStyleCnt="4">
        <dgm:presLayoutVars>
          <dgm:chMax val="1"/>
          <dgm:chPref val="1"/>
        </dgm:presLayoutVars>
      </dgm:prSet>
      <dgm:spPr/>
    </dgm:pt>
    <dgm:pt modelId="{2F780776-C231-4F83-B7CC-9B723DBF6E24}" type="pres">
      <dgm:prSet presAssocID="{E89958DE-CBA5-4441-BCA5-0EDC731D361B}" presName="sibTrans" presStyleLbl="sibTrans2D1" presStyleIdx="0" presStyleCnt="0"/>
      <dgm:spPr/>
    </dgm:pt>
    <dgm:pt modelId="{1AE67765-E530-4D09-B9A4-B298D43512E4}" type="pres">
      <dgm:prSet presAssocID="{95CD6399-D561-4244-963F-51807A787717}" presName="compNode" presStyleCnt="0"/>
      <dgm:spPr/>
    </dgm:pt>
    <dgm:pt modelId="{6FADF80A-73A3-43F8-AFB2-300E8A4FD26B}" type="pres">
      <dgm:prSet presAssocID="{95CD6399-D561-4244-963F-51807A787717}" presName="iconBgRect" presStyleLbl="bgShp" presStyleIdx="2" presStyleCnt="4"/>
      <dgm:spPr/>
    </dgm:pt>
    <dgm:pt modelId="{D2A4B7FB-DC41-4FC0-A6A0-D8DDD3566621}" type="pres">
      <dgm:prSet presAssocID="{95CD6399-D561-4244-963F-51807A78771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ubtitles"/>
        </a:ext>
      </dgm:extLst>
    </dgm:pt>
    <dgm:pt modelId="{2C74FCAE-FAA0-43D9-9723-81EDE93F48B0}" type="pres">
      <dgm:prSet presAssocID="{95CD6399-D561-4244-963F-51807A787717}" presName="spaceRect" presStyleCnt="0"/>
      <dgm:spPr/>
    </dgm:pt>
    <dgm:pt modelId="{DF480609-AED9-43D2-9A41-194E2D371D46}" type="pres">
      <dgm:prSet presAssocID="{95CD6399-D561-4244-963F-51807A787717}" presName="textRect" presStyleLbl="revTx" presStyleIdx="2" presStyleCnt="4">
        <dgm:presLayoutVars>
          <dgm:chMax val="1"/>
          <dgm:chPref val="1"/>
        </dgm:presLayoutVars>
      </dgm:prSet>
      <dgm:spPr/>
    </dgm:pt>
    <dgm:pt modelId="{B34CBFDF-D3BA-47D6-B645-5D2DCA374A08}" type="pres">
      <dgm:prSet presAssocID="{79BDD680-0D01-4EDE-816C-1ACB730BE910}" presName="sibTrans" presStyleLbl="sibTrans2D1" presStyleIdx="0" presStyleCnt="0"/>
      <dgm:spPr/>
    </dgm:pt>
    <dgm:pt modelId="{4B0BF9AC-40BC-46CE-AE9F-B4C4E49C7BFA}" type="pres">
      <dgm:prSet presAssocID="{B716CD58-2F97-40BC-8AAE-2BCFFE15A76B}" presName="compNode" presStyleCnt="0"/>
      <dgm:spPr/>
    </dgm:pt>
    <dgm:pt modelId="{BE8308DF-3A10-487E-9224-5719DDA605CC}" type="pres">
      <dgm:prSet presAssocID="{B716CD58-2F97-40BC-8AAE-2BCFFE15A76B}" presName="iconBgRect" presStyleLbl="bgShp" presStyleIdx="3" presStyleCnt="4"/>
      <dgm:spPr/>
    </dgm:pt>
    <dgm:pt modelId="{125CA5C6-5969-467D-BFDA-01D4D7CA8D18}" type="pres">
      <dgm:prSet presAssocID="{B716CD58-2F97-40BC-8AAE-2BCFFE15A76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tatistics"/>
        </a:ext>
      </dgm:extLst>
    </dgm:pt>
    <dgm:pt modelId="{4929454E-FA1B-431D-84A5-66F0230A99AA}" type="pres">
      <dgm:prSet presAssocID="{B716CD58-2F97-40BC-8AAE-2BCFFE15A76B}" presName="spaceRect" presStyleCnt="0"/>
      <dgm:spPr/>
    </dgm:pt>
    <dgm:pt modelId="{80E5B9D8-BE36-4858-9B7C-695B8A8D97DB}" type="pres">
      <dgm:prSet presAssocID="{B716CD58-2F97-40BC-8AAE-2BCFFE15A76B}" presName="textRect" presStyleLbl="revTx" presStyleIdx="3" presStyleCnt="4">
        <dgm:presLayoutVars>
          <dgm:chMax val="1"/>
          <dgm:chPref val="1"/>
        </dgm:presLayoutVars>
      </dgm:prSet>
      <dgm:spPr/>
    </dgm:pt>
  </dgm:ptLst>
  <dgm:cxnLst>
    <dgm:cxn modelId="{01674709-335E-4F52-B1ED-9C3E9EEA1B98}" type="presOf" srcId="{F4BFB7D7-7471-4091-94AF-74F3FB476941}" destId="{A8B6E9BA-9033-4359-ADF6-1174E8B7A962}" srcOrd="0" destOrd="0" presId="urn:microsoft.com/office/officeart/2018/2/layout/IconCircleList"/>
    <dgm:cxn modelId="{C7898C17-1F28-4526-9942-4B82BE654BCC}" type="presOf" srcId="{B716CD58-2F97-40BC-8AAE-2BCFFE15A76B}" destId="{80E5B9D8-BE36-4858-9B7C-695B8A8D97DB}" srcOrd="0" destOrd="0" presId="urn:microsoft.com/office/officeart/2018/2/layout/IconCircleList"/>
    <dgm:cxn modelId="{A4965B22-FF61-48D4-A1F8-41F453605CB9}" srcId="{F4BFB7D7-7471-4091-94AF-74F3FB476941}" destId="{95CD6399-D561-4244-963F-51807A787717}" srcOrd="2" destOrd="0" parTransId="{F9C0DE71-6131-4BCA-AB0E-EF49A371024F}" sibTransId="{79BDD680-0D01-4EDE-816C-1ACB730BE910}"/>
    <dgm:cxn modelId="{AACF7124-ED3C-4108-90DA-4EA0FC077D9E}" type="presOf" srcId="{9922E8E2-56B3-4E09-9695-94A414F75317}" destId="{B831A5BD-5416-4E6C-B830-A22D4EF3EB57}" srcOrd="0" destOrd="0" presId="urn:microsoft.com/office/officeart/2018/2/layout/IconCircleList"/>
    <dgm:cxn modelId="{D9FEBD4F-9164-4B7C-8852-1D7392D30A49}" type="presOf" srcId="{41D4604F-33FF-47E0-8120-E04D636F80DF}" destId="{595C14CC-D6C3-4A3D-83C8-E8FB66FF52A2}" srcOrd="0" destOrd="0" presId="urn:microsoft.com/office/officeart/2018/2/layout/IconCircleList"/>
    <dgm:cxn modelId="{60EA059D-3438-4A43-BF1C-D6C18CB709C9}" type="presOf" srcId="{E89958DE-CBA5-4441-BCA5-0EDC731D361B}" destId="{2F780776-C231-4F83-B7CC-9B723DBF6E24}" srcOrd="0" destOrd="0" presId="urn:microsoft.com/office/officeart/2018/2/layout/IconCircleList"/>
    <dgm:cxn modelId="{3E8509AD-B7A8-46E4-B44F-8CCF543C022C}" type="presOf" srcId="{B533AB72-5255-4F20-B068-CA7C03FC84E0}" destId="{9FF96256-D5D9-4F98-AF5F-07D08F3DA6D2}" srcOrd="0" destOrd="0" presId="urn:microsoft.com/office/officeart/2018/2/layout/IconCircleList"/>
    <dgm:cxn modelId="{DDF273BE-BEEF-4FAF-A285-4D32DF31571E}" srcId="{F4BFB7D7-7471-4091-94AF-74F3FB476941}" destId="{41D4604F-33FF-47E0-8120-E04D636F80DF}" srcOrd="1" destOrd="0" parTransId="{5E5A7AD3-B0E9-4FA0-8559-09C3A82D418B}" sibTransId="{E89958DE-CBA5-4441-BCA5-0EDC731D361B}"/>
    <dgm:cxn modelId="{BCC6D2E0-6622-4AED-9A3A-C26BDF5FB2C3}" srcId="{F4BFB7D7-7471-4091-94AF-74F3FB476941}" destId="{B533AB72-5255-4F20-B068-CA7C03FC84E0}" srcOrd="0" destOrd="0" parTransId="{234032D6-6CBB-43B9-B1F9-856BE31188D3}" sibTransId="{9922E8E2-56B3-4E09-9695-94A414F75317}"/>
    <dgm:cxn modelId="{4AE736E8-89C8-463E-9BD9-5638DEA8E6E2}" type="presOf" srcId="{95CD6399-D561-4244-963F-51807A787717}" destId="{DF480609-AED9-43D2-9A41-194E2D371D46}" srcOrd="0" destOrd="0" presId="urn:microsoft.com/office/officeart/2018/2/layout/IconCircleList"/>
    <dgm:cxn modelId="{7D951FEE-43C3-40E8-985F-2EAA970DC133}" type="presOf" srcId="{79BDD680-0D01-4EDE-816C-1ACB730BE910}" destId="{B34CBFDF-D3BA-47D6-B645-5D2DCA374A08}" srcOrd="0" destOrd="0" presId="urn:microsoft.com/office/officeart/2018/2/layout/IconCircleList"/>
    <dgm:cxn modelId="{EE6E88FD-0B3F-44DD-8C27-67993364CD67}" srcId="{F4BFB7D7-7471-4091-94AF-74F3FB476941}" destId="{B716CD58-2F97-40BC-8AAE-2BCFFE15A76B}" srcOrd="3" destOrd="0" parTransId="{BB62E876-1EBD-40CC-ADC1-B5F31F56C3E5}" sibTransId="{05A22190-4DD7-4297-86FA-A7836451BFC1}"/>
    <dgm:cxn modelId="{DC7F3E9B-E092-44B5-B408-C7226775689F}" type="presParOf" srcId="{A8B6E9BA-9033-4359-ADF6-1174E8B7A962}" destId="{8F483C35-6462-46E4-813F-46A0F1B7638C}" srcOrd="0" destOrd="0" presId="urn:microsoft.com/office/officeart/2018/2/layout/IconCircleList"/>
    <dgm:cxn modelId="{4D698645-E0D3-43E6-9A49-8E7FF4FC8232}" type="presParOf" srcId="{8F483C35-6462-46E4-813F-46A0F1B7638C}" destId="{A32F53B5-0604-472B-904F-BC969F5B0A88}" srcOrd="0" destOrd="0" presId="urn:microsoft.com/office/officeart/2018/2/layout/IconCircleList"/>
    <dgm:cxn modelId="{1A8225F3-AC68-4D5F-BE90-F9948219B944}" type="presParOf" srcId="{A32F53B5-0604-472B-904F-BC969F5B0A88}" destId="{D3F78BB9-FEA9-441D-9A77-F07BFC3B9211}" srcOrd="0" destOrd="0" presId="urn:microsoft.com/office/officeart/2018/2/layout/IconCircleList"/>
    <dgm:cxn modelId="{710EE7EE-59D3-4D8B-8B13-CE766F216E04}" type="presParOf" srcId="{A32F53B5-0604-472B-904F-BC969F5B0A88}" destId="{B9B7AE82-5AF2-42D6-A025-CD3AAEA5C302}" srcOrd="1" destOrd="0" presId="urn:microsoft.com/office/officeart/2018/2/layout/IconCircleList"/>
    <dgm:cxn modelId="{6E934E2F-4A59-4E51-8E65-C3E8B0629193}" type="presParOf" srcId="{A32F53B5-0604-472B-904F-BC969F5B0A88}" destId="{3B712A8A-08D7-41F0-9254-D61368992C14}" srcOrd="2" destOrd="0" presId="urn:microsoft.com/office/officeart/2018/2/layout/IconCircleList"/>
    <dgm:cxn modelId="{1AB4F839-D4FD-4349-9390-5FEF71CB2B72}" type="presParOf" srcId="{A32F53B5-0604-472B-904F-BC969F5B0A88}" destId="{9FF96256-D5D9-4F98-AF5F-07D08F3DA6D2}" srcOrd="3" destOrd="0" presId="urn:microsoft.com/office/officeart/2018/2/layout/IconCircleList"/>
    <dgm:cxn modelId="{E77A927F-95A3-4498-B330-6B26478C2088}" type="presParOf" srcId="{8F483C35-6462-46E4-813F-46A0F1B7638C}" destId="{B831A5BD-5416-4E6C-B830-A22D4EF3EB57}" srcOrd="1" destOrd="0" presId="urn:microsoft.com/office/officeart/2018/2/layout/IconCircleList"/>
    <dgm:cxn modelId="{2A05C961-C725-49DF-8AA8-6824BEBB8CB6}" type="presParOf" srcId="{8F483C35-6462-46E4-813F-46A0F1B7638C}" destId="{CE733320-3E7E-4C35-8DC8-509CFEA14395}" srcOrd="2" destOrd="0" presId="urn:microsoft.com/office/officeart/2018/2/layout/IconCircleList"/>
    <dgm:cxn modelId="{146FB7E2-A874-4A6F-A36C-1EE5B9A068BB}" type="presParOf" srcId="{CE733320-3E7E-4C35-8DC8-509CFEA14395}" destId="{C8DCE438-4416-46F8-95B1-F088CF6A84C8}" srcOrd="0" destOrd="0" presId="urn:microsoft.com/office/officeart/2018/2/layout/IconCircleList"/>
    <dgm:cxn modelId="{51581222-8906-44C8-91DD-FF60B2EC5449}" type="presParOf" srcId="{CE733320-3E7E-4C35-8DC8-509CFEA14395}" destId="{3C5DE284-AD89-44A0-BD55-A2E96B8665E2}" srcOrd="1" destOrd="0" presId="urn:microsoft.com/office/officeart/2018/2/layout/IconCircleList"/>
    <dgm:cxn modelId="{54071CD9-FB5B-41DE-86FA-9E981952C89E}" type="presParOf" srcId="{CE733320-3E7E-4C35-8DC8-509CFEA14395}" destId="{8ED17262-C927-4734-A65C-9C3509BBEC8A}" srcOrd="2" destOrd="0" presId="urn:microsoft.com/office/officeart/2018/2/layout/IconCircleList"/>
    <dgm:cxn modelId="{A85D4BA7-14CB-4130-B5D5-AE681DF3BB82}" type="presParOf" srcId="{CE733320-3E7E-4C35-8DC8-509CFEA14395}" destId="{595C14CC-D6C3-4A3D-83C8-E8FB66FF52A2}" srcOrd="3" destOrd="0" presId="urn:microsoft.com/office/officeart/2018/2/layout/IconCircleList"/>
    <dgm:cxn modelId="{748965C0-10F7-405E-AF60-FD446B6CAD2A}" type="presParOf" srcId="{8F483C35-6462-46E4-813F-46A0F1B7638C}" destId="{2F780776-C231-4F83-B7CC-9B723DBF6E24}" srcOrd="3" destOrd="0" presId="urn:microsoft.com/office/officeart/2018/2/layout/IconCircleList"/>
    <dgm:cxn modelId="{2149386B-C623-4CD8-B884-0AC2CC8C1612}" type="presParOf" srcId="{8F483C35-6462-46E4-813F-46A0F1B7638C}" destId="{1AE67765-E530-4D09-B9A4-B298D43512E4}" srcOrd="4" destOrd="0" presId="urn:microsoft.com/office/officeart/2018/2/layout/IconCircleList"/>
    <dgm:cxn modelId="{1120B6FE-DADE-49B7-B15D-8CFAC01B6EA9}" type="presParOf" srcId="{1AE67765-E530-4D09-B9A4-B298D43512E4}" destId="{6FADF80A-73A3-43F8-AFB2-300E8A4FD26B}" srcOrd="0" destOrd="0" presId="urn:microsoft.com/office/officeart/2018/2/layout/IconCircleList"/>
    <dgm:cxn modelId="{BA548B19-79DF-4605-9E9B-D1FB048F6DF4}" type="presParOf" srcId="{1AE67765-E530-4D09-B9A4-B298D43512E4}" destId="{D2A4B7FB-DC41-4FC0-A6A0-D8DDD3566621}" srcOrd="1" destOrd="0" presId="urn:microsoft.com/office/officeart/2018/2/layout/IconCircleList"/>
    <dgm:cxn modelId="{CA98E8E5-AD9C-4FC4-AA73-6F28E61AE028}" type="presParOf" srcId="{1AE67765-E530-4D09-B9A4-B298D43512E4}" destId="{2C74FCAE-FAA0-43D9-9723-81EDE93F48B0}" srcOrd="2" destOrd="0" presId="urn:microsoft.com/office/officeart/2018/2/layout/IconCircleList"/>
    <dgm:cxn modelId="{681C4045-A8ED-4F44-8DC5-E10BB4822889}" type="presParOf" srcId="{1AE67765-E530-4D09-B9A4-B298D43512E4}" destId="{DF480609-AED9-43D2-9A41-194E2D371D46}" srcOrd="3" destOrd="0" presId="urn:microsoft.com/office/officeart/2018/2/layout/IconCircleList"/>
    <dgm:cxn modelId="{E7612072-68F5-4E2D-A4DB-E9207B17FBF6}" type="presParOf" srcId="{8F483C35-6462-46E4-813F-46A0F1B7638C}" destId="{B34CBFDF-D3BA-47D6-B645-5D2DCA374A08}" srcOrd="5" destOrd="0" presId="urn:microsoft.com/office/officeart/2018/2/layout/IconCircleList"/>
    <dgm:cxn modelId="{11D6CA9F-F539-411D-AB84-A7FB05FC9E92}" type="presParOf" srcId="{8F483C35-6462-46E4-813F-46A0F1B7638C}" destId="{4B0BF9AC-40BC-46CE-AE9F-B4C4E49C7BFA}" srcOrd="6" destOrd="0" presId="urn:microsoft.com/office/officeart/2018/2/layout/IconCircleList"/>
    <dgm:cxn modelId="{BAA49ED5-0AB5-4E32-9C58-250F73C75741}" type="presParOf" srcId="{4B0BF9AC-40BC-46CE-AE9F-B4C4E49C7BFA}" destId="{BE8308DF-3A10-487E-9224-5719DDA605CC}" srcOrd="0" destOrd="0" presId="urn:microsoft.com/office/officeart/2018/2/layout/IconCircleList"/>
    <dgm:cxn modelId="{5C93A8DB-300E-4AC5-B160-8C3FB5B9BB1D}" type="presParOf" srcId="{4B0BF9AC-40BC-46CE-AE9F-B4C4E49C7BFA}" destId="{125CA5C6-5969-467D-BFDA-01D4D7CA8D18}" srcOrd="1" destOrd="0" presId="urn:microsoft.com/office/officeart/2018/2/layout/IconCircleList"/>
    <dgm:cxn modelId="{6C18AB8D-3FA2-4762-943F-5F50FD231967}" type="presParOf" srcId="{4B0BF9AC-40BC-46CE-AE9F-B4C4E49C7BFA}" destId="{4929454E-FA1B-431D-84A5-66F0230A99AA}" srcOrd="2" destOrd="0" presId="urn:microsoft.com/office/officeart/2018/2/layout/IconCircleList"/>
    <dgm:cxn modelId="{8C768C60-C1BC-4B47-B20F-B0E6D8553F08}" type="presParOf" srcId="{4B0BF9AC-40BC-46CE-AE9F-B4C4E49C7BFA}" destId="{80E5B9D8-BE36-4858-9B7C-695B8A8D97DB}"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97BB79D-FCB5-40FB-BADF-527228502759}"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6F06E9E7-CD52-4AEB-8BCC-5C7327B567BC}">
      <dgm:prSet custT="1"/>
      <dgm:spPr/>
      <dgm:t>
        <a:bodyPr/>
        <a:lstStyle/>
        <a:p>
          <a:pPr>
            <a:lnSpc>
              <a:spcPct val="100000"/>
            </a:lnSpc>
          </a:pPr>
          <a:r>
            <a:rPr lang="en-US" sz="1100" b="1" i="0" dirty="0">
              <a:latin typeface="+mj-lt"/>
            </a:rPr>
            <a:t>Regular Expressions (Regex)</a:t>
          </a:r>
        </a:p>
        <a:p>
          <a:pPr>
            <a:lnSpc>
              <a:spcPct val="100000"/>
            </a:lnSpc>
          </a:pPr>
          <a:r>
            <a:rPr lang="en-US" sz="1100" b="0" i="0" dirty="0">
              <a:latin typeface="+mj-lt"/>
            </a:rPr>
            <a:t>We utilize Regular Expressions (Regex) to apply specific patterns and rules for extracting specific data fields. This helps ensure the precision and consistency of information extraction, particularly for fields like phone numbers, email addresses, and postal codes.</a:t>
          </a:r>
          <a:endParaRPr lang="en-US" sz="1100" dirty="0">
            <a:latin typeface="+mj-lt"/>
          </a:endParaRPr>
        </a:p>
      </dgm:t>
    </dgm:pt>
    <dgm:pt modelId="{DF13C849-417D-42DD-A979-19AEEE162FA0}" type="parTrans" cxnId="{C82F6D82-46E5-4C8D-BCC7-746C0331118D}">
      <dgm:prSet/>
      <dgm:spPr/>
      <dgm:t>
        <a:bodyPr/>
        <a:lstStyle/>
        <a:p>
          <a:endParaRPr lang="en-US"/>
        </a:p>
      </dgm:t>
    </dgm:pt>
    <dgm:pt modelId="{4FE3928B-66D8-4FED-87C8-71F3D1630102}" type="sibTrans" cxnId="{C82F6D82-46E5-4C8D-BCC7-746C0331118D}">
      <dgm:prSet/>
      <dgm:spPr/>
      <dgm:t>
        <a:bodyPr/>
        <a:lstStyle/>
        <a:p>
          <a:pPr>
            <a:lnSpc>
              <a:spcPct val="100000"/>
            </a:lnSpc>
          </a:pPr>
          <a:endParaRPr lang="en-US"/>
        </a:p>
      </dgm:t>
    </dgm:pt>
    <dgm:pt modelId="{4AA84879-29B5-4EF5-A055-F0B61BA53692}">
      <dgm:prSet custT="1"/>
      <dgm:spPr/>
      <dgm:t>
        <a:bodyPr/>
        <a:lstStyle/>
        <a:p>
          <a:pPr>
            <a:lnSpc>
              <a:spcPct val="100000"/>
            </a:lnSpc>
          </a:pPr>
          <a:r>
            <a:rPr lang="en-US" sz="1100" b="1" i="0" dirty="0">
              <a:latin typeface="+mj-lt"/>
            </a:rPr>
            <a:t>Information Classification</a:t>
          </a:r>
        </a:p>
        <a:p>
          <a:pPr>
            <a:lnSpc>
              <a:spcPct val="100000"/>
            </a:lnSpc>
          </a:pPr>
          <a:r>
            <a:rPr lang="en-US" sz="1100" b="0" i="0" dirty="0">
              <a:latin typeface="+mj-lt"/>
            </a:rPr>
            <a:t>The extracted information is further classified into relevant categories, allowing for easy organization and retrieval. This step improves the usability of the extracted data for downstream applications such as contact management systems or customer databases.</a:t>
          </a:r>
          <a:endParaRPr lang="en-US" sz="1100" dirty="0">
            <a:latin typeface="+mj-lt"/>
          </a:endParaRPr>
        </a:p>
      </dgm:t>
    </dgm:pt>
    <dgm:pt modelId="{75AB07DF-40CE-4865-899C-32E3AC0E83E7}" type="parTrans" cxnId="{97F2946B-8887-4774-B39B-427945FBFA3E}">
      <dgm:prSet/>
      <dgm:spPr/>
      <dgm:t>
        <a:bodyPr/>
        <a:lstStyle/>
        <a:p>
          <a:endParaRPr lang="en-US"/>
        </a:p>
      </dgm:t>
    </dgm:pt>
    <dgm:pt modelId="{2609C2E2-DE8C-47D0-A722-21FBD767615C}" type="sibTrans" cxnId="{97F2946B-8887-4774-B39B-427945FBFA3E}">
      <dgm:prSet/>
      <dgm:spPr/>
      <dgm:t>
        <a:bodyPr/>
        <a:lstStyle/>
        <a:p>
          <a:pPr>
            <a:lnSpc>
              <a:spcPct val="100000"/>
            </a:lnSpc>
          </a:pPr>
          <a:endParaRPr lang="en-US"/>
        </a:p>
      </dgm:t>
    </dgm:pt>
    <dgm:pt modelId="{C332C3A4-E039-4A97-B27F-59C2A448FC9E}">
      <dgm:prSet custT="1"/>
      <dgm:spPr/>
      <dgm:t>
        <a:bodyPr/>
        <a:lstStyle/>
        <a:p>
          <a:pPr>
            <a:lnSpc>
              <a:spcPct val="100000"/>
            </a:lnSpc>
          </a:pPr>
          <a:r>
            <a:rPr lang="en-US" sz="1100" b="1" i="0" dirty="0">
              <a:latin typeface="+mj-lt"/>
            </a:rPr>
            <a:t>Flask-based Python Application</a:t>
          </a:r>
        </a:p>
        <a:p>
          <a:pPr>
            <a:lnSpc>
              <a:spcPct val="100000"/>
            </a:lnSpc>
          </a:pPr>
          <a:r>
            <a:rPr lang="en-US" sz="1100" b="0" i="0" dirty="0">
              <a:latin typeface="+mj-lt"/>
            </a:rPr>
            <a:t>We develop a web-based application using the Flask framework in Python. This user-friendly application provides an intuitive interface for users to upload business card images, process them using our methodology, and obtain the extracted and classified information.</a:t>
          </a:r>
          <a:endParaRPr lang="en-US" sz="1100" dirty="0">
            <a:latin typeface="+mj-lt"/>
          </a:endParaRPr>
        </a:p>
      </dgm:t>
    </dgm:pt>
    <dgm:pt modelId="{7C1607B3-78B2-4410-97B0-85D5CB92817E}" type="parTrans" cxnId="{0AD58B9A-B18D-49BD-AC94-B7853A0E5F3D}">
      <dgm:prSet/>
      <dgm:spPr/>
      <dgm:t>
        <a:bodyPr/>
        <a:lstStyle/>
        <a:p>
          <a:endParaRPr lang="en-US"/>
        </a:p>
      </dgm:t>
    </dgm:pt>
    <dgm:pt modelId="{F4A0761B-EBF4-446C-AAA6-4413F9CA8B06}" type="sibTrans" cxnId="{0AD58B9A-B18D-49BD-AC94-B7853A0E5F3D}">
      <dgm:prSet/>
      <dgm:spPr/>
      <dgm:t>
        <a:bodyPr/>
        <a:lstStyle/>
        <a:p>
          <a:endParaRPr lang="en-US"/>
        </a:p>
      </dgm:t>
    </dgm:pt>
    <dgm:pt modelId="{F1AB1AF2-A1B0-44B1-A77C-7019FB546483}" type="pres">
      <dgm:prSet presAssocID="{B97BB79D-FCB5-40FB-BADF-527228502759}" presName="root" presStyleCnt="0">
        <dgm:presLayoutVars>
          <dgm:dir/>
          <dgm:resizeHandles val="exact"/>
        </dgm:presLayoutVars>
      </dgm:prSet>
      <dgm:spPr/>
    </dgm:pt>
    <dgm:pt modelId="{45FACEB7-583C-4AB2-8EEF-DE1037720B3F}" type="pres">
      <dgm:prSet presAssocID="{6F06E9E7-CD52-4AEB-8BCC-5C7327B567BC}" presName="compNode" presStyleCnt="0"/>
      <dgm:spPr/>
    </dgm:pt>
    <dgm:pt modelId="{1BB6C4D4-722E-4D42-BC04-A2361780E92A}" type="pres">
      <dgm:prSet presAssocID="{6F06E9E7-CD52-4AEB-8BCC-5C7327B567B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ble"/>
        </a:ext>
      </dgm:extLst>
    </dgm:pt>
    <dgm:pt modelId="{28FE85E5-3C9E-4121-AAD4-3F62DEC4C9C3}" type="pres">
      <dgm:prSet presAssocID="{6F06E9E7-CD52-4AEB-8BCC-5C7327B567BC}" presName="spaceRect" presStyleCnt="0"/>
      <dgm:spPr/>
    </dgm:pt>
    <dgm:pt modelId="{1040EF92-C9DA-44B2-A3C8-688AB84CF91E}" type="pres">
      <dgm:prSet presAssocID="{6F06E9E7-CD52-4AEB-8BCC-5C7327B567BC}" presName="textRect" presStyleLbl="revTx" presStyleIdx="0" presStyleCnt="3">
        <dgm:presLayoutVars>
          <dgm:chMax val="1"/>
          <dgm:chPref val="1"/>
        </dgm:presLayoutVars>
      </dgm:prSet>
      <dgm:spPr/>
    </dgm:pt>
    <dgm:pt modelId="{899A5A5B-9A94-4932-A092-9A3D7BE789F7}" type="pres">
      <dgm:prSet presAssocID="{4FE3928B-66D8-4FED-87C8-71F3D1630102}" presName="sibTrans" presStyleCnt="0"/>
      <dgm:spPr/>
    </dgm:pt>
    <dgm:pt modelId="{85A7E7E5-8422-4321-9277-5E791F3A1B8F}" type="pres">
      <dgm:prSet presAssocID="{4AA84879-29B5-4EF5-A055-F0B61BA53692}" presName="compNode" presStyleCnt="0"/>
      <dgm:spPr/>
    </dgm:pt>
    <dgm:pt modelId="{11B3C1FD-4877-419D-A121-A1BCD4ED526B}" type="pres">
      <dgm:prSet presAssocID="{4AA84879-29B5-4EF5-A055-F0B61BA5369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owchart"/>
        </a:ext>
      </dgm:extLst>
    </dgm:pt>
    <dgm:pt modelId="{7DB2B42A-846C-42A8-8F9B-8DEEA09CA360}" type="pres">
      <dgm:prSet presAssocID="{4AA84879-29B5-4EF5-A055-F0B61BA53692}" presName="spaceRect" presStyleCnt="0"/>
      <dgm:spPr/>
    </dgm:pt>
    <dgm:pt modelId="{D1933246-EA3A-4E1A-98D7-4E929CA4B2DB}" type="pres">
      <dgm:prSet presAssocID="{4AA84879-29B5-4EF5-A055-F0B61BA53692}" presName="textRect" presStyleLbl="revTx" presStyleIdx="1" presStyleCnt="3">
        <dgm:presLayoutVars>
          <dgm:chMax val="1"/>
          <dgm:chPref val="1"/>
        </dgm:presLayoutVars>
      </dgm:prSet>
      <dgm:spPr/>
    </dgm:pt>
    <dgm:pt modelId="{45BB9F27-56C1-44F0-BF2E-4018D850B781}" type="pres">
      <dgm:prSet presAssocID="{2609C2E2-DE8C-47D0-A722-21FBD767615C}" presName="sibTrans" presStyleCnt="0"/>
      <dgm:spPr/>
    </dgm:pt>
    <dgm:pt modelId="{60E24439-D785-41F1-9AC1-99E82E562FA7}" type="pres">
      <dgm:prSet presAssocID="{C332C3A4-E039-4A97-B27F-59C2A448FC9E}" presName="compNode" presStyleCnt="0"/>
      <dgm:spPr/>
    </dgm:pt>
    <dgm:pt modelId="{C6BDCB8C-3B04-4707-A26B-482DD30885C5}" type="pres">
      <dgm:prSet presAssocID="{C332C3A4-E039-4A97-B27F-59C2A448FC9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lask"/>
        </a:ext>
      </dgm:extLst>
    </dgm:pt>
    <dgm:pt modelId="{A8E2580D-A792-4D75-BEAA-CAB5ACC85FC3}" type="pres">
      <dgm:prSet presAssocID="{C332C3A4-E039-4A97-B27F-59C2A448FC9E}" presName="spaceRect" presStyleCnt="0"/>
      <dgm:spPr/>
    </dgm:pt>
    <dgm:pt modelId="{CD76FBC2-6A46-4AF9-B09D-909AC342C6CC}" type="pres">
      <dgm:prSet presAssocID="{C332C3A4-E039-4A97-B27F-59C2A448FC9E}" presName="textRect" presStyleLbl="revTx" presStyleIdx="2" presStyleCnt="3">
        <dgm:presLayoutVars>
          <dgm:chMax val="1"/>
          <dgm:chPref val="1"/>
        </dgm:presLayoutVars>
      </dgm:prSet>
      <dgm:spPr/>
    </dgm:pt>
  </dgm:ptLst>
  <dgm:cxnLst>
    <dgm:cxn modelId="{ADD1B203-F042-4855-8FE2-188829727215}" type="presOf" srcId="{4AA84879-29B5-4EF5-A055-F0B61BA53692}" destId="{D1933246-EA3A-4E1A-98D7-4E929CA4B2DB}" srcOrd="0" destOrd="0" presId="urn:microsoft.com/office/officeart/2018/2/layout/IconLabelList"/>
    <dgm:cxn modelId="{97F2946B-8887-4774-B39B-427945FBFA3E}" srcId="{B97BB79D-FCB5-40FB-BADF-527228502759}" destId="{4AA84879-29B5-4EF5-A055-F0B61BA53692}" srcOrd="1" destOrd="0" parTransId="{75AB07DF-40CE-4865-899C-32E3AC0E83E7}" sibTransId="{2609C2E2-DE8C-47D0-A722-21FBD767615C}"/>
    <dgm:cxn modelId="{A9E83578-CC53-4D72-A34D-08ED3E9EDB5D}" type="presOf" srcId="{6F06E9E7-CD52-4AEB-8BCC-5C7327B567BC}" destId="{1040EF92-C9DA-44B2-A3C8-688AB84CF91E}" srcOrd="0" destOrd="0" presId="urn:microsoft.com/office/officeart/2018/2/layout/IconLabelList"/>
    <dgm:cxn modelId="{C82F6D82-46E5-4C8D-BCC7-746C0331118D}" srcId="{B97BB79D-FCB5-40FB-BADF-527228502759}" destId="{6F06E9E7-CD52-4AEB-8BCC-5C7327B567BC}" srcOrd="0" destOrd="0" parTransId="{DF13C849-417D-42DD-A979-19AEEE162FA0}" sibTransId="{4FE3928B-66D8-4FED-87C8-71F3D1630102}"/>
    <dgm:cxn modelId="{0AD58B9A-B18D-49BD-AC94-B7853A0E5F3D}" srcId="{B97BB79D-FCB5-40FB-BADF-527228502759}" destId="{C332C3A4-E039-4A97-B27F-59C2A448FC9E}" srcOrd="2" destOrd="0" parTransId="{7C1607B3-78B2-4410-97B0-85D5CB92817E}" sibTransId="{F4A0761B-EBF4-446C-AAA6-4413F9CA8B06}"/>
    <dgm:cxn modelId="{9695A6C7-5AFA-4396-A575-B691775CACC7}" type="presOf" srcId="{C332C3A4-E039-4A97-B27F-59C2A448FC9E}" destId="{CD76FBC2-6A46-4AF9-B09D-909AC342C6CC}" srcOrd="0" destOrd="0" presId="urn:microsoft.com/office/officeart/2018/2/layout/IconLabelList"/>
    <dgm:cxn modelId="{488AFDFB-101D-47D3-ABF5-BE0F612A5897}" type="presOf" srcId="{B97BB79D-FCB5-40FB-BADF-527228502759}" destId="{F1AB1AF2-A1B0-44B1-A77C-7019FB546483}" srcOrd="0" destOrd="0" presId="urn:microsoft.com/office/officeart/2018/2/layout/IconLabelList"/>
    <dgm:cxn modelId="{6C452ABE-CC65-4ACA-A262-D47D66D1D867}" type="presParOf" srcId="{F1AB1AF2-A1B0-44B1-A77C-7019FB546483}" destId="{45FACEB7-583C-4AB2-8EEF-DE1037720B3F}" srcOrd="0" destOrd="0" presId="urn:microsoft.com/office/officeart/2018/2/layout/IconLabelList"/>
    <dgm:cxn modelId="{C081FEC6-6EF3-4E41-A265-1DAF1DF541CA}" type="presParOf" srcId="{45FACEB7-583C-4AB2-8EEF-DE1037720B3F}" destId="{1BB6C4D4-722E-4D42-BC04-A2361780E92A}" srcOrd="0" destOrd="0" presId="urn:microsoft.com/office/officeart/2018/2/layout/IconLabelList"/>
    <dgm:cxn modelId="{3B8C6449-487E-4C87-8AD2-327459A32D57}" type="presParOf" srcId="{45FACEB7-583C-4AB2-8EEF-DE1037720B3F}" destId="{28FE85E5-3C9E-4121-AAD4-3F62DEC4C9C3}" srcOrd="1" destOrd="0" presId="urn:microsoft.com/office/officeart/2018/2/layout/IconLabelList"/>
    <dgm:cxn modelId="{64B0C32B-EEC6-40F5-A16A-EEF6279FDB1D}" type="presParOf" srcId="{45FACEB7-583C-4AB2-8EEF-DE1037720B3F}" destId="{1040EF92-C9DA-44B2-A3C8-688AB84CF91E}" srcOrd="2" destOrd="0" presId="urn:microsoft.com/office/officeart/2018/2/layout/IconLabelList"/>
    <dgm:cxn modelId="{E0DC495E-8641-4ECF-A322-387AEB04BEC9}" type="presParOf" srcId="{F1AB1AF2-A1B0-44B1-A77C-7019FB546483}" destId="{899A5A5B-9A94-4932-A092-9A3D7BE789F7}" srcOrd="1" destOrd="0" presId="urn:microsoft.com/office/officeart/2018/2/layout/IconLabelList"/>
    <dgm:cxn modelId="{E53CF253-81BA-41E7-B7DE-73146A9CE3C6}" type="presParOf" srcId="{F1AB1AF2-A1B0-44B1-A77C-7019FB546483}" destId="{85A7E7E5-8422-4321-9277-5E791F3A1B8F}" srcOrd="2" destOrd="0" presId="urn:microsoft.com/office/officeart/2018/2/layout/IconLabelList"/>
    <dgm:cxn modelId="{E2C90388-8C46-4640-957D-66090AEBE70F}" type="presParOf" srcId="{85A7E7E5-8422-4321-9277-5E791F3A1B8F}" destId="{11B3C1FD-4877-419D-A121-A1BCD4ED526B}" srcOrd="0" destOrd="0" presId="urn:microsoft.com/office/officeart/2018/2/layout/IconLabelList"/>
    <dgm:cxn modelId="{D3BAB99E-5159-446E-82B1-1AC70ABFDF0A}" type="presParOf" srcId="{85A7E7E5-8422-4321-9277-5E791F3A1B8F}" destId="{7DB2B42A-846C-42A8-8F9B-8DEEA09CA360}" srcOrd="1" destOrd="0" presId="urn:microsoft.com/office/officeart/2018/2/layout/IconLabelList"/>
    <dgm:cxn modelId="{191D2A6F-FA9D-4A0A-B770-051B84D67B4F}" type="presParOf" srcId="{85A7E7E5-8422-4321-9277-5E791F3A1B8F}" destId="{D1933246-EA3A-4E1A-98D7-4E929CA4B2DB}" srcOrd="2" destOrd="0" presId="urn:microsoft.com/office/officeart/2018/2/layout/IconLabelList"/>
    <dgm:cxn modelId="{A841FC6C-DF5F-4D9D-AEE4-B22BBAFA1F10}" type="presParOf" srcId="{F1AB1AF2-A1B0-44B1-A77C-7019FB546483}" destId="{45BB9F27-56C1-44F0-BF2E-4018D850B781}" srcOrd="3" destOrd="0" presId="urn:microsoft.com/office/officeart/2018/2/layout/IconLabelList"/>
    <dgm:cxn modelId="{814168B6-6B18-4ACC-B9E6-43EBFC5A7F56}" type="presParOf" srcId="{F1AB1AF2-A1B0-44B1-A77C-7019FB546483}" destId="{60E24439-D785-41F1-9AC1-99E82E562FA7}" srcOrd="4" destOrd="0" presId="urn:microsoft.com/office/officeart/2018/2/layout/IconLabelList"/>
    <dgm:cxn modelId="{3FB2BFF5-08E7-4172-A73F-B15EA5F20BF9}" type="presParOf" srcId="{60E24439-D785-41F1-9AC1-99E82E562FA7}" destId="{C6BDCB8C-3B04-4707-A26B-482DD30885C5}" srcOrd="0" destOrd="0" presId="urn:microsoft.com/office/officeart/2018/2/layout/IconLabelList"/>
    <dgm:cxn modelId="{DD0FE316-175F-41C0-978F-E2B21B446B73}" type="presParOf" srcId="{60E24439-D785-41F1-9AC1-99E82E562FA7}" destId="{A8E2580D-A792-4D75-BEAA-CAB5ACC85FC3}" srcOrd="1" destOrd="0" presId="urn:microsoft.com/office/officeart/2018/2/layout/IconLabelList"/>
    <dgm:cxn modelId="{0B21759E-309B-46EA-A014-3319CC80332B}" type="presParOf" srcId="{60E24439-D785-41F1-9AC1-99E82E562FA7}" destId="{CD76FBC2-6A46-4AF9-B09D-909AC342C6C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593EB2-B373-4387-8DD5-D09DD0D38555}">
      <dsp:nvSpPr>
        <dsp:cNvPr id="0" name=""/>
        <dsp:cNvSpPr/>
      </dsp:nvSpPr>
      <dsp:spPr>
        <a:xfrm>
          <a:off x="0" y="1571"/>
          <a:ext cx="10058399" cy="79640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38A256-8EF8-43E6-AADC-6481FF6E7447}">
      <dsp:nvSpPr>
        <dsp:cNvPr id="0" name=""/>
        <dsp:cNvSpPr/>
      </dsp:nvSpPr>
      <dsp:spPr>
        <a:xfrm>
          <a:off x="240913" y="180763"/>
          <a:ext cx="438024" cy="4380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BD4528D-1F03-438E-8784-6C39A4931ABC}">
      <dsp:nvSpPr>
        <dsp:cNvPr id="0" name=""/>
        <dsp:cNvSpPr/>
      </dsp:nvSpPr>
      <dsp:spPr>
        <a:xfrm>
          <a:off x="919851" y="1571"/>
          <a:ext cx="9138548" cy="7964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286" tIns="84286" rIns="84286" bIns="84286" numCol="1" spcCol="1270" anchor="ctr" anchorCtr="0">
          <a:noAutofit/>
        </a:bodyPr>
        <a:lstStyle/>
        <a:p>
          <a:pPr marL="0" lvl="0" indent="0" algn="l" defTabSz="755650">
            <a:lnSpc>
              <a:spcPct val="90000"/>
            </a:lnSpc>
            <a:spcBef>
              <a:spcPct val="0"/>
            </a:spcBef>
            <a:spcAft>
              <a:spcPct val="35000"/>
            </a:spcAft>
            <a:buNone/>
          </a:pPr>
          <a:r>
            <a:rPr lang="en-US" sz="1700" b="0" i="0" kern="1200"/>
            <a:t>Contact Management: Easily extract and organize contact information from business cards, allowing for efficient contact management and seamless integration with other platforms or CRMs.</a:t>
          </a:r>
          <a:endParaRPr lang="en-US" sz="1700" kern="1200"/>
        </a:p>
      </dsp:txBody>
      <dsp:txXfrm>
        <a:off x="919851" y="1571"/>
        <a:ext cx="9138548" cy="796407"/>
      </dsp:txXfrm>
    </dsp:sp>
    <dsp:sp modelId="{E4272AB2-7A46-44BF-8534-D0E93AAFD81D}">
      <dsp:nvSpPr>
        <dsp:cNvPr id="0" name=""/>
        <dsp:cNvSpPr/>
      </dsp:nvSpPr>
      <dsp:spPr>
        <a:xfrm>
          <a:off x="0" y="997081"/>
          <a:ext cx="10058399" cy="79640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31FE3F-FA5F-4D9C-BFD1-17E9616AF4D9}">
      <dsp:nvSpPr>
        <dsp:cNvPr id="0" name=""/>
        <dsp:cNvSpPr/>
      </dsp:nvSpPr>
      <dsp:spPr>
        <a:xfrm>
          <a:off x="240913" y="1176272"/>
          <a:ext cx="438024" cy="4380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BA7CCC3-A27C-4BDA-9848-0C081E41D17D}">
      <dsp:nvSpPr>
        <dsp:cNvPr id="0" name=""/>
        <dsp:cNvSpPr/>
      </dsp:nvSpPr>
      <dsp:spPr>
        <a:xfrm>
          <a:off x="919851" y="997081"/>
          <a:ext cx="9138548" cy="7964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286" tIns="84286" rIns="84286" bIns="84286" numCol="1" spcCol="1270" anchor="ctr" anchorCtr="0">
          <a:noAutofit/>
        </a:bodyPr>
        <a:lstStyle/>
        <a:p>
          <a:pPr marL="0" lvl="0" indent="0" algn="l" defTabSz="755650">
            <a:lnSpc>
              <a:spcPct val="90000"/>
            </a:lnSpc>
            <a:spcBef>
              <a:spcPct val="0"/>
            </a:spcBef>
            <a:spcAft>
              <a:spcPct val="35000"/>
            </a:spcAft>
            <a:buNone/>
          </a:pPr>
          <a:r>
            <a:rPr lang="en-US" sz="1700" b="0" i="0" kern="1200"/>
            <a:t>Lead Generation: Extract key details from business cards to identify potential leads and streamline the lead generation process for sales and marketing teams.</a:t>
          </a:r>
          <a:endParaRPr lang="en-US" sz="1700" kern="1200"/>
        </a:p>
      </dsp:txBody>
      <dsp:txXfrm>
        <a:off x="919851" y="997081"/>
        <a:ext cx="9138548" cy="796407"/>
      </dsp:txXfrm>
    </dsp:sp>
    <dsp:sp modelId="{579D7A49-91F8-4220-97C9-9466C48691B9}">
      <dsp:nvSpPr>
        <dsp:cNvPr id="0" name=""/>
        <dsp:cNvSpPr/>
      </dsp:nvSpPr>
      <dsp:spPr>
        <a:xfrm>
          <a:off x="0" y="1992590"/>
          <a:ext cx="10058399" cy="79640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8D730F-FF51-487F-BA47-672A8567F9AF}">
      <dsp:nvSpPr>
        <dsp:cNvPr id="0" name=""/>
        <dsp:cNvSpPr/>
      </dsp:nvSpPr>
      <dsp:spPr>
        <a:xfrm>
          <a:off x="240913" y="2171782"/>
          <a:ext cx="438024" cy="4380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D6F0C54-9120-4E05-A31E-DBBF8045EA9A}">
      <dsp:nvSpPr>
        <dsp:cNvPr id="0" name=""/>
        <dsp:cNvSpPr/>
      </dsp:nvSpPr>
      <dsp:spPr>
        <a:xfrm>
          <a:off x="919851" y="1992590"/>
          <a:ext cx="9138548" cy="7964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286" tIns="84286" rIns="84286" bIns="84286" numCol="1" spcCol="1270" anchor="ctr" anchorCtr="0">
          <a:noAutofit/>
        </a:bodyPr>
        <a:lstStyle/>
        <a:p>
          <a:pPr marL="0" lvl="0" indent="0" algn="l" defTabSz="755650">
            <a:lnSpc>
              <a:spcPct val="90000"/>
            </a:lnSpc>
            <a:spcBef>
              <a:spcPct val="0"/>
            </a:spcBef>
            <a:spcAft>
              <a:spcPct val="35000"/>
            </a:spcAft>
            <a:buNone/>
          </a:pPr>
          <a:r>
            <a:rPr lang="en-US" sz="1700" b="0" i="0" kern="1200"/>
            <a:t>CRM Integration: Integrate the extracted business card information with existing Customer Relationship Management (CRM) systems to maintain up-to-date and accurate customer profiles.</a:t>
          </a:r>
          <a:endParaRPr lang="en-US" sz="1700" kern="1200"/>
        </a:p>
      </dsp:txBody>
      <dsp:txXfrm>
        <a:off x="919851" y="1992590"/>
        <a:ext cx="9138548" cy="796407"/>
      </dsp:txXfrm>
    </dsp:sp>
    <dsp:sp modelId="{B0CD68D3-879E-4900-B861-FAB5D1E255E2}">
      <dsp:nvSpPr>
        <dsp:cNvPr id="0" name=""/>
        <dsp:cNvSpPr/>
      </dsp:nvSpPr>
      <dsp:spPr>
        <a:xfrm>
          <a:off x="0" y="2988100"/>
          <a:ext cx="10058399" cy="796407"/>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7E7CCA-D311-4EDD-A858-3D58B4F3880F}">
      <dsp:nvSpPr>
        <dsp:cNvPr id="0" name=""/>
        <dsp:cNvSpPr/>
      </dsp:nvSpPr>
      <dsp:spPr>
        <a:xfrm>
          <a:off x="240913" y="3167292"/>
          <a:ext cx="438024" cy="43802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72807E0-5454-41E9-8387-C00B8B6AB4B3}">
      <dsp:nvSpPr>
        <dsp:cNvPr id="0" name=""/>
        <dsp:cNvSpPr/>
      </dsp:nvSpPr>
      <dsp:spPr>
        <a:xfrm>
          <a:off x="919851" y="2988100"/>
          <a:ext cx="9138548" cy="7964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286" tIns="84286" rIns="84286" bIns="84286" numCol="1" spcCol="1270" anchor="ctr" anchorCtr="0">
          <a:noAutofit/>
        </a:bodyPr>
        <a:lstStyle/>
        <a:p>
          <a:pPr marL="0" lvl="0" indent="0" algn="l" defTabSz="755650">
            <a:lnSpc>
              <a:spcPct val="90000"/>
            </a:lnSpc>
            <a:spcBef>
              <a:spcPct val="0"/>
            </a:spcBef>
            <a:spcAft>
              <a:spcPct val="35000"/>
            </a:spcAft>
            <a:buNone/>
          </a:pPr>
          <a:r>
            <a:rPr lang="en-US" sz="1700" b="0" i="0" kern="1200"/>
            <a:t>Seamless Collaboration: Share extracted business card information with team members, colleagues, or departments, enabling smooth collaboration and improved workflow within an organization.</a:t>
          </a:r>
          <a:endParaRPr lang="en-US" sz="1700" kern="1200"/>
        </a:p>
      </dsp:txBody>
      <dsp:txXfrm>
        <a:off x="919851" y="2988100"/>
        <a:ext cx="9138548" cy="7964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F78BB9-FEA9-441D-9A77-F07BFC3B9211}">
      <dsp:nvSpPr>
        <dsp:cNvPr id="0" name=""/>
        <dsp:cNvSpPr/>
      </dsp:nvSpPr>
      <dsp:spPr>
        <a:xfrm>
          <a:off x="134825" y="373784"/>
          <a:ext cx="1295909" cy="129590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B7AE82-5AF2-42D6-A025-CD3AAEA5C302}">
      <dsp:nvSpPr>
        <dsp:cNvPr id="0" name=""/>
        <dsp:cNvSpPr/>
      </dsp:nvSpPr>
      <dsp:spPr>
        <a:xfrm>
          <a:off x="406966" y="645925"/>
          <a:ext cx="751627" cy="7516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F96256-D5D9-4F98-AF5F-07D08F3DA6D2}">
      <dsp:nvSpPr>
        <dsp:cNvPr id="0" name=""/>
        <dsp:cNvSpPr/>
      </dsp:nvSpPr>
      <dsp:spPr>
        <a:xfrm>
          <a:off x="1708430" y="373784"/>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i="0" kern="1200" dirty="0"/>
            <a:t>Data Collection:</a:t>
          </a:r>
          <a:r>
            <a:rPr lang="en-US" sz="1100" b="0" i="0" kern="1200" dirty="0"/>
            <a:t> We gather a diverse dataset of business card images from various sources to ensure comprehensive coverage of different designs, layouts, and text variations.</a:t>
          </a:r>
          <a:endParaRPr lang="en-US" sz="1100" kern="1200" dirty="0"/>
        </a:p>
      </dsp:txBody>
      <dsp:txXfrm>
        <a:off x="1708430" y="373784"/>
        <a:ext cx="3054644" cy="1295909"/>
      </dsp:txXfrm>
    </dsp:sp>
    <dsp:sp modelId="{C8DCE438-4416-46F8-95B1-F088CF6A84C8}">
      <dsp:nvSpPr>
        <dsp:cNvPr id="0" name=""/>
        <dsp:cNvSpPr/>
      </dsp:nvSpPr>
      <dsp:spPr>
        <a:xfrm>
          <a:off x="5295324" y="373784"/>
          <a:ext cx="1295909" cy="129590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5DE284-AD89-44A0-BD55-A2E96B8665E2}">
      <dsp:nvSpPr>
        <dsp:cNvPr id="0" name=""/>
        <dsp:cNvSpPr/>
      </dsp:nvSpPr>
      <dsp:spPr>
        <a:xfrm>
          <a:off x="5567465" y="645925"/>
          <a:ext cx="751627" cy="7516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5C14CC-D6C3-4A3D-83C8-E8FB66FF52A2}">
      <dsp:nvSpPr>
        <dsp:cNvPr id="0" name=""/>
        <dsp:cNvSpPr/>
      </dsp:nvSpPr>
      <dsp:spPr>
        <a:xfrm>
          <a:off x="6868929" y="373784"/>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i="0" kern="1200" dirty="0"/>
            <a:t>Preprocessing:</a:t>
          </a:r>
          <a:r>
            <a:rPr lang="en-US" sz="1100" b="0" i="0" kern="1200" dirty="0"/>
            <a:t> The collected images undergo preprocessing techniques such as image enhancement, noise reduction, and normalization to improve the quality and clarity of the images. This step helps optimize the performance of subsequent processing steps.</a:t>
          </a:r>
          <a:endParaRPr lang="en-US" sz="1100" kern="1200" dirty="0"/>
        </a:p>
      </dsp:txBody>
      <dsp:txXfrm>
        <a:off x="6868929" y="373784"/>
        <a:ext cx="3054644" cy="1295909"/>
      </dsp:txXfrm>
    </dsp:sp>
    <dsp:sp modelId="{6FADF80A-73A3-43F8-AFB2-300E8A4FD26B}">
      <dsp:nvSpPr>
        <dsp:cNvPr id="0" name=""/>
        <dsp:cNvSpPr/>
      </dsp:nvSpPr>
      <dsp:spPr>
        <a:xfrm>
          <a:off x="134825" y="2353665"/>
          <a:ext cx="1295909" cy="129590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A4B7FB-DC41-4FC0-A6A0-D8DDD3566621}">
      <dsp:nvSpPr>
        <dsp:cNvPr id="0" name=""/>
        <dsp:cNvSpPr/>
      </dsp:nvSpPr>
      <dsp:spPr>
        <a:xfrm>
          <a:off x="406966" y="2625806"/>
          <a:ext cx="751627" cy="7516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480609-AED9-43D2-9A41-194E2D371D46}">
      <dsp:nvSpPr>
        <dsp:cNvPr id="0" name=""/>
        <dsp:cNvSpPr/>
      </dsp:nvSpPr>
      <dsp:spPr>
        <a:xfrm>
          <a:off x="1708430" y="2353665"/>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i="0" kern="1200" dirty="0"/>
            <a:t>Optical Character Recognition (OCR):</a:t>
          </a:r>
          <a:r>
            <a:rPr lang="en-US" sz="1100" b="0" i="0" kern="1200" dirty="0"/>
            <a:t> Using state-of-the-art OCR algorithms, we extract text from the preprocessed images. OCR algorithms recognize characters and convert them into machine-readable text, allowing us to extract the textual information present on the business cards.</a:t>
          </a:r>
          <a:endParaRPr lang="en-US" sz="1100" kern="1200" dirty="0"/>
        </a:p>
      </dsp:txBody>
      <dsp:txXfrm>
        <a:off x="1708430" y="2353665"/>
        <a:ext cx="3054644" cy="1295909"/>
      </dsp:txXfrm>
    </dsp:sp>
    <dsp:sp modelId="{BE8308DF-3A10-487E-9224-5719DDA605CC}">
      <dsp:nvSpPr>
        <dsp:cNvPr id="0" name=""/>
        <dsp:cNvSpPr/>
      </dsp:nvSpPr>
      <dsp:spPr>
        <a:xfrm>
          <a:off x="5295324" y="2353665"/>
          <a:ext cx="1295909" cy="129590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5CA5C6-5969-467D-BFDA-01D4D7CA8D18}">
      <dsp:nvSpPr>
        <dsp:cNvPr id="0" name=""/>
        <dsp:cNvSpPr/>
      </dsp:nvSpPr>
      <dsp:spPr>
        <a:xfrm>
          <a:off x="5567465" y="2625806"/>
          <a:ext cx="751627" cy="75162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0E5B9D8-BE36-4858-9B7C-695B8A8D97DB}">
      <dsp:nvSpPr>
        <dsp:cNvPr id="0" name=""/>
        <dsp:cNvSpPr/>
      </dsp:nvSpPr>
      <dsp:spPr>
        <a:xfrm>
          <a:off x="6868929" y="2353665"/>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i="0" kern="1200" dirty="0"/>
            <a:t>Named Entity Recognition (NER):</a:t>
          </a:r>
          <a:r>
            <a:rPr lang="en-US" sz="1100" b="0" i="0" kern="1200" dirty="0"/>
            <a:t> To identify and classify relevant information, we employ NER techniques. NER algorithms analyze the extracted text and identify entities such as names, organizations, addresses, contact details, and email addresses. This step enables accurate and structured information extraction.</a:t>
          </a:r>
          <a:endParaRPr lang="en-US" sz="1100" kern="1200" dirty="0"/>
        </a:p>
      </dsp:txBody>
      <dsp:txXfrm>
        <a:off x="6868929" y="2353665"/>
        <a:ext cx="3054644" cy="12959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B6C4D4-722E-4D42-BC04-A2361780E92A}">
      <dsp:nvSpPr>
        <dsp:cNvPr id="0" name=""/>
        <dsp:cNvSpPr/>
      </dsp:nvSpPr>
      <dsp:spPr>
        <a:xfrm>
          <a:off x="1063980" y="520691"/>
          <a:ext cx="1274535" cy="12745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40EF92-C9DA-44B2-A3C8-688AB84CF91E}">
      <dsp:nvSpPr>
        <dsp:cNvPr id="0" name=""/>
        <dsp:cNvSpPr/>
      </dsp:nvSpPr>
      <dsp:spPr>
        <a:xfrm>
          <a:off x="285097" y="2242668"/>
          <a:ext cx="2832300" cy="126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0" kern="1200" dirty="0">
              <a:latin typeface="+mj-lt"/>
            </a:rPr>
            <a:t>Regular Expressions (Regex)</a:t>
          </a:r>
        </a:p>
        <a:p>
          <a:pPr marL="0" lvl="0" indent="0" algn="ctr" defTabSz="488950">
            <a:lnSpc>
              <a:spcPct val="100000"/>
            </a:lnSpc>
            <a:spcBef>
              <a:spcPct val="0"/>
            </a:spcBef>
            <a:spcAft>
              <a:spcPct val="35000"/>
            </a:spcAft>
            <a:buNone/>
          </a:pPr>
          <a:r>
            <a:rPr lang="en-US" sz="1100" b="0" i="0" kern="1200" dirty="0">
              <a:latin typeface="+mj-lt"/>
            </a:rPr>
            <a:t>We utilize Regular Expressions (Regex) to apply specific patterns and rules for extracting specific data fields. This helps ensure the precision and consistency of information extraction, particularly for fields like phone numbers, email addresses, and postal codes.</a:t>
          </a:r>
          <a:endParaRPr lang="en-US" sz="1100" kern="1200" dirty="0">
            <a:latin typeface="+mj-lt"/>
          </a:endParaRPr>
        </a:p>
      </dsp:txBody>
      <dsp:txXfrm>
        <a:off x="285097" y="2242668"/>
        <a:ext cx="2832300" cy="1260000"/>
      </dsp:txXfrm>
    </dsp:sp>
    <dsp:sp modelId="{11B3C1FD-4877-419D-A121-A1BCD4ED526B}">
      <dsp:nvSpPr>
        <dsp:cNvPr id="0" name=""/>
        <dsp:cNvSpPr/>
      </dsp:nvSpPr>
      <dsp:spPr>
        <a:xfrm>
          <a:off x="4391932" y="520691"/>
          <a:ext cx="1274535" cy="12745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933246-EA3A-4E1A-98D7-4E929CA4B2DB}">
      <dsp:nvSpPr>
        <dsp:cNvPr id="0" name=""/>
        <dsp:cNvSpPr/>
      </dsp:nvSpPr>
      <dsp:spPr>
        <a:xfrm>
          <a:off x="3613050" y="2242668"/>
          <a:ext cx="2832300" cy="126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0" kern="1200" dirty="0">
              <a:latin typeface="+mj-lt"/>
            </a:rPr>
            <a:t>Information Classification</a:t>
          </a:r>
        </a:p>
        <a:p>
          <a:pPr marL="0" lvl="0" indent="0" algn="ctr" defTabSz="488950">
            <a:lnSpc>
              <a:spcPct val="100000"/>
            </a:lnSpc>
            <a:spcBef>
              <a:spcPct val="0"/>
            </a:spcBef>
            <a:spcAft>
              <a:spcPct val="35000"/>
            </a:spcAft>
            <a:buNone/>
          </a:pPr>
          <a:r>
            <a:rPr lang="en-US" sz="1100" b="0" i="0" kern="1200" dirty="0">
              <a:latin typeface="+mj-lt"/>
            </a:rPr>
            <a:t>The extracted information is further classified into relevant categories, allowing for easy organization and retrieval. This step improves the usability of the extracted data for downstream applications such as contact management systems or customer databases.</a:t>
          </a:r>
          <a:endParaRPr lang="en-US" sz="1100" kern="1200" dirty="0">
            <a:latin typeface="+mj-lt"/>
          </a:endParaRPr>
        </a:p>
      </dsp:txBody>
      <dsp:txXfrm>
        <a:off x="3613050" y="2242668"/>
        <a:ext cx="2832300" cy="1260000"/>
      </dsp:txXfrm>
    </dsp:sp>
    <dsp:sp modelId="{C6BDCB8C-3B04-4707-A26B-482DD30885C5}">
      <dsp:nvSpPr>
        <dsp:cNvPr id="0" name=""/>
        <dsp:cNvSpPr/>
      </dsp:nvSpPr>
      <dsp:spPr>
        <a:xfrm>
          <a:off x="7719885" y="520691"/>
          <a:ext cx="1274535" cy="12745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76FBC2-6A46-4AF9-B09D-909AC342C6CC}">
      <dsp:nvSpPr>
        <dsp:cNvPr id="0" name=""/>
        <dsp:cNvSpPr/>
      </dsp:nvSpPr>
      <dsp:spPr>
        <a:xfrm>
          <a:off x="6941002" y="2242668"/>
          <a:ext cx="2832300" cy="126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0" kern="1200" dirty="0">
              <a:latin typeface="+mj-lt"/>
            </a:rPr>
            <a:t>Flask-based Python Application</a:t>
          </a:r>
        </a:p>
        <a:p>
          <a:pPr marL="0" lvl="0" indent="0" algn="ctr" defTabSz="488950">
            <a:lnSpc>
              <a:spcPct val="100000"/>
            </a:lnSpc>
            <a:spcBef>
              <a:spcPct val="0"/>
            </a:spcBef>
            <a:spcAft>
              <a:spcPct val="35000"/>
            </a:spcAft>
            <a:buNone/>
          </a:pPr>
          <a:r>
            <a:rPr lang="en-US" sz="1100" b="0" i="0" kern="1200" dirty="0">
              <a:latin typeface="+mj-lt"/>
            </a:rPr>
            <a:t>We develop a web-based application using the Flask framework in Python. This user-friendly application provides an intuitive interface for users to upload business card images, process them using our methodology, and obtain the extracted and classified information.</a:t>
          </a:r>
          <a:endParaRPr lang="en-US" sz="1100" kern="1200" dirty="0">
            <a:latin typeface="+mj-lt"/>
          </a:endParaRPr>
        </a:p>
      </dsp:txBody>
      <dsp:txXfrm>
        <a:off x="6941002" y="2242668"/>
        <a:ext cx="2832300" cy="126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GB"/>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D634CD5-55D4-42EA-812F-B953C97476B0}" type="datetimeFigureOut">
              <a:rPr lang="en-IN" smtClean="0"/>
              <a:t>27-05-2023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B38416-FA07-4076-AF0F-A5DF96A89417}"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8871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D634CD5-55D4-42EA-812F-B953C97476B0}" type="datetimeFigureOut">
              <a:rPr lang="en-IN" smtClean="0"/>
              <a:t>27-05-2023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B38416-FA07-4076-AF0F-A5DF96A89417}" type="slidenum">
              <a:rPr lang="en-IN" smtClean="0"/>
              <a:t>‹#›</a:t>
            </a:fld>
            <a:endParaRPr lang="en-IN"/>
          </a:p>
        </p:txBody>
      </p:sp>
    </p:spTree>
    <p:extLst>
      <p:ext uri="{BB962C8B-B14F-4D97-AF65-F5344CB8AC3E}">
        <p14:creationId xmlns:p14="http://schemas.microsoft.com/office/powerpoint/2010/main" val="2776779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D634CD5-55D4-42EA-812F-B953C97476B0}" type="datetimeFigureOut">
              <a:rPr lang="en-IN" smtClean="0"/>
              <a:t>27-05-2023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B38416-FA07-4076-AF0F-A5DF96A89417}" type="slidenum">
              <a:rPr lang="en-IN" smtClean="0"/>
              <a:t>‹#›</a:t>
            </a:fld>
            <a:endParaRPr lang="en-IN"/>
          </a:p>
        </p:txBody>
      </p:sp>
    </p:spTree>
    <p:extLst>
      <p:ext uri="{BB962C8B-B14F-4D97-AF65-F5344CB8AC3E}">
        <p14:creationId xmlns:p14="http://schemas.microsoft.com/office/powerpoint/2010/main" val="2421038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D634CD5-55D4-42EA-812F-B953C97476B0}" type="datetimeFigureOut">
              <a:rPr lang="en-IN" smtClean="0"/>
              <a:t>27-05-2023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B38416-FA07-4076-AF0F-A5DF96A89417}" type="slidenum">
              <a:rPr lang="en-IN" smtClean="0"/>
              <a:t>‹#›</a:t>
            </a:fld>
            <a:endParaRPr lang="en-IN"/>
          </a:p>
        </p:txBody>
      </p:sp>
    </p:spTree>
    <p:extLst>
      <p:ext uri="{BB962C8B-B14F-4D97-AF65-F5344CB8AC3E}">
        <p14:creationId xmlns:p14="http://schemas.microsoft.com/office/powerpoint/2010/main" val="1470470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GB"/>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D634CD5-55D4-42EA-812F-B953C97476B0}" type="datetimeFigureOut">
              <a:rPr lang="en-IN" smtClean="0"/>
              <a:t>27-05-2023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B38416-FA07-4076-AF0F-A5DF96A89417}"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2969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D634CD5-55D4-42EA-812F-B953C97476B0}" type="datetimeFigureOut">
              <a:rPr lang="en-IN" smtClean="0"/>
              <a:t>27-05-2023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B38416-FA07-4076-AF0F-A5DF96A89417}" type="slidenum">
              <a:rPr lang="en-IN" smtClean="0"/>
              <a:t>‹#›</a:t>
            </a:fld>
            <a:endParaRPr lang="en-IN"/>
          </a:p>
        </p:txBody>
      </p:sp>
    </p:spTree>
    <p:extLst>
      <p:ext uri="{BB962C8B-B14F-4D97-AF65-F5344CB8AC3E}">
        <p14:creationId xmlns:p14="http://schemas.microsoft.com/office/powerpoint/2010/main" val="2472914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GB"/>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D634CD5-55D4-42EA-812F-B953C97476B0}" type="datetimeFigureOut">
              <a:rPr lang="en-IN" smtClean="0"/>
              <a:t>27-05-2023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DB38416-FA07-4076-AF0F-A5DF96A89417}" type="slidenum">
              <a:rPr lang="en-IN" smtClean="0"/>
              <a:t>‹#›</a:t>
            </a:fld>
            <a:endParaRPr lang="en-IN"/>
          </a:p>
        </p:txBody>
      </p:sp>
    </p:spTree>
    <p:extLst>
      <p:ext uri="{BB962C8B-B14F-4D97-AF65-F5344CB8AC3E}">
        <p14:creationId xmlns:p14="http://schemas.microsoft.com/office/powerpoint/2010/main" val="1183644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D634CD5-55D4-42EA-812F-B953C97476B0}" type="datetimeFigureOut">
              <a:rPr lang="en-IN" smtClean="0"/>
              <a:t>27-05-2023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DB38416-FA07-4076-AF0F-A5DF96A89417}" type="slidenum">
              <a:rPr lang="en-IN" smtClean="0"/>
              <a:t>‹#›</a:t>
            </a:fld>
            <a:endParaRPr lang="en-IN"/>
          </a:p>
        </p:txBody>
      </p:sp>
    </p:spTree>
    <p:extLst>
      <p:ext uri="{BB962C8B-B14F-4D97-AF65-F5344CB8AC3E}">
        <p14:creationId xmlns:p14="http://schemas.microsoft.com/office/powerpoint/2010/main" val="2296597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634CD5-55D4-42EA-812F-B953C97476B0}" type="datetimeFigureOut">
              <a:rPr lang="en-IN" smtClean="0"/>
              <a:t>27-05-2023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DDB38416-FA07-4076-AF0F-A5DF96A89417}" type="slidenum">
              <a:rPr lang="en-IN" smtClean="0"/>
              <a:t>‹#›</a:t>
            </a:fld>
            <a:endParaRPr lang="en-IN"/>
          </a:p>
        </p:txBody>
      </p:sp>
    </p:spTree>
    <p:extLst>
      <p:ext uri="{BB962C8B-B14F-4D97-AF65-F5344CB8AC3E}">
        <p14:creationId xmlns:p14="http://schemas.microsoft.com/office/powerpoint/2010/main" val="1774386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GB"/>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D634CD5-55D4-42EA-812F-B953C97476B0}" type="datetimeFigureOut">
              <a:rPr lang="en-IN" smtClean="0"/>
              <a:t>27-05-2023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DB38416-FA07-4076-AF0F-A5DF96A89417}" type="slidenum">
              <a:rPr lang="en-IN" smtClean="0"/>
              <a:t>‹#›</a:t>
            </a:fld>
            <a:endParaRPr lang="en-IN"/>
          </a:p>
        </p:txBody>
      </p:sp>
    </p:spTree>
    <p:extLst>
      <p:ext uri="{BB962C8B-B14F-4D97-AF65-F5344CB8AC3E}">
        <p14:creationId xmlns:p14="http://schemas.microsoft.com/office/powerpoint/2010/main" val="3339343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D634CD5-55D4-42EA-812F-B953C97476B0}" type="datetimeFigureOut">
              <a:rPr lang="en-IN" smtClean="0"/>
              <a:t>27-05-2023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B38416-FA07-4076-AF0F-A5DF96A89417}" type="slidenum">
              <a:rPr lang="en-IN" smtClean="0"/>
              <a:t>‹#›</a:t>
            </a:fld>
            <a:endParaRPr lang="en-IN"/>
          </a:p>
        </p:txBody>
      </p:sp>
    </p:spTree>
    <p:extLst>
      <p:ext uri="{BB962C8B-B14F-4D97-AF65-F5344CB8AC3E}">
        <p14:creationId xmlns:p14="http://schemas.microsoft.com/office/powerpoint/2010/main" val="1363899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D634CD5-55D4-42EA-812F-B953C97476B0}" type="datetimeFigureOut">
              <a:rPr lang="en-IN" smtClean="0"/>
              <a:t>27-05-2023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DB38416-FA07-4076-AF0F-A5DF96A89417}"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8791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flickr.com/photos/yuichirock/4546218032" TargetMode="External"/><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hyperlink" Target="https://creativecommons.org/licenses/by-nc/3.0/" TargetMode="Externa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pic>
        <p:nvPicPr>
          <p:cNvPr id="6" name="Picture 5" descr="A picture containing text, book, publication, paper product">
            <a:extLst>
              <a:ext uri="{FF2B5EF4-FFF2-40B4-BE49-F238E27FC236}">
                <a16:creationId xmlns:a16="http://schemas.microsoft.com/office/drawing/2014/main" id="{34733E83-F34D-CFF7-E297-B0A5B6287DFE}"/>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21231" b="4018"/>
          <a:stretch/>
        </p:blipFill>
        <p:spPr>
          <a:xfrm>
            <a:off x="20" y="10"/>
            <a:ext cx="12191980" cy="6857990"/>
          </a:xfrm>
          <a:prstGeom prst="rect">
            <a:avLst/>
          </a:prstGeom>
        </p:spPr>
      </p:pic>
      <p:sp>
        <p:nvSpPr>
          <p:cNvPr id="2" name="Title 1">
            <a:extLst>
              <a:ext uri="{FF2B5EF4-FFF2-40B4-BE49-F238E27FC236}">
                <a16:creationId xmlns:a16="http://schemas.microsoft.com/office/drawing/2014/main" id="{1C22C59F-A18E-0593-A3BA-AC78055A6AFB}"/>
              </a:ext>
            </a:extLst>
          </p:cNvPr>
          <p:cNvSpPr>
            <a:spLocks noGrp="1"/>
          </p:cNvSpPr>
          <p:nvPr>
            <p:ph type="ctrTitle"/>
          </p:nvPr>
        </p:nvSpPr>
        <p:spPr>
          <a:xfrm>
            <a:off x="1097280" y="758952"/>
            <a:ext cx="10058400" cy="3566160"/>
          </a:xfrm>
        </p:spPr>
        <p:txBody>
          <a:bodyPr vert="horz" lIns="91440" tIns="45720" rIns="91440" bIns="45720" rtlCol="0" anchor="b">
            <a:normAutofit/>
          </a:bodyPr>
          <a:lstStyle/>
          <a:p>
            <a:r>
              <a:rPr lang="en-US">
                <a:solidFill>
                  <a:srgbClr val="FFFFFF"/>
                </a:solidFill>
              </a:rPr>
              <a:t>TEXT EXTRACTION AND CLASSIFICATION FROM VISITING CARDS</a:t>
            </a:r>
          </a:p>
        </p:txBody>
      </p:sp>
      <p:sp>
        <p:nvSpPr>
          <p:cNvPr id="3" name="Subtitle 2">
            <a:extLst>
              <a:ext uri="{FF2B5EF4-FFF2-40B4-BE49-F238E27FC236}">
                <a16:creationId xmlns:a16="http://schemas.microsoft.com/office/drawing/2014/main" id="{F01F1498-7A9C-46B3-177A-6FD3828DF005}"/>
              </a:ext>
            </a:extLst>
          </p:cNvPr>
          <p:cNvSpPr>
            <a:spLocks noGrp="1"/>
          </p:cNvSpPr>
          <p:nvPr>
            <p:ph type="subTitle" idx="1"/>
          </p:nvPr>
        </p:nvSpPr>
        <p:spPr>
          <a:xfrm>
            <a:off x="1100051" y="4455620"/>
            <a:ext cx="10058400" cy="1143000"/>
          </a:xfrm>
        </p:spPr>
        <p:txBody>
          <a:bodyPr vert="horz" lIns="91440" tIns="45720" rIns="91440" bIns="45720" rtlCol="0">
            <a:normAutofit/>
          </a:bodyPr>
          <a:lstStyle/>
          <a:p>
            <a:r>
              <a:rPr lang="en-US">
                <a:solidFill>
                  <a:srgbClr val="FFFFFF"/>
                </a:solidFill>
              </a:rPr>
              <a:t>Flask based python application</a:t>
            </a:r>
          </a:p>
        </p:txBody>
      </p:sp>
      <p:cxnSp>
        <p:nvCxnSpPr>
          <p:cNvPr id="11" name="Straight Connector 10">
            <a:extLst>
              <a:ext uri="{FF2B5EF4-FFF2-40B4-BE49-F238E27FC236}">
                <a16:creationId xmlns:a16="http://schemas.microsoft.com/office/drawing/2014/main" id="{4071767D-5FF7-4508-B8B7-BB60FF3AB2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4E89C94-E462-4566-A15A-32835FD68B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E25F4A20-71FB-4A26-92E2-89DED49264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a16="http://schemas.microsoft.com/office/drawing/2014/main" id="{B351C792-4BD3-23B2-17E2-143EC66219D8}"/>
              </a:ext>
            </a:extLst>
          </p:cNvPr>
          <p:cNvSpPr txBox="1"/>
          <p:nvPr/>
        </p:nvSpPr>
        <p:spPr>
          <a:xfrm>
            <a:off x="7684168" y="5037221"/>
            <a:ext cx="3818021" cy="723275"/>
          </a:xfrm>
          <a:prstGeom prst="rect">
            <a:avLst/>
          </a:prstGeom>
          <a:noFill/>
        </p:spPr>
        <p:txBody>
          <a:bodyPr wrap="square" rtlCol="0">
            <a:spAutoFit/>
          </a:bodyPr>
          <a:lstStyle/>
          <a:p>
            <a:pPr>
              <a:spcAft>
                <a:spcPts val="600"/>
              </a:spcAft>
            </a:pPr>
            <a:r>
              <a:rPr lang="en-IN" dirty="0">
                <a:latin typeface="Calibri Light" panose="020F0302020204030204" pitchFamily="34" charset="0"/>
                <a:ea typeface="Calibri Light" panose="020F0302020204030204" pitchFamily="34" charset="0"/>
                <a:cs typeface="Calibri Light" panose="020F0302020204030204" pitchFamily="34" charset="0"/>
              </a:rPr>
              <a:t>BY – AKASH SAYANA</a:t>
            </a:r>
            <a:endParaRPr lang="en-IN">
              <a:latin typeface="Calibri Light" panose="020F0302020204030204" pitchFamily="34" charset="0"/>
              <a:ea typeface="Calibri Light" panose="020F0302020204030204" pitchFamily="34" charset="0"/>
              <a:cs typeface="Calibri Light" panose="020F0302020204030204" pitchFamily="34" charset="0"/>
            </a:endParaRPr>
          </a:p>
          <a:p>
            <a:pPr>
              <a:spcAft>
                <a:spcPts val="600"/>
              </a:spcAft>
            </a:pPr>
            <a:r>
              <a:rPr lang="en-IN" dirty="0">
                <a:latin typeface="Calibri Light" panose="020F0302020204030204" pitchFamily="34" charset="0"/>
                <a:ea typeface="Calibri Light" panose="020F0302020204030204" pitchFamily="34" charset="0"/>
                <a:cs typeface="Calibri Light" panose="020F0302020204030204" pitchFamily="34" charset="0"/>
              </a:rPr>
              <a:t>MENTOR – MR. CHANDRADEEP BHATT</a:t>
            </a:r>
            <a:endParaRPr lang="en-IN">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35909318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6321F-EBC5-B334-19A3-46A2796AD0A5}"/>
              </a:ext>
            </a:extLst>
          </p:cNvPr>
          <p:cNvSpPr>
            <a:spLocks noGrp="1"/>
          </p:cNvSpPr>
          <p:nvPr>
            <p:ph type="title"/>
          </p:nvPr>
        </p:nvSpPr>
        <p:spPr/>
        <p:txBody>
          <a:bodyPr>
            <a:normAutofit/>
          </a:bodyPr>
          <a:lstStyle/>
          <a:p>
            <a:r>
              <a:rPr lang="en-IN" dirty="0"/>
              <a:t>NER </a:t>
            </a:r>
          </a:p>
        </p:txBody>
      </p:sp>
      <p:sp>
        <p:nvSpPr>
          <p:cNvPr id="3" name="Content Placeholder 2">
            <a:extLst>
              <a:ext uri="{FF2B5EF4-FFF2-40B4-BE49-F238E27FC236}">
                <a16:creationId xmlns:a16="http://schemas.microsoft.com/office/drawing/2014/main" id="{3E722608-2575-5C49-8877-85CECD6DB611}"/>
              </a:ext>
            </a:extLst>
          </p:cNvPr>
          <p:cNvSpPr>
            <a:spLocks noGrp="1"/>
          </p:cNvSpPr>
          <p:nvPr>
            <p:ph idx="1"/>
          </p:nvPr>
        </p:nvSpPr>
        <p:spPr/>
        <p:txBody>
          <a:bodyPr/>
          <a:lstStyle/>
          <a:p>
            <a:pPr algn="l">
              <a:buFont typeface="Wingdings" panose="05000000000000000000" pitchFamily="2" charset="2"/>
              <a:buChar char="§"/>
            </a:pPr>
            <a:r>
              <a:rPr lang="en-US" b="0" i="0" dirty="0">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Named Entity Recognition (NER) is a subtask of natural language processing that identifies and classifies named entities within text.</a:t>
            </a:r>
          </a:p>
          <a:p>
            <a:pPr algn="l">
              <a:buFont typeface="Wingdings" panose="05000000000000000000" pitchFamily="2" charset="2"/>
              <a:buChar char="§"/>
            </a:pPr>
            <a:r>
              <a:rPr lang="en-US" b="0" i="0" dirty="0">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NER is crucial in our project as it helps extract specific information, such as names, addresses, and contact details, from the extracted text of business cards.</a:t>
            </a:r>
          </a:p>
          <a:p>
            <a:pPr algn="l">
              <a:buFont typeface="Wingdings" panose="05000000000000000000" pitchFamily="2" charset="2"/>
              <a:buChar char="§"/>
            </a:pPr>
            <a:r>
              <a:rPr lang="en-US" b="0" i="0" dirty="0">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It enables the automated identification and categorization of important entities, saving time and ensuring accuracy in information extraction.</a:t>
            </a:r>
          </a:p>
          <a:p>
            <a:pPr algn="l">
              <a:buFont typeface="Wingdings" panose="05000000000000000000" pitchFamily="2" charset="2"/>
              <a:buChar char="§"/>
            </a:pPr>
            <a:r>
              <a:rPr lang="en-US" b="0" i="0" dirty="0">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NER algorithms are trained to recognize and classify different types of entities, such as person names, organizations, addresses, phone numbers, and email addresses.</a:t>
            </a:r>
            <a:endParaRPr lang="en-IN"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51059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FA0E8-8C81-A60B-5441-0A9DFF2466F7}"/>
              </a:ext>
            </a:extLst>
          </p:cNvPr>
          <p:cNvSpPr>
            <a:spLocks noGrp="1"/>
          </p:cNvSpPr>
          <p:nvPr>
            <p:ph type="title"/>
          </p:nvPr>
        </p:nvSpPr>
        <p:spPr/>
        <p:txBody>
          <a:bodyPr/>
          <a:lstStyle/>
          <a:p>
            <a:r>
              <a:rPr lang="en-IN" dirty="0"/>
              <a:t>REGEX</a:t>
            </a:r>
          </a:p>
        </p:txBody>
      </p:sp>
      <p:sp>
        <p:nvSpPr>
          <p:cNvPr id="3" name="Content Placeholder 2">
            <a:extLst>
              <a:ext uri="{FF2B5EF4-FFF2-40B4-BE49-F238E27FC236}">
                <a16:creationId xmlns:a16="http://schemas.microsoft.com/office/drawing/2014/main" id="{7CB5909C-07C7-A6E7-A645-C633A478415B}"/>
              </a:ext>
            </a:extLst>
          </p:cNvPr>
          <p:cNvSpPr>
            <a:spLocks noGrp="1"/>
          </p:cNvSpPr>
          <p:nvPr>
            <p:ph idx="1"/>
          </p:nvPr>
        </p:nvSpPr>
        <p:spPr/>
        <p:txBody>
          <a:bodyPr/>
          <a:lstStyle/>
          <a:p>
            <a:pPr algn="l">
              <a:buFont typeface="Wingdings" panose="05000000000000000000" pitchFamily="2" charset="2"/>
              <a:buChar char="§"/>
            </a:pPr>
            <a:r>
              <a:rPr lang="en-US" b="0" i="0" dirty="0">
                <a:solidFill>
                  <a:schemeClr val="tx1"/>
                </a:solidFill>
                <a:effectLst/>
                <a:latin typeface="+mj-lt"/>
              </a:rPr>
              <a:t>Regular Expressions (Regex) is a powerful tool for pattern matching and text manipulation. It provides a concise and flexible way to define search patterns, allowing for efficient extraction of specific information from text data.</a:t>
            </a:r>
          </a:p>
          <a:p>
            <a:pPr algn="l">
              <a:buFont typeface="Wingdings" panose="05000000000000000000" pitchFamily="2" charset="2"/>
              <a:buChar char="§"/>
            </a:pPr>
            <a:r>
              <a:rPr lang="en-US" b="0" i="0" dirty="0">
                <a:solidFill>
                  <a:schemeClr val="tx1"/>
                </a:solidFill>
                <a:effectLst/>
                <a:latin typeface="+mj-lt"/>
              </a:rPr>
              <a:t>Here, regex is employed to validate and extract specific patterns of information from the extracted text of business cards. It allows us to define rules and patterns for validating phone numbers, emails etc.</a:t>
            </a:r>
          </a:p>
          <a:p>
            <a:pPr algn="l">
              <a:buFont typeface="Wingdings" panose="05000000000000000000" pitchFamily="2" charset="2"/>
              <a:buChar char="§"/>
            </a:pPr>
            <a:r>
              <a:rPr lang="en-US" b="0" i="0" dirty="0">
                <a:solidFill>
                  <a:schemeClr val="tx1"/>
                </a:solidFill>
                <a:effectLst/>
                <a:latin typeface="+mj-lt"/>
              </a:rPr>
              <a:t>Regex patterns are created based on the expected format or structure of the desired information. These patterns are then applied to the extracted text, allowing regex to identify and extract relevant data based on the defined patterns.</a:t>
            </a:r>
          </a:p>
          <a:p>
            <a:pPr>
              <a:buFont typeface="Wingdings" panose="05000000000000000000" pitchFamily="2" charset="2"/>
              <a:buChar char="§"/>
            </a:pPr>
            <a:endParaRPr lang="en-IN" dirty="0">
              <a:solidFill>
                <a:schemeClr val="tx1"/>
              </a:solidFill>
              <a:latin typeface="+mj-lt"/>
            </a:endParaRPr>
          </a:p>
        </p:txBody>
      </p:sp>
    </p:spTree>
    <p:extLst>
      <p:ext uri="{BB962C8B-B14F-4D97-AF65-F5344CB8AC3E}">
        <p14:creationId xmlns:p14="http://schemas.microsoft.com/office/powerpoint/2010/main" val="108863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5E817-08CE-EE0E-E7F4-01D5079390D2}"/>
              </a:ext>
            </a:extLst>
          </p:cNvPr>
          <p:cNvSpPr>
            <a:spLocks noGrp="1"/>
          </p:cNvSpPr>
          <p:nvPr>
            <p:ph type="title"/>
          </p:nvPr>
        </p:nvSpPr>
        <p:spPr/>
        <p:txBody>
          <a:bodyPr/>
          <a:lstStyle/>
          <a:p>
            <a:r>
              <a:rPr lang="en-IN" dirty="0"/>
              <a:t>PERFORMANCE METRICS</a:t>
            </a:r>
          </a:p>
        </p:txBody>
      </p:sp>
      <p:sp>
        <p:nvSpPr>
          <p:cNvPr id="3" name="Content Placeholder 2">
            <a:extLst>
              <a:ext uri="{FF2B5EF4-FFF2-40B4-BE49-F238E27FC236}">
                <a16:creationId xmlns:a16="http://schemas.microsoft.com/office/drawing/2014/main" id="{3EA60FC2-3A3A-92C5-ED98-1CF59461AC6D}"/>
              </a:ext>
            </a:extLst>
          </p:cNvPr>
          <p:cNvSpPr>
            <a:spLocks noGrp="1"/>
          </p:cNvSpPr>
          <p:nvPr>
            <p:ph idx="1"/>
          </p:nvPr>
        </p:nvSpPr>
        <p:spPr/>
        <p:txBody>
          <a:bodyPr/>
          <a:lstStyle/>
          <a:p>
            <a:pPr algn="l">
              <a:buFont typeface="Wingdings" panose="05000000000000000000" pitchFamily="2" charset="2"/>
              <a:buChar char="§"/>
            </a:pPr>
            <a:r>
              <a:rPr lang="en-US" b="0" i="0" dirty="0">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Precision, recall, and F1-score were used to evaluate the system's performance.</a:t>
            </a:r>
          </a:p>
          <a:p>
            <a:pPr algn="l">
              <a:buFont typeface="Wingdings" panose="05000000000000000000" pitchFamily="2" charset="2"/>
              <a:buChar char="§"/>
            </a:pPr>
            <a:r>
              <a:rPr lang="en-US" b="0" i="0" dirty="0">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The system was tested on five different business card images, the average precision, recall, and F1-score for all fields combined were 0.74, indicating reasonable accuracy in extracting information from business card images.</a:t>
            </a:r>
          </a:p>
          <a:p>
            <a:pPr algn="l">
              <a:buFont typeface="Wingdings" panose="05000000000000000000" pitchFamily="2" charset="2"/>
              <a:buChar char="§"/>
            </a:pPr>
            <a:r>
              <a:rPr lang="en-US" b="0" i="0" dirty="0">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The system performed well in predicting the website (5/5 correct).</a:t>
            </a:r>
          </a:p>
          <a:p>
            <a:pPr algn="l">
              <a:buFont typeface="Wingdings" panose="05000000000000000000" pitchFamily="2" charset="2"/>
              <a:buChar char="§"/>
            </a:pPr>
            <a:r>
              <a:rPr lang="en-US" b="0" i="0" dirty="0">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The address prediction had the lowest performance (2/5 correct), indicating the need for improvement in this area.</a:t>
            </a:r>
          </a:p>
          <a:p>
            <a:pPr algn="l">
              <a:buFont typeface="Wingdings" panose="05000000000000000000" pitchFamily="2" charset="2"/>
              <a:buChar char="§"/>
            </a:pPr>
            <a:r>
              <a:rPr lang="en-US" b="0" i="0" dirty="0">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Accuracy was computed by dividing the total number of correct predictions by the total number of predictions made which was 0.6 or 60%.</a:t>
            </a:r>
            <a:endParaRPr lang="en-IN"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720152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4" name="Straight Connector 33">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90AA6468-80AC-4DDF-9CFB-C7A9507E2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101B000-DE70-5DCF-FA26-4454F6A0BF4F}"/>
              </a:ext>
            </a:extLst>
          </p:cNvPr>
          <p:cNvSpPr>
            <a:spLocks noGrp="1"/>
          </p:cNvSpPr>
          <p:nvPr>
            <p:ph type="title"/>
          </p:nvPr>
        </p:nvSpPr>
        <p:spPr>
          <a:xfrm>
            <a:off x="457200" y="640080"/>
            <a:ext cx="3659246" cy="2926080"/>
          </a:xfrm>
        </p:spPr>
        <p:txBody>
          <a:bodyPr vert="horz" lIns="91440" tIns="45720" rIns="91440" bIns="45720" rtlCol="0" anchor="b">
            <a:normAutofit/>
          </a:bodyPr>
          <a:lstStyle/>
          <a:p>
            <a:r>
              <a:rPr lang="en-US" sz="4400">
                <a:solidFill>
                  <a:srgbClr val="FFFFFF"/>
                </a:solidFill>
              </a:rPr>
              <a:t>CONFUSION MATRIX</a:t>
            </a:r>
          </a:p>
        </p:txBody>
      </p:sp>
      <p:pic>
        <p:nvPicPr>
          <p:cNvPr id="4" name="Content Placeholder 3" descr="Text&#10;&#10;Description automatically generated with medium confidence">
            <a:extLst>
              <a:ext uri="{FF2B5EF4-FFF2-40B4-BE49-F238E27FC236}">
                <a16:creationId xmlns:a16="http://schemas.microsoft.com/office/drawing/2014/main" id="{C459E55D-74AC-0CFA-A540-64D70343532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3519"/>
          <a:stretch/>
        </p:blipFill>
        <p:spPr bwMode="auto">
          <a:xfrm>
            <a:off x="4639733" y="10"/>
            <a:ext cx="7552266" cy="6857990"/>
          </a:xfrm>
          <a:prstGeom prst="rect">
            <a:avLst/>
          </a:prstGeom>
          <a:noFill/>
        </p:spPr>
      </p:pic>
      <p:sp>
        <p:nvSpPr>
          <p:cNvPr id="38" name="Rectangle 37">
            <a:extLst>
              <a:ext uri="{FF2B5EF4-FFF2-40B4-BE49-F238E27FC236}">
                <a16:creationId xmlns:a16="http://schemas.microsoft.com/office/drawing/2014/main" id="{4AB900CC-5074-4746-A1A4-AF640455B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5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64193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479BE-9527-6C86-D70A-40D0D1C66079}"/>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284C4FF8-D8DD-ADE4-63D6-9134CAF1BDAF}"/>
              </a:ext>
            </a:extLst>
          </p:cNvPr>
          <p:cNvSpPr>
            <a:spLocks noGrp="1"/>
          </p:cNvSpPr>
          <p:nvPr>
            <p:ph idx="1"/>
          </p:nvPr>
        </p:nvSpPr>
        <p:spPr/>
        <p:txBody>
          <a:bodyPr/>
          <a:lstStyle/>
          <a:p>
            <a:pPr algn="l">
              <a:buFont typeface="Wingdings" panose="05000000000000000000" pitchFamily="2" charset="2"/>
              <a:buChar char="§"/>
            </a:pPr>
            <a:r>
              <a:rPr lang="en-US" b="0" i="0" dirty="0">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The business card text recognition system demonstrated average performance in pre-processing, OCR, pattern recognition, and NER.</a:t>
            </a:r>
          </a:p>
          <a:p>
            <a:pPr algn="l">
              <a:buFont typeface="Wingdings" panose="05000000000000000000" pitchFamily="2" charset="2"/>
              <a:buChar char="§"/>
            </a:pPr>
            <a:r>
              <a:rPr lang="en-US" b="0" i="0" dirty="0">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Extraction accuracy varied across different fields, with website extraction achieving high accuracy and address extraction needing improvement.</a:t>
            </a:r>
          </a:p>
          <a:p>
            <a:pPr algn="l">
              <a:buFont typeface="Wingdings" panose="05000000000000000000" pitchFamily="2" charset="2"/>
              <a:buChar char="§"/>
            </a:pPr>
            <a:r>
              <a:rPr lang="en-US" b="0" i="0" dirty="0">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The system achieved an overall average precision, recall, and F1-score of 0.74, indicating reasonable accuracy in extracting information from business card images.</a:t>
            </a:r>
          </a:p>
          <a:p>
            <a:pPr algn="l">
              <a:buFont typeface="Wingdings" panose="05000000000000000000" pitchFamily="2" charset="2"/>
              <a:buChar char="§"/>
            </a:pPr>
            <a:r>
              <a:rPr lang="en-US" b="0" i="0" dirty="0">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The project successfully developed a flask-based Python application for text extraction and classification from business card images.</a:t>
            </a:r>
          </a:p>
        </p:txBody>
      </p:sp>
    </p:spTree>
    <p:extLst>
      <p:ext uri="{BB962C8B-B14F-4D97-AF65-F5344CB8AC3E}">
        <p14:creationId xmlns:p14="http://schemas.microsoft.com/office/powerpoint/2010/main" val="427439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23451-DFA2-EBC2-02B0-57C3144B2ED9}"/>
              </a:ext>
            </a:extLst>
          </p:cNvPr>
          <p:cNvSpPr>
            <a:spLocks noGrp="1"/>
          </p:cNvSpPr>
          <p:nvPr>
            <p:ph type="title"/>
          </p:nvPr>
        </p:nvSpPr>
        <p:spPr/>
        <p:txBody>
          <a:bodyPr/>
          <a:lstStyle/>
          <a:p>
            <a:r>
              <a:rPr lang="en-IN" dirty="0"/>
              <a:t>FUTURE WORK</a:t>
            </a:r>
          </a:p>
        </p:txBody>
      </p:sp>
      <p:sp>
        <p:nvSpPr>
          <p:cNvPr id="3" name="Content Placeholder 2">
            <a:extLst>
              <a:ext uri="{FF2B5EF4-FFF2-40B4-BE49-F238E27FC236}">
                <a16:creationId xmlns:a16="http://schemas.microsoft.com/office/drawing/2014/main" id="{2DD3D3FE-E90A-73A7-060B-720B8563DE64}"/>
              </a:ext>
            </a:extLst>
          </p:cNvPr>
          <p:cNvSpPr>
            <a:spLocks noGrp="1"/>
          </p:cNvSpPr>
          <p:nvPr>
            <p:ph idx="1"/>
          </p:nvPr>
        </p:nvSpPr>
        <p:spPr/>
        <p:txBody>
          <a:bodyPr/>
          <a:lstStyle/>
          <a:p>
            <a:pPr algn="l">
              <a:buFont typeface="Wingdings" panose="05000000000000000000" pitchFamily="2" charset="2"/>
              <a:buChar char="§"/>
            </a:pPr>
            <a:r>
              <a:rPr lang="en-US" b="0" i="0" dirty="0">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Address extraction performance was identified as an area for improvement, potentially due to variations in address formats or font types.</a:t>
            </a:r>
          </a:p>
          <a:p>
            <a:pPr algn="l">
              <a:buFont typeface="Wingdings" panose="05000000000000000000" pitchFamily="2" charset="2"/>
              <a:buChar char="§"/>
            </a:pPr>
            <a:r>
              <a:rPr lang="en-US" b="0" i="0" dirty="0">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Future work should focus on enhancing address extraction capabilities, such as incorporating additional address recognition techniques or training the system with diverse address data.</a:t>
            </a:r>
          </a:p>
          <a:p>
            <a:pPr algn="l">
              <a:buFont typeface="Wingdings" panose="05000000000000000000" pitchFamily="2" charset="2"/>
              <a:buChar char="§"/>
            </a:pPr>
            <a:r>
              <a:rPr lang="en-US" b="0" i="0" dirty="0">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Collecting more training data and exploring alternative feature extraction techniques may further enhance the system's performance in extracting information from business cards.</a:t>
            </a:r>
          </a:p>
          <a:p>
            <a:pPr algn="l">
              <a:buFont typeface="Wingdings" panose="05000000000000000000" pitchFamily="2" charset="2"/>
              <a:buChar char="§"/>
            </a:pPr>
            <a:r>
              <a:rPr lang="en-US" b="0" i="0" dirty="0">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Consider incorporating multi-lingual models to enable classification of names from other languages, expanding the system's language support and usability.</a:t>
            </a:r>
          </a:p>
          <a:p>
            <a:pPr>
              <a:buFont typeface="Wingdings" panose="05000000000000000000" pitchFamily="2" charset="2"/>
              <a:buChar char="§"/>
            </a:pPr>
            <a:endParaRPr lang="en-IN"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567121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3611D-D985-1478-09AA-3AFFE1DF7895}"/>
              </a:ext>
            </a:extLst>
          </p:cNvPr>
          <p:cNvSpPr>
            <a:spLocks noGrp="1"/>
          </p:cNvSpPr>
          <p:nvPr>
            <p:ph type="title"/>
          </p:nvPr>
        </p:nvSpPr>
        <p:spPr>
          <a:xfrm>
            <a:off x="4246345" y="2275824"/>
            <a:ext cx="3699309" cy="1450757"/>
          </a:xfrm>
        </p:spPr>
        <p:txBody>
          <a:bodyPr/>
          <a:lstStyle/>
          <a:p>
            <a:pPr algn="ctr"/>
            <a:r>
              <a:rPr lang="en-IN" dirty="0"/>
              <a:t>THANK YOU</a:t>
            </a:r>
          </a:p>
        </p:txBody>
      </p:sp>
    </p:spTree>
    <p:extLst>
      <p:ext uri="{BB962C8B-B14F-4D97-AF65-F5344CB8AC3E}">
        <p14:creationId xmlns:p14="http://schemas.microsoft.com/office/powerpoint/2010/main" val="1916823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190D3-BD4C-2350-86C5-9D36345950B6}"/>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E32D2907-2BA8-C430-B12D-729CCF93A8D1}"/>
              </a:ext>
            </a:extLst>
          </p:cNvPr>
          <p:cNvSpPr>
            <a:spLocks noGrp="1"/>
          </p:cNvSpPr>
          <p:nvPr>
            <p:ph idx="1"/>
          </p:nvPr>
        </p:nvSpPr>
        <p:spPr/>
        <p:txBody>
          <a:bodyPr>
            <a:noAutofit/>
          </a:bodyPr>
          <a:lstStyle/>
          <a:p>
            <a:pPr>
              <a:buFont typeface="Wingdings" panose="05000000000000000000" pitchFamily="2" charset="2"/>
              <a:buChar char="§"/>
            </a:pPr>
            <a:r>
              <a:rPr lang="en-US"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Business cards are an essential tool for networking and communication. </a:t>
            </a:r>
            <a:r>
              <a:rPr lang="en-US" b="0" i="0" dirty="0">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Business cards often contain crucial contact details such as names, organizations, addresses, contact numbers, and email addresses. Extracting this information automatically can save time and improve efficiency.</a:t>
            </a:r>
          </a:p>
          <a:p>
            <a:pPr algn="l">
              <a:buFont typeface="Wingdings" panose="05000000000000000000" pitchFamily="2" charset="2"/>
              <a:buChar char="§"/>
            </a:pPr>
            <a:r>
              <a:rPr lang="en-US" b="0" i="0" dirty="0">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Problem: Extracting and organizing information from business cards is time-consuming and prone to errors.</a:t>
            </a:r>
          </a:p>
          <a:p>
            <a:pPr algn="l">
              <a:buFont typeface="Wingdings" panose="05000000000000000000" pitchFamily="2" charset="2"/>
              <a:buChar char="§"/>
            </a:pPr>
            <a:r>
              <a:rPr lang="en-US" b="0" i="0" dirty="0">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Solution: Our project leverages OCR, image processing, NER, and regex to automate the extraction and classification of relevant details from business card images.</a:t>
            </a:r>
          </a:p>
          <a:p>
            <a:pPr algn="l">
              <a:buFont typeface="Wingdings" panose="05000000000000000000" pitchFamily="2" charset="2"/>
              <a:buChar char="§"/>
            </a:pPr>
            <a:r>
              <a:rPr lang="en-US" b="0" i="0" dirty="0">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Benefits: Our solution saves time, improves data accuracy, and enhances the efficiency of managing and utilizing business card data.</a:t>
            </a:r>
          </a:p>
          <a:p>
            <a:pPr algn="l">
              <a:buFont typeface="Wingdings" panose="05000000000000000000" pitchFamily="2" charset="2"/>
              <a:buChar char="§"/>
            </a:pPr>
            <a:r>
              <a:rPr lang="en-US" b="0" i="0" dirty="0">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Objective: Develop a Flask-based Python application that accurately extracts and classifies names, organizations, addresses, contacts, and other essential information from business cards.</a:t>
            </a:r>
          </a:p>
          <a:p>
            <a:pPr>
              <a:buFont typeface="Wingdings" panose="05000000000000000000" pitchFamily="2" charset="2"/>
              <a:buChar char="§"/>
            </a:pPr>
            <a:endParaRPr lang="en-US" b="0" i="0" dirty="0">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886286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37">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7" name="Rectangle 39">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9D2B5A-8C71-44E3-52EB-9AEF83C38546}"/>
              </a:ext>
            </a:extLst>
          </p:cNvPr>
          <p:cNvSpPr>
            <a:spLocks noGrp="1"/>
          </p:cNvSpPr>
          <p:nvPr>
            <p:ph type="title"/>
          </p:nvPr>
        </p:nvSpPr>
        <p:spPr>
          <a:xfrm>
            <a:off x="5181601" y="634946"/>
            <a:ext cx="6368142" cy="1450757"/>
          </a:xfrm>
        </p:spPr>
        <p:txBody>
          <a:bodyPr>
            <a:normAutofit/>
          </a:bodyPr>
          <a:lstStyle/>
          <a:p>
            <a:r>
              <a:rPr lang="en-IN"/>
              <a:t>PROJECT OVERVIEW</a:t>
            </a:r>
          </a:p>
        </p:txBody>
      </p:sp>
      <p:pic>
        <p:nvPicPr>
          <p:cNvPr id="19" name="Picture 18" descr="A stack of brown business cards&#10;&#10;Description automatically generated">
            <a:extLst>
              <a:ext uri="{FF2B5EF4-FFF2-40B4-BE49-F238E27FC236}">
                <a16:creationId xmlns:a16="http://schemas.microsoft.com/office/drawing/2014/main" id="{5BBA88C9-2294-F59B-06EF-FE7ED544313B}"/>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5533" r="23656" b="-2"/>
          <a:stretch/>
        </p:blipFill>
        <p:spPr>
          <a:xfrm>
            <a:off x="20" y="-12128"/>
            <a:ext cx="4654276" cy="6870127"/>
          </a:xfrm>
          <a:prstGeom prst="rect">
            <a:avLst/>
          </a:prstGeom>
        </p:spPr>
      </p:pic>
      <p:cxnSp>
        <p:nvCxnSpPr>
          <p:cNvPr id="48" name="Straight Connector 41">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A7529B1-96CB-ADAF-B452-05198B729341}"/>
              </a:ext>
            </a:extLst>
          </p:cNvPr>
          <p:cNvSpPr>
            <a:spLocks noGrp="1"/>
          </p:cNvSpPr>
          <p:nvPr>
            <p:ph idx="1"/>
          </p:nvPr>
        </p:nvSpPr>
        <p:spPr>
          <a:xfrm>
            <a:off x="5181601" y="2397697"/>
            <a:ext cx="6368142" cy="3670180"/>
          </a:xfrm>
        </p:spPr>
        <p:txBody>
          <a:bodyPr>
            <a:normAutofit/>
          </a:bodyPr>
          <a:lstStyle/>
          <a:p>
            <a:pPr>
              <a:buFont typeface="Wingdings" panose="05000000000000000000" pitchFamily="2" charset="2"/>
              <a:buChar char="§"/>
            </a:pPr>
            <a:r>
              <a:rPr lang="en-US" sz="1600" b="0" i="0">
                <a:effectLst/>
                <a:latin typeface="Calibri Light" panose="020F0302020204030204" pitchFamily="34" charset="0"/>
                <a:ea typeface="Calibri Light" panose="020F0302020204030204" pitchFamily="34" charset="0"/>
                <a:cs typeface="Calibri Light" panose="020F0302020204030204" pitchFamily="34" charset="0"/>
              </a:rPr>
              <a:t>Project Scope: Our project focuses on developing a text extraction and classification system for business cards.</a:t>
            </a:r>
          </a:p>
          <a:p>
            <a:pPr>
              <a:buFont typeface="Wingdings" panose="05000000000000000000" pitchFamily="2" charset="2"/>
              <a:buChar char="§"/>
            </a:pPr>
            <a:r>
              <a:rPr lang="en-US" sz="1600" b="0" i="0">
                <a:effectLst/>
                <a:latin typeface="Calibri Light" panose="020F0302020204030204" pitchFamily="34" charset="0"/>
                <a:ea typeface="Calibri Light" panose="020F0302020204030204" pitchFamily="34" charset="0"/>
                <a:cs typeface="Calibri Light" panose="020F0302020204030204" pitchFamily="34" charset="0"/>
              </a:rPr>
              <a:t>Methodology: a. Image Processing: We apply advanced image processing techniques to enhance the quality of business card images, enabling better text recognition. b. Optical Character Recognition (OCR): Utilizing OCR algorithms, we extract text from the processed images and convert it into machine-readable format. c. Named Entity Recognition (NER): We employ NER algorithms to identify and categorize specific entities such as names, organizations, addresses, and contacts. d. Regular Expressions (Regex): Regex patterns are used to extract structured data like phone numbers and email addresses.</a:t>
            </a:r>
          </a:p>
          <a:p>
            <a:pPr>
              <a:buFont typeface="Wingdings" panose="05000000000000000000" pitchFamily="2" charset="2"/>
              <a:buChar char="§"/>
            </a:pPr>
            <a:r>
              <a:rPr lang="en-US" sz="1600" b="0" i="0">
                <a:effectLst/>
                <a:latin typeface="Calibri Light" panose="020F0302020204030204" pitchFamily="34" charset="0"/>
                <a:ea typeface="Calibri Light" panose="020F0302020204030204" pitchFamily="34" charset="0"/>
                <a:cs typeface="Calibri Light" panose="020F0302020204030204" pitchFamily="34" charset="0"/>
              </a:rPr>
              <a:t>Expected Outcome: A user-friendly web application that takes business card images as input and returns accurately extracted and classified information.</a:t>
            </a:r>
          </a:p>
          <a:p>
            <a:pPr>
              <a:buFont typeface="Wingdings" panose="05000000000000000000" pitchFamily="2" charset="2"/>
              <a:buChar char="§"/>
            </a:pPr>
            <a:endParaRPr lang="en-US" sz="160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0" name="TextBox 19">
            <a:extLst>
              <a:ext uri="{FF2B5EF4-FFF2-40B4-BE49-F238E27FC236}">
                <a16:creationId xmlns:a16="http://schemas.microsoft.com/office/drawing/2014/main" id="{9ED46E73-065A-B02B-A4CE-1C08FF8CF558}"/>
              </a:ext>
            </a:extLst>
          </p:cNvPr>
          <p:cNvSpPr txBox="1"/>
          <p:nvPr/>
        </p:nvSpPr>
        <p:spPr>
          <a:xfrm>
            <a:off x="2334430" y="6657944"/>
            <a:ext cx="2319866" cy="200055"/>
          </a:xfrm>
          <a:prstGeom prst="rect">
            <a:avLst/>
          </a:prstGeom>
          <a:solidFill>
            <a:srgbClr val="000000"/>
          </a:solidFill>
        </p:spPr>
        <p:txBody>
          <a:bodyPr wrap="none" rtlCol="0">
            <a:spAutoFit/>
          </a:bodyPr>
          <a:lstStyle/>
          <a:p>
            <a:pPr algn="r">
              <a:spcAft>
                <a:spcPts val="600"/>
              </a:spcAft>
            </a:pPr>
            <a:r>
              <a:rPr lang="en-IN" sz="700">
                <a:solidFill>
                  <a:srgbClr val="FFFFFF"/>
                </a:solidFill>
                <a:hlinkClick r:id="rId3" tooltip="https://www.flickr.com/photos/yuichirock/4546218032">
                  <a:extLst>
                    <a:ext uri="{A12FA001-AC4F-418D-AE19-62706E023703}">
                      <ahyp:hlinkClr xmlns:ahyp="http://schemas.microsoft.com/office/drawing/2018/hyperlinkcolor" val="tx"/>
                    </a:ext>
                  </a:extLst>
                </a:hlinkClick>
              </a:rPr>
              <a:t>This Photo</a:t>
            </a:r>
            <a:r>
              <a:rPr lang="en-IN" sz="700">
                <a:solidFill>
                  <a:srgbClr val="FFFFFF"/>
                </a:solidFill>
              </a:rPr>
              <a:t> by Unknown Author is licensed under </a:t>
            </a:r>
            <a:r>
              <a:rPr lang="en-IN" sz="700">
                <a:solidFill>
                  <a:srgbClr val="FFFFFF"/>
                </a:solidFill>
                <a:hlinkClick r:id="rId4" tooltip="https://creativecommons.org/licenses/by-nc/3.0/">
                  <a:extLst>
                    <a:ext uri="{A12FA001-AC4F-418D-AE19-62706E023703}">
                      <ahyp:hlinkClr xmlns:ahyp="http://schemas.microsoft.com/office/drawing/2018/hyperlinkcolor" val="tx"/>
                    </a:ext>
                  </a:extLst>
                </a:hlinkClick>
              </a:rPr>
              <a:t>CC BY-NC</a:t>
            </a:r>
            <a:endParaRPr lang="en-IN" sz="700">
              <a:solidFill>
                <a:srgbClr val="FFFFFF"/>
              </a:solidFill>
            </a:endParaRPr>
          </a:p>
        </p:txBody>
      </p:sp>
    </p:spTree>
    <p:extLst>
      <p:ext uri="{BB962C8B-B14F-4D97-AF65-F5344CB8AC3E}">
        <p14:creationId xmlns:p14="http://schemas.microsoft.com/office/powerpoint/2010/main" val="1496805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B58CD-2505-2256-3FC7-1A7C75361AA2}"/>
              </a:ext>
            </a:extLst>
          </p:cNvPr>
          <p:cNvSpPr>
            <a:spLocks noGrp="1"/>
          </p:cNvSpPr>
          <p:nvPr>
            <p:ph type="title"/>
          </p:nvPr>
        </p:nvSpPr>
        <p:spPr>
          <a:xfrm>
            <a:off x="1097280" y="286603"/>
            <a:ext cx="10058400" cy="1450757"/>
          </a:xfrm>
        </p:spPr>
        <p:txBody>
          <a:bodyPr>
            <a:normAutofit/>
          </a:bodyPr>
          <a:lstStyle/>
          <a:p>
            <a:r>
              <a:rPr lang="en-IN"/>
              <a:t>USE CASES</a:t>
            </a:r>
            <a:endParaRPr lang="en-IN" dirty="0"/>
          </a:p>
        </p:txBody>
      </p:sp>
      <p:graphicFrame>
        <p:nvGraphicFramePr>
          <p:cNvPr id="7" name="Content Placeholder 2">
            <a:extLst>
              <a:ext uri="{FF2B5EF4-FFF2-40B4-BE49-F238E27FC236}">
                <a16:creationId xmlns:a16="http://schemas.microsoft.com/office/drawing/2014/main" id="{1A3000DB-BE12-25E6-2C41-DD9C42733849}"/>
              </a:ext>
            </a:extLst>
          </p:cNvPr>
          <p:cNvGraphicFramePr>
            <a:graphicFrameLocks noGrp="1"/>
          </p:cNvGraphicFramePr>
          <p:nvPr>
            <p:ph idx="1"/>
            <p:extLst>
              <p:ext uri="{D42A27DB-BD31-4B8C-83A1-F6EECF244321}">
                <p14:modId xmlns:p14="http://schemas.microsoft.com/office/powerpoint/2010/main" val="93794456"/>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87400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33BF9DD-8A45-4EEE-B231-0A14D322E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97DA84-47CD-7148-E701-53222C019CAA}"/>
              </a:ext>
            </a:extLst>
          </p:cNvPr>
          <p:cNvSpPr>
            <a:spLocks noGrp="1"/>
          </p:cNvSpPr>
          <p:nvPr>
            <p:ph type="title"/>
          </p:nvPr>
        </p:nvSpPr>
        <p:spPr>
          <a:xfrm>
            <a:off x="4974771" y="634946"/>
            <a:ext cx="6574972" cy="1450757"/>
          </a:xfrm>
        </p:spPr>
        <p:txBody>
          <a:bodyPr>
            <a:normAutofit/>
          </a:bodyPr>
          <a:lstStyle/>
          <a:p>
            <a:r>
              <a:rPr lang="en-IN">
                <a:latin typeface="Calibri Light" panose="020F0302020204030204" pitchFamily="34" charset="0"/>
                <a:ea typeface="Calibri Light" panose="020F0302020204030204" pitchFamily="34" charset="0"/>
                <a:cs typeface="Calibri Light" panose="020F0302020204030204" pitchFamily="34" charset="0"/>
              </a:rPr>
              <a:t>KEY FEATURES</a:t>
            </a:r>
          </a:p>
        </p:txBody>
      </p:sp>
      <p:pic>
        <p:nvPicPr>
          <p:cNvPr id="7" name="Graphic 6" descr="Database">
            <a:extLst>
              <a:ext uri="{FF2B5EF4-FFF2-40B4-BE49-F238E27FC236}">
                <a16:creationId xmlns:a16="http://schemas.microsoft.com/office/drawing/2014/main" id="{98F103D0-B2C0-FFD3-7E30-4DE239E16F4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3999" y="1296626"/>
            <a:ext cx="4001315" cy="4001315"/>
          </a:xfrm>
          <a:prstGeom prst="rect">
            <a:avLst/>
          </a:prstGeom>
        </p:spPr>
      </p:pic>
      <p:cxnSp>
        <p:nvCxnSpPr>
          <p:cNvPr id="12" name="Straight Connector 11">
            <a:extLst>
              <a:ext uri="{FF2B5EF4-FFF2-40B4-BE49-F238E27FC236}">
                <a16:creationId xmlns:a16="http://schemas.microsoft.com/office/drawing/2014/main" id="{9020DCC9-F851-4562-BB20-1AB3C51BFD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4F63804-0C52-8669-7EAF-B22B56F24AC8}"/>
              </a:ext>
            </a:extLst>
          </p:cNvPr>
          <p:cNvSpPr>
            <a:spLocks noGrp="1"/>
          </p:cNvSpPr>
          <p:nvPr>
            <p:ph idx="1"/>
          </p:nvPr>
        </p:nvSpPr>
        <p:spPr>
          <a:xfrm>
            <a:off x="4974769" y="2198914"/>
            <a:ext cx="6574973" cy="3670180"/>
          </a:xfrm>
        </p:spPr>
        <p:txBody>
          <a:bodyPr>
            <a:normAutofit/>
          </a:bodyPr>
          <a:lstStyle/>
          <a:p>
            <a:pPr>
              <a:buFont typeface="Wingdings" panose="05000000000000000000" pitchFamily="2" charset="2"/>
              <a:buChar char="§"/>
            </a:pPr>
            <a:r>
              <a:rPr lang="en-US" sz="1700" b="0" i="0">
                <a:effectLst/>
                <a:latin typeface="+mj-lt"/>
              </a:rPr>
              <a:t>Accurate Information Extraction: Our system employs advanced OCR and NER techniques to accurately extract information from business card images, ensuring reliable and precise results.</a:t>
            </a:r>
          </a:p>
          <a:p>
            <a:pPr>
              <a:buFont typeface="Wingdings" panose="05000000000000000000" pitchFamily="2" charset="2"/>
              <a:buChar char="§"/>
            </a:pPr>
            <a:r>
              <a:rPr lang="en-US" sz="1700" b="0" i="0">
                <a:effectLst/>
                <a:latin typeface="+mj-lt"/>
              </a:rPr>
              <a:t>Automated Data Classification: The extracted information is automatically classified into relevant categories, saving time and effort in manual sorting and organization of data.</a:t>
            </a:r>
          </a:p>
          <a:p>
            <a:pPr>
              <a:buFont typeface="Wingdings" panose="05000000000000000000" pitchFamily="2" charset="2"/>
              <a:buChar char="§"/>
            </a:pPr>
            <a:r>
              <a:rPr lang="en-US" sz="1700" b="0" i="0">
                <a:effectLst/>
                <a:latin typeface="+mj-lt"/>
              </a:rPr>
              <a:t>User-Friendly Interface: Our Flask-based Python application offers a user-friendly interface, allowing users to easily upload business card images, initiate the extraction process, and view the extracted information in a structured format.</a:t>
            </a:r>
          </a:p>
          <a:p>
            <a:pPr>
              <a:buFont typeface="Wingdings" panose="05000000000000000000" pitchFamily="2" charset="2"/>
              <a:buChar char="§"/>
            </a:pPr>
            <a:r>
              <a:rPr lang="en-US" sz="1700" b="0" i="0">
                <a:effectLst/>
                <a:latin typeface="+mj-lt"/>
              </a:rPr>
              <a:t>Data Validation and Refinement: The extracted information goes through a validation process using regular expressions, ensuring the accuracy and integrity of the extracted data.</a:t>
            </a:r>
          </a:p>
        </p:txBody>
      </p:sp>
      <p:sp>
        <p:nvSpPr>
          <p:cNvPr id="14" name="Rectangle 13">
            <a:extLst>
              <a:ext uri="{FF2B5EF4-FFF2-40B4-BE49-F238E27FC236}">
                <a16:creationId xmlns:a16="http://schemas.microsoft.com/office/drawing/2014/main" id="{D5FBCAC9-BD8B-4F3B-AD74-EF37D421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9556C5A8-AD7E-4CE7-87BE-9EA3B5E17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95636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12">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14">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8" name="Straight Connector 16">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9" name="Rectangle 18">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C8548F-9C77-69D5-368C-BC61D3529D49}"/>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4600" dirty="0">
                <a:solidFill>
                  <a:schemeClr val="tx1">
                    <a:lumMod val="85000"/>
                    <a:lumOff val="15000"/>
                  </a:schemeClr>
                </a:solidFill>
              </a:rPr>
              <a:t>BLOCK DIAGRAM</a:t>
            </a:r>
          </a:p>
        </p:txBody>
      </p:sp>
      <p:pic>
        <p:nvPicPr>
          <p:cNvPr id="8" name="Content Placeholder 7" descr="A picture containing text, diagram, screenshot, plan&#10;&#10;Description automatically generated">
            <a:extLst>
              <a:ext uri="{FF2B5EF4-FFF2-40B4-BE49-F238E27FC236}">
                <a16:creationId xmlns:a16="http://schemas.microsoft.com/office/drawing/2014/main" id="{D840C8E4-6E20-A42D-DE75-34B9C596FC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3999" y="1326781"/>
            <a:ext cx="6912217" cy="3680756"/>
          </a:xfrm>
          <a:prstGeom prst="rect">
            <a:avLst/>
          </a:prstGeom>
        </p:spPr>
      </p:pic>
      <p:cxnSp>
        <p:nvCxnSpPr>
          <p:cNvPr id="30" name="Straight Connector 20">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1" name="Rectangle 22">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00579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0B7C1-44B3-94E0-2617-9079E4254D52}"/>
              </a:ext>
            </a:extLst>
          </p:cNvPr>
          <p:cNvSpPr>
            <a:spLocks noGrp="1"/>
          </p:cNvSpPr>
          <p:nvPr>
            <p:ph type="title"/>
          </p:nvPr>
        </p:nvSpPr>
        <p:spPr/>
        <p:txBody>
          <a:bodyPr/>
          <a:lstStyle/>
          <a:p>
            <a:r>
              <a:rPr lang="en-IN"/>
              <a:t>METHODOLOGY</a:t>
            </a:r>
            <a:endParaRPr lang="en-IN" dirty="0"/>
          </a:p>
        </p:txBody>
      </p:sp>
      <p:graphicFrame>
        <p:nvGraphicFramePr>
          <p:cNvPr id="7" name="Content Placeholder 2">
            <a:extLst>
              <a:ext uri="{FF2B5EF4-FFF2-40B4-BE49-F238E27FC236}">
                <a16:creationId xmlns:a16="http://schemas.microsoft.com/office/drawing/2014/main" id="{19604A1B-E20A-4DA1-CFA6-D67E8E06BDAF}"/>
              </a:ext>
            </a:extLst>
          </p:cNvPr>
          <p:cNvGraphicFramePr>
            <a:graphicFrameLocks noGrp="1"/>
          </p:cNvGraphicFramePr>
          <p:nvPr>
            <p:ph idx="1"/>
            <p:extLst>
              <p:ext uri="{D42A27DB-BD31-4B8C-83A1-F6EECF244321}">
                <p14:modId xmlns:p14="http://schemas.microsoft.com/office/powerpoint/2010/main" val="3441461108"/>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5495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49627-0635-E073-218C-AFCECF9C3A26}"/>
              </a:ext>
            </a:extLst>
          </p:cNvPr>
          <p:cNvSpPr>
            <a:spLocks noGrp="1"/>
          </p:cNvSpPr>
          <p:nvPr>
            <p:ph type="title"/>
          </p:nvPr>
        </p:nvSpPr>
        <p:spPr/>
        <p:txBody>
          <a:bodyPr/>
          <a:lstStyle/>
          <a:p>
            <a:r>
              <a:rPr lang="en-IN"/>
              <a:t>METHODOLOGY CONTD.</a:t>
            </a:r>
            <a:endParaRPr lang="en-IN" dirty="0"/>
          </a:p>
        </p:txBody>
      </p:sp>
      <p:graphicFrame>
        <p:nvGraphicFramePr>
          <p:cNvPr id="5" name="Content Placeholder 2">
            <a:extLst>
              <a:ext uri="{FF2B5EF4-FFF2-40B4-BE49-F238E27FC236}">
                <a16:creationId xmlns:a16="http://schemas.microsoft.com/office/drawing/2014/main" id="{F2A55C7F-DBB0-4551-13E6-5D317D31920A}"/>
              </a:ext>
            </a:extLst>
          </p:cNvPr>
          <p:cNvGraphicFramePr>
            <a:graphicFrameLocks noGrp="1"/>
          </p:cNvGraphicFramePr>
          <p:nvPr>
            <p:ph idx="1"/>
            <p:extLst>
              <p:ext uri="{D42A27DB-BD31-4B8C-83A1-F6EECF244321}">
                <p14:modId xmlns:p14="http://schemas.microsoft.com/office/powerpoint/2010/main" val="2886100544"/>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8942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A8316-B148-0146-6C2A-B756F0194E70}"/>
              </a:ext>
            </a:extLst>
          </p:cNvPr>
          <p:cNvSpPr>
            <a:spLocks noGrp="1"/>
          </p:cNvSpPr>
          <p:nvPr>
            <p:ph type="title"/>
          </p:nvPr>
        </p:nvSpPr>
        <p:spPr/>
        <p:txBody>
          <a:bodyPr/>
          <a:lstStyle/>
          <a:p>
            <a:r>
              <a:rPr lang="en-IN" dirty="0"/>
              <a:t>OCR</a:t>
            </a:r>
          </a:p>
        </p:txBody>
      </p:sp>
      <p:sp>
        <p:nvSpPr>
          <p:cNvPr id="3" name="Content Placeholder 2">
            <a:extLst>
              <a:ext uri="{FF2B5EF4-FFF2-40B4-BE49-F238E27FC236}">
                <a16:creationId xmlns:a16="http://schemas.microsoft.com/office/drawing/2014/main" id="{6ECEFDDF-C04B-C883-0092-4AD789B1169B}"/>
              </a:ext>
            </a:extLst>
          </p:cNvPr>
          <p:cNvSpPr>
            <a:spLocks noGrp="1"/>
          </p:cNvSpPr>
          <p:nvPr>
            <p:ph idx="1"/>
          </p:nvPr>
        </p:nvSpPr>
        <p:spPr/>
        <p:txBody>
          <a:bodyPr>
            <a:normAutofit/>
          </a:bodyPr>
          <a:lstStyle/>
          <a:p>
            <a:pPr algn="l">
              <a:buFont typeface="Wingdings" panose="05000000000000000000" pitchFamily="2" charset="2"/>
              <a:buChar char="§"/>
            </a:pPr>
            <a:r>
              <a:rPr lang="en-US" b="0" i="0" dirty="0">
                <a:solidFill>
                  <a:schemeClr val="tx1"/>
                </a:solidFill>
                <a:effectLst/>
                <a:latin typeface="+mj-lt"/>
              </a:rPr>
              <a:t>OCR is a critical technology that enables the extraction of text from images, such as business cards. It plays a pivotal role in converting the visual content on business cards into editable and searchable text.</a:t>
            </a:r>
          </a:p>
          <a:p>
            <a:pPr algn="l">
              <a:buFont typeface="Wingdings" panose="05000000000000000000" pitchFamily="2" charset="2"/>
              <a:buChar char="§"/>
            </a:pPr>
            <a:r>
              <a:rPr lang="en-US" b="0" i="0" dirty="0">
                <a:solidFill>
                  <a:schemeClr val="tx1"/>
                </a:solidFill>
                <a:effectLst/>
                <a:latin typeface="+mj-lt"/>
              </a:rPr>
              <a:t>OCR technology uses sophisticated algorithms to recognize and extract text from images. It analyzes the visual characteristics of the text, including fonts, sizes, and layouts, to accurately convert it into digital text.</a:t>
            </a:r>
          </a:p>
          <a:p>
            <a:pPr algn="l">
              <a:buFont typeface="Wingdings" panose="05000000000000000000" pitchFamily="2" charset="2"/>
              <a:buChar char="§"/>
            </a:pPr>
            <a:r>
              <a:rPr lang="en-US" b="0" i="0" dirty="0">
                <a:solidFill>
                  <a:schemeClr val="tx1"/>
                </a:solidFill>
                <a:effectLst/>
                <a:latin typeface="+mj-lt"/>
              </a:rPr>
              <a:t>In our project, OCR serves as the initial step after pre-processing in extracting information from business card images. It processes the image and converts the text content into machine-readable format.</a:t>
            </a:r>
          </a:p>
          <a:p>
            <a:pPr algn="l">
              <a:buFont typeface="Wingdings" panose="05000000000000000000" pitchFamily="2" charset="2"/>
              <a:buChar char="§"/>
            </a:pPr>
            <a:r>
              <a:rPr lang="en-US" b="0" i="0" dirty="0">
                <a:solidFill>
                  <a:schemeClr val="tx1"/>
                </a:solidFill>
                <a:effectLst/>
                <a:latin typeface="+mj-lt"/>
              </a:rPr>
              <a:t>The extracted text is then further processed, classified, and utilized for various purposes, such as contact management and database integration.</a:t>
            </a:r>
          </a:p>
          <a:p>
            <a:pPr>
              <a:buFont typeface="Wingdings" panose="05000000000000000000" pitchFamily="2" charset="2"/>
              <a:buChar char="§"/>
            </a:pPr>
            <a:endParaRPr lang="en-IN" dirty="0">
              <a:solidFill>
                <a:schemeClr val="tx1"/>
              </a:solidFill>
              <a:latin typeface="+mj-lt"/>
            </a:endParaRPr>
          </a:p>
        </p:txBody>
      </p:sp>
    </p:spTree>
    <p:extLst>
      <p:ext uri="{BB962C8B-B14F-4D97-AF65-F5344CB8AC3E}">
        <p14:creationId xmlns:p14="http://schemas.microsoft.com/office/powerpoint/2010/main" val="196197097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134</TotalTime>
  <Words>1488</Words>
  <Application>Microsoft Office PowerPoint</Application>
  <PresentationFormat>Widescreen</PresentationFormat>
  <Paragraphs>70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Calibri</vt:lpstr>
      <vt:lpstr>Calibri Light</vt:lpstr>
      <vt:lpstr>Wingdings</vt:lpstr>
      <vt:lpstr>Retrospect</vt:lpstr>
      <vt:lpstr>TEXT EXTRACTION AND CLASSIFICATION FROM VISITING CARDS</vt:lpstr>
      <vt:lpstr>INTRODUCTION</vt:lpstr>
      <vt:lpstr>PROJECT OVERVIEW</vt:lpstr>
      <vt:lpstr>USE CASES</vt:lpstr>
      <vt:lpstr>KEY FEATURES</vt:lpstr>
      <vt:lpstr>BLOCK DIAGRAM</vt:lpstr>
      <vt:lpstr>METHODOLOGY</vt:lpstr>
      <vt:lpstr>METHODOLOGY CONTD.</vt:lpstr>
      <vt:lpstr>OCR</vt:lpstr>
      <vt:lpstr>NER </vt:lpstr>
      <vt:lpstr>REGEX</vt:lpstr>
      <vt:lpstr>PERFORMANCE METRICS</vt:lpstr>
      <vt:lpstr>CONFUSION MATRIX</vt:lpstr>
      <vt:lpstr>CONCLUSION</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EXTRACTION AND CLASSIFICATION FROM VISITING CARDS</dc:title>
  <dc:creator>Akash Sayana</dc:creator>
  <cp:lastModifiedBy>Akash Sayana</cp:lastModifiedBy>
  <cp:revision>2</cp:revision>
  <dcterms:created xsi:type="dcterms:W3CDTF">2023-05-26T19:04:16Z</dcterms:created>
  <dcterms:modified xsi:type="dcterms:W3CDTF">2023-05-27T02:14:44Z</dcterms:modified>
</cp:coreProperties>
</file>