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5" r:id="rId5"/>
    <p:sldId id="266" r:id="rId6"/>
    <p:sldId id="267" r:id="rId7"/>
    <p:sldId id="259" r:id="rId8"/>
    <p:sldId id="268"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FECF0FD-1DF3-46A1-810C-87CABCB931A3}"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216B2-4905-4174-8448-9797304AB89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77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CF0FD-1DF3-46A1-810C-87CABCB931A3}"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216B2-4905-4174-8448-9797304AB89D}" type="slidenum">
              <a:rPr lang="en-IN" smtClean="0"/>
              <a:t>‹#›</a:t>
            </a:fld>
            <a:endParaRPr lang="en-IN"/>
          </a:p>
        </p:txBody>
      </p:sp>
    </p:spTree>
    <p:extLst>
      <p:ext uri="{BB962C8B-B14F-4D97-AF65-F5344CB8AC3E}">
        <p14:creationId xmlns:p14="http://schemas.microsoft.com/office/powerpoint/2010/main" val="303701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CF0FD-1DF3-46A1-810C-87CABCB931A3}"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216B2-4905-4174-8448-9797304AB89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51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CF0FD-1DF3-46A1-810C-87CABCB931A3}"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216B2-4905-4174-8448-9797304AB89D}" type="slidenum">
              <a:rPr lang="en-IN" smtClean="0"/>
              <a:t>‹#›</a:t>
            </a:fld>
            <a:endParaRPr lang="en-IN"/>
          </a:p>
        </p:txBody>
      </p:sp>
    </p:spTree>
    <p:extLst>
      <p:ext uri="{BB962C8B-B14F-4D97-AF65-F5344CB8AC3E}">
        <p14:creationId xmlns:p14="http://schemas.microsoft.com/office/powerpoint/2010/main" val="221948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CF0FD-1DF3-46A1-810C-87CABCB931A3}" type="datetimeFigureOut">
              <a:rPr lang="en-IN" smtClean="0"/>
              <a:t>25-12-2021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3216B2-4905-4174-8448-9797304AB89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19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ECF0FD-1DF3-46A1-810C-87CABCB931A3}" type="datetimeFigureOut">
              <a:rPr lang="en-IN" smtClean="0"/>
              <a:t>25-12-2021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3216B2-4905-4174-8448-9797304AB89D}" type="slidenum">
              <a:rPr lang="en-IN" smtClean="0"/>
              <a:t>‹#›</a:t>
            </a:fld>
            <a:endParaRPr lang="en-IN"/>
          </a:p>
        </p:txBody>
      </p:sp>
    </p:spTree>
    <p:extLst>
      <p:ext uri="{BB962C8B-B14F-4D97-AF65-F5344CB8AC3E}">
        <p14:creationId xmlns:p14="http://schemas.microsoft.com/office/powerpoint/2010/main" val="359137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ECF0FD-1DF3-46A1-810C-87CABCB931A3}" type="datetimeFigureOut">
              <a:rPr lang="en-IN" smtClean="0"/>
              <a:t>25-12-2021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3216B2-4905-4174-8448-9797304AB89D}" type="slidenum">
              <a:rPr lang="en-IN" smtClean="0"/>
              <a:t>‹#›</a:t>
            </a:fld>
            <a:endParaRPr lang="en-IN"/>
          </a:p>
        </p:txBody>
      </p:sp>
    </p:spTree>
    <p:extLst>
      <p:ext uri="{BB962C8B-B14F-4D97-AF65-F5344CB8AC3E}">
        <p14:creationId xmlns:p14="http://schemas.microsoft.com/office/powerpoint/2010/main" val="428360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ECF0FD-1DF3-46A1-810C-87CABCB931A3}" type="datetimeFigureOut">
              <a:rPr lang="en-IN" smtClean="0"/>
              <a:t>25-12-2021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3216B2-4905-4174-8448-9797304AB89D}" type="slidenum">
              <a:rPr lang="en-IN" smtClean="0"/>
              <a:t>‹#›</a:t>
            </a:fld>
            <a:endParaRPr lang="en-IN"/>
          </a:p>
        </p:txBody>
      </p:sp>
    </p:spTree>
    <p:extLst>
      <p:ext uri="{BB962C8B-B14F-4D97-AF65-F5344CB8AC3E}">
        <p14:creationId xmlns:p14="http://schemas.microsoft.com/office/powerpoint/2010/main" val="340391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CF0FD-1DF3-46A1-810C-87CABCB931A3}" type="datetimeFigureOut">
              <a:rPr lang="en-IN" smtClean="0"/>
              <a:t>25-12-2021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3216B2-4905-4174-8448-9797304AB89D}" type="slidenum">
              <a:rPr lang="en-IN" smtClean="0"/>
              <a:t>‹#›</a:t>
            </a:fld>
            <a:endParaRPr lang="en-IN"/>
          </a:p>
        </p:txBody>
      </p:sp>
    </p:spTree>
    <p:extLst>
      <p:ext uri="{BB962C8B-B14F-4D97-AF65-F5344CB8AC3E}">
        <p14:creationId xmlns:p14="http://schemas.microsoft.com/office/powerpoint/2010/main" val="77223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ECF0FD-1DF3-46A1-810C-87CABCB931A3}" type="datetimeFigureOut">
              <a:rPr lang="en-IN" smtClean="0"/>
              <a:t>25-12-2021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3216B2-4905-4174-8448-9797304AB89D}" type="slidenum">
              <a:rPr lang="en-IN" smtClean="0"/>
              <a:t>‹#›</a:t>
            </a:fld>
            <a:endParaRPr lang="en-IN"/>
          </a:p>
        </p:txBody>
      </p:sp>
    </p:spTree>
    <p:extLst>
      <p:ext uri="{BB962C8B-B14F-4D97-AF65-F5344CB8AC3E}">
        <p14:creationId xmlns:p14="http://schemas.microsoft.com/office/powerpoint/2010/main" val="9421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ECF0FD-1DF3-46A1-810C-87CABCB931A3}" type="datetimeFigureOut">
              <a:rPr lang="en-IN" smtClean="0"/>
              <a:t>25-12-2021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3216B2-4905-4174-8448-9797304AB89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31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ECF0FD-1DF3-46A1-810C-87CABCB931A3}" type="datetimeFigureOut">
              <a:rPr lang="en-IN" smtClean="0"/>
              <a:t>25-12-2021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93216B2-4905-4174-8448-9797304AB89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893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7FD6-6C8D-4029-8302-453D41C7134A}"/>
              </a:ext>
            </a:extLst>
          </p:cNvPr>
          <p:cNvSpPr>
            <a:spLocks noGrp="1"/>
          </p:cNvSpPr>
          <p:nvPr>
            <p:ph type="ctrTitle"/>
          </p:nvPr>
        </p:nvSpPr>
        <p:spPr/>
        <p:txBody>
          <a:bodyPr/>
          <a:lstStyle/>
          <a:p>
            <a:r>
              <a:rPr lang="en-IN" dirty="0"/>
              <a:t>Credit Card Fraud Detection</a:t>
            </a:r>
          </a:p>
        </p:txBody>
      </p:sp>
      <p:sp>
        <p:nvSpPr>
          <p:cNvPr id="3" name="Subtitle 2">
            <a:extLst>
              <a:ext uri="{FF2B5EF4-FFF2-40B4-BE49-F238E27FC236}">
                <a16:creationId xmlns:a16="http://schemas.microsoft.com/office/drawing/2014/main" id="{741D556A-4C3D-4470-95E8-65BC7D8815B7}"/>
              </a:ext>
            </a:extLst>
          </p:cNvPr>
          <p:cNvSpPr>
            <a:spLocks noGrp="1"/>
          </p:cNvSpPr>
          <p:nvPr>
            <p:ph type="subTitle" idx="1"/>
          </p:nvPr>
        </p:nvSpPr>
        <p:spPr/>
        <p:txBody>
          <a:bodyPr>
            <a:normAutofit/>
          </a:bodyPr>
          <a:lstStyle/>
          <a:p>
            <a:r>
              <a:rPr lang="en-IN" sz="2000" dirty="0"/>
              <a:t>Akash Sayana</a:t>
            </a:r>
          </a:p>
          <a:p>
            <a:r>
              <a:rPr lang="en-IN" sz="2000" dirty="0"/>
              <a:t>1918170</a:t>
            </a:r>
          </a:p>
          <a:p>
            <a:r>
              <a:rPr lang="en-IN" sz="2000" dirty="0"/>
              <a:t>Sec. C</a:t>
            </a:r>
          </a:p>
        </p:txBody>
      </p:sp>
    </p:spTree>
    <p:extLst>
      <p:ext uri="{BB962C8B-B14F-4D97-AF65-F5344CB8AC3E}">
        <p14:creationId xmlns:p14="http://schemas.microsoft.com/office/powerpoint/2010/main" val="167715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9C81-6359-4A15-82DA-4A1586116FE6}"/>
              </a:ext>
            </a:extLst>
          </p:cNvPr>
          <p:cNvSpPr>
            <a:spLocks noGrp="1"/>
          </p:cNvSpPr>
          <p:nvPr>
            <p:ph type="title"/>
          </p:nvPr>
        </p:nvSpPr>
        <p:spPr/>
        <p:txBody>
          <a:bodyPr/>
          <a:lstStyle/>
          <a:p>
            <a:r>
              <a:rPr lang="en-IN" dirty="0"/>
              <a:t>Learning</a:t>
            </a:r>
          </a:p>
        </p:txBody>
      </p:sp>
      <p:sp>
        <p:nvSpPr>
          <p:cNvPr id="3" name="Content Placeholder 2">
            <a:extLst>
              <a:ext uri="{FF2B5EF4-FFF2-40B4-BE49-F238E27FC236}">
                <a16:creationId xmlns:a16="http://schemas.microsoft.com/office/drawing/2014/main" id="{8C885791-D81D-4C97-BF07-7AD46CCF1C19}"/>
              </a:ext>
            </a:extLst>
          </p:cNvPr>
          <p:cNvSpPr>
            <a:spLocks noGrp="1"/>
          </p:cNvSpPr>
          <p:nvPr>
            <p:ph idx="1"/>
          </p:nvPr>
        </p:nvSpPr>
        <p:spPr/>
        <p:txBody>
          <a:bodyPr/>
          <a:lstStyle/>
          <a:p>
            <a:r>
              <a:rPr lang="en-IN" dirty="0"/>
              <a:t>This project is made using machine learning and data science approaches therefore it gives me more knowledge about the respective fields.</a:t>
            </a:r>
          </a:p>
          <a:p>
            <a:r>
              <a:rPr lang="en-IN" dirty="0"/>
              <a:t>Learned more about various python libraries like seaborn, pandas, </a:t>
            </a:r>
            <a:r>
              <a:rPr lang="en-IN" dirty="0" err="1"/>
              <a:t>numpy</a:t>
            </a:r>
            <a:r>
              <a:rPr lang="en-IN" dirty="0"/>
              <a:t> , </a:t>
            </a:r>
            <a:r>
              <a:rPr lang="en-IN" dirty="0" err="1"/>
              <a:t>sklearn</a:t>
            </a:r>
            <a:r>
              <a:rPr lang="en-IN" dirty="0"/>
              <a:t> , </a:t>
            </a:r>
            <a:r>
              <a:rPr lang="en-IN" dirty="0" err="1"/>
              <a:t>matpotlib</a:t>
            </a:r>
            <a:r>
              <a:rPr lang="en-IN" dirty="0"/>
              <a:t> etc.</a:t>
            </a:r>
          </a:p>
          <a:p>
            <a:r>
              <a:rPr lang="en-IN" dirty="0"/>
              <a:t>Learned about various ensemble sampling algorithms.</a:t>
            </a:r>
          </a:p>
        </p:txBody>
      </p:sp>
    </p:spTree>
    <p:extLst>
      <p:ext uri="{BB962C8B-B14F-4D97-AF65-F5344CB8AC3E}">
        <p14:creationId xmlns:p14="http://schemas.microsoft.com/office/powerpoint/2010/main" val="422998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A0D3-1834-4493-AC00-EC54903B824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1D1AD62-449C-4F80-87A4-CF11676117AC}"/>
              </a:ext>
            </a:extLst>
          </p:cNvPr>
          <p:cNvSpPr>
            <a:spLocks noGrp="1"/>
          </p:cNvSpPr>
          <p:nvPr>
            <p:ph idx="1"/>
          </p:nvPr>
        </p:nvSpPr>
        <p:spPr/>
        <p:txBody>
          <a:bodyPr>
            <a:normAutofit/>
          </a:bodyPr>
          <a:lstStyle/>
          <a:p>
            <a:r>
              <a:rPr lang="en-IN" sz="2800" dirty="0"/>
              <a:t>This project presents how machine learning applications can help in securing privacy and protect us from financial loss because of spam and fraud. We built our own random classifier model using the Kaggle dataset and applied different pre-processing over it. After that, we evaluated our model and justified that how pre-processing and balancing out the data is important.</a:t>
            </a:r>
          </a:p>
        </p:txBody>
      </p:sp>
    </p:spTree>
    <p:extLst>
      <p:ext uri="{BB962C8B-B14F-4D97-AF65-F5344CB8AC3E}">
        <p14:creationId xmlns:p14="http://schemas.microsoft.com/office/powerpoint/2010/main" val="83617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A4C3-CB1C-4268-A069-7F6188C4CCE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52A7F61-9055-448A-87F7-440D1275F51E}"/>
              </a:ext>
            </a:extLst>
          </p:cNvPr>
          <p:cNvSpPr>
            <a:spLocks noGrp="1"/>
          </p:cNvSpPr>
          <p:nvPr>
            <p:ph idx="1"/>
          </p:nvPr>
        </p:nvSpPr>
        <p:spPr/>
        <p:txBody>
          <a:bodyPr>
            <a:normAutofit/>
          </a:bodyPr>
          <a:lstStyle/>
          <a:p>
            <a:r>
              <a:rPr lang="en-US" sz="2400" dirty="0"/>
              <a:t>In this digital era cybersecurity is becoming a crucial part of our life. When we talk about security in digital life then the main challenge is to find the abnormal activity. When we make any transaction while purchasing any product online — a good amount of people prefer credit cards. It is vital that credit card companies are able to identify fraudulent credit card transactions so that customers are not charged for items that they did not purchase. Such problems can be tackled with Data Science and its importance, along with Machine Learning, cannot be overstated. This project intends to illustrate the modelling of a data set using machine learning with Credit Card Fraud Detection.</a:t>
            </a:r>
            <a:endParaRPr lang="en-IN" sz="2400" dirty="0"/>
          </a:p>
        </p:txBody>
      </p:sp>
    </p:spTree>
    <p:extLst>
      <p:ext uri="{BB962C8B-B14F-4D97-AF65-F5344CB8AC3E}">
        <p14:creationId xmlns:p14="http://schemas.microsoft.com/office/powerpoint/2010/main" val="335086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7943-4301-4618-A6FE-034C2C604D31}"/>
              </a:ext>
            </a:extLst>
          </p:cNvPr>
          <p:cNvSpPr>
            <a:spLocks noGrp="1"/>
          </p:cNvSpPr>
          <p:nvPr>
            <p:ph type="title"/>
          </p:nvPr>
        </p:nvSpPr>
        <p:spPr/>
        <p:txBody>
          <a:bodyPr/>
          <a:lstStyle/>
          <a:p>
            <a:r>
              <a:rPr lang="en-IN" dirty="0"/>
              <a:t>Overview and Working </a:t>
            </a:r>
          </a:p>
        </p:txBody>
      </p:sp>
      <p:sp>
        <p:nvSpPr>
          <p:cNvPr id="3" name="Content Placeholder 2">
            <a:extLst>
              <a:ext uri="{FF2B5EF4-FFF2-40B4-BE49-F238E27FC236}">
                <a16:creationId xmlns:a16="http://schemas.microsoft.com/office/drawing/2014/main" id="{48706167-3912-4387-84D4-6E2611980663}"/>
              </a:ext>
            </a:extLst>
          </p:cNvPr>
          <p:cNvSpPr>
            <a:spLocks noGrp="1"/>
          </p:cNvSpPr>
          <p:nvPr>
            <p:ph idx="1"/>
          </p:nvPr>
        </p:nvSpPr>
        <p:spPr/>
        <p:txBody>
          <a:bodyPr>
            <a:normAutofit/>
          </a:bodyPr>
          <a:lstStyle/>
          <a:p>
            <a:r>
              <a:rPr lang="en-IN" sz="2400" dirty="0"/>
              <a:t>This project basically recognize the fraudulent transactions among a number of transactions made by consumers. </a:t>
            </a:r>
            <a:r>
              <a:rPr lang="en-US" sz="2400" dirty="0"/>
              <a:t>The dataset contains the real bank transactions made by European cardholders in the year 2013. As a security concern, the actual variables are not being shared but — they have been transformed versions of PCA. As a result, we can find 29 feature columns and 1 final class column.</a:t>
            </a:r>
          </a:p>
          <a:p>
            <a:r>
              <a:rPr lang="en-IN" sz="2400" dirty="0"/>
              <a:t>We have performed various python functions to visualize data with seaborn python library. We have used a random forest classifier to classify the transactions as fraud and normal.</a:t>
            </a:r>
          </a:p>
        </p:txBody>
      </p:sp>
    </p:spTree>
    <p:extLst>
      <p:ext uri="{BB962C8B-B14F-4D97-AF65-F5344CB8AC3E}">
        <p14:creationId xmlns:p14="http://schemas.microsoft.com/office/powerpoint/2010/main" val="312825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7B2B-1D23-4C96-B793-8078C89A5CE2}"/>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00488F6A-F5DE-42D0-B7B0-37BDE0B8D655}"/>
              </a:ext>
            </a:extLst>
          </p:cNvPr>
          <p:cNvSpPr>
            <a:spLocks noGrp="1"/>
          </p:cNvSpPr>
          <p:nvPr>
            <p:ph idx="1"/>
          </p:nvPr>
        </p:nvSpPr>
        <p:spPr/>
        <p:txBody>
          <a:bodyPr/>
          <a:lstStyle/>
          <a:p>
            <a:r>
              <a:rPr lang="en-US" dirty="0"/>
              <a:t>The data for this project can be found on </a:t>
            </a:r>
            <a:r>
              <a:rPr lang="en-US" dirty="0" err="1"/>
              <a:t>kaggle</a:t>
            </a:r>
            <a:r>
              <a:rPr lang="en-US" dirty="0"/>
              <a:t>. This dataset contains the real bank transactions made by European cardholders in the year 2013. As a security concern, the actual variables are not being shared but — they have been transformed versions of PCA. As a result, we can find 29 feature columns and 1 final class column.</a:t>
            </a:r>
          </a:p>
          <a:p>
            <a:r>
              <a:rPr lang="en-US" dirty="0"/>
              <a:t>The dataset has a total of 284807 instances and 31 features which are </a:t>
            </a:r>
            <a:r>
              <a:rPr lang="en-US" dirty="0" err="1"/>
              <a:t>devided</a:t>
            </a:r>
            <a:r>
              <a:rPr lang="en-US" dirty="0"/>
              <a:t> into two categories of fraud and normal transactions.</a:t>
            </a:r>
          </a:p>
          <a:p>
            <a:r>
              <a:rPr lang="en-US" dirty="0"/>
              <a:t>Fraud Cases : 492</a:t>
            </a:r>
          </a:p>
          <a:p>
            <a:r>
              <a:rPr lang="en-US" dirty="0"/>
              <a:t>Genuine Cases : 284807</a:t>
            </a:r>
          </a:p>
          <a:p>
            <a:r>
              <a:rPr lang="en-US" dirty="0"/>
              <a:t>Importing the dataset is pretty much simple. You can use pandas module in python to import it.</a:t>
            </a:r>
            <a:endParaRPr lang="en-IN" dirty="0"/>
          </a:p>
        </p:txBody>
      </p:sp>
    </p:spTree>
    <p:extLst>
      <p:ext uri="{BB962C8B-B14F-4D97-AF65-F5344CB8AC3E}">
        <p14:creationId xmlns:p14="http://schemas.microsoft.com/office/powerpoint/2010/main" val="252539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0B31-AB9F-40DF-9D87-6B2D29F363CF}"/>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12902D3D-0B16-4FBE-AF3A-5FD713A98890}"/>
              </a:ext>
            </a:extLst>
          </p:cNvPr>
          <p:cNvSpPr>
            <a:spLocks noGrp="1"/>
          </p:cNvSpPr>
          <p:nvPr>
            <p:ph idx="1"/>
          </p:nvPr>
        </p:nvSpPr>
        <p:spPr/>
        <p:txBody>
          <a:bodyPr/>
          <a:lstStyle/>
          <a:p>
            <a:pPr>
              <a:buFont typeface="Arial" panose="020B0604020202020204" pitchFamily="34" charset="0"/>
              <a:buChar char="•"/>
            </a:pPr>
            <a:r>
              <a:rPr lang="en-IN" sz="2800" dirty="0"/>
              <a:t>Organize your selected data by formatting, cleaning and sampling from it.</a:t>
            </a:r>
          </a:p>
          <a:p>
            <a:pPr>
              <a:buFont typeface="Arial" panose="020B0604020202020204" pitchFamily="34" charset="0"/>
              <a:buChar char="•"/>
            </a:pPr>
            <a:r>
              <a:rPr lang="en-IN" sz="2800" dirty="0"/>
              <a:t>Common pre-processing steps are:</a:t>
            </a:r>
          </a:p>
          <a:p>
            <a:pPr marL="0" indent="0">
              <a:buNone/>
            </a:pPr>
            <a:endParaRPr lang="en-IN" dirty="0"/>
          </a:p>
          <a:p>
            <a:pPr>
              <a:buFont typeface="Arial" panose="020B0604020202020204" pitchFamily="34" charset="0"/>
              <a:buChar char="•"/>
            </a:pPr>
            <a:r>
              <a:rPr lang="en-IN" sz="2400" dirty="0"/>
              <a:t>Formatting – Convert the data into the format that is suitable for us to use.</a:t>
            </a:r>
          </a:p>
          <a:p>
            <a:pPr>
              <a:buFont typeface="Arial" panose="020B0604020202020204" pitchFamily="34" charset="0"/>
              <a:buChar char="•"/>
            </a:pPr>
            <a:r>
              <a:rPr lang="en-IN" sz="2400" dirty="0"/>
              <a:t>Cleaning – Removal or fixing of missing data. Removing null and duplicate values.</a:t>
            </a:r>
          </a:p>
          <a:p>
            <a:pPr>
              <a:buFont typeface="Arial" panose="020B0604020202020204" pitchFamily="34" charset="0"/>
              <a:buChar char="•"/>
            </a:pPr>
            <a:r>
              <a:rPr lang="en-IN" sz="2400" dirty="0"/>
              <a:t>Sampling – To balance the imbalanced data.</a:t>
            </a:r>
          </a:p>
        </p:txBody>
      </p:sp>
    </p:spTree>
    <p:extLst>
      <p:ext uri="{BB962C8B-B14F-4D97-AF65-F5344CB8AC3E}">
        <p14:creationId xmlns:p14="http://schemas.microsoft.com/office/powerpoint/2010/main" val="132621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D891-838E-4F67-B03D-FFCB6416734F}"/>
              </a:ext>
            </a:extLst>
          </p:cNvPr>
          <p:cNvSpPr>
            <a:spLocks noGrp="1"/>
          </p:cNvSpPr>
          <p:nvPr>
            <p:ph type="title"/>
          </p:nvPr>
        </p:nvSpPr>
        <p:spPr/>
        <p:txBody>
          <a:bodyPr/>
          <a:lstStyle/>
          <a:p>
            <a:r>
              <a:rPr lang="en-IN" dirty="0"/>
              <a:t>Evaluation model </a:t>
            </a:r>
          </a:p>
        </p:txBody>
      </p:sp>
      <p:sp>
        <p:nvSpPr>
          <p:cNvPr id="3" name="Content Placeholder 2">
            <a:extLst>
              <a:ext uri="{FF2B5EF4-FFF2-40B4-BE49-F238E27FC236}">
                <a16:creationId xmlns:a16="http://schemas.microsoft.com/office/drawing/2014/main" id="{667B6687-8013-4176-979E-08460D964912}"/>
              </a:ext>
            </a:extLst>
          </p:cNvPr>
          <p:cNvSpPr>
            <a:spLocks noGrp="1"/>
          </p:cNvSpPr>
          <p:nvPr>
            <p:ph idx="1"/>
          </p:nvPr>
        </p:nvSpPr>
        <p:spPr/>
        <p:txBody>
          <a:bodyPr>
            <a:normAutofit/>
          </a:bodyPr>
          <a:lstStyle/>
          <a:p>
            <a:r>
              <a:rPr lang="en-IN" sz="2400" dirty="0"/>
              <a:t>Model Evaluation is an integral part of the model development process. It helps to find the best model that represents our data and how well the chosen model will work in the future.</a:t>
            </a:r>
          </a:p>
          <a:p>
            <a:r>
              <a:rPr lang="en-IN" sz="2400" dirty="0"/>
              <a:t>Evaluating model performance with the data used for training is not acceptable in  data science because it can easily generate overoptimistic and over fitted models.</a:t>
            </a:r>
          </a:p>
          <a:p>
            <a:r>
              <a:rPr lang="en-IN" sz="2400" dirty="0"/>
              <a:t>Accuracy, F1 score , Precision, Recall is calculated of various models to find the best one.</a:t>
            </a:r>
          </a:p>
        </p:txBody>
      </p:sp>
    </p:spTree>
    <p:extLst>
      <p:ext uri="{BB962C8B-B14F-4D97-AF65-F5344CB8AC3E}">
        <p14:creationId xmlns:p14="http://schemas.microsoft.com/office/powerpoint/2010/main" val="103445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D759-6FB1-4412-B532-C1832DF4F926}"/>
              </a:ext>
            </a:extLst>
          </p:cNvPr>
          <p:cNvSpPr>
            <a:spLocks noGrp="1"/>
          </p:cNvSpPr>
          <p:nvPr>
            <p:ph type="title"/>
          </p:nvPr>
        </p:nvSpPr>
        <p:spPr/>
        <p:txBody>
          <a:bodyPr/>
          <a:lstStyle/>
          <a:p>
            <a:r>
              <a:rPr lang="en-IN" dirty="0"/>
              <a:t>Random Forest Classifier</a:t>
            </a:r>
          </a:p>
        </p:txBody>
      </p:sp>
      <p:sp>
        <p:nvSpPr>
          <p:cNvPr id="3" name="Content Placeholder 2">
            <a:extLst>
              <a:ext uri="{FF2B5EF4-FFF2-40B4-BE49-F238E27FC236}">
                <a16:creationId xmlns:a16="http://schemas.microsoft.com/office/drawing/2014/main" id="{CCCC30D6-8E9C-4CE9-B366-E1EE4E04F9E7}"/>
              </a:ext>
            </a:extLst>
          </p:cNvPr>
          <p:cNvSpPr>
            <a:spLocks noGrp="1"/>
          </p:cNvSpPr>
          <p:nvPr>
            <p:ph idx="1"/>
          </p:nvPr>
        </p:nvSpPr>
        <p:spPr/>
        <p:txBody>
          <a:bodyPr/>
          <a:lstStyle/>
          <a:p>
            <a:r>
              <a:rPr lang="en-US" dirty="0"/>
              <a:t>Random forests or random decision forests are an ensemble learning method for classification, regression and other tasks that operates by constructing a multitude of decision trees at training time. </a:t>
            </a:r>
          </a:p>
          <a:p>
            <a:r>
              <a:rPr lang="en-US" dirty="0"/>
              <a:t>A number of decision trees predict a result on randomly sampled dataset and final prediction result is based on the majority.</a:t>
            </a:r>
            <a:endParaRPr lang="en-IN" dirty="0"/>
          </a:p>
        </p:txBody>
      </p:sp>
      <p:pic>
        <p:nvPicPr>
          <p:cNvPr id="5" name="Picture 4">
            <a:extLst>
              <a:ext uri="{FF2B5EF4-FFF2-40B4-BE49-F238E27FC236}">
                <a16:creationId xmlns:a16="http://schemas.microsoft.com/office/drawing/2014/main" id="{AD43711F-F872-4D50-A8A5-14A34C0A4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638" y="4060134"/>
            <a:ext cx="3243655" cy="2432741"/>
          </a:xfrm>
          <a:prstGeom prst="rect">
            <a:avLst/>
          </a:prstGeom>
        </p:spPr>
      </p:pic>
    </p:spTree>
    <p:extLst>
      <p:ext uri="{BB962C8B-B14F-4D97-AF65-F5344CB8AC3E}">
        <p14:creationId xmlns:p14="http://schemas.microsoft.com/office/powerpoint/2010/main" val="296920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B446-B15F-4BDA-A686-91EFE3D41B5F}"/>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4F80C6A3-07FC-4CA2-8BA0-30EFCCC6B0B0}"/>
              </a:ext>
            </a:extLst>
          </p:cNvPr>
          <p:cNvSpPr>
            <a:spLocks noGrp="1"/>
          </p:cNvSpPr>
          <p:nvPr>
            <p:ph idx="1"/>
          </p:nvPr>
        </p:nvSpPr>
        <p:spPr/>
        <p:txBody>
          <a:bodyPr>
            <a:normAutofit/>
          </a:bodyPr>
          <a:lstStyle/>
          <a:p>
            <a:r>
              <a:rPr lang="en-IN" sz="2800" dirty="0"/>
              <a:t>The analysis of risks and assessment of default becomes crucial thereafter. Banks hold huge volumes of customer behaviour related data from which they are unable to arrive at a judgement if an applicant can be defaulter or not.</a:t>
            </a:r>
          </a:p>
        </p:txBody>
      </p:sp>
    </p:spTree>
    <p:extLst>
      <p:ext uri="{BB962C8B-B14F-4D97-AF65-F5344CB8AC3E}">
        <p14:creationId xmlns:p14="http://schemas.microsoft.com/office/powerpoint/2010/main" val="286126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E7C5-274B-4D49-B0AE-614CCA9BAAA5}"/>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4978D023-CF75-431F-B947-00892576A2B1}"/>
              </a:ext>
            </a:extLst>
          </p:cNvPr>
          <p:cNvSpPr>
            <a:spLocks noGrp="1"/>
          </p:cNvSpPr>
          <p:nvPr>
            <p:ph idx="1"/>
          </p:nvPr>
        </p:nvSpPr>
        <p:spPr/>
        <p:txBody>
          <a:bodyPr/>
          <a:lstStyle/>
          <a:p>
            <a:r>
              <a:rPr lang="en-IN" dirty="0"/>
              <a:t>The biggest challenge was to train the model on the imbalanced data. Pre-processing of data showed that more than 99% of the transactions are genuine, making training a model on this data difficult.</a:t>
            </a:r>
          </a:p>
          <a:p>
            <a:r>
              <a:rPr lang="en-IN" dirty="0"/>
              <a:t>Any model trained directly on this data will inherently be biased towards the positive class. To account for that some manipulation and compromise has to be done on the dataset that results in the model learning to categorize the fraudulent transactions without being biased in any way.</a:t>
            </a:r>
          </a:p>
          <a:p>
            <a:r>
              <a:rPr lang="en-IN" dirty="0"/>
              <a:t>Solution was to perform sampling of data.</a:t>
            </a:r>
          </a:p>
        </p:txBody>
      </p:sp>
    </p:spTree>
    <p:extLst>
      <p:ext uri="{BB962C8B-B14F-4D97-AF65-F5344CB8AC3E}">
        <p14:creationId xmlns:p14="http://schemas.microsoft.com/office/powerpoint/2010/main" val="4268786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1107</TotalTime>
  <Words>798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Tw Cen MT</vt:lpstr>
      <vt:lpstr>Tw Cen MT Condensed</vt:lpstr>
      <vt:lpstr>Wingdings 3</vt:lpstr>
      <vt:lpstr>Integral</vt:lpstr>
      <vt:lpstr>Credit Card Fraud Detection</vt:lpstr>
      <vt:lpstr>Introduction</vt:lpstr>
      <vt:lpstr>Overview and Working </vt:lpstr>
      <vt:lpstr>Data collection</vt:lpstr>
      <vt:lpstr>Data Pre-Processing</vt:lpstr>
      <vt:lpstr>Evaluation model </vt:lpstr>
      <vt:lpstr>Random Forest Classifier</vt:lpstr>
      <vt:lpstr>Motivation</vt:lpstr>
      <vt:lpstr>Challenges</vt:lpstr>
      <vt:lpstr>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Akash Sayana</dc:creator>
  <cp:lastModifiedBy>Akash Sayana</cp:lastModifiedBy>
  <cp:revision>3</cp:revision>
  <dcterms:created xsi:type="dcterms:W3CDTF">2021-12-25T17:42:50Z</dcterms:created>
  <dcterms:modified xsi:type="dcterms:W3CDTF">2021-12-26T12:10:23Z</dcterms:modified>
</cp:coreProperties>
</file>