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2775" y="586866"/>
            <a:ext cx="3346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41" y="2002789"/>
            <a:ext cx="9088120" cy="424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775" y="586866"/>
            <a:ext cx="3346449" cy="574040"/>
          </a:xfrm>
        </p:spPr>
        <p:txBody>
          <a:bodyPr vert="horz" lIns="0" tIns="12700" rIns="0" bIns="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lang="en-IN" sz="2800" b="0" spc="-10"/>
              <a:t>Amazon</a:t>
            </a:r>
            <a:r>
              <a:rPr lang="en-IN" sz="2800" b="0" spc="-45"/>
              <a:t> </a:t>
            </a:r>
            <a:r>
              <a:rPr lang="en-IN" sz="2800" b="0" spc="-5"/>
              <a:t>Sales</a:t>
            </a:r>
            <a:r>
              <a:rPr lang="en-IN" sz="2800" b="0" spc="-45"/>
              <a:t> </a:t>
            </a:r>
            <a:r>
              <a:rPr lang="en-IN" sz="2800" b="0" spc="20"/>
              <a:t>Report</a:t>
            </a:r>
            <a:endParaRPr lang="en-IN" sz="2800"/>
          </a:p>
        </p:txBody>
      </p:sp>
      <p:pic>
        <p:nvPicPr>
          <p:cNvPr id="3" name="object 3" descr="A logo of a company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8985" y="2109896"/>
            <a:ext cx="1920239" cy="19313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2775" y="4534441"/>
            <a:ext cx="3346449" cy="4110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defTabSz="822960">
              <a:spcBef>
                <a:spcPts val="86"/>
              </a:spcBef>
            </a:pPr>
            <a:r>
              <a:rPr lang="en-IN" sz="2520" kern="1200" spc="-5">
                <a:solidFill>
                  <a:srgbClr val="122C47"/>
                </a:solidFill>
                <a:latin typeface="Arial Black"/>
                <a:ea typeface="+mn-ea"/>
                <a:cs typeface="+mn-cs"/>
              </a:rPr>
              <a:t>By:</a:t>
            </a:r>
            <a:r>
              <a:rPr lang="en-IN" sz="2520" kern="1200" spc="-23">
                <a:solidFill>
                  <a:srgbClr val="122C47"/>
                </a:solidFill>
                <a:latin typeface="Arial Black"/>
                <a:ea typeface="+mn-ea"/>
                <a:cs typeface="+mn-cs"/>
              </a:rPr>
              <a:t> Akash Tripathi</a:t>
            </a:r>
            <a:endParaRPr lang="en-IN"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0566" y="464058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PROFI</a:t>
            </a:r>
            <a:r>
              <a:rPr spc="-390" dirty="0"/>
              <a:t>T</a:t>
            </a:r>
            <a:r>
              <a:rPr spc="-50" dirty="0"/>
              <a:t> </a:t>
            </a:r>
            <a:r>
              <a:rPr spc="-490" dirty="0"/>
              <a:t>WISE</a:t>
            </a:r>
            <a:r>
              <a:rPr spc="-35" dirty="0"/>
              <a:t> </a:t>
            </a:r>
            <a:r>
              <a:rPr spc="-240" dirty="0"/>
              <a:t>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85715" y="2791967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3128" y="2578734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6K)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55535" y="2142744"/>
            <a:ext cx="4739005" cy="677545"/>
            <a:chOff x="6955535" y="2142744"/>
            <a:chExt cx="4739005" cy="677545"/>
          </a:xfrm>
        </p:grpSpPr>
        <p:sp>
          <p:nvSpPr>
            <p:cNvPr id="14" name="object 14"/>
            <p:cNvSpPr/>
            <p:nvPr/>
          </p:nvSpPr>
          <p:spPr>
            <a:xfrm>
              <a:off x="7018781" y="2195322"/>
              <a:ext cx="4590415" cy="462280"/>
            </a:xfrm>
            <a:custGeom>
              <a:avLst/>
              <a:gdLst/>
              <a:ahLst/>
              <a:cxnLst/>
              <a:rect l="l" t="t" r="r" b="b"/>
              <a:pathLst>
                <a:path w="4590415" h="462280">
                  <a:moveTo>
                    <a:pt x="459028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590287" y="461772"/>
                  </a:lnTo>
                  <a:lnTo>
                    <a:pt x="4590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5535" y="2142744"/>
              <a:ext cx="4738878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18781" y="2195322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/>
                <a:cs typeface="Bahnschrift"/>
              </a:rPr>
              <a:t>Profit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Across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Various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Countries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089404"/>
            <a:ext cx="5797296" cy="4061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98398" y="553466"/>
            <a:ext cx="6396618" cy="830580"/>
            <a:chOff x="2964942" y="643889"/>
            <a:chExt cx="6576059" cy="830580"/>
          </a:xfrm>
        </p:grpSpPr>
        <p:sp>
          <p:nvSpPr>
            <p:cNvPr id="5" name="object 5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657605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576059" y="830579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0" y="830579"/>
                  </a:moveTo>
                  <a:lnTo>
                    <a:pt x="6576059" y="830579"/>
                  </a:lnTo>
                  <a:lnTo>
                    <a:pt x="6576059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52182" y="666048"/>
            <a:ext cx="639661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215" marR="5080" indent="-2850515" algn="l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Distribution</a:t>
            </a:r>
            <a:r>
              <a:rPr sz="2400" b="0" spc="2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Year,</a:t>
            </a:r>
            <a:r>
              <a:rPr lang="en-US" sz="2400" b="0" spc="-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Month,</a:t>
            </a:r>
            <a:r>
              <a:rPr lang="en-US" sz="2400" b="0" spc="-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Quarter</a:t>
            </a:r>
            <a:r>
              <a:rPr lang="en-US" sz="2400" b="0" spc="2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lang="en-US" sz="2400" b="0" spc="229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Day </a:t>
            </a:r>
            <a:r>
              <a:rPr sz="2400" b="0" spc="-39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wise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02229" y="615695"/>
            <a:ext cx="6577965" cy="677545"/>
            <a:chOff x="2602229" y="615695"/>
            <a:chExt cx="6577965" cy="677545"/>
          </a:xfrm>
        </p:grpSpPr>
        <p:sp>
          <p:nvSpPr>
            <p:cNvPr id="5" name="object 5"/>
            <p:cNvSpPr/>
            <p:nvPr/>
          </p:nvSpPr>
          <p:spPr>
            <a:xfrm>
              <a:off x="2602229" y="668273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615695"/>
              <a:ext cx="3509009" cy="6774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Top</a:t>
            </a:r>
            <a:r>
              <a:rPr sz="2400" b="0" spc="21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5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Items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2229" y="615695"/>
            <a:ext cx="6577965" cy="677545"/>
            <a:chOff x="2602229" y="615695"/>
            <a:chExt cx="6577965" cy="677545"/>
          </a:xfrm>
        </p:grpSpPr>
        <p:sp>
          <p:nvSpPr>
            <p:cNvPr id="4" name="object 4"/>
            <p:cNvSpPr/>
            <p:nvPr/>
          </p:nvSpPr>
          <p:spPr>
            <a:xfrm>
              <a:off x="2602229" y="668273"/>
              <a:ext cx="6577965" cy="462280"/>
            </a:xfrm>
            <a:custGeom>
              <a:avLst/>
              <a:gdLst/>
              <a:ahLst/>
              <a:cxnLst/>
              <a:rect l="l" t="t" r="r" b="b"/>
              <a:pathLst>
                <a:path w="6577965" h="462280">
                  <a:moveTo>
                    <a:pt x="65775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6577583" y="461772"/>
                  </a:lnTo>
                  <a:lnTo>
                    <a:pt x="6577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791" y="615695"/>
              <a:ext cx="370103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9504" y="1926335"/>
            <a:ext cx="5285740" cy="4612005"/>
            <a:chOff x="6699504" y="1926335"/>
            <a:chExt cx="5285740" cy="46120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9504" y="2455163"/>
              <a:ext cx="5285232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14335" y="1926335"/>
              <a:ext cx="3674110" cy="4612005"/>
            </a:xfrm>
            <a:custGeom>
              <a:avLst/>
              <a:gdLst/>
              <a:ahLst/>
              <a:cxnLst/>
              <a:rect l="l" t="t" r="r" b="b"/>
              <a:pathLst>
                <a:path w="3674109" h="4612005">
                  <a:moveTo>
                    <a:pt x="1693037" y="38100"/>
                  </a:moveTo>
                  <a:lnTo>
                    <a:pt x="1677035" y="30099"/>
                  </a:lnTo>
                  <a:lnTo>
                    <a:pt x="1616837" y="0"/>
                  </a:lnTo>
                  <a:lnTo>
                    <a:pt x="1616837" y="30099"/>
                  </a:lnTo>
                  <a:lnTo>
                    <a:pt x="846074" y="30099"/>
                  </a:lnTo>
                  <a:lnTo>
                    <a:pt x="842518" y="33655"/>
                  </a:lnTo>
                  <a:lnTo>
                    <a:pt x="842518" y="1422146"/>
                  </a:lnTo>
                  <a:lnTo>
                    <a:pt x="3556" y="1422146"/>
                  </a:lnTo>
                  <a:lnTo>
                    <a:pt x="0" y="1425702"/>
                  </a:lnTo>
                  <a:lnTo>
                    <a:pt x="0" y="1434465"/>
                  </a:lnTo>
                  <a:lnTo>
                    <a:pt x="3556" y="1438021"/>
                  </a:lnTo>
                  <a:lnTo>
                    <a:pt x="854837" y="1438021"/>
                  </a:lnTo>
                  <a:lnTo>
                    <a:pt x="858393" y="1434465"/>
                  </a:lnTo>
                  <a:lnTo>
                    <a:pt x="858393" y="1430020"/>
                  </a:lnTo>
                  <a:lnTo>
                    <a:pt x="858393" y="1422146"/>
                  </a:lnTo>
                  <a:lnTo>
                    <a:pt x="858393" y="45974"/>
                  </a:lnTo>
                  <a:lnTo>
                    <a:pt x="1616837" y="45974"/>
                  </a:lnTo>
                  <a:lnTo>
                    <a:pt x="1616837" y="76200"/>
                  </a:lnTo>
                  <a:lnTo>
                    <a:pt x="1677289" y="45974"/>
                  </a:lnTo>
                  <a:lnTo>
                    <a:pt x="1693037" y="38100"/>
                  </a:lnTo>
                  <a:close/>
                </a:path>
                <a:path w="3674109" h="4612005">
                  <a:moveTo>
                    <a:pt x="3673729" y="3590671"/>
                  </a:moveTo>
                  <a:lnTo>
                    <a:pt x="3670173" y="3587115"/>
                  </a:lnTo>
                  <a:lnTo>
                    <a:pt x="1936115" y="3587115"/>
                  </a:lnTo>
                  <a:lnTo>
                    <a:pt x="1932559" y="3590671"/>
                  </a:lnTo>
                  <a:lnTo>
                    <a:pt x="1932559" y="4565612"/>
                  </a:lnTo>
                  <a:lnTo>
                    <a:pt x="291465" y="4565612"/>
                  </a:lnTo>
                  <a:lnTo>
                    <a:pt x="291465" y="4535449"/>
                  </a:lnTo>
                  <a:lnTo>
                    <a:pt x="215265" y="4573549"/>
                  </a:lnTo>
                  <a:lnTo>
                    <a:pt x="291465" y="4611649"/>
                  </a:lnTo>
                  <a:lnTo>
                    <a:pt x="291465" y="4581487"/>
                  </a:lnTo>
                  <a:lnTo>
                    <a:pt x="1944878" y="4581487"/>
                  </a:lnTo>
                  <a:lnTo>
                    <a:pt x="1948434" y="4577931"/>
                  </a:lnTo>
                  <a:lnTo>
                    <a:pt x="1948434" y="4573549"/>
                  </a:lnTo>
                  <a:lnTo>
                    <a:pt x="1948434" y="4565612"/>
                  </a:lnTo>
                  <a:lnTo>
                    <a:pt x="1948434" y="3602990"/>
                  </a:lnTo>
                  <a:lnTo>
                    <a:pt x="3670173" y="3602990"/>
                  </a:lnTo>
                  <a:lnTo>
                    <a:pt x="3673729" y="3599561"/>
                  </a:lnTo>
                  <a:lnTo>
                    <a:pt x="3673729" y="3595116"/>
                  </a:lnTo>
                  <a:lnTo>
                    <a:pt x="3673729" y="35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9555" y="3460826"/>
            <a:ext cx="4618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416" y="1626234"/>
            <a:ext cx="1783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068" y="2540507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0061" y="3422395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80" y="1714500"/>
            <a:ext cx="5346954" cy="6774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76668" y="1799285"/>
            <a:ext cx="496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Contribution%</a:t>
            </a:r>
            <a:r>
              <a:rPr sz="2400" spc="254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10" dirty="0">
                <a:latin typeface="Bahnschrift"/>
                <a:cs typeface="Bahnschrift"/>
              </a:rPr>
              <a:t>Item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Type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87667" y="1708404"/>
            <a:ext cx="5123815" cy="4722495"/>
            <a:chOff x="6487667" y="1708404"/>
            <a:chExt cx="5123815" cy="4722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121408"/>
              <a:ext cx="5123688" cy="3537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9512" y="1708403"/>
              <a:ext cx="1509395" cy="4722495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666" y="630682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52600" y="506476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Cost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Total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1997964"/>
            <a:ext cx="5958840" cy="44119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2041" y="44805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sz="2400" b="0" spc="-5" dirty="0">
                <a:latin typeface="Bahnschrift"/>
                <a:cs typeface="Bahnschrift"/>
              </a:rPr>
              <a:t>This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Last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with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Profit%	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1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76516" y="2267711"/>
            <a:ext cx="4828793" cy="677418"/>
            <a:chOff x="7176516" y="2267711"/>
            <a:chExt cx="4828793" cy="677418"/>
          </a:xfrm>
        </p:grpSpPr>
        <p:sp>
          <p:nvSpPr>
            <p:cNvPr id="4" name="object 4"/>
            <p:cNvSpPr/>
            <p:nvPr/>
          </p:nvSpPr>
          <p:spPr>
            <a:xfrm>
              <a:off x="7195566" y="2321813"/>
              <a:ext cx="4738370" cy="462280"/>
            </a:xfrm>
            <a:custGeom>
              <a:avLst/>
              <a:gdLst/>
              <a:ahLst/>
              <a:cxnLst/>
              <a:rect l="l" t="t" r="r" b="b"/>
              <a:pathLst>
                <a:path w="4738370" h="462280">
                  <a:moveTo>
                    <a:pt x="473811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738116" y="461772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6516" y="2267711"/>
              <a:ext cx="4828793" cy="67741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004" y="3063239"/>
            <a:ext cx="5301996" cy="3518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09369" y="2352547"/>
            <a:ext cx="9913620" cy="406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0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Bahnschrift"/>
                <a:cs typeface="Bahnschrift"/>
              </a:rPr>
              <a:t>Total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Revenue</a:t>
            </a:r>
            <a:r>
              <a:rPr sz="2400" spc="23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and</a:t>
            </a:r>
            <a:r>
              <a:rPr sz="2400" spc="22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Cost</a:t>
            </a:r>
            <a:r>
              <a:rPr sz="2400" spc="240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by</a:t>
            </a:r>
            <a:r>
              <a:rPr sz="2400" spc="229" dirty="0">
                <a:latin typeface="Bahnschrift"/>
                <a:cs typeface="Bahnschrift"/>
              </a:rPr>
              <a:t> </a:t>
            </a:r>
            <a:r>
              <a:rPr sz="2400" dirty="0">
                <a:latin typeface="Bahnschrift"/>
                <a:cs typeface="Bahnschrift"/>
              </a:rPr>
              <a:t>Yea</a:t>
            </a:r>
            <a:r>
              <a:rPr lang="en-IN" sz="2400" dirty="0">
                <a:latin typeface="Bahnschrift"/>
                <a:cs typeface="Bahnschrift"/>
              </a:rPr>
              <a:t>r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lang="en-IN"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lang="en-IN"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lang="en-IN"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lang="en-IN" sz="2400" dirty="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0027" y="252984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5" y="492963"/>
            <a:ext cx="4207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255" y="236220"/>
              <a:ext cx="3079242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241" y="2002789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551" y="51028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TABLE</a:t>
            </a:r>
            <a:r>
              <a:rPr spc="-40" dirty="0"/>
              <a:t> </a:t>
            </a:r>
            <a:r>
              <a:rPr spc="-60" dirty="0"/>
              <a:t>OF</a:t>
            </a:r>
            <a:r>
              <a:rPr spc="-50" dirty="0"/>
              <a:t> </a:t>
            </a:r>
            <a:r>
              <a:rPr spc="-21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071" y="1014983"/>
            <a:ext cx="5673852" cy="33863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48" y="967740"/>
            <a:ext cx="5369052" cy="34808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6" name="object 6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304" y="236220"/>
              <a:ext cx="2227326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972" y="4698238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Belize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Cote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d’ivoire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highest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488392"/>
                </a:solidFill>
                <a:latin typeface="Arial"/>
                <a:cs typeface="Arial"/>
              </a:rPr>
              <a:t>%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67.2%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East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Timor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22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8304" y="236220"/>
              <a:ext cx="2227326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6" y="1322832"/>
            <a:ext cx="6006084" cy="3206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2615" y="1322832"/>
            <a:ext cx="5739384" cy="32064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594" y="4836998"/>
            <a:ext cx="10202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Djibouti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Profit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08226" y="236220"/>
            <a:ext cx="8027034" cy="677545"/>
            <a:chOff x="1808226" y="236220"/>
            <a:chExt cx="8027034" cy="677545"/>
          </a:xfrm>
        </p:grpSpPr>
        <p:sp>
          <p:nvSpPr>
            <p:cNvPr id="4" name="object 4"/>
            <p:cNvSpPr/>
            <p:nvPr/>
          </p:nvSpPr>
          <p:spPr>
            <a:xfrm>
              <a:off x="1808226" y="288798"/>
              <a:ext cx="8027034" cy="462280"/>
            </a:xfrm>
            <a:custGeom>
              <a:avLst/>
              <a:gdLst/>
              <a:ahLst/>
              <a:cxnLst/>
              <a:rect l="l" t="t" r="r" b="b"/>
              <a:pathLst>
                <a:path w="8027034" h="462280">
                  <a:moveTo>
                    <a:pt x="802690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8026908" y="461772"/>
                  </a:lnTo>
                  <a:lnTo>
                    <a:pt x="8026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8660" y="236220"/>
              <a:ext cx="2626614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8226" y="288797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Overall</a:t>
            </a:r>
            <a:r>
              <a:rPr sz="2400" b="0" spc="1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Analysis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384" y="1380744"/>
            <a:ext cx="11494135" cy="3045460"/>
            <a:chOff x="405384" y="1380744"/>
            <a:chExt cx="11494135" cy="3045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4287" y="1380744"/>
              <a:ext cx="5785104" cy="304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" y="1380744"/>
              <a:ext cx="5667756" cy="30449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50594" y="4836998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Table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see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 Honduras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the Highest Revenue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49A-9CCF-88B0-EB80-BE714B26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667000"/>
            <a:ext cx="3346449" cy="574040"/>
          </a:xfrm>
        </p:spPr>
        <p:txBody>
          <a:bodyPr/>
          <a:lstStyle/>
          <a:p>
            <a:r>
              <a:rPr lang="en-US" dirty="0">
                <a:latin typeface="+mn-lt"/>
              </a:rPr>
              <a:t>Thank You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9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63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lang="en-US" sz="1800" dirty="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lang="en-US"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lang="en-US"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lang="en-US"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lang="en-US"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lang="en-US"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lang="en-US"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lang="en-US"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lang="en-US"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lang="en-US"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lang="en-US"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lang="en-US"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lang="en-US" sz="1800" dirty="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lang="en-US" sz="1800" spc="-5" dirty="0">
              <a:solidFill>
                <a:srgbClr val="122C47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lang="en-US"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lang="en-US"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lang="en-US"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lang="en-US"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lang="en-US"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122C47"/>
                </a:solidFill>
                <a:latin typeface="Arial MT"/>
                <a:cs typeface="Arial MT"/>
              </a:rPr>
              <a:t>want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12.4KB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33" y="762761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646" y="5939193"/>
            <a:ext cx="780415" cy="781685"/>
            <a:chOff x="2124646" y="5939193"/>
            <a:chExt cx="780415" cy="781685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15032" y="612841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965037"/>
            <a:ext cx="4333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reside.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122262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0352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65566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117367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5275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0084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38023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4443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2483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2799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0809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74107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9211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230373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440048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628769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797092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2158174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337053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462718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642486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582858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762627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689256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9804" y="5868720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1087958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1038034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21660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1903285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01874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2820733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29359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660" y="50289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251459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56252" y="464058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983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Arial MT</vt:lpstr>
      <vt:lpstr>Bahnschrift</vt:lpstr>
      <vt:lpstr>Calibri</vt:lpstr>
      <vt:lpstr>Roboto</vt:lpstr>
      <vt:lpstr>Tahoma</vt:lpstr>
      <vt:lpstr>Verdana</vt:lpstr>
      <vt:lpstr>Wingdings</vt:lpstr>
      <vt:lpstr>Office Theme</vt:lpstr>
      <vt:lpstr>Amazon Sales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PROFIT WISE ANALYSIS</vt:lpstr>
      <vt:lpstr>Profit Distribution Year, Month, Quarter and Day  wise</vt:lpstr>
      <vt:lpstr>Top 5 Items by Profit %</vt:lpstr>
      <vt:lpstr>Total Profit by Item Type</vt:lpstr>
      <vt:lpstr>REVENUE WISE ANALYSIS</vt:lpstr>
      <vt:lpstr>Total Cost and Total Revenue by Item Type</vt:lpstr>
      <vt:lpstr>This Year and Last Year Revenue with Profit% by Year</vt:lpstr>
      <vt:lpstr>OVERALL ANALYSIS</vt:lpstr>
      <vt:lpstr>Total Profit by Year</vt:lpstr>
      <vt:lpstr>Table Metrics</vt:lpstr>
      <vt:lpstr>Table Metrics</vt:lpstr>
      <vt:lpstr>Overall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Akash Tripathi</cp:lastModifiedBy>
  <cp:revision>2</cp:revision>
  <dcterms:created xsi:type="dcterms:W3CDTF">2024-01-27T16:21:10Z</dcterms:created>
  <dcterms:modified xsi:type="dcterms:W3CDTF">2024-01-27T16:32:38Z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2024-01-27T00:00:00Z</vt:filetime>
  </property>
</Properties>
</file>