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343000" y="4453712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158407"/>
                </a:moveTo>
                <a:lnTo>
                  <a:pt x="304736" y="97790"/>
                </a:lnTo>
                <a:lnTo>
                  <a:pt x="270395" y="46393"/>
                </a:lnTo>
                <a:lnTo>
                  <a:pt x="219011" y="12065"/>
                </a:lnTo>
                <a:lnTo>
                  <a:pt x="158394" y="0"/>
                </a:lnTo>
                <a:lnTo>
                  <a:pt x="108331" y="8077"/>
                </a:lnTo>
                <a:lnTo>
                  <a:pt x="64846" y="30568"/>
                </a:lnTo>
                <a:lnTo>
                  <a:pt x="30556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12"/>
                </a:lnTo>
                <a:lnTo>
                  <a:pt x="0" y="688505"/>
                </a:lnTo>
                <a:lnTo>
                  <a:pt x="316788" y="688517"/>
                </a:lnTo>
                <a:lnTo>
                  <a:pt x="316801" y="506412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01203" y="4105706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4">
                <a:moveTo>
                  <a:pt x="316801" y="158394"/>
                </a:moveTo>
                <a:lnTo>
                  <a:pt x="304736" y="97777"/>
                </a:lnTo>
                <a:lnTo>
                  <a:pt x="270408" y="46393"/>
                </a:lnTo>
                <a:lnTo>
                  <a:pt x="219011" y="12052"/>
                </a:lnTo>
                <a:lnTo>
                  <a:pt x="158394" y="0"/>
                </a:lnTo>
                <a:lnTo>
                  <a:pt x="108331" y="8077"/>
                </a:lnTo>
                <a:lnTo>
                  <a:pt x="64846" y="30556"/>
                </a:lnTo>
                <a:lnTo>
                  <a:pt x="30556" y="64846"/>
                </a:lnTo>
                <a:lnTo>
                  <a:pt x="8077" y="108331"/>
                </a:lnTo>
                <a:lnTo>
                  <a:pt x="0" y="158394"/>
                </a:lnTo>
                <a:lnTo>
                  <a:pt x="0" y="506412"/>
                </a:lnTo>
                <a:lnTo>
                  <a:pt x="0" y="854417"/>
                </a:lnTo>
                <a:lnTo>
                  <a:pt x="0" y="1036497"/>
                </a:lnTo>
                <a:lnTo>
                  <a:pt x="316801" y="1036523"/>
                </a:lnTo>
                <a:lnTo>
                  <a:pt x="316801" y="854417"/>
                </a:lnTo>
                <a:lnTo>
                  <a:pt x="316801" y="506412"/>
                </a:lnTo>
                <a:lnTo>
                  <a:pt x="316801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259407" y="3757688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58407"/>
                </a:moveTo>
                <a:lnTo>
                  <a:pt x="304749" y="97790"/>
                </a:lnTo>
                <a:lnTo>
                  <a:pt x="270408" y="46405"/>
                </a:lnTo>
                <a:lnTo>
                  <a:pt x="219024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12"/>
                </a:lnTo>
                <a:lnTo>
                  <a:pt x="0" y="854430"/>
                </a:lnTo>
                <a:lnTo>
                  <a:pt x="0" y="1384541"/>
                </a:lnTo>
                <a:lnTo>
                  <a:pt x="316801" y="1384541"/>
                </a:lnTo>
                <a:lnTo>
                  <a:pt x="316801" y="506412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717610" y="3409683"/>
            <a:ext cx="316865" cy="1732914"/>
          </a:xfrm>
          <a:custGeom>
            <a:avLst/>
            <a:gdLst/>
            <a:ahLst/>
            <a:cxnLst/>
            <a:rect l="l" t="t" r="r" b="b"/>
            <a:pathLst>
              <a:path w="316865" h="1732914">
                <a:moveTo>
                  <a:pt x="316814" y="158394"/>
                </a:moveTo>
                <a:lnTo>
                  <a:pt x="304749" y="97777"/>
                </a:lnTo>
                <a:lnTo>
                  <a:pt x="270408" y="46393"/>
                </a:lnTo>
                <a:lnTo>
                  <a:pt x="219024" y="12052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56"/>
                </a:lnTo>
                <a:lnTo>
                  <a:pt x="30568" y="64846"/>
                </a:lnTo>
                <a:lnTo>
                  <a:pt x="8089" y="108331"/>
                </a:lnTo>
                <a:lnTo>
                  <a:pt x="12" y="158394"/>
                </a:lnTo>
                <a:lnTo>
                  <a:pt x="0" y="1732495"/>
                </a:lnTo>
                <a:lnTo>
                  <a:pt x="316801" y="1732546"/>
                </a:lnTo>
                <a:lnTo>
                  <a:pt x="316814" y="1550441"/>
                </a:lnTo>
                <a:lnTo>
                  <a:pt x="316814" y="1202436"/>
                </a:lnTo>
                <a:lnTo>
                  <a:pt x="316801" y="1051941"/>
                </a:lnTo>
                <a:lnTo>
                  <a:pt x="316814" y="854417"/>
                </a:lnTo>
                <a:lnTo>
                  <a:pt x="316801" y="605180"/>
                </a:lnTo>
                <a:lnTo>
                  <a:pt x="316814" y="506412"/>
                </a:lnTo>
                <a:lnTo>
                  <a:pt x="316814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460956" y="1817776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396608" y="198310"/>
                </a:moveTo>
                <a:lnTo>
                  <a:pt x="392899" y="160731"/>
                </a:lnTo>
                <a:lnTo>
                  <a:pt x="392798" y="159550"/>
                </a:lnTo>
                <a:lnTo>
                  <a:pt x="381520" y="122415"/>
                </a:lnTo>
                <a:lnTo>
                  <a:pt x="380238" y="120040"/>
                </a:lnTo>
                <a:lnTo>
                  <a:pt x="379488" y="117640"/>
                </a:lnTo>
                <a:lnTo>
                  <a:pt x="374027" y="108407"/>
                </a:lnTo>
                <a:lnTo>
                  <a:pt x="363296" y="88290"/>
                </a:lnTo>
                <a:lnTo>
                  <a:pt x="359270" y="83388"/>
                </a:lnTo>
                <a:lnTo>
                  <a:pt x="356577" y="78816"/>
                </a:lnTo>
                <a:lnTo>
                  <a:pt x="355917" y="79311"/>
                </a:lnTo>
                <a:lnTo>
                  <a:pt x="338531" y="58089"/>
                </a:lnTo>
                <a:lnTo>
                  <a:pt x="308330" y="33324"/>
                </a:lnTo>
                <a:lnTo>
                  <a:pt x="274193" y="15100"/>
                </a:lnTo>
                <a:lnTo>
                  <a:pt x="237185" y="3848"/>
                </a:lnTo>
                <a:lnTo>
                  <a:pt x="198310" y="0"/>
                </a:lnTo>
                <a:lnTo>
                  <a:pt x="153517" y="5105"/>
                </a:lnTo>
                <a:lnTo>
                  <a:pt x="153250" y="5207"/>
                </a:lnTo>
                <a:lnTo>
                  <a:pt x="152844" y="5245"/>
                </a:lnTo>
                <a:lnTo>
                  <a:pt x="130263" y="13309"/>
                </a:lnTo>
                <a:lnTo>
                  <a:pt x="112052" y="19735"/>
                </a:lnTo>
                <a:lnTo>
                  <a:pt x="111760" y="19926"/>
                </a:lnTo>
                <a:lnTo>
                  <a:pt x="111099" y="20154"/>
                </a:lnTo>
                <a:lnTo>
                  <a:pt x="90817" y="33058"/>
                </a:lnTo>
                <a:lnTo>
                  <a:pt x="75184" y="42862"/>
                </a:lnTo>
                <a:lnTo>
                  <a:pt x="74790" y="43256"/>
                </a:lnTo>
                <a:lnTo>
                  <a:pt x="74282" y="43573"/>
                </a:lnTo>
                <a:lnTo>
                  <a:pt x="58610" y="59245"/>
                </a:lnTo>
                <a:lnTo>
                  <a:pt x="44246" y="73444"/>
                </a:lnTo>
                <a:lnTo>
                  <a:pt x="43942" y="73914"/>
                </a:lnTo>
                <a:lnTo>
                  <a:pt x="43573" y="74282"/>
                </a:lnTo>
                <a:lnTo>
                  <a:pt x="27686" y="99275"/>
                </a:lnTo>
                <a:lnTo>
                  <a:pt x="20510" y="110464"/>
                </a:lnTo>
                <a:lnTo>
                  <a:pt x="20421" y="110693"/>
                </a:lnTo>
                <a:lnTo>
                  <a:pt x="20167" y="111099"/>
                </a:lnTo>
                <a:lnTo>
                  <a:pt x="5245" y="152831"/>
                </a:lnTo>
                <a:lnTo>
                  <a:pt x="3467" y="168224"/>
                </a:lnTo>
                <a:lnTo>
                  <a:pt x="0" y="197662"/>
                </a:lnTo>
                <a:lnTo>
                  <a:pt x="38" y="198056"/>
                </a:lnTo>
                <a:lnTo>
                  <a:pt x="12" y="198310"/>
                </a:lnTo>
                <a:lnTo>
                  <a:pt x="990" y="206832"/>
                </a:lnTo>
                <a:lnTo>
                  <a:pt x="4737" y="241388"/>
                </a:lnTo>
                <a:lnTo>
                  <a:pt x="5080" y="242430"/>
                </a:lnTo>
                <a:lnTo>
                  <a:pt x="5245" y="243776"/>
                </a:lnTo>
                <a:lnTo>
                  <a:pt x="12204" y="263258"/>
                </a:lnTo>
                <a:lnTo>
                  <a:pt x="18808" y="282562"/>
                </a:lnTo>
                <a:lnTo>
                  <a:pt x="19532" y="283768"/>
                </a:lnTo>
                <a:lnTo>
                  <a:pt x="20167" y="285508"/>
                </a:lnTo>
                <a:lnTo>
                  <a:pt x="31407" y="303199"/>
                </a:lnTo>
                <a:lnTo>
                  <a:pt x="41490" y="319697"/>
                </a:lnTo>
                <a:lnTo>
                  <a:pt x="42684" y="320941"/>
                </a:lnTo>
                <a:lnTo>
                  <a:pt x="43573" y="322326"/>
                </a:lnTo>
                <a:lnTo>
                  <a:pt x="58572" y="337337"/>
                </a:lnTo>
                <a:lnTo>
                  <a:pt x="72097" y="351282"/>
                </a:lnTo>
                <a:lnTo>
                  <a:pt x="73317" y="352082"/>
                </a:lnTo>
                <a:lnTo>
                  <a:pt x="74282" y="353034"/>
                </a:lnTo>
                <a:lnTo>
                  <a:pt x="101523" y="370370"/>
                </a:lnTo>
                <a:lnTo>
                  <a:pt x="109918" y="375805"/>
                </a:lnTo>
                <a:lnTo>
                  <a:pt x="110286" y="375945"/>
                </a:lnTo>
                <a:lnTo>
                  <a:pt x="111099" y="376453"/>
                </a:lnTo>
                <a:lnTo>
                  <a:pt x="144957" y="388556"/>
                </a:lnTo>
                <a:lnTo>
                  <a:pt x="152285" y="391210"/>
                </a:lnTo>
                <a:lnTo>
                  <a:pt x="152476" y="391236"/>
                </a:lnTo>
                <a:lnTo>
                  <a:pt x="152844" y="391363"/>
                </a:lnTo>
                <a:lnTo>
                  <a:pt x="162839" y="392518"/>
                </a:lnTo>
                <a:lnTo>
                  <a:pt x="195922" y="396608"/>
                </a:lnTo>
                <a:lnTo>
                  <a:pt x="197205" y="396494"/>
                </a:lnTo>
                <a:lnTo>
                  <a:pt x="198310" y="396608"/>
                </a:lnTo>
                <a:lnTo>
                  <a:pt x="212280" y="395008"/>
                </a:lnTo>
                <a:lnTo>
                  <a:pt x="239229" y="392341"/>
                </a:lnTo>
                <a:lnTo>
                  <a:pt x="241350" y="391642"/>
                </a:lnTo>
                <a:lnTo>
                  <a:pt x="243776" y="391363"/>
                </a:lnTo>
                <a:lnTo>
                  <a:pt x="261937" y="384886"/>
                </a:lnTo>
                <a:lnTo>
                  <a:pt x="280568" y="378752"/>
                </a:lnTo>
                <a:lnTo>
                  <a:pt x="282765" y="377444"/>
                </a:lnTo>
                <a:lnTo>
                  <a:pt x="285521" y="376453"/>
                </a:lnTo>
                <a:lnTo>
                  <a:pt x="302679" y="365544"/>
                </a:lnTo>
                <a:lnTo>
                  <a:pt x="318312" y="356196"/>
                </a:lnTo>
                <a:lnTo>
                  <a:pt x="320179" y="354418"/>
                </a:lnTo>
                <a:lnTo>
                  <a:pt x="322338" y="353034"/>
                </a:lnTo>
                <a:lnTo>
                  <a:pt x="338988" y="336384"/>
                </a:lnTo>
                <a:lnTo>
                  <a:pt x="350862" y="325005"/>
                </a:lnTo>
                <a:lnTo>
                  <a:pt x="351790" y="323583"/>
                </a:lnTo>
                <a:lnTo>
                  <a:pt x="353047" y="322326"/>
                </a:lnTo>
                <a:lnTo>
                  <a:pt x="367588" y="299453"/>
                </a:lnTo>
                <a:lnTo>
                  <a:pt x="375551" y="287286"/>
                </a:lnTo>
                <a:lnTo>
                  <a:pt x="375856" y="286435"/>
                </a:lnTo>
                <a:lnTo>
                  <a:pt x="376453" y="285508"/>
                </a:lnTo>
                <a:lnTo>
                  <a:pt x="383819" y="264909"/>
                </a:lnTo>
                <a:lnTo>
                  <a:pt x="390791" y="246037"/>
                </a:lnTo>
                <a:lnTo>
                  <a:pt x="390918" y="245046"/>
                </a:lnTo>
                <a:lnTo>
                  <a:pt x="391375" y="243776"/>
                </a:lnTo>
                <a:lnTo>
                  <a:pt x="393115" y="228625"/>
                </a:lnTo>
                <a:lnTo>
                  <a:pt x="396557" y="202907"/>
                </a:lnTo>
                <a:lnTo>
                  <a:pt x="396341" y="200545"/>
                </a:lnTo>
                <a:lnTo>
                  <a:pt x="396608" y="198310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470332" y="3480815"/>
            <a:ext cx="320040" cy="320675"/>
          </a:xfrm>
          <a:custGeom>
            <a:avLst/>
            <a:gdLst/>
            <a:ahLst/>
            <a:cxnLst/>
            <a:rect l="l" t="t" r="r" b="b"/>
            <a:pathLst>
              <a:path w="320040" h="320675">
                <a:moveTo>
                  <a:pt x="319519" y="155981"/>
                </a:moveTo>
                <a:lnTo>
                  <a:pt x="319328" y="154838"/>
                </a:lnTo>
                <a:lnTo>
                  <a:pt x="319481" y="153670"/>
                </a:lnTo>
                <a:lnTo>
                  <a:pt x="317842" y="145415"/>
                </a:lnTo>
                <a:lnTo>
                  <a:pt x="312953" y="114427"/>
                </a:lnTo>
                <a:lnTo>
                  <a:pt x="310756" y="109537"/>
                </a:lnTo>
                <a:lnTo>
                  <a:pt x="309892" y="105143"/>
                </a:lnTo>
                <a:lnTo>
                  <a:pt x="304012" y="94488"/>
                </a:lnTo>
                <a:lnTo>
                  <a:pt x="295630" y="75755"/>
                </a:lnTo>
                <a:lnTo>
                  <a:pt x="289852" y="68783"/>
                </a:lnTo>
                <a:lnTo>
                  <a:pt x="286245" y="62217"/>
                </a:lnTo>
                <a:lnTo>
                  <a:pt x="277825" y="54229"/>
                </a:lnTo>
                <a:lnTo>
                  <a:pt x="267906" y="42227"/>
                </a:lnTo>
                <a:lnTo>
                  <a:pt x="257708" y="35140"/>
                </a:lnTo>
                <a:lnTo>
                  <a:pt x="250367" y="28155"/>
                </a:lnTo>
                <a:lnTo>
                  <a:pt x="242023" y="24218"/>
                </a:lnTo>
                <a:lnTo>
                  <a:pt x="232206" y="17373"/>
                </a:lnTo>
                <a:lnTo>
                  <a:pt x="214033" y="10985"/>
                </a:lnTo>
                <a:lnTo>
                  <a:pt x="204038" y="6248"/>
                </a:lnTo>
                <a:lnTo>
                  <a:pt x="198767" y="5613"/>
                </a:lnTo>
                <a:lnTo>
                  <a:pt x="192239" y="3302"/>
                </a:lnTo>
                <a:lnTo>
                  <a:pt x="161302" y="1003"/>
                </a:lnTo>
                <a:lnTo>
                  <a:pt x="153174" y="0"/>
                </a:lnTo>
                <a:lnTo>
                  <a:pt x="151726" y="292"/>
                </a:lnTo>
                <a:lnTo>
                  <a:pt x="150279" y="177"/>
                </a:lnTo>
                <a:lnTo>
                  <a:pt x="108661" y="8191"/>
                </a:lnTo>
                <a:lnTo>
                  <a:pt x="106578" y="9220"/>
                </a:lnTo>
                <a:lnTo>
                  <a:pt x="104648" y="9601"/>
                </a:lnTo>
                <a:lnTo>
                  <a:pt x="94284" y="15316"/>
                </a:lnTo>
                <a:lnTo>
                  <a:pt x="69684" y="27482"/>
                </a:lnTo>
                <a:lnTo>
                  <a:pt x="65735" y="31026"/>
                </a:lnTo>
                <a:lnTo>
                  <a:pt x="61722" y="33235"/>
                </a:lnTo>
                <a:lnTo>
                  <a:pt x="52717" y="42722"/>
                </a:lnTo>
                <a:lnTo>
                  <a:pt x="37312" y="56553"/>
                </a:lnTo>
                <a:lnTo>
                  <a:pt x="32600" y="63906"/>
                </a:lnTo>
                <a:lnTo>
                  <a:pt x="27660" y="69113"/>
                </a:lnTo>
                <a:lnTo>
                  <a:pt x="23088" y="78765"/>
                </a:lnTo>
                <a:lnTo>
                  <a:pt x="14465" y="92240"/>
                </a:lnTo>
                <a:lnTo>
                  <a:pt x="9956" y="106527"/>
                </a:lnTo>
                <a:lnTo>
                  <a:pt x="5740" y="115443"/>
                </a:lnTo>
                <a:lnTo>
                  <a:pt x="3733" y="126276"/>
                </a:lnTo>
                <a:lnTo>
                  <a:pt x="1816" y="132359"/>
                </a:lnTo>
                <a:lnTo>
                  <a:pt x="1587" y="137858"/>
                </a:lnTo>
                <a:lnTo>
                  <a:pt x="0" y="146443"/>
                </a:lnTo>
                <a:lnTo>
                  <a:pt x="279" y="169506"/>
                </a:lnTo>
                <a:lnTo>
                  <a:pt x="76" y="174713"/>
                </a:lnTo>
                <a:lnTo>
                  <a:pt x="368" y="175996"/>
                </a:lnTo>
                <a:lnTo>
                  <a:pt x="393" y="177673"/>
                </a:lnTo>
                <a:lnTo>
                  <a:pt x="6858" y="208229"/>
                </a:lnTo>
                <a:lnTo>
                  <a:pt x="9093" y="213474"/>
                </a:lnTo>
                <a:lnTo>
                  <a:pt x="9944" y="217081"/>
                </a:lnTo>
                <a:lnTo>
                  <a:pt x="10541" y="216852"/>
                </a:lnTo>
                <a:lnTo>
                  <a:pt x="37122" y="263194"/>
                </a:lnTo>
                <a:lnTo>
                  <a:pt x="85674" y="302031"/>
                </a:lnTo>
                <a:lnTo>
                  <a:pt x="157975" y="320078"/>
                </a:lnTo>
                <a:lnTo>
                  <a:pt x="162217" y="319557"/>
                </a:lnTo>
                <a:lnTo>
                  <a:pt x="165811" y="319989"/>
                </a:lnTo>
                <a:lnTo>
                  <a:pt x="177863" y="317614"/>
                </a:lnTo>
                <a:lnTo>
                  <a:pt x="200037" y="314845"/>
                </a:lnTo>
                <a:lnTo>
                  <a:pt x="207772" y="311696"/>
                </a:lnTo>
                <a:lnTo>
                  <a:pt x="214337" y="310388"/>
                </a:lnTo>
                <a:lnTo>
                  <a:pt x="224040" y="305041"/>
                </a:lnTo>
                <a:lnTo>
                  <a:pt x="238975" y="298945"/>
                </a:lnTo>
                <a:lnTo>
                  <a:pt x="248932" y="291338"/>
                </a:lnTo>
                <a:lnTo>
                  <a:pt x="257263" y="286753"/>
                </a:lnTo>
                <a:lnTo>
                  <a:pt x="263372" y="280314"/>
                </a:lnTo>
                <a:lnTo>
                  <a:pt x="272669" y="273215"/>
                </a:lnTo>
                <a:lnTo>
                  <a:pt x="282854" y="259778"/>
                </a:lnTo>
                <a:lnTo>
                  <a:pt x="291325" y="250863"/>
                </a:lnTo>
                <a:lnTo>
                  <a:pt x="294132" y="244932"/>
                </a:lnTo>
                <a:lnTo>
                  <a:pt x="298958" y="238569"/>
                </a:lnTo>
                <a:lnTo>
                  <a:pt x="308241" y="215112"/>
                </a:lnTo>
                <a:lnTo>
                  <a:pt x="313245" y="204546"/>
                </a:lnTo>
                <a:lnTo>
                  <a:pt x="313601" y="201561"/>
                </a:lnTo>
                <a:lnTo>
                  <a:pt x="314972" y="198120"/>
                </a:lnTo>
                <a:lnTo>
                  <a:pt x="319519" y="155981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399837" y="356374"/>
            <a:ext cx="2883535" cy="2983230"/>
          </a:xfrm>
          <a:custGeom>
            <a:avLst/>
            <a:gdLst/>
            <a:ahLst/>
            <a:cxnLst/>
            <a:rect l="l" t="t" r="r" b="b"/>
            <a:pathLst>
              <a:path w="2883534" h="2983229">
                <a:moveTo>
                  <a:pt x="2576995" y="1288491"/>
                </a:moveTo>
                <a:lnTo>
                  <a:pt x="2575979" y="1237348"/>
                </a:lnTo>
                <a:lnTo>
                  <a:pt x="2572956" y="1186472"/>
                </a:lnTo>
                <a:lnTo>
                  <a:pt x="2567940" y="1135900"/>
                </a:lnTo>
                <a:lnTo>
                  <a:pt x="2560942" y="1085710"/>
                </a:lnTo>
                <a:lnTo>
                  <a:pt x="2552014" y="1035951"/>
                </a:lnTo>
                <a:lnTo>
                  <a:pt x="2541155" y="986663"/>
                </a:lnTo>
                <a:lnTo>
                  <a:pt x="2528392" y="937907"/>
                </a:lnTo>
                <a:lnTo>
                  <a:pt x="2513749" y="889749"/>
                </a:lnTo>
                <a:lnTo>
                  <a:pt x="2497251" y="842225"/>
                </a:lnTo>
                <a:lnTo>
                  <a:pt x="2478913" y="795413"/>
                </a:lnTo>
                <a:lnTo>
                  <a:pt x="2458770" y="749338"/>
                </a:lnTo>
                <a:lnTo>
                  <a:pt x="2436838" y="704075"/>
                </a:lnTo>
                <a:lnTo>
                  <a:pt x="2413127" y="659663"/>
                </a:lnTo>
                <a:lnTo>
                  <a:pt x="2387689" y="616165"/>
                </a:lnTo>
                <a:lnTo>
                  <a:pt x="2360511" y="573633"/>
                </a:lnTo>
                <a:lnTo>
                  <a:pt x="2331643" y="532130"/>
                </a:lnTo>
                <a:lnTo>
                  <a:pt x="2301100" y="491693"/>
                </a:lnTo>
                <a:lnTo>
                  <a:pt x="2268893" y="452386"/>
                </a:lnTo>
                <a:lnTo>
                  <a:pt x="2235047" y="414274"/>
                </a:lnTo>
                <a:lnTo>
                  <a:pt x="2199602" y="377393"/>
                </a:lnTo>
                <a:lnTo>
                  <a:pt x="2162721" y="341934"/>
                </a:lnTo>
                <a:lnTo>
                  <a:pt x="2124595" y="308102"/>
                </a:lnTo>
                <a:lnTo>
                  <a:pt x="2085301" y="275894"/>
                </a:lnTo>
                <a:lnTo>
                  <a:pt x="2044865" y="245351"/>
                </a:lnTo>
                <a:lnTo>
                  <a:pt x="2003361" y="216484"/>
                </a:lnTo>
                <a:lnTo>
                  <a:pt x="1960829" y="189306"/>
                </a:lnTo>
                <a:lnTo>
                  <a:pt x="1917331" y="163855"/>
                </a:lnTo>
                <a:lnTo>
                  <a:pt x="1872919" y="140157"/>
                </a:lnTo>
                <a:lnTo>
                  <a:pt x="1827657" y="118224"/>
                </a:lnTo>
                <a:lnTo>
                  <a:pt x="1781581" y="98082"/>
                </a:lnTo>
                <a:lnTo>
                  <a:pt x="1734756" y="79743"/>
                </a:lnTo>
                <a:lnTo>
                  <a:pt x="1687245" y="63246"/>
                </a:lnTo>
                <a:lnTo>
                  <a:pt x="1639074" y="48602"/>
                </a:lnTo>
                <a:lnTo>
                  <a:pt x="1590332" y="35839"/>
                </a:lnTo>
                <a:lnTo>
                  <a:pt x="1541043" y="24980"/>
                </a:lnTo>
                <a:lnTo>
                  <a:pt x="1491284" y="16052"/>
                </a:lnTo>
                <a:lnTo>
                  <a:pt x="1441094" y="9055"/>
                </a:lnTo>
                <a:lnTo>
                  <a:pt x="1390523" y="4038"/>
                </a:lnTo>
                <a:lnTo>
                  <a:pt x="1339646" y="1016"/>
                </a:lnTo>
                <a:lnTo>
                  <a:pt x="1288491" y="0"/>
                </a:lnTo>
                <a:lnTo>
                  <a:pt x="1240193" y="889"/>
                </a:lnTo>
                <a:lnTo>
                  <a:pt x="1192339" y="3530"/>
                </a:lnTo>
                <a:lnTo>
                  <a:pt x="1144955" y="7899"/>
                </a:lnTo>
                <a:lnTo>
                  <a:pt x="1098092" y="13970"/>
                </a:lnTo>
                <a:lnTo>
                  <a:pt x="1051763" y="21691"/>
                </a:lnTo>
                <a:lnTo>
                  <a:pt x="1006017" y="31051"/>
                </a:lnTo>
                <a:lnTo>
                  <a:pt x="960869" y="42024"/>
                </a:lnTo>
                <a:lnTo>
                  <a:pt x="916355" y="54546"/>
                </a:lnTo>
                <a:lnTo>
                  <a:pt x="872515" y="68618"/>
                </a:lnTo>
                <a:lnTo>
                  <a:pt x="829373" y="84201"/>
                </a:lnTo>
                <a:lnTo>
                  <a:pt x="786955" y="101257"/>
                </a:lnTo>
                <a:lnTo>
                  <a:pt x="745299" y="119748"/>
                </a:lnTo>
                <a:lnTo>
                  <a:pt x="704430" y="139661"/>
                </a:lnTo>
                <a:lnTo>
                  <a:pt x="664387" y="160959"/>
                </a:lnTo>
                <a:lnTo>
                  <a:pt x="625195" y="183616"/>
                </a:lnTo>
                <a:lnTo>
                  <a:pt x="586892" y="207581"/>
                </a:lnTo>
                <a:lnTo>
                  <a:pt x="549503" y="232841"/>
                </a:lnTo>
                <a:lnTo>
                  <a:pt x="513067" y="259359"/>
                </a:lnTo>
                <a:lnTo>
                  <a:pt x="477596" y="287108"/>
                </a:lnTo>
                <a:lnTo>
                  <a:pt x="443141" y="316039"/>
                </a:lnTo>
                <a:lnTo>
                  <a:pt x="409727" y="346151"/>
                </a:lnTo>
                <a:lnTo>
                  <a:pt x="377393" y="377393"/>
                </a:lnTo>
                <a:lnTo>
                  <a:pt x="346151" y="409727"/>
                </a:lnTo>
                <a:lnTo>
                  <a:pt x="316039" y="443141"/>
                </a:lnTo>
                <a:lnTo>
                  <a:pt x="287108" y="477596"/>
                </a:lnTo>
                <a:lnTo>
                  <a:pt x="259359" y="513067"/>
                </a:lnTo>
                <a:lnTo>
                  <a:pt x="232841" y="549503"/>
                </a:lnTo>
                <a:lnTo>
                  <a:pt x="207581" y="586892"/>
                </a:lnTo>
                <a:lnTo>
                  <a:pt x="183616" y="625195"/>
                </a:lnTo>
                <a:lnTo>
                  <a:pt x="160959" y="664387"/>
                </a:lnTo>
                <a:lnTo>
                  <a:pt x="139661" y="704430"/>
                </a:lnTo>
                <a:lnTo>
                  <a:pt x="119748" y="745299"/>
                </a:lnTo>
                <a:lnTo>
                  <a:pt x="101257" y="786955"/>
                </a:lnTo>
                <a:lnTo>
                  <a:pt x="84201" y="829373"/>
                </a:lnTo>
                <a:lnTo>
                  <a:pt x="68618" y="872515"/>
                </a:lnTo>
                <a:lnTo>
                  <a:pt x="54546" y="916355"/>
                </a:lnTo>
                <a:lnTo>
                  <a:pt x="42024" y="960869"/>
                </a:lnTo>
                <a:lnTo>
                  <a:pt x="31051" y="1006017"/>
                </a:lnTo>
                <a:lnTo>
                  <a:pt x="21691" y="1051763"/>
                </a:lnTo>
                <a:lnTo>
                  <a:pt x="13970" y="1098092"/>
                </a:lnTo>
                <a:lnTo>
                  <a:pt x="7899" y="1144955"/>
                </a:lnTo>
                <a:lnTo>
                  <a:pt x="3530" y="1192339"/>
                </a:lnTo>
                <a:lnTo>
                  <a:pt x="889" y="1240193"/>
                </a:lnTo>
                <a:lnTo>
                  <a:pt x="469" y="1262837"/>
                </a:lnTo>
                <a:lnTo>
                  <a:pt x="38" y="1277391"/>
                </a:lnTo>
                <a:lnTo>
                  <a:pt x="76" y="1284008"/>
                </a:lnTo>
                <a:lnTo>
                  <a:pt x="0" y="1288491"/>
                </a:lnTo>
                <a:lnTo>
                  <a:pt x="165" y="1298130"/>
                </a:lnTo>
                <a:lnTo>
                  <a:pt x="2400" y="1371892"/>
                </a:lnTo>
                <a:lnTo>
                  <a:pt x="6184" y="1419021"/>
                </a:lnTo>
                <a:lnTo>
                  <a:pt x="11696" y="1465986"/>
                </a:lnTo>
                <a:lnTo>
                  <a:pt x="18923" y="1512773"/>
                </a:lnTo>
                <a:lnTo>
                  <a:pt x="27876" y="1559293"/>
                </a:lnTo>
                <a:lnTo>
                  <a:pt x="38544" y="1605534"/>
                </a:lnTo>
                <a:lnTo>
                  <a:pt x="50939" y="1651406"/>
                </a:lnTo>
                <a:lnTo>
                  <a:pt x="65049" y="1696897"/>
                </a:lnTo>
                <a:lnTo>
                  <a:pt x="80873" y="1741944"/>
                </a:lnTo>
                <a:lnTo>
                  <a:pt x="98412" y="1786496"/>
                </a:lnTo>
                <a:lnTo>
                  <a:pt x="117652" y="1830501"/>
                </a:lnTo>
                <a:lnTo>
                  <a:pt x="138607" y="1873910"/>
                </a:lnTo>
                <a:lnTo>
                  <a:pt x="161264" y="1916684"/>
                </a:lnTo>
                <a:lnTo>
                  <a:pt x="185623" y="1958759"/>
                </a:lnTo>
                <a:lnTo>
                  <a:pt x="211683" y="2000097"/>
                </a:lnTo>
                <a:lnTo>
                  <a:pt x="213512" y="1998903"/>
                </a:lnTo>
                <a:lnTo>
                  <a:pt x="232841" y="2027491"/>
                </a:lnTo>
                <a:lnTo>
                  <a:pt x="259359" y="2063927"/>
                </a:lnTo>
                <a:lnTo>
                  <a:pt x="287108" y="2099386"/>
                </a:lnTo>
                <a:lnTo>
                  <a:pt x="316039" y="2133841"/>
                </a:lnTo>
                <a:lnTo>
                  <a:pt x="346151" y="2167255"/>
                </a:lnTo>
                <a:lnTo>
                  <a:pt x="377393" y="2199602"/>
                </a:lnTo>
                <a:lnTo>
                  <a:pt x="409727" y="2230844"/>
                </a:lnTo>
                <a:lnTo>
                  <a:pt x="443141" y="2260943"/>
                </a:lnTo>
                <a:lnTo>
                  <a:pt x="477596" y="2289886"/>
                </a:lnTo>
                <a:lnTo>
                  <a:pt x="513067" y="2317635"/>
                </a:lnTo>
                <a:lnTo>
                  <a:pt x="549503" y="2344153"/>
                </a:lnTo>
                <a:lnTo>
                  <a:pt x="586892" y="2369413"/>
                </a:lnTo>
                <a:lnTo>
                  <a:pt x="625195" y="2393378"/>
                </a:lnTo>
                <a:lnTo>
                  <a:pt x="664387" y="2416035"/>
                </a:lnTo>
                <a:lnTo>
                  <a:pt x="704430" y="2437320"/>
                </a:lnTo>
                <a:lnTo>
                  <a:pt x="745299" y="2457234"/>
                </a:lnTo>
                <a:lnTo>
                  <a:pt x="786955" y="2475738"/>
                </a:lnTo>
                <a:lnTo>
                  <a:pt x="829373" y="2492794"/>
                </a:lnTo>
                <a:lnTo>
                  <a:pt x="872515" y="2508377"/>
                </a:lnTo>
                <a:lnTo>
                  <a:pt x="916355" y="2522448"/>
                </a:lnTo>
                <a:lnTo>
                  <a:pt x="960869" y="2534970"/>
                </a:lnTo>
                <a:lnTo>
                  <a:pt x="1006017" y="2545931"/>
                </a:lnTo>
                <a:lnTo>
                  <a:pt x="1051763" y="2555290"/>
                </a:lnTo>
                <a:lnTo>
                  <a:pt x="1098092" y="2563025"/>
                </a:lnTo>
                <a:lnTo>
                  <a:pt x="1144955" y="2569095"/>
                </a:lnTo>
                <a:lnTo>
                  <a:pt x="1192339" y="2573464"/>
                </a:lnTo>
                <a:lnTo>
                  <a:pt x="1240193" y="2576106"/>
                </a:lnTo>
                <a:lnTo>
                  <a:pt x="1288491" y="2576995"/>
                </a:lnTo>
                <a:lnTo>
                  <a:pt x="1336802" y="2576106"/>
                </a:lnTo>
                <a:lnTo>
                  <a:pt x="1384655" y="2573464"/>
                </a:lnTo>
                <a:lnTo>
                  <a:pt x="1432039" y="2569095"/>
                </a:lnTo>
                <a:lnTo>
                  <a:pt x="1478902" y="2563025"/>
                </a:lnTo>
                <a:lnTo>
                  <a:pt x="1525231" y="2555290"/>
                </a:lnTo>
                <a:lnTo>
                  <a:pt x="1570977" y="2545931"/>
                </a:lnTo>
                <a:lnTo>
                  <a:pt x="1616125" y="2534970"/>
                </a:lnTo>
                <a:lnTo>
                  <a:pt x="1660639" y="2522448"/>
                </a:lnTo>
                <a:lnTo>
                  <a:pt x="1704479" y="2508377"/>
                </a:lnTo>
                <a:lnTo>
                  <a:pt x="1747621" y="2492794"/>
                </a:lnTo>
                <a:lnTo>
                  <a:pt x="1790039" y="2475738"/>
                </a:lnTo>
                <a:lnTo>
                  <a:pt x="1831695" y="2457234"/>
                </a:lnTo>
                <a:lnTo>
                  <a:pt x="1872564" y="2437320"/>
                </a:lnTo>
                <a:lnTo>
                  <a:pt x="1912607" y="2416035"/>
                </a:lnTo>
                <a:lnTo>
                  <a:pt x="1951799" y="2393378"/>
                </a:lnTo>
                <a:lnTo>
                  <a:pt x="1990102" y="2369413"/>
                </a:lnTo>
                <a:lnTo>
                  <a:pt x="2027491" y="2344153"/>
                </a:lnTo>
                <a:lnTo>
                  <a:pt x="2063927" y="2317635"/>
                </a:lnTo>
                <a:lnTo>
                  <a:pt x="2099398" y="2289886"/>
                </a:lnTo>
                <a:lnTo>
                  <a:pt x="2133854" y="2260943"/>
                </a:lnTo>
                <a:lnTo>
                  <a:pt x="2167267" y="2230844"/>
                </a:lnTo>
                <a:lnTo>
                  <a:pt x="2199602" y="2199602"/>
                </a:lnTo>
                <a:lnTo>
                  <a:pt x="2230844" y="2167255"/>
                </a:lnTo>
                <a:lnTo>
                  <a:pt x="2260955" y="2133841"/>
                </a:lnTo>
                <a:lnTo>
                  <a:pt x="2289886" y="2099386"/>
                </a:lnTo>
                <a:lnTo>
                  <a:pt x="2317635" y="2063927"/>
                </a:lnTo>
                <a:lnTo>
                  <a:pt x="2344153" y="2027491"/>
                </a:lnTo>
                <a:lnTo>
                  <a:pt x="2369413" y="1990102"/>
                </a:lnTo>
                <a:lnTo>
                  <a:pt x="2393378" y="1951799"/>
                </a:lnTo>
                <a:lnTo>
                  <a:pt x="2416035" y="1912607"/>
                </a:lnTo>
                <a:lnTo>
                  <a:pt x="2437333" y="1872564"/>
                </a:lnTo>
                <a:lnTo>
                  <a:pt x="2457246" y="1831695"/>
                </a:lnTo>
                <a:lnTo>
                  <a:pt x="2475738" y="1790039"/>
                </a:lnTo>
                <a:lnTo>
                  <a:pt x="2492794" y="1747621"/>
                </a:lnTo>
                <a:lnTo>
                  <a:pt x="2508377" y="1704479"/>
                </a:lnTo>
                <a:lnTo>
                  <a:pt x="2522448" y="1660626"/>
                </a:lnTo>
                <a:lnTo>
                  <a:pt x="2534970" y="1616125"/>
                </a:lnTo>
                <a:lnTo>
                  <a:pt x="2545931" y="1570977"/>
                </a:lnTo>
                <a:lnTo>
                  <a:pt x="2555303" y="1525219"/>
                </a:lnTo>
                <a:lnTo>
                  <a:pt x="2563025" y="1478902"/>
                </a:lnTo>
                <a:lnTo>
                  <a:pt x="2569095" y="1432039"/>
                </a:lnTo>
                <a:lnTo>
                  <a:pt x="2573464" y="1384655"/>
                </a:lnTo>
                <a:lnTo>
                  <a:pt x="2576106" y="1336802"/>
                </a:lnTo>
                <a:lnTo>
                  <a:pt x="2576995" y="1288491"/>
                </a:lnTo>
                <a:close/>
              </a:path>
              <a:path w="2883534" h="2983229">
                <a:moveTo>
                  <a:pt x="2883192" y="2665526"/>
                </a:moveTo>
                <a:lnTo>
                  <a:pt x="2881515" y="2642743"/>
                </a:lnTo>
                <a:lnTo>
                  <a:pt x="2880322" y="2622867"/>
                </a:lnTo>
                <a:lnTo>
                  <a:pt x="2879915" y="2621000"/>
                </a:lnTo>
                <a:lnTo>
                  <a:pt x="2879750" y="2618587"/>
                </a:lnTo>
                <a:lnTo>
                  <a:pt x="2874073" y="2593238"/>
                </a:lnTo>
                <a:lnTo>
                  <a:pt x="2870797" y="2577604"/>
                </a:lnTo>
                <a:lnTo>
                  <a:pt x="2870276" y="2576207"/>
                </a:lnTo>
                <a:lnTo>
                  <a:pt x="2869742" y="2573794"/>
                </a:lnTo>
                <a:lnTo>
                  <a:pt x="2859328" y="2546527"/>
                </a:lnTo>
                <a:lnTo>
                  <a:pt x="2854960" y="2534628"/>
                </a:lnTo>
                <a:lnTo>
                  <a:pt x="2854439" y="2533688"/>
                </a:lnTo>
                <a:lnTo>
                  <a:pt x="2853664" y="2531630"/>
                </a:lnTo>
                <a:lnTo>
                  <a:pt x="2838881" y="2504973"/>
                </a:lnTo>
                <a:lnTo>
                  <a:pt x="2833243" y="2494546"/>
                </a:lnTo>
                <a:lnTo>
                  <a:pt x="2832735" y="2493873"/>
                </a:lnTo>
                <a:lnTo>
                  <a:pt x="2832023" y="2492578"/>
                </a:lnTo>
                <a:lnTo>
                  <a:pt x="2813647" y="2468245"/>
                </a:lnTo>
                <a:lnTo>
                  <a:pt x="2806014" y="2457983"/>
                </a:lnTo>
                <a:lnTo>
                  <a:pt x="2805582" y="2457564"/>
                </a:lnTo>
                <a:lnTo>
                  <a:pt x="2805277" y="2457145"/>
                </a:lnTo>
                <a:lnTo>
                  <a:pt x="2773959" y="2425814"/>
                </a:lnTo>
                <a:lnTo>
                  <a:pt x="2773794" y="2425700"/>
                </a:lnTo>
                <a:lnTo>
                  <a:pt x="2773667" y="2425560"/>
                </a:lnTo>
                <a:lnTo>
                  <a:pt x="2769146" y="2422194"/>
                </a:lnTo>
                <a:lnTo>
                  <a:pt x="2738513" y="2399080"/>
                </a:lnTo>
                <a:lnTo>
                  <a:pt x="2737320" y="2398433"/>
                </a:lnTo>
                <a:lnTo>
                  <a:pt x="2736608" y="2397887"/>
                </a:lnTo>
                <a:lnTo>
                  <a:pt x="2727718" y="2393111"/>
                </a:lnTo>
                <a:lnTo>
                  <a:pt x="2699474" y="2377440"/>
                </a:lnTo>
                <a:lnTo>
                  <a:pt x="2696680" y="2376386"/>
                </a:lnTo>
                <a:lnTo>
                  <a:pt x="2695219" y="2375585"/>
                </a:lnTo>
                <a:lnTo>
                  <a:pt x="2683586" y="2371394"/>
                </a:lnTo>
                <a:lnTo>
                  <a:pt x="2657310" y="2361361"/>
                </a:lnTo>
                <a:lnTo>
                  <a:pt x="2653512" y="2360523"/>
                </a:lnTo>
                <a:lnTo>
                  <a:pt x="2651010" y="2359609"/>
                </a:lnTo>
                <a:lnTo>
                  <a:pt x="2634653" y="2356307"/>
                </a:lnTo>
                <a:lnTo>
                  <a:pt x="2612517" y="2351354"/>
                </a:lnTo>
                <a:lnTo>
                  <a:pt x="2608884" y="2351100"/>
                </a:lnTo>
                <a:lnTo>
                  <a:pt x="2605684" y="2350439"/>
                </a:lnTo>
                <a:lnTo>
                  <a:pt x="2584107" y="2349284"/>
                </a:lnTo>
                <a:lnTo>
                  <a:pt x="2565577" y="2347912"/>
                </a:lnTo>
                <a:lnTo>
                  <a:pt x="2562783" y="2348128"/>
                </a:lnTo>
                <a:lnTo>
                  <a:pt x="2559951" y="2347963"/>
                </a:lnTo>
                <a:lnTo>
                  <a:pt x="2537942" y="2349944"/>
                </a:lnTo>
                <a:lnTo>
                  <a:pt x="2518638" y="2351354"/>
                </a:lnTo>
                <a:lnTo>
                  <a:pt x="2516251" y="2351887"/>
                </a:lnTo>
                <a:lnTo>
                  <a:pt x="2514536" y="2352040"/>
                </a:lnTo>
                <a:lnTo>
                  <a:pt x="2498026" y="2355964"/>
                </a:lnTo>
                <a:lnTo>
                  <a:pt x="2473845" y="2361361"/>
                </a:lnTo>
                <a:lnTo>
                  <a:pt x="2471483" y="2362263"/>
                </a:lnTo>
                <a:lnTo>
                  <a:pt x="2470188" y="2362568"/>
                </a:lnTo>
                <a:lnTo>
                  <a:pt x="2457412" y="2367635"/>
                </a:lnTo>
                <a:lnTo>
                  <a:pt x="2431681" y="2377440"/>
                </a:lnTo>
                <a:lnTo>
                  <a:pt x="2429281" y="2378773"/>
                </a:lnTo>
                <a:lnTo>
                  <a:pt x="2427605" y="2379434"/>
                </a:lnTo>
                <a:lnTo>
                  <a:pt x="2415070" y="2386647"/>
                </a:lnTo>
                <a:lnTo>
                  <a:pt x="2392642" y="2399080"/>
                </a:lnTo>
                <a:lnTo>
                  <a:pt x="2389975" y="2401100"/>
                </a:lnTo>
                <a:lnTo>
                  <a:pt x="2387511" y="2402509"/>
                </a:lnTo>
                <a:lnTo>
                  <a:pt x="2375573" y="2411958"/>
                </a:lnTo>
                <a:lnTo>
                  <a:pt x="2357209" y="2425814"/>
                </a:lnTo>
                <a:lnTo>
                  <a:pt x="2353945" y="2429078"/>
                </a:lnTo>
                <a:lnTo>
                  <a:pt x="2350655" y="2431681"/>
                </a:lnTo>
                <a:lnTo>
                  <a:pt x="2350973" y="2432050"/>
                </a:lnTo>
                <a:lnTo>
                  <a:pt x="2325878" y="2457145"/>
                </a:lnTo>
                <a:lnTo>
                  <a:pt x="2299131" y="2492578"/>
                </a:lnTo>
                <a:lnTo>
                  <a:pt x="2277491" y="2531630"/>
                </a:lnTo>
                <a:lnTo>
                  <a:pt x="2261412" y="2573794"/>
                </a:lnTo>
                <a:lnTo>
                  <a:pt x="2251418" y="2618587"/>
                </a:lnTo>
                <a:lnTo>
                  <a:pt x="2247963" y="2665526"/>
                </a:lnTo>
                <a:lnTo>
                  <a:pt x="2251418" y="2712453"/>
                </a:lnTo>
                <a:lnTo>
                  <a:pt x="2261412" y="2757259"/>
                </a:lnTo>
                <a:lnTo>
                  <a:pt x="2277491" y="2799423"/>
                </a:lnTo>
                <a:lnTo>
                  <a:pt x="2299131" y="2838462"/>
                </a:lnTo>
                <a:lnTo>
                  <a:pt x="2325878" y="2873895"/>
                </a:lnTo>
                <a:lnTo>
                  <a:pt x="2357209" y="2905226"/>
                </a:lnTo>
                <a:lnTo>
                  <a:pt x="2392642" y="2931960"/>
                </a:lnTo>
                <a:lnTo>
                  <a:pt x="2431681" y="2953613"/>
                </a:lnTo>
                <a:lnTo>
                  <a:pt x="2473845" y="2969691"/>
                </a:lnTo>
                <a:lnTo>
                  <a:pt x="2518638" y="2979686"/>
                </a:lnTo>
                <a:lnTo>
                  <a:pt x="2565577" y="2983128"/>
                </a:lnTo>
                <a:lnTo>
                  <a:pt x="2615565" y="2979178"/>
                </a:lnTo>
                <a:lnTo>
                  <a:pt x="2663863" y="2967545"/>
                </a:lnTo>
                <a:lnTo>
                  <a:pt x="2709634" y="2948584"/>
                </a:lnTo>
                <a:lnTo>
                  <a:pt x="2752013" y="2922651"/>
                </a:lnTo>
                <a:lnTo>
                  <a:pt x="2790164" y="2890113"/>
                </a:lnTo>
                <a:lnTo>
                  <a:pt x="2822714" y="2851962"/>
                </a:lnTo>
                <a:lnTo>
                  <a:pt x="2848635" y="2809583"/>
                </a:lnTo>
                <a:lnTo>
                  <a:pt x="2867596" y="2763812"/>
                </a:lnTo>
                <a:lnTo>
                  <a:pt x="2879229" y="2715514"/>
                </a:lnTo>
                <a:lnTo>
                  <a:pt x="2882849" y="2669794"/>
                </a:lnTo>
                <a:lnTo>
                  <a:pt x="2883154" y="2669794"/>
                </a:lnTo>
                <a:lnTo>
                  <a:pt x="2883014" y="2667647"/>
                </a:lnTo>
                <a:lnTo>
                  <a:pt x="2883192" y="2665526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911394" y="867674"/>
            <a:ext cx="1554480" cy="1554480"/>
          </a:xfrm>
          <a:custGeom>
            <a:avLst/>
            <a:gdLst/>
            <a:ahLst/>
            <a:cxnLst/>
            <a:rect l="l" t="t" r="r" b="b"/>
            <a:pathLst>
              <a:path w="1554479" h="1554480">
                <a:moveTo>
                  <a:pt x="770410" y="1554331"/>
                </a:moveTo>
                <a:lnTo>
                  <a:pt x="726029" y="1552718"/>
                </a:lnTo>
                <a:lnTo>
                  <a:pt x="681684" y="1548555"/>
                </a:lnTo>
                <a:lnTo>
                  <a:pt x="637486" y="1541819"/>
                </a:lnTo>
                <a:lnTo>
                  <a:pt x="593548" y="1532489"/>
                </a:lnTo>
                <a:lnTo>
                  <a:pt x="549984" y="1520544"/>
                </a:lnTo>
                <a:lnTo>
                  <a:pt x="506906" y="1505960"/>
                </a:lnTo>
                <a:lnTo>
                  <a:pt x="464428" y="1488718"/>
                </a:lnTo>
                <a:lnTo>
                  <a:pt x="422661" y="1468794"/>
                </a:lnTo>
                <a:lnTo>
                  <a:pt x="381719" y="1446167"/>
                </a:lnTo>
                <a:lnTo>
                  <a:pt x="341715" y="1420815"/>
                </a:lnTo>
                <a:lnTo>
                  <a:pt x="303300" y="1393114"/>
                </a:lnTo>
                <a:lnTo>
                  <a:pt x="267066" y="1363529"/>
                </a:lnTo>
                <a:lnTo>
                  <a:pt x="233034" y="1332172"/>
                </a:lnTo>
                <a:lnTo>
                  <a:pt x="201226" y="1299158"/>
                </a:lnTo>
                <a:lnTo>
                  <a:pt x="171663" y="1264597"/>
                </a:lnTo>
                <a:lnTo>
                  <a:pt x="144368" y="1228604"/>
                </a:lnTo>
                <a:lnTo>
                  <a:pt x="119362" y="1191291"/>
                </a:lnTo>
                <a:lnTo>
                  <a:pt x="96667" y="1152772"/>
                </a:lnTo>
                <a:lnTo>
                  <a:pt x="76304" y="1113158"/>
                </a:lnTo>
                <a:lnTo>
                  <a:pt x="58297" y="1072563"/>
                </a:lnTo>
                <a:lnTo>
                  <a:pt x="42665" y="1031100"/>
                </a:lnTo>
                <a:lnTo>
                  <a:pt x="29432" y="988882"/>
                </a:lnTo>
                <a:lnTo>
                  <a:pt x="18619" y="946021"/>
                </a:lnTo>
                <a:lnTo>
                  <a:pt x="10247" y="902630"/>
                </a:lnTo>
                <a:lnTo>
                  <a:pt x="4339" y="858823"/>
                </a:lnTo>
                <a:lnTo>
                  <a:pt x="916" y="814712"/>
                </a:lnTo>
                <a:lnTo>
                  <a:pt x="0" y="770410"/>
                </a:lnTo>
                <a:lnTo>
                  <a:pt x="1612" y="726029"/>
                </a:lnTo>
                <a:lnTo>
                  <a:pt x="5776" y="681684"/>
                </a:lnTo>
                <a:lnTo>
                  <a:pt x="12511" y="637486"/>
                </a:lnTo>
                <a:lnTo>
                  <a:pt x="21841" y="593548"/>
                </a:lnTo>
                <a:lnTo>
                  <a:pt x="33786" y="549984"/>
                </a:lnTo>
                <a:lnTo>
                  <a:pt x="48370" y="506906"/>
                </a:lnTo>
                <a:lnTo>
                  <a:pt x="65612" y="464428"/>
                </a:lnTo>
                <a:lnTo>
                  <a:pt x="85536" y="422661"/>
                </a:lnTo>
                <a:lnTo>
                  <a:pt x="108163" y="381719"/>
                </a:lnTo>
                <a:lnTo>
                  <a:pt x="133515" y="341715"/>
                </a:lnTo>
                <a:lnTo>
                  <a:pt x="161216" y="303300"/>
                </a:lnTo>
                <a:lnTo>
                  <a:pt x="190801" y="267066"/>
                </a:lnTo>
                <a:lnTo>
                  <a:pt x="222158" y="233034"/>
                </a:lnTo>
                <a:lnTo>
                  <a:pt x="255173" y="201226"/>
                </a:lnTo>
                <a:lnTo>
                  <a:pt x="289733" y="171663"/>
                </a:lnTo>
                <a:lnTo>
                  <a:pt x="325726" y="144368"/>
                </a:lnTo>
                <a:lnTo>
                  <a:pt x="363039" y="119362"/>
                </a:lnTo>
                <a:lnTo>
                  <a:pt x="401559" y="96667"/>
                </a:lnTo>
                <a:lnTo>
                  <a:pt x="441172" y="76304"/>
                </a:lnTo>
                <a:lnTo>
                  <a:pt x="481767" y="58297"/>
                </a:lnTo>
                <a:lnTo>
                  <a:pt x="523230" y="42665"/>
                </a:lnTo>
                <a:lnTo>
                  <a:pt x="565449" y="29432"/>
                </a:lnTo>
                <a:lnTo>
                  <a:pt x="608310" y="18619"/>
                </a:lnTo>
                <a:lnTo>
                  <a:pt x="651700" y="10247"/>
                </a:lnTo>
                <a:lnTo>
                  <a:pt x="695507" y="4339"/>
                </a:lnTo>
                <a:lnTo>
                  <a:pt x="739619" y="916"/>
                </a:lnTo>
                <a:lnTo>
                  <a:pt x="783921" y="0"/>
                </a:lnTo>
                <a:lnTo>
                  <a:pt x="828301" y="1612"/>
                </a:lnTo>
                <a:lnTo>
                  <a:pt x="872647" y="5776"/>
                </a:lnTo>
                <a:lnTo>
                  <a:pt x="916845" y="12511"/>
                </a:lnTo>
                <a:lnTo>
                  <a:pt x="960782" y="21841"/>
                </a:lnTo>
                <a:lnTo>
                  <a:pt x="1004346" y="33786"/>
                </a:lnTo>
                <a:lnTo>
                  <a:pt x="1047424" y="48370"/>
                </a:lnTo>
                <a:lnTo>
                  <a:pt x="1089903" y="65612"/>
                </a:lnTo>
                <a:lnTo>
                  <a:pt x="1131669" y="85536"/>
                </a:lnTo>
                <a:lnTo>
                  <a:pt x="1172611" y="108163"/>
                </a:lnTo>
                <a:lnTo>
                  <a:pt x="1212615" y="133515"/>
                </a:lnTo>
                <a:lnTo>
                  <a:pt x="1254175" y="163679"/>
                </a:lnTo>
                <a:lnTo>
                  <a:pt x="1293443" y="196334"/>
                </a:lnTo>
                <a:lnTo>
                  <a:pt x="1330327" y="231346"/>
                </a:lnTo>
                <a:lnTo>
                  <a:pt x="1364738" y="268576"/>
                </a:lnTo>
                <a:lnTo>
                  <a:pt x="1396587" y="307890"/>
                </a:lnTo>
                <a:lnTo>
                  <a:pt x="1425783" y="349149"/>
                </a:lnTo>
                <a:lnTo>
                  <a:pt x="1452235" y="392219"/>
                </a:lnTo>
                <a:lnTo>
                  <a:pt x="1475855" y="436963"/>
                </a:lnTo>
                <a:lnTo>
                  <a:pt x="1496552" y="483244"/>
                </a:lnTo>
                <a:lnTo>
                  <a:pt x="1514236" y="530925"/>
                </a:lnTo>
                <a:lnTo>
                  <a:pt x="1528817" y="579871"/>
                </a:lnTo>
                <a:lnTo>
                  <a:pt x="1540204" y="629945"/>
                </a:lnTo>
                <a:lnTo>
                  <a:pt x="1548263" y="680662"/>
                </a:lnTo>
                <a:lnTo>
                  <a:pt x="1552938" y="731519"/>
                </a:lnTo>
                <a:lnTo>
                  <a:pt x="1554263" y="782357"/>
                </a:lnTo>
                <a:lnTo>
                  <a:pt x="1552269" y="833016"/>
                </a:lnTo>
                <a:lnTo>
                  <a:pt x="1546991" y="883335"/>
                </a:lnTo>
                <a:lnTo>
                  <a:pt x="1538460" y="933154"/>
                </a:lnTo>
                <a:lnTo>
                  <a:pt x="1526710" y="982314"/>
                </a:lnTo>
                <a:lnTo>
                  <a:pt x="1511773" y="1030654"/>
                </a:lnTo>
                <a:lnTo>
                  <a:pt x="1493682" y="1078014"/>
                </a:lnTo>
                <a:lnTo>
                  <a:pt x="1472470" y="1124235"/>
                </a:lnTo>
                <a:lnTo>
                  <a:pt x="1448170" y="1169155"/>
                </a:lnTo>
                <a:lnTo>
                  <a:pt x="1420815" y="1212615"/>
                </a:lnTo>
                <a:lnTo>
                  <a:pt x="1393114" y="1251030"/>
                </a:lnTo>
                <a:lnTo>
                  <a:pt x="1363529" y="1287264"/>
                </a:lnTo>
                <a:lnTo>
                  <a:pt x="1332172" y="1321296"/>
                </a:lnTo>
                <a:lnTo>
                  <a:pt x="1299158" y="1353105"/>
                </a:lnTo>
                <a:lnTo>
                  <a:pt x="1264597" y="1382667"/>
                </a:lnTo>
                <a:lnTo>
                  <a:pt x="1228604" y="1409963"/>
                </a:lnTo>
                <a:lnTo>
                  <a:pt x="1191292" y="1434969"/>
                </a:lnTo>
                <a:lnTo>
                  <a:pt x="1152772" y="1457664"/>
                </a:lnTo>
                <a:lnTo>
                  <a:pt x="1113158" y="1478026"/>
                </a:lnTo>
                <a:lnTo>
                  <a:pt x="1072563" y="1496034"/>
                </a:lnTo>
                <a:lnTo>
                  <a:pt x="1031100" y="1511665"/>
                </a:lnTo>
                <a:lnTo>
                  <a:pt x="988882" y="1524898"/>
                </a:lnTo>
                <a:lnTo>
                  <a:pt x="946021" y="1535712"/>
                </a:lnTo>
                <a:lnTo>
                  <a:pt x="902631" y="1544083"/>
                </a:lnTo>
                <a:lnTo>
                  <a:pt x="858823" y="1549992"/>
                </a:lnTo>
                <a:lnTo>
                  <a:pt x="814712" y="1553415"/>
                </a:lnTo>
                <a:lnTo>
                  <a:pt x="770410" y="1554331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563919" y="356358"/>
            <a:ext cx="1124585" cy="1289050"/>
          </a:xfrm>
          <a:custGeom>
            <a:avLst/>
            <a:gdLst/>
            <a:ahLst/>
            <a:cxnLst/>
            <a:rect l="l" t="t" r="r" b="b"/>
            <a:pathLst>
              <a:path w="1124584" h="1289050">
                <a:moveTo>
                  <a:pt x="1124375" y="1288500"/>
                </a:moveTo>
                <a:lnTo>
                  <a:pt x="0" y="659205"/>
                </a:lnTo>
                <a:lnTo>
                  <a:pt x="25176" y="616188"/>
                </a:lnTo>
                <a:lnTo>
                  <a:pt x="51855" y="574383"/>
                </a:lnTo>
                <a:lnTo>
                  <a:pt x="79991" y="533817"/>
                </a:lnTo>
                <a:lnTo>
                  <a:pt x="109539" y="494516"/>
                </a:lnTo>
                <a:lnTo>
                  <a:pt x="140453" y="456507"/>
                </a:lnTo>
                <a:lnTo>
                  <a:pt x="172688" y="419817"/>
                </a:lnTo>
                <a:lnTo>
                  <a:pt x="206199" y="384472"/>
                </a:lnTo>
                <a:lnTo>
                  <a:pt x="240940" y="350499"/>
                </a:lnTo>
                <a:lnTo>
                  <a:pt x="276867" y="317923"/>
                </a:lnTo>
                <a:lnTo>
                  <a:pt x="313933" y="286773"/>
                </a:lnTo>
                <a:lnTo>
                  <a:pt x="352094" y="257074"/>
                </a:lnTo>
                <a:lnTo>
                  <a:pt x="391304" y="228853"/>
                </a:lnTo>
                <a:lnTo>
                  <a:pt x="431518" y="202137"/>
                </a:lnTo>
                <a:lnTo>
                  <a:pt x="472690" y="176951"/>
                </a:lnTo>
                <a:lnTo>
                  <a:pt x="514776" y="153324"/>
                </a:lnTo>
                <a:lnTo>
                  <a:pt x="557730" y="131280"/>
                </a:lnTo>
                <a:lnTo>
                  <a:pt x="601506" y="110848"/>
                </a:lnTo>
                <a:lnTo>
                  <a:pt x="646059" y="92052"/>
                </a:lnTo>
                <a:lnTo>
                  <a:pt x="691345" y="74921"/>
                </a:lnTo>
                <a:lnTo>
                  <a:pt x="737317" y="59480"/>
                </a:lnTo>
                <a:lnTo>
                  <a:pt x="783930" y="45756"/>
                </a:lnTo>
                <a:lnTo>
                  <a:pt x="831140" y="33776"/>
                </a:lnTo>
                <a:lnTo>
                  <a:pt x="878900" y="23566"/>
                </a:lnTo>
                <a:lnTo>
                  <a:pt x="927165" y="15153"/>
                </a:lnTo>
                <a:lnTo>
                  <a:pt x="975891" y="8563"/>
                </a:lnTo>
                <a:lnTo>
                  <a:pt x="1025031" y="3823"/>
                </a:lnTo>
                <a:lnTo>
                  <a:pt x="1074541" y="960"/>
                </a:lnTo>
                <a:lnTo>
                  <a:pt x="1124375" y="0"/>
                </a:lnTo>
                <a:lnTo>
                  <a:pt x="1124375" y="1288500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076628" y="303174"/>
            <a:ext cx="625475" cy="624840"/>
          </a:xfrm>
          <a:custGeom>
            <a:avLst/>
            <a:gdLst/>
            <a:ahLst/>
            <a:cxnLst/>
            <a:rect l="l" t="t" r="r" b="b"/>
            <a:pathLst>
              <a:path w="625475" h="624840">
                <a:moveTo>
                  <a:pt x="625284" y="304914"/>
                </a:moveTo>
                <a:lnTo>
                  <a:pt x="624306" y="295554"/>
                </a:lnTo>
                <a:lnTo>
                  <a:pt x="624090" y="284657"/>
                </a:lnTo>
                <a:lnTo>
                  <a:pt x="621487" y="268516"/>
                </a:lnTo>
                <a:lnTo>
                  <a:pt x="620191" y="255993"/>
                </a:lnTo>
                <a:lnTo>
                  <a:pt x="618426" y="249466"/>
                </a:lnTo>
                <a:lnTo>
                  <a:pt x="617169" y="241604"/>
                </a:lnTo>
                <a:lnTo>
                  <a:pt x="610285" y="219252"/>
                </a:lnTo>
                <a:lnTo>
                  <a:pt x="607110" y="207416"/>
                </a:lnTo>
                <a:lnTo>
                  <a:pt x="605688" y="204266"/>
                </a:lnTo>
                <a:lnTo>
                  <a:pt x="604329" y="199834"/>
                </a:lnTo>
                <a:lnTo>
                  <a:pt x="588365" y="165798"/>
                </a:lnTo>
                <a:lnTo>
                  <a:pt x="586460" y="161556"/>
                </a:lnTo>
                <a:lnTo>
                  <a:pt x="586181" y="161150"/>
                </a:lnTo>
                <a:lnTo>
                  <a:pt x="585673" y="160045"/>
                </a:lnTo>
                <a:lnTo>
                  <a:pt x="561314" y="122910"/>
                </a:lnTo>
                <a:lnTo>
                  <a:pt x="560057" y="121513"/>
                </a:lnTo>
                <a:lnTo>
                  <a:pt x="559396" y="120484"/>
                </a:lnTo>
                <a:lnTo>
                  <a:pt x="551459" y="111798"/>
                </a:lnTo>
                <a:lnTo>
                  <a:pt x="531355" y="89090"/>
                </a:lnTo>
                <a:lnTo>
                  <a:pt x="528751" y="86906"/>
                </a:lnTo>
                <a:lnTo>
                  <a:pt x="526707" y="84658"/>
                </a:lnTo>
                <a:lnTo>
                  <a:pt x="513168" y="73799"/>
                </a:lnTo>
                <a:lnTo>
                  <a:pt x="495909" y="59270"/>
                </a:lnTo>
                <a:lnTo>
                  <a:pt x="492315" y="57061"/>
                </a:lnTo>
                <a:lnTo>
                  <a:pt x="489178" y="54533"/>
                </a:lnTo>
                <a:lnTo>
                  <a:pt x="474789" y="46253"/>
                </a:lnTo>
                <a:lnTo>
                  <a:pt x="456488" y="34950"/>
                </a:lnTo>
                <a:lnTo>
                  <a:pt x="451383" y="32766"/>
                </a:lnTo>
                <a:lnTo>
                  <a:pt x="447573" y="30556"/>
                </a:lnTo>
                <a:lnTo>
                  <a:pt x="434695" y="25577"/>
                </a:lnTo>
                <a:lnTo>
                  <a:pt x="414985" y="17081"/>
                </a:lnTo>
                <a:lnTo>
                  <a:pt x="407860" y="15176"/>
                </a:lnTo>
                <a:lnTo>
                  <a:pt x="402691" y="13169"/>
                </a:lnTo>
                <a:lnTo>
                  <a:pt x="390296" y="10477"/>
                </a:lnTo>
                <a:lnTo>
                  <a:pt x="372071" y="5588"/>
                </a:lnTo>
                <a:lnTo>
                  <a:pt x="362699" y="4470"/>
                </a:lnTo>
                <a:lnTo>
                  <a:pt x="355295" y="2844"/>
                </a:lnTo>
                <a:lnTo>
                  <a:pt x="343750" y="2184"/>
                </a:lnTo>
                <a:lnTo>
                  <a:pt x="328434" y="330"/>
                </a:lnTo>
                <a:lnTo>
                  <a:pt x="316141" y="584"/>
                </a:lnTo>
                <a:lnTo>
                  <a:pt x="306184" y="0"/>
                </a:lnTo>
                <a:lnTo>
                  <a:pt x="296735" y="977"/>
                </a:lnTo>
                <a:lnTo>
                  <a:pt x="284746" y="1206"/>
                </a:lnTo>
                <a:lnTo>
                  <a:pt x="267881" y="3924"/>
                </a:lnTo>
                <a:lnTo>
                  <a:pt x="256133" y="5118"/>
                </a:lnTo>
                <a:lnTo>
                  <a:pt x="249720" y="6845"/>
                </a:lnTo>
                <a:lnTo>
                  <a:pt x="241681" y="8128"/>
                </a:lnTo>
                <a:lnTo>
                  <a:pt x="219671" y="14884"/>
                </a:lnTo>
                <a:lnTo>
                  <a:pt x="207543" y="18135"/>
                </a:lnTo>
                <a:lnTo>
                  <a:pt x="204152" y="19659"/>
                </a:lnTo>
                <a:lnTo>
                  <a:pt x="199910" y="20955"/>
                </a:lnTo>
                <a:lnTo>
                  <a:pt x="171500" y="34277"/>
                </a:lnTo>
                <a:lnTo>
                  <a:pt x="162648" y="38239"/>
                </a:lnTo>
                <a:lnTo>
                  <a:pt x="161632" y="38912"/>
                </a:lnTo>
                <a:lnTo>
                  <a:pt x="160121" y="39611"/>
                </a:lnTo>
                <a:lnTo>
                  <a:pt x="122974" y="63969"/>
                </a:lnTo>
                <a:lnTo>
                  <a:pt x="122224" y="64643"/>
                </a:lnTo>
                <a:lnTo>
                  <a:pt x="122034" y="64757"/>
                </a:lnTo>
                <a:lnTo>
                  <a:pt x="119062" y="67437"/>
                </a:lnTo>
                <a:lnTo>
                  <a:pt x="89154" y="93916"/>
                </a:lnTo>
                <a:lnTo>
                  <a:pt x="87579" y="95783"/>
                </a:lnTo>
                <a:lnTo>
                  <a:pt x="86271" y="96964"/>
                </a:lnTo>
                <a:lnTo>
                  <a:pt x="76161" y="109347"/>
                </a:lnTo>
                <a:lnTo>
                  <a:pt x="59321" y="129362"/>
                </a:lnTo>
                <a:lnTo>
                  <a:pt x="57797" y="131851"/>
                </a:lnTo>
                <a:lnTo>
                  <a:pt x="55918" y="134162"/>
                </a:lnTo>
                <a:lnTo>
                  <a:pt x="43129" y="155930"/>
                </a:lnTo>
                <a:lnTo>
                  <a:pt x="33642" y="171513"/>
                </a:lnTo>
                <a:lnTo>
                  <a:pt x="32829" y="173469"/>
                </a:lnTo>
                <a:lnTo>
                  <a:pt x="31546" y="175666"/>
                </a:lnTo>
                <a:lnTo>
                  <a:pt x="22123" y="199517"/>
                </a:lnTo>
                <a:lnTo>
                  <a:pt x="15049" y="216750"/>
                </a:lnTo>
                <a:lnTo>
                  <a:pt x="14617" y="218541"/>
                </a:lnTo>
                <a:lnTo>
                  <a:pt x="13741" y="220776"/>
                </a:lnTo>
                <a:lnTo>
                  <a:pt x="8623" y="243776"/>
                </a:lnTo>
                <a:lnTo>
                  <a:pt x="3771" y="264185"/>
                </a:lnTo>
                <a:lnTo>
                  <a:pt x="3594" y="266344"/>
                </a:lnTo>
                <a:lnTo>
                  <a:pt x="3060" y="268782"/>
                </a:lnTo>
                <a:lnTo>
                  <a:pt x="1854" y="288912"/>
                </a:lnTo>
                <a:lnTo>
                  <a:pt x="0" y="312940"/>
                </a:lnTo>
                <a:lnTo>
                  <a:pt x="241" y="315976"/>
                </a:lnTo>
                <a:lnTo>
                  <a:pt x="63" y="318985"/>
                </a:lnTo>
                <a:lnTo>
                  <a:pt x="482" y="318985"/>
                </a:lnTo>
                <a:lnTo>
                  <a:pt x="3962" y="362127"/>
                </a:lnTo>
                <a:lnTo>
                  <a:pt x="15608" y="410095"/>
                </a:lnTo>
                <a:lnTo>
                  <a:pt x="34455" y="455218"/>
                </a:lnTo>
                <a:lnTo>
                  <a:pt x="60020" y="496735"/>
                </a:lnTo>
                <a:lnTo>
                  <a:pt x="91846" y="533882"/>
                </a:lnTo>
                <a:lnTo>
                  <a:pt x="129425" y="565873"/>
                </a:lnTo>
                <a:lnTo>
                  <a:pt x="168846" y="590194"/>
                </a:lnTo>
                <a:lnTo>
                  <a:pt x="210350" y="608050"/>
                </a:lnTo>
                <a:lnTo>
                  <a:pt x="253263" y="619556"/>
                </a:lnTo>
                <a:lnTo>
                  <a:pt x="296900" y="624814"/>
                </a:lnTo>
                <a:lnTo>
                  <a:pt x="340588" y="623938"/>
                </a:lnTo>
                <a:lnTo>
                  <a:pt x="383654" y="617016"/>
                </a:lnTo>
                <a:lnTo>
                  <a:pt x="425424" y="604177"/>
                </a:lnTo>
                <a:lnTo>
                  <a:pt x="463727" y="586232"/>
                </a:lnTo>
                <a:lnTo>
                  <a:pt x="463956" y="586130"/>
                </a:lnTo>
                <a:lnTo>
                  <a:pt x="465213" y="585533"/>
                </a:lnTo>
                <a:lnTo>
                  <a:pt x="502361" y="561174"/>
                </a:lnTo>
                <a:lnTo>
                  <a:pt x="504304" y="559460"/>
                </a:lnTo>
                <a:lnTo>
                  <a:pt x="505714" y="558520"/>
                </a:lnTo>
                <a:lnTo>
                  <a:pt x="514858" y="550100"/>
                </a:lnTo>
                <a:lnTo>
                  <a:pt x="536181" y="531215"/>
                </a:lnTo>
                <a:lnTo>
                  <a:pt x="538924" y="527964"/>
                </a:lnTo>
                <a:lnTo>
                  <a:pt x="541909" y="525208"/>
                </a:lnTo>
                <a:lnTo>
                  <a:pt x="552742" y="511530"/>
                </a:lnTo>
                <a:lnTo>
                  <a:pt x="566013" y="495769"/>
                </a:lnTo>
                <a:lnTo>
                  <a:pt x="568731" y="491350"/>
                </a:lnTo>
                <a:lnTo>
                  <a:pt x="572033" y="487197"/>
                </a:lnTo>
                <a:lnTo>
                  <a:pt x="580059" y="473011"/>
                </a:lnTo>
                <a:lnTo>
                  <a:pt x="590346" y="456361"/>
                </a:lnTo>
                <a:lnTo>
                  <a:pt x="593039" y="450100"/>
                </a:lnTo>
                <a:lnTo>
                  <a:pt x="595744" y="445325"/>
                </a:lnTo>
                <a:lnTo>
                  <a:pt x="600481" y="432803"/>
                </a:lnTo>
                <a:lnTo>
                  <a:pt x="608203" y="414858"/>
                </a:lnTo>
                <a:lnTo>
                  <a:pt x="610463" y="406412"/>
                </a:lnTo>
                <a:lnTo>
                  <a:pt x="612736" y="400418"/>
                </a:lnTo>
                <a:lnTo>
                  <a:pt x="615188" y="388810"/>
                </a:lnTo>
                <a:lnTo>
                  <a:pt x="619709" y="371970"/>
                </a:lnTo>
                <a:lnTo>
                  <a:pt x="620966" y="361480"/>
                </a:lnTo>
                <a:lnTo>
                  <a:pt x="622693" y="353339"/>
                </a:lnTo>
                <a:lnTo>
                  <a:pt x="623277" y="342303"/>
                </a:lnTo>
                <a:lnTo>
                  <a:pt x="624967" y="328333"/>
                </a:lnTo>
                <a:lnTo>
                  <a:pt x="624700" y="315620"/>
                </a:lnTo>
                <a:lnTo>
                  <a:pt x="625284" y="30491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5325" y="2032304"/>
            <a:ext cx="5813349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0009" y="1357848"/>
            <a:ext cx="5843980" cy="2631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074826"/>
            <a:ext cx="39751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90" dirty="0"/>
              <a:t>HEART </a:t>
            </a:r>
            <a:r>
              <a:rPr sz="2800" spc="130" dirty="0"/>
              <a:t>DISEASE </a:t>
            </a:r>
            <a:r>
              <a:rPr sz="2800" spc="135" dirty="0"/>
              <a:t> </a:t>
            </a:r>
            <a:r>
              <a:rPr sz="2800" spc="125" dirty="0"/>
              <a:t>DI</a:t>
            </a:r>
            <a:r>
              <a:rPr sz="2800" spc="105" dirty="0"/>
              <a:t>A</a:t>
            </a:r>
            <a:r>
              <a:rPr sz="2800" spc="120" dirty="0"/>
              <a:t>GNOSTIC-ANA</a:t>
            </a:r>
            <a:r>
              <a:rPr sz="2800" spc="-260" dirty="0"/>
              <a:t>L</a:t>
            </a:r>
            <a:r>
              <a:rPr sz="2800" spc="150" dirty="0"/>
              <a:t>Y</a:t>
            </a:r>
            <a:r>
              <a:rPr sz="2800" spc="145" dirty="0"/>
              <a:t>SIS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3333750"/>
            <a:ext cx="2324735" cy="5645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35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5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AILED</a:t>
            </a:r>
            <a:r>
              <a:rPr sz="13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35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35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35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J</a:t>
            </a:r>
            <a:r>
              <a:rPr sz="135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5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3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 </a:t>
            </a:r>
            <a:r>
              <a:rPr sz="135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RE</a:t>
            </a:r>
            <a:r>
              <a:rPr sz="135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3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35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3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13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lang="en-US" sz="1350" spc="-25" dirty="0">
                <a:solidFill>
                  <a:schemeClr val="bg1"/>
                </a:solidFill>
                <a:latin typeface="Arial"/>
                <a:cs typeface="Arial"/>
              </a:rPr>
              <a:t>By Akash Tripathi</a:t>
            </a:r>
            <a:endParaRPr sz="13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00" y="636580"/>
            <a:ext cx="2879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5" dirty="0"/>
              <a:t>PROJECT</a:t>
            </a:r>
            <a:r>
              <a:rPr sz="2800" spc="-140" dirty="0"/>
              <a:t> </a:t>
            </a:r>
            <a:r>
              <a:rPr sz="2800" spc="40" dirty="0"/>
              <a:t>DETAIL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1614487"/>
          <a:ext cx="7239000" cy="2666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24"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b="1" i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Project</a:t>
                      </a:r>
                      <a:r>
                        <a:rPr sz="1500" b="1" i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i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6376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Heart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Disease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Diagnostic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–</a:t>
                      </a:r>
                      <a:r>
                        <a:rPr sz="1400" spc="-9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Analysis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6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24"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b="1" i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Technology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6376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Business</a:t>
                      </a:r>
                      <a:r>
                        <a:rPr sz="14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Intelligence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6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24">
                <a:tc>
                  <a:txBody>
                    <a:bodyPr/>
                    <a:lstStyle/>
                    <a:p>
                      <a:pPr marR="134620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b="1" i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6376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Healthcare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6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24">
                <a:tc>
                  <a:txBody>
                    <a:bodyPr/>
                    <a:lstStyle/>
                    <a:p>
                      <a:pPr marR="180340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b="1" i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Project</a:t>
                      </a:r>
                      <a:r>
                        <a:rPr sz="1500" b="1" i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i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Difficulty</a:t>
                      </a:r>
                      <a:r>
                        <a:rPr sz="1500" b="1" i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i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6376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Advanced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6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24"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b="1" i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Programming</a:t>
                      </a:r>
                      <a:r>
                        <a:rPr sz="1500" b="1" i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i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Language</a:t>
                      </a:r>
                      <a:r>
                        <a:rPr sz="1500" b="1" i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i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63763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Python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6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49"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b="1" i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Tools</a:t>
                      </a:r>
                      <a:r>
                        <a:rPr sz="1500" b="1" i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i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6376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Jupyter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Notebook,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MS-Excel,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Tableau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6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125" y="906500"/>
            <a:ext cx="1911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5" dirty="0"/>
              <a:t>OBJECTIVE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61025" y="2327484"/>
            <a:ext cx="614870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7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goal</a:t>
            </a:r>
            <a:r>
              <a:rPr sz="2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2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project</a:t>
            </a:r>
            <a:r>
              <a:rPr sz="2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is </a:t>
            </a:r>
            <a:r>
              <a:rPr sz="2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analyse</a:t>
            </a:r>
            <a:r>
              <a:rPr sz="2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700" spc="-7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heart </a:t>
            </a:r>
            <a:r>
              <a:rPr sz="2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disease </a:t>
            </a:r>
            <a:r>
              <a:rPr sz="27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occurrence, </a:t>
            </a:r>
            <a:r>
              <a:rPr sz="2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based </a:t>
            </a:r>
            <a:r>
              <a:rPr sz="2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on </a:t>
            </a:r>
            <a:r>
              <a:rPr sz="27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7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combination </a:t>
            </a:r>
            <a:r>
              <a:rPr sz="27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features </a:t>
            </a:r>
            <a:r>
              <a:rPr sz="2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sz="2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describes </a:t>
            </a:r>
            <a:r>
              <a:rPr sz="2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7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heart</a:t>
            </a:r>
            <a:r>
              <a:rPr sz="2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disease.</a:t>
            </a:r>
            <a:endParaRPr sz="27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99012" y="2355062"/>
            <a:ext cx="651510" cy="376555"/>
            <a:chOff x="1599012" y="2355062"/>
            <a:chExt cx="651510" cy="376555"/>
          </a:xfrm>
        </p:grpSpPr>
        <p:sp>
          <p:nvSpPr>
            <p:cNvPr id="5" name="object 5"/>
            <p:cNvSpPr/>
            <p:nvPr/>
          </p:nvSpPr>
          <p:spPr>
            <a:xfrm>
              <a:off x="1603774" y="2359824"/>
              <a:ext cx="641985" cy="367030"/>
            </a:xfrm>
            <a:custGeom>
              <a:avLst/>
              <a:gdLst/>
              <a:ahLst/>
              <a:cxnLst/>
              <a:rect l="l" t="t" r="r" b="b"/>
              <a:pathLst>
                <a:path w="641985" h="367030">
                  <a:moveTo>
                    <a:pt x="458099" y="366599"/>
                  </a:moveTo>
                  <a:lnTo>
                    <a:pt x="458099" y="274949"/>
                  </a:lnTo>
                  <a:lnTo>
                    <a:pt x="0" y="274949"/>
                  </a:lnTo>
                  <a:lnTo>
                    <a:pt x="91649" y="183299"/>
                  </a:lnTo>
                  <a:lnTo>
                    <a:pt x="0" y="91649"/>
                  </a:lnTo>
                  <a:lnTo>
                    <a:pt x="458099" y="91649"/>
                  </a:lnTo>
                  <a:lnTo>
                    <a:pt x="458099" y="0"/>
                  </a:lnTo>
                  <a:lnTo>
                    <a:pt x="641399" y="183299"/>
                  </a:lnTo>
                  <a:lnTo>
                    <a:pt x="458099" y="366599"/>
                  </a:lnTo>
                  <a:close/>
                </a:path>
              </a:pathLst>
            </a:custGeom>
            <a:solidFill>
              <a:srgbClr val="8DD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3774" y="2359824"/>
              <a:ext cx="641985" cy="367030"/>
            </a:xfrm>
            <a:custGeom>
              <a:avLst/>
              <a:gdLst/>
              <a:ahLst/>
              <a:cxnLst/>
              <a:rect l="l" t="t" r="r" b="b"/>
              <a:pathLst>
                <a:path w="641985" h="367030">
                  <a:moveTo>
                    <a:pt x="0" y="91649"/>
                  </a:moveTo>
                  <a:lnTo>
                    <a:pt x="458099" y="91649"/>
                  </a:lnTo>
                  <a:lnTo>
                    <a:pt x="458099" y="0"/>
                  </a:lnTo>
                  <a:lnTo>
                    <a:pt x="641399" y="183299"/>
                  </a:lnTo>
                  <a:lnTo>
                    <a:pt x="458099" y="366599"/>
                  </a:lnTo>
                  <a:lnTo>
                    <a:pt x="458099" y="274949"/>
                  </a:lnTo>
                  <a:lnTo>
                    <a:pt x="0" y="274949"/>
                  </a:lnTo>
                  <a:lnTo>
                    <a:pt x="91649" y="183299"/>
                  </a:lnTo>
                  <a:lnTo>
                    <a:pt x="0" y="9164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024" y="335100"/>
            <a:ext cx="344614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50" dirty="0"/>
              <a:t>PROBLEM</a:t>
            </a:r>
            <a:r>
              <a:rPr sz="2500" spc="-114" dirty="0"/>
              <a:t> </a:t>
            </a:r>
            <a:r>
              <a:rPr sz="2500" spc="45" dirty="0"/>
              <a:t>STATEMENT</a:t>
            </a:r>
            <a:endParaRPr sz="25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marR="65405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Health </a:t>
            </a:r>
            <a:r>
              <a:rPr spc="-15" dirty="0"/>
              <a:t>is </a:t>
            </a:r>
            <a:r>
              <a:rPr spc="15" dirty="0"/>
              <a:t>real </a:t>
            </a:r>
            <a:r>
              <a:rPr spc="60" dirty="0"/>
              <a:t>wealth </a:t>
            </a:r>
            <a:r>
              <a:rPr spc="15" dirty="0"/>
              <a:t>in </a:t>
            </a:r>
            <a:r>
              <a:rPr spc="35" dirty="0"/>
              <a:t>the </a:t>
            </a:r>
            <a:r>
              <a:rPr dirty="0"/>
              <a:t>pandemic </a:t>
            </a:r>
            <a:r>
              <a:rPr spc="35" dirty="0"/>
              <a:t>time </a:t>
            </a:r>
            <a:r>
              <a:rPr spc="80" dirty="0"/>
              <a:t>we </a:t>
            </a:r>
            <a:r>
              <a:rPr spc="65" dirty="0"/>
              <a:t>all </a:t>
            </a:r>
            <a:r>
              <a:rPr spc="70" dirty="0"/>
              <a:t> </a:t>
            </a:r>
            <a:r>
              <a:rPr spc="-5" dirty="0"/>
              <a:t>realized </a:t>
            </a:r>
            <a:r>
              <a:rPr spc="35" dirty="0"/>
              <a:t>the brute </a:t>
            </a:r>
            <a:r>
              <a:rPr spc="10" dirty="0"/>
              <a:t>effects </a:t>
            </a:r>
            <a:r>
              <a:rPr spc="45" dirty="0"/>
              <a:t>of </a:t>
            </a:r>
            <a:r>
              <a:rPr spc="40" dirty="0"/>
              <a:t>covid-19 </a:t>
            </a:r>
            <a:r>
              <a:rPr spc="10" dirty="0"/>
              <a:t>on </a:t>
            </a:r>
            <a:r>
              <a:rPr spc="65" dirty="0"/>
              <a:t>all </a:t>
            </a:r>
            <a:r>
              <a:rPr spc="70" dirty="0"/>
              <a:t> </a:t>
            </a:r>
            <a:r>
              <a:rPr spc="5" dirty="0"/>
              <a:t>irrespective</a:t>
            </a:r>
            <a:r>
              <a:rPr spc="-20" dirty="0"/>
              <a:t> </a:t>
            </a:r>
            <a:r>
              <a:rPr spc="45" dirty="0"/>
              <a:t>of</a:t>
            </a:r>
            <a:r>
              <a:rPr spc="-15" dirty="0"/>
              <a:t> </a:t>
            </a:r>
            <a:r>
              <a:rPr spc="-5" dirty="0"/>
              <a:t>any</a:t>
            </a:r>
            <a:r>
              <a:rPr spc="-20" dirty="0"/>
              <a:t> </a:t>
            </a:r>
            <a:r>
              <a:rPr spc="5" dirty="0"/>
              <a:t>status.</a:t>
            </a:r>
            <a:r>
              <a:rPr spc="-15" dirty="0"/>
              <a:t> </a:t>
            </a:r>
            <a:r>
              <a:rPr spc="-95" dirty="0"/>
              <a:t>You</a:t>
            </a:r>
            <a:r>
              <a:rPr spc="-20" dirty="0"/>
              <a:t> are</a:t>
            </a:r>
            <a:r>
              <a:rPr spc="-15" dirty="0"/>
              <a:t> </a:t>
            </a:r>
            <a:r>
              <a:rPr spc="10" dirty="0"/>
              <a:t>required</a:t>
            </a:r>
            <a:r>
              <a:rPr spc="-20" dirty="0"/>
              <a:t> </a:t>
            </a:r>
            <a:r>
              <a:rPr spc="60" dirty="0"/>
              <a:t>to</a:t>
            </a:r>
            <a:r>
              <a:rPr spc="-15" dirty="0"/>
              <a:t> </a:t>
            </a:r>
            <a:r>
              <a:rPr spc="-10" dirty="0"/>
              <a:t>analyse </a:t>
            </a:r>
            <a:r>
              <a:rPr spc="-490" dirty="0"/>
              <a:t> </a:t>
            </a:r>
            <a:r>
              <a:rPr spc="30" dirty="0"/>
              <a:t>this health </a:t>
            </a:r>
            <a:r>
              <a:rPr spc="5" dirty="0"/>
              <a:t>and medical </a:t>
            </a:r>
            <a:r>
              <a:rPr spc="20" dirty="0"/>
              <a:t>data </a:t>
            </a:r>
            <a:r>
              <a:rPr spc="40" dirty="0"/>
              <a:t>for better future </a:t>
            </a:r>
            <a:r>
              <a:rPr spc="45" dirty="0"/>
              <a:t> </a:t>
            </a:r>
            <a:r>
              <a:rPr spc="5" dirty="0"/>
              <a:t>preparation.</a:t>
            </a:r>
          </a:p>
          <a:p>
            <a:pPr marL="15240">
              <a:lnSpc>
                <a:spcPct val="100000"/>
              </a:lnSpc>
            </a:pPr>
            <a:endParaRPr sz="2600"/>
          </a:p>
          <a:p>
            <a:pPr marL="27940" marR="5080">
              <a:lnSpc>
                <a:spcPct val="100000"/>
              </a:lnSpc>
              <a:spcBef>
                <a:spcPts val="1614"/>
              </a:spcBef>
            </a:pPr>
            <a:r>
              <a:rPr spc="114" dirty="0"/>
              <a:t>A</a:t>
            </a:r>
            <a:r>
              <a:rPr spc="-20" dirty="0"/>
              <a:t> </a:t>
            </a:r>
            <a:r>
              <a:rPr spc="20" dirty="0"/>
              <a:t>dataset</a:t>
            </a:r>
            <a:r>
              <a:rPr spc="-15" dirty="0"/>
              <a:t> is </a:t>
            </a:r>
            <a:r>
              <a:rPr spc="25" dirty="0"/>
              <a:t>formed</a:t>
            </a:r>
            <a:r>
              <a:rPr spc="-20" dirty="0"/>
              <a:t> </a:t>
            </a:r>
            <a:r>
              <a:rPr spc="30" dirty="0"/>
              <a:t>by</a:t>
            </a:r>
            <a:r>
              <a:rPr spc="-15" dirty="0"/>
              <a:t> </a:t>
            </a:r>
            <a:r>
              <a:rPr spc="25" dirty="0"/>
              <a:t>taking</a:t>
            </a:r>
            <a:r>
              <a:rPr spc="-15" dirty="0"/>
              <a:t> </a:t>
            </a:r>
            <a:r>
              <a:rPr spc="35" dirty="0"/>
              <a:t>into</a:t>
            </a:r>
            <a:r>
              <a:rPr spc="-20" dirty="0"/>
              <a:t> </a:t>
            </a:r>
            <a:r>
              <a:rPr spc="5" dirty="0"/>
              <a:t>consideration</a:t>
            </a:r>
            <a:r>
              <a:rPr spc="-15" dirty="0"/>
              <a:t> </a:t>
            </a:r>
            <a:r>
              <a:rPr spc="-10" dirty="0"/>
              <a:t>some </a:t>
            </a:r>
            <a:r>
              <a:rPr spc="-490" dirty="0"/>
              <a:t> </a:t>
            </a:r>
            <a:r>
              <a:rPr spc="45" dirty="0"/>
              <a:t>of</a:t>
            </a:r>
            <a:r>
              <a:rPr spc="-15" dirty="0"/>
              <a:t> </a:t>
            </a:r>
            <a:r>
              <a:rPr spc="35" dirty="0"/>
              <a:t>the</a:t>
            </a:r>
            <a:r>
              <a:rPr spc="-15" dirty="0"/>
              <a:t> </a:t>
            </a:r>
            <a:r>
              <a:rPr spc="25" dirty="0"/>
              <a:t>information</a:t>
            </a:r>
            <a:r>
              <a:rPr spc="-15" dirty="0"/>
              <a:t> </a:t>
            </a:r>
            <a:r>
              <a:rPr spc="45" dirty="0"/>
              <a:t>of</a:t>
            </a:r>
            <a:r>
              <a:rPr spc="-15" dirty="0"/>
              <a:t> </a:t>
            </a:r>
            <a:r>
              <a:rPr spc="80" dirty="0"/>
              <a:t>303</a:t>
            </a:r>
            <a:r>
              <a:rPr spc="-10" dirty="0"/>
              <a:t> </a:t>
            </a:r>
            <a:r>
              <a:rPr spc="5" dirty="0"/>
              <a:t>individuals.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32437" y="1461537"/>
            <a:ext cx="365125" cy="181610"/>
            <a:chOff x="1232437" y="1461537"/>
            <a:chExt cx="365125" cy="181610"/>
          </a:xfrm>
        </p:grpSpPr>
        <p:sp>
          <p:nvSpPr>
            <p:cNvPr id="5" name="object 5"/>
            <p:cNvSpPr/>
            <p:nvPr/>
          </p:nvSpPr>
          <p:spPr>
            <a:xfrm>
              <a:off x="1237199" y="1466300"/>
              <a:ext cx="355600" cy="172085"/>
            </a:xfrm>
            <a:custGeom>
              <a:avLst/>
              <a:gdLst/>
              <a:ahLst/>
              <a:cxnLst/>
              <a:rect l="l" t="t" r="r" b="b"/>
              <a:pathLst>
                <a:path w="355600" h="172085">
                  <a:moveTo>
                    <a:pt x="269249" y="171899"/>
                  </a:moveTo>
                  <a:lnTo>
                    <a:pt x="269249" y="128924"/>
                  </a:lnTo>
                  <a:lnTo>
                    <a:pt x="0" y="128924"/>
                  </a:lnTo>
                  <a:lnTo>
                    <a:pt x="42974" y="85949"/>
                  </a:lnTo>
                  <a:lnTo>
                    <a:pt x="0" y="42974"/>
                  </a:lnTo>
                  <a:lnTo>
                    <a:pt x="269249" y="42974"/>
                  </a:lnTo>
                  <a:lnTo>
                    <a:pt x="269249" y="0"/>
                  </a:lnTo>
                  <a:lnTo>
                    <a:pt x="355199" y="85949"/>
                  </a:lnTo>
                  <a:lnTo>
                    <a:pt x="269249" y="171899"/>
                  </a:lnTo>
                  <a:close/>
                </a:path>
              </a:pathLst>
            </a:custGeom>
            <a:solidFill>
              <a:srgbClr val="8DD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37199" y="1466300"/>
              <a:ext cx="355600" cy="172085"/>
            </a:xfrm>
            <a:custGeom>
              <a:avLst/>
              <a:gdLst/>
              <a:ahLst/>
              <a:cxnLst/>
              <a:rect l="l" t="t" r="r" b="b"/>
              <a:pathLst>
                <a:path w="355600" h="172085">
                  <a:moveTo>
                    <a:pt x="0" y="42974"/>
                  </a:moveTo>
                  <a:lnTo>
                    <a:pt x="269249" y="42974"/>
                  </a:lnTo>
                  <a:lnTo>
                    <a:pt x="269249" y="0"/>
                  </a:lnTo>
                  <a:lnTo>
                    <a:pt x="355199" y="85949"/>
                  </a:lnTo>
                  <a:lnTo>
                    <a:pt x="269249" y="171899"/>
                  </a:lnTo>
                  <a:lnTo>
                    <a:pt x="269249" y="128924"/>
                  </a:lnTo>
                  <a:lnTo>
                    <a:pt x="0" y="128924"/>
                  </a:lnTo>
                  <a:lnTo>
                    <a:pt x="42974" y="85949"/>
                  </a:lnTo>
                  <a:lnTo>
                    <a:pt x="0" y="42974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232437" y="3466237"/>
            <a:ext cx="445134" cy="181610"/>
            <a:chOff x="1232437" y="3466237"/>
            <a:chExt cx="445134" cy="181610"/>
          </a:xfrm>
        </p:grpSpPr>
        <p:sp>
          <p:nvSpPr>
            <p:cNvPr id="8" name="object 8"/>
            <p:cNvSpPr/>
            <p:nvPr/>
          </p:nvSpPr>
          <p:spPr>
            <a:xfrm>
              <a:off x="1237199" y="3471000"/>
              <a:ext cx="435609" cy="172085"/>
            </a:xfrm>
            <a:custGeom>
              <a:avLst/>
              <a:gdLst/>
              <a:ahLst/>
              <a:cxnLst/>
              <a:rect l="l" t="t" r="r" b="b"/>
              <a:pathLst>
                <a:path w="435610" h="172085">
                  <a:moveTo>
                    <a:pt x="349349" y="171899"/>
                  </a:moveTo>
                  <a:lnTo>
                    <a:pt x="349349" y="128924"/>
                  </a:lnTo>
                  <a:lnTo>
                    <a:pt x="0" y="128924"/>
                  </a:lnTo>
                  <a:lnTo>
                    <a:pt x="42974" y="85949"/>
                  </a:lnTo>
                  <a:lnTo>
                    <a:pt x="0" y="42974"/>
                  </a:lnTo>
                  <a:lnTo>
                    <a:pt x="349349" y="42974"/>
                  </a:lnTo>
                  <a:lnTo>
                    <a:pt x="349349" y="0"/>
                  </a:lnTo>
                  <a:lnTo>
                    <a:pt x="435299" y="85949"/>
                  </a:lnTo>
                  <a:lnTo>
                    <a:pt x="349349" y="171899"/>
                  </a:lnTo>
                  <a:close/>
                </a:path>
              </a:pathLst>
            </a:custGeom>
            <a:solidFill>
              <a:srgbClr val="8DD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7199" y="3471000"/>
              <a:ext cx="435609" cy="172085"/>
            </a:xfrm>
            <a:custGeom>
              <a:avLst/>
              <a:gdLst/>
              <a:ahLst/>
              <a:cxnLst/>
              <a:rect l="l" t="t" r="r" b="b"/>
              <a:pathLst>
                <a:path w="435610" h="172085">
                  <a:moveTo>
                    <a:pt x="0" y="42974"/>
                  </a:moveTo>
                  <a:lnTo>
                    <a:pt x="349349" y="42974"/>
                  </a:lnTo>
                  <a:lnTo>
                    <a:pt x="349349" y="0"/>
                  </a:lnTo>
                  <a:lnTo>
                    <a:pt x="435299" y="85949"/>
                  </a:lnTo>
                  <a:lnTo>
                    <a:pt x="349349" y="171899"/>
                  </a:lnTo>
                  <a:lnTo>
                    <a:pt x="349349" y="128924"/>
                  </a:lnTo>
                  <a:lnTo>
                    <a:pt x="0" y="128924"/>
                  </a:lnTo>
                  <a:lnTo>
                    <a:pt x="42974" y="85949"/>
                  </a:lnTo>
                  <a:lnTo>
                    <a:pt x="0" y="42974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024" y="481391"/>
            <a:ext cx="1621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/>
              <a:t>INSIGHTS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150" y="1191325"/>
            <a:ext cx="7720974" cy="38605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9625" y="713372"/>
            <a:ext cx="13944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dirty="0">
                <a:latin typeface="Arial"/>
                <a:cs typeface="Arial"/>
              </a:rPr>
              <a:t>Benefits: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0543" y="1209916"/>
            <a:ext cx="5245100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8460" algn="just">
              <a:lnSpc>
                <a:spcPct val="114999"/>
              </a:lnSpc>
              <a:spcBef>
                <a:spcPts val="100"/>
              </a:spcBef>
              <a:buChar char="●"/>
              <a:tabLst>
                <a:tab pos="391160" algn="l"/>
              </a:tabLst>
            </a:pPr>
            <a:r>
              <a:rPr sz="1950" spc="-5" dirty="0">
                <a:solidFill>
                  <a:srgbClr val="FFFFFF"/>
                </a:solidFill>
                <a:latin typeface="Arial MT"/>
                <a:cs typeface="Arial MT"/>
              </a:rPr>
              <a:t>The data analysis will 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reveal some common </a:t>
            </a:r>
            <a:r>
              <a:rPr sz="1950" spc="-5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rgbClr val="FFFFFF"/>
                </a:solidFill>
                <a:latin typeface="Arial MT"/>
                <a:cs typeface="Arial MT"/>
              </a:rPr>
              <a:t>and unique patterns in the dataset 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related </a:t>
            </a:r>
            <a:r>
              <a:rPr sz="1950" spc="-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950" spc="-5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medical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rgbClr val="FFFFFF"/>
                </a:solidFill>
                <a:latin typeface="Arial MT"/>
                <a:cs typeface="Arial MT"/>
              </a:rPr>
              <a:t>parameters.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6999" y="2541029"/>
            <a:ext cx="5598795" cy="139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8460">
              <a:lnSpc>
                <a:spcPct val="114999"/>
              </a:lnSpc>
              <a:spcBef>
                <a:spcPts val="100"/>
              </a:spcBef>
              <a:buChar char="●"/>
              <a:tabLst>
                <a:tab pos="390525" algn="l"/>
                <a:tab pos="391160" algn="l"/>
              </a:tabLst>
            </a:pPr>
            <a:r>
              <a:rPr sz="1950" spc="-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visualizations </a:t>
            </a:r>
            <a:r>
              <a:rPr sz="1950" spc="-5" dirty="0">
                <a:solidFill>
                  <a:srgbClr val="FFFFFF"/>
                </a:solidFill>
                <a:latin typeface="Arial MT"/>
                <a:cs typeface="Arial MT"/>
              </a:rPr>
              <a:t>will enhance the 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rgbClr val="FFFFFF"/>
                </a:solidFill>
                <a:latin typeface="Arial MT"/>
                <a:cs typeface="Arial MT"/>
              </a:rPr>
              <a:t>understanding of the 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effect </a:t>
            </a:r>
            <a:r>
              <a:rPr sz="1950" spc="-5" dirty="0">
                <a:solidFill>
                  <a:srgbClr val="FFFFFF"/>
                </a:solidFill>
                <a:latin typeface="Arial MT"/>
                <a:cs typeface="Arial MT"/>
              </a:rPr>
              <a:t>of the high or low of </a:t>
            </a:r>
            <a:r>
              <a:rPr sz="1950" spc="-5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rgbClr val="FFFFFF"/>
                </a:solidFill>
                <a:latin typeface="Arial MT"/>
                <a:cs typeface="Arial MT"/>
              </a:rPr>
              <a:t>these features on the 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chances </a:t>
            </a:r>
            <a:r>
              <a:rPr sz="1950" spc="-5" dirty="0">
                <a:solidFill>
                  <a:srgbClr val="FFFFFF"/>
                </a:solidFill>
                <a:latin typeface="Arial MT"/>
                <a:cs typeface="Arial MT"/>
              </a:rPr>
              <a:t>of heart 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rate </a:t>
            </a:r>
            <a:r>
              <a:rPr sz="1950" spc="-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950" spc="-5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rgbClr val="FFFFFF"/>
                </a:solidFill>
                <a:latin typeface="Arial MT"/>
                <a:cs typeface="Arial MT"/>
              </a:rPr>
              <a:t>give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rgbClr val="FFFFFF"/>
                </a:solidFill>
                <a:latin typeface="Arial MT"/>
                <a:cs typeface="Arial MT"/>
              </a:rPr>
              <a:t>better 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chance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rgbClr val="FFFFFF"/>
                </a:solidFill>
                <a:latin typeface="Arial MT"/>
                <a:cs typeface="Arial MT"/>
              </a:rPr>
              <a:t>prediction</a:t>
            </a:r>
            <a:endParaRPr sz="1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218" y="209550"/>
            <a:ext cx="3120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14" dirty="0"/>
              <a:t>STEPS</a:t>
            </a:r>
            <a:r>
              <a:rPr sz="2800" spc="-135" dirty="0"/>
              <a:t> </a:t>
            </a:r>
            <a:r>
              <a:rPr sz="2800" spc="80" dirty="0"/>
              <a:t>FOLLOWED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013413" y="1108617"/>
            <a:ext cx="5999480" cy="303974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4175" marR="389255" indent="-372110" algn="just">
              <a:lnSpc>
                <a:spcPct val="105000"/>
              </a:lnSpc>
              <a:spcBef>
                <a:spcPts val="20"/>
              </a:spcBef>
              <a:buFont typeface="Arial MT"/>
              <a:buAutoNum type="arabicPeriod"/>
              <a:tabLst>
                <a:tab pos="384810" algn="l"/>
              </a:tabLst>
            </a:pPr>
            <a:r>
              <a:rPr sz="1350" b="1" spc="-5" dirty="0">
                <a:solidFill>
                  <a:srgbClr val="FFFFFF"/>
                </a:solidFill>
                <a:latin typeface="Arial"/>
                <a:cs typeface="Arial"/>
              </a:rPr>
              <a:t>Data Extraction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: This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step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involves extracting the data from 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different </a:t>
            </a:r>
            <a:r>
              <a:rPr sz="1350" spc="-3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sources relevant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to the problem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statement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or obtaining data from the </a:t>
            </a:r>
            <a:r>
              <a:rPr sz="1350" spc="-3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client.</a:t>
            </a:r>
            <a:endParaRPr sz="1350">
              <a:latin typeface="Arial MT"/>
              <a:cs typeface="Arial MT"/>
            </a:endParaRPr>
          </a:p>
          <a:p>
            <a:pPr marL="384175" marR="66040" indent="-372110">
              <a:lnSpc>
                <a:spcPct val="105000"/>
              </a:lnSpc>
              <a:buFont typeface="Arial MT"/>
              <a:buAutoNum type="arabicPeriod"/>
              <a:tabLst>
                <a:tab pos="384175" algn="l"/>
                <a:tab pos="384810" algn="l"/>
              </a:tabLst>
            </a:pPr>
            <a:r>
              <a:rPr sz="1350" b="1" spc="-5" dirty="0">
                <a:solidFill>
                  <a:srgbClr val="FFFFFF"/>
                </a:solidFill>
                <a:latin typeface="Arial"/>
                <a:cs typeface="Arial"/>
              </a:rPr>
              <a:t>Data Pre-processing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: Once the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raw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data is obtained, we need to ensure </a:t>
            </a:r>
            <a:r>
              <a:rPr sz="1350" spc="-3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that the data is free from errors. </a:t>
            </a:r>
            <a:r>
              <a:rPr sz="1350" spc="-15" dirty="0">
                <a:solidFill>
                  <a:srgbClr val="FFFFFF"/>
                </a:solidFill>
                <a:latin typeface="Arial MT"/>
                <a:cs typeface="Arial MT"/>
              </a:rPr>
              <a:t>We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perform Exploratory Data Analysis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followed by Data Cleaning which involves imputing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missing values, </a:t>
            </a:r>
            <a:r>
              <a:rPr sz="13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removing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duplicates,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finding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anomalies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outliers,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and treating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them.</a:t>
            </a:r>
            <a:endParaRPr sz="1350">
              <a:latin typeface="Arial MT"/>
              <a:cs typeface="Arial MT"/>
            </a:endParaRPr>
          </a:p>
          <a:p>
            <a:pPr marL="384175" marR="271780" indent="-372110">
              <a:lnSpc>
                <a:spcPct val="105000"/>
              </a:lnSpc>
              <a:buFont typeface="Arial MT"/>
              <a:buAutoNum type="arabicPeriod"/>
              <a:tabLst>
                <a:tab pos="384175" algn="l"/>
                <a:tab pos="384810" algn="l"/>
              </a:tabLst>
            </a:pPr>
            <a:r>
              <a:rPr sz="1350" b="1" spc="-5" dirty="0">
                <a:solidFill>
                  <a:srgbClr val="FFFFFF"/>
                </a:solidFill>
                <a:latin typeface="Arial"/>
                <a:cs typeface="Arial"/>
              </a:rPr>
              <a:t>Data Exporting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: The preprocessed data is exported to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.csv file to be </a:t>
            </a:r>
            <a:r>
              <a:rPr sz="1350" spc="-3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for analysis.</a:t>
            </a:r>
            <a:endParaRPr sz="1350">
              <a:latin typeface="Arial MT"/>
              <a:cs typeface="Arial MT"/>
            </a:endParaRPr>
          </a:p>
          <a:p>
            <a:pPr marL="384175" marR="5080" indent="-372110">
              <a:lnSpc>
                <a:spcPct val="105000"/>
              </a:lnSpc>
              <a:buFont typeface="Arial MT"/>
              <a:buAutoNum type="arabicPeriod"/>
              <a:tabLst>
                <a:tab pos="384175" algn="l"/>
                <a:tab pos="384810" algn="l"/>
              </a:tabLst>
            </a:pPr>
            <a:r>
              <a:rPr sz="1350" b="1" spc="-5" dirty="0">
                <a:solidFill>
                  <a:srgbClr val="FFFFFF"/>
                </a:solidFill>
                <a:latin typeface="Arial"/>
                <a:cs typeface="Arial"/>
              </a:rPr>
              <a:t>Data Loading and </a:t>
            </a:r>
            <a:r>
              <a:rPr sz="1350" b="1" dirty="0">
                <a:solidFill>
                  <a:srgbClr val="FFFFFF"/>
                </a:solidFill>
                <a:latin typeface="Arial"/>
                <a:cs typeface="Arial"/>
              </a:rPr>
              <a:t>Modification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: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The preprocessed data in the .csv file is </a:t>
            </a:r>
            <a:r>
              <a:rPr sz="1350" spc="-3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loaded into the </a:t>
            </a:r>
            <a:r>
              <a:rPr sz="1350" spc="-25" dirty="0">
                <a:solidFill>
                  <a:srgbClr val="FFFFFF"/>
                </a:solidFill>
                <a:latin typeface="Arial MT"/>
                <a:cs typeface="Arial MT"/>
              </a:rPr>
              <a:t>Tableau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Desktop for analysis purposes and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modified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 simplicity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purposes.</a:t>
            </a:r>
            <a:endParaRPr sz="1350">
              <a:latin typeface="Arial MT"/>
              <a:cs typeface="Arial MT"/>
            </a:endParaRPr>
          </a:p>
          <a:p>
            <a:pPr marL="384175" marR="301625" indent="-372110">
              <a:lnSpc>
                <a:spcPct val="105000"/>
              </a:lnSpc>
              <a:buFont typeface="Arial MT"/>
              <a:buAutoNum type="arabicPeriod"/>
              <a:tabLst>
                <a:tab pos="384175" algn="l"/>
                <a:tab pos="384810" algn="l"/>
              </a:tabLst>
            </a:pPr>
            <a:r>
              <a:rPr sz="1350" b="1" spc="-5" dirty="0">
                <a:solidFill>
                  <a:srgbClr val="FFFFFF"/>
                </a:solidFill>
                <a:latin typeface="Arial"/>
                <a:cs typeface="Arial"/>
              </a:rPr>
              <a:t>Data Analysis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: Once the data is loaded, we perform the data analysis </a:t>
            </a:r>
            <a:r>
              <a:rPr sz="1350" spc="-3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13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Arial MT"/>
                <a:cs typeface="Arial MT"/>
              </a:rPr>
              <a:t>Tableau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 featisualizations in</a:t>
            </a:r>
            <a:r>
              <a:rPr sz="13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Arial MT"/>
                <a:cs typeface="Arial MT"/>
              </a:rPr>
              <a:t>Ta</a:t>
            </a:r>
            <a:endParaRPr sz="1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2038350"/>
            <a:ext cx="41192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THANK</a:t>
            </a:r>
            <a:r>
              <a:rPr spc="-210" dirty="0"/>
              <a:t> </a:t>
            </a:r>
            <a:r>
              <a:rPr spc="215" dirty="0"/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317</Words>
  <Application>Microsoft Office PowerPoint</Application>
  <PresentationFormat>On-screen Show (16:9)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MT</vt:lpstr>
      <vt:lpstr>Calibri</vt:lpstr>
      <vt:lpstr>Microsoft Sans Serif</vt:lpstr>
      <vt:lpstr>Trebuchet MS</vt:lpstr>
      <vt:lpstr>Office Theme</vt:lpstr>
      <vt:lpstr>HEART DISEASE  DIAGNOSTIC-ANALYSIS</vt:lpstr>
      <vt:lpstr>PROJECT DETAIL</vt:lpstr>
      <vt:lpstr>OBJECTIVE</vt:lpstr>
      <vt:lpstr>PROBLEM STATEMENT</vt:lpstr>
      <vt:lpstr>INSIGHTS</vt:lpstr>
      <vt:lpstr>Benefits:</vt:lpstr>
      <vt:lpstr>STEPS FOLLOWED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DIAGNOSTIC-ANALYSIS</dc:title>
  <cp:lastModifiedBy>Akash Tripathi</cp:lastModifiedBy>
  <cp:revision>1</cp:revision>
  <dcterms:created xsi:type="dcterms:W3CDTF">2024-01-27T16:22:23Z</dcterms:created>
  <dcterms:modified xsi:type="dcterms:W3CDTF">2024-01-28T16:43:12Z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