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77" r:id="rId9"/>
    <p:sldId id="280" r:id="rId10"/>
    <p:sldId id="281" r:id="rId11"/>
    <p:sldId id="263" r:id="rId12"/>
    <p:sldId id="266" r:id="rId13"/>
    <p:sldId id="267" r:id="rId14"/>
    <p:sldId id="274" r:id="rId15"/>
    <p:sldId id="272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0"/>
    <p:restoredTop sz="94658"/>
  </p:normalViewPr>
  <p:slideViewPr>
    <p:cSldViewPr snapToGrid="0">
      <p:cViewPr>
        <p:scale>
          <a:sx n="120" d="100"/>
          <a:sy n="120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5C388-9A5A-4134-BC8D-DC2DED425A7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2009DC-360A-BE4B-90FC-E7B1130A5E83}">
      <dgm:prSet custT="1"/>
      <dgm:spPr/>
      <dgm:t>
        <a:bodyPr/>
        <a:lstStyle/>
        <a:p>
          <a:pPr>
            <a:buNone/>
          </a:pPr>
          <a:r>
            <a:rPr lang="en-US" sz="1000" b="1" i="0" u="none" dirty="0"/>
            <a:t>Feature Scaling: </a:t>
          </a:r>
          <a:r>
            <a:rPr lang="en-US" sz="1000" b="0" i="0" u="none" dirty="0"/>
            <a:t>Numerical features were scaled using the </a:t>
          </a:r>
          <a:r>
            <a:rPr lang="en-US" sz="1000" b="0" i="0" u="none" dirty="0" err="1"/>
            <a:t>StandardScaler</a:t>
          </a:r>
          <a:r>
            <a:rPr lang="en-US" sz="1000" b="0" i="0" u="none" dirty="0"/>
            <a:t> to standardize their ranges. </a:t>
          </a:r>
        </a:p>
        <a:p>
          <a:pPr>
            <a:buNone/>
          </a:pPr>
          <a:r>
            <a:rPr lang="en-US" sz="1000" b="1" dirty="0"/>
            <a:t>One-Hot Encoding for Categorical Features</a:t>
          </a:r>
          <a:endParaRPr lang="en-US" sz="1000" b="0" dirty="0"/>
        </a:p>
      </dgm:t>
    </dgm:pt>
    <dgm:pt modelId="{D1C44B55-3994-7546-9AA4-E7278B97C49F}" type="parTrans" cxnId="{AAE1729A-B393-8F46-9736-2992114BB593}">
      <dgm:prSet/>
      <dgm:spPr/>
      <dgm:t>
        <a:bodyPr/>
        <a:lstStyle/>
        <a:p>
          <a:endParaRPr lang="en-US"/>
        </a:p>
      </dgm:t>
    </dgm:pt>
    <dgm:pt modelId="{9252CEE8-F629-3E45-B801-130C599D527B}" type="sibTrans" cxnId="{AAE1729A-B393-8F46-9736-2992114BB593}">
      <dgm:prSet/>
      <dgm:spPr/>
      <dgm:t>
        <a:bodyPr/>
        <a:lstStyle/>
        <a:p>
          <a:endParaRPr lang="en-US"/>
        </a:p>
      </dgm:t>
    </dgm:pt>
    <dgm:pt modelId="{A3910ED5-B674-6147-9D2F-5DBF1F5D8043}">
      <dgm:prSet custT="1"/>
      <dgm:spPr/>
      <dgm:t>
        <a:bodyPr/>
        <a:lstStyle/>
        <a:p>
          <a:r>
            <a:rPr lang="en-US" sz="1000" b="1" dirty="0"/>
            <a:t>Feature Selection:</a:t>
          </a:r>
        </a:p>
        <a:p>
          <a:r>
            <a:rPr lang="en-US" sz="1000" b="1" i="0" u="none" dirty="0"/>
            <a:t>Numeric Features:</a:t>
          </a:r>
          <a:r>
            <a:rPr lang="en-US" sz="1000" b="0" i="0" u="none" dirty="0"/>
            <a:t> bedrooms, bathrooms, </a:t>
          </a:r>
          <a:r>
            <a:rPr lang="en-US" sz="1000" b="0" i="0" u="none" dirty="0" err="1"/>
            <a:t>square_feet</a:t>
          </a:r>
          <a:r>
            <a:rPr lang="en-US" sz="1000" b="0" i="0" u="none" dirty="0"/>
            <a:t>, </a:t>
          </a:r>
          <a:r>
            <a:rPr lang="en-US" sz="1000" b="0" i="0" u="none" dirty="0" err="1"/>
            <a:t>bed_bath_ratio</a:t>
          </a:r>
          <a:r>
            <a:rPr lang="en-US" sz="1000" b="0" i="0" u="none" dirty="0"/>
            <a:t>, </a:t>
          </a:r>
          <a:r>
            <a:rPr lang="en-US" sz="1000" b="0" i="0" u="none" dirty="0" err="1"/>
            <a:t>sqft_per_bedroom</a:t>
          </a:r>
          <a:r>
            <a:rPr lang="en-US" sz="1000" b="0" i="0" u="none" dirty="0"/>
            <a:t>  latitude, longitude</a:t>
          </a:r>
          <a:endParaRPr lang="en-US" sz="1000" b="0" dirty="0"/>
        </a:p>
        <a:p>
          <a:pPr>
            <a:buNone/>
          </a:pPr>
          <a:r>
            <a:rPr lang="en-US" sz="1000" b="1" i="0" u="none" dirty="0"/>
            <a:t>Categorical Features:</a:t>
          </a:r>
          <a:r>
            <a:rPr lang="en-US" sz="1000" b="0" i="0" u="none" dirty="0"/>
            <a:t> </a:t>
          </a:r>
          <a:r>
            <a:rPr lang="en-US" sz="1000" b="0" i="0" u="none" dirty="0" err="1"/>
            <a:t>cityname</a:t>
          </a:r>
          <a:r>
            <a:rPr lang="en-US" sz="1000" b="0" i="0" u="none" dirty="0"/>
            <a:t>, state, </a:t>
          </a:r>
          <a:r>
            <a:rPr lang="en-US" sz="1000" b="0" i="0" u="none" dirty="0" err="1"/>
            <a:t>pets_allowed</a:t>
          </a:r>
          <a:r>
            <a:rPr lang="en-US" sz="1000" b="0" i="0" u="none" dirty="0"/>
            <a:t>, </a:t>
          </a:r>
          <a:r>
            <a:rPr lang="en-US" sz="1000" b="0" i="0" u="none" dirty="0" err="1"/>
            <a:t>price_type</a:t>
          </a:r>
          <a:endParaRPr lang="en-US" sz="1000" b="0" dirty="0"/>
        </a:p>
        <a:p>
          <a:endParaRPr lang="en-US" sz="1000" b="1" dirty="0"/>
        </a:p>
      </dgm:t>
    </dgm:pt>
    <dgm:pt modelId="{7EEE34C5-BE69-6A45-8E91-BF433EF108DA}" type="parTrans" cxnId="{464183CF-2DB1-1648-B4A6-41591AFA1FE8}">
      <dgm:prSet/>
      <dgm:spPr/>
      <dgm:t>
        <a:bodyPr/>
        <a:lstStyle/>
        <a:p>
          <a:endParaRPr lang="en-US"/>
        </a:p>
      </dgm:t>
    </dgm:pt>
    <dgm:pt modelId="{761628F2-9F2E-6E46-9F14-D260C89D8C44}" type="sibTrans" cxnId="{464183CF-2DB1-1648-B4A6-41591AFA1FE8}">
      <dgm:prSet/>
      <dgm:spPr/>
      <dgm:t>
        <a:bodyPr/>
        <a:lstStyle/>
        <a:p>
          <a:endParaRPr lang="en-US"/>
        </a:p>
      </dgm:t>
    </dgm:pt>
    <dgm:pt modelId="{E733A90A-6CCB-4684-A9FB-821442931BC1}">
      <dgm:prSet custT="1"/>
      <dgm:spPr/>
      <dgm:t>
        <a:bodyPr/>
        <a:lstStyle/>
        <a:p>
          <a:r>
            <a:rPr lang="en-US" sz="1000" b="1" dirty="0"/>
            <a:t>Price Tier Generation via Quantile Binning. </a:t>
          </a:r>
          <a:r>
            <a:rPr lang="en-US" sz="1000" dirty="0"/>
            <a:t>Original price column was continuous and highly skewed. Transformed into </a:t>
          </a:r>
          <a:r>
            <a:rPr lang="en-US" sz="1000" b="1" dirty="0"/>
            <a:t>three tiers</a:t>
          </a:r>
          <a:r>
            <a:rPr lang="en-US" sz="1000" dirty="0"/>
            <a:t> using </a:t>
          </a:r>
          <a:r>
            <a:rPr lang="en-US" sz="1000" b="1" dirty="0" err="1"/>
            <a:t>qcut</a:t>
          </a:r>
          <a:r>
            <a:rPr lang="en-US" sz="1000" b="1" dirty="0"/>
            <a:t>()</a:t>
          </a:r>
          <a:r>
            <a:rPr lang="en-US" sz="1000" dirty="0"/>
            <a:t>:</a:t>
          </a:r>
        </a:p>
        <a:p>
          <a:r>
            <a:rPr lang="en-US" sz="1000" b="1" dirty="0"/>
            <a:t>Low</a:t>
          </a:r>
          <a:r>
            <a:rPr lang="en-US" sz="1000" dirty="0"/>
            <a:t>: Bottom 33%</a:t>
          </a:r>
        </a:p>
        <a:p>
          <a:r>
            <a:rPr lang="en-US" sz="1000" b="1" dirty="0"/>
            <a:t>Medium</a:t>
          </a:r>
          <a:r>
            <a:rPr lang="en-US" sz="1000" dirty="0"/>
            <a:t>: Middle 33%</a:t>
          </a:r>
        </a:p>
        <a:p>
          <a:r>
            <a:rPr lang="en-US" sz="1000" b="1" dirty="0"/>
            <a:t>High</a:t>
          </a:r>
          <a:r>
            <a:rPr lang="en-US" sz="1000" dirty="0"/>
            <a:t>: Top 33%</a:t>
          </a:r>
        </a:p>
      </dgm:t>
    </dgm:pt>
    <dgm:pt modelId="{1E54101E-6E74-4D95-BF3C-4B4DB5719935}" type="sibTrans" cxnId="{69BF31B0-6AF1-432A-9DA9-09D95AD05887}">
      <dgm:prSet/>
      <dgm:spPr/>
      <dgm:t>
        <a:bodyPr/>
        <a:lstStyle/>
        <a:p>
          <a:endParaRPr lang="en-US"/>
        </a:p>
      </dgm:t>
    </dgm:pt>
    <dgm:pt modelId="{55DB37DE-DD3F-4843-8E47-423AD39BD867}" type="parTrans" cxnId="{69BF31B0-6AF1-432A-9DA9-09D95AD05887}">
      <dgm:prSet/>
      <dgm:spPr/>
      <dgm:t>
        <a:bodyPr/>
        <a:lstStyle/>
        <a:p>
          <a:endParaRPr lang="en-US"/>
        </a:p>
      </dgm:t>
    </dgm:pt>
    <dgm:pt modelId="{83CF8FAB-DFEA-C346-A801-B90A31842E18}" type="pres">
      <dgm:prSet presAssocID="{1515C388-9A5A-4134-BC8D-DC2DED425A73}" presName="linear" presStyleCnt="0">
        <dgm:presLayoutVars>
          <dgm:animLvl val="lvl"/>
          <dgm:resizeHandles val="exact"/>
        </dgm:presLayoutVars>
      </dgm:prSet>
      <dgm:spPr/>
    </dgm:pt>
    <dgm:pt modelId="{AF8AFFC7-D6DB-8D45-B267-08E54F69F39E}" type="pres">
      <dgm:prSet presAssocID="{E733A90A-6CCB-4684-A9FB-821442931BC1}" presName="parentText" presStyleLbl="node1" presStyleIdx="0" presStyleCnt="3" custScaleY="146100" custLinFactY="-33962" custLinFactNeighborX="-153" custLinFactNeighborY="-100000">
        <dgm:presLayoutVars>
          <dgm:chMax val="0"/>
          <dgm:bulletEnabled val="1"/>
        </dgm:presLayoutVars>
      </dgm:prSet>
      <dgm:spPr/>
    </dgm:pt>
    <dgm:pt modelId="{4AFEB8E6-CCCA-5E47-B7AC-B64B664DEED0}" type="pres">
      <dgm:prSet presAssocID="{1E54101E-6E74-4D95-BF3C-4B4DB5719935}" presName="spacer" presStyleCnt="0"/>
      <dgm:spPr/>
    </dgm:pt>
    <dgm:pt modelId="{C90D5D87-0680-114D-B26C-99372BB49C9F}" type="pres">
      <dgm:prSet presAssocID="{A3910ED5-B674-6147-9D2F-5DBF1F5D8043}" presName="parentText" presStyleLbl="node1" presStyleIdx="1" presStyleCnt="3" custScaleY="152886" custLinFactNeighborX="-459" custLinFactNeighborY="-58729">
        <dgm:presLayoutVars>
          <dgm:chMax val="0"/>
          <dgm:bulletEnabled val="1"/>
        </dgm:presLayoutVars>
      </dgm:prSet>
      <dgm:spPr/>
    </dgm:pt>
    <dgm:pt modelId="{E68D064A-AC0D-A04F-9DF8-7E867AB887A9}" type="pres">
      <dgm:prSet presAssocID="{761628F2-9F2E-6E46-9F14-D260C89D8C44}" presName="spacer" presStyleCnt="0"/>
      <dgm:spPr/>
    </dgm:pt>
    <dgm:pt modelId="{97CBD33C-732F-2144-9D59-0D101D094132}" type="pres">
      <dgm:prSet presAssocID="{1C2009DC-360A-BE4B-90FC-E7B1130A5E83}" presName="parentText" presStyleLbl="node1" presStyleIdx="2" presStyleCnt="3" custScaleY="164579" custLinFactNeighborY="-89320">
        <dgm:presLayoutVars>
          <dgm:chMax val="0"/>
          <dgm:bulletEnabled val="1"/>
        </dgm:presLayoutVars>
      </dgm:prSet>
      <dgm:spPr/>
    </dgm:pt>
  </dgm:ptLst>
  <dgm:cxnLst>
    <dgm:cxn modelId="{92E8533B-ED41-3C40-AEFB-82B078FDB244}" type="presOf" srcId="{1C2009DC-360A-BE4B-90FC-E7B1130A5E83}" destId="{97CBD33C-732F-2144-9D59-0D101D094132}" srcOrd="0" destOrd="0" presId="urn:microsoft.com/office/officeart/2005/8/layout/vList2"/>
    <dgm:cxn modelId="{77B4D25C-A185-1A46-8FE2-0359C1D104B2}" type="presOf" srcId="{A3910ED5-B674-6147-9D2F-5DBF1F5D8043}" destId="{C90D5D87-0680-114D-B26C-99372BB49C9F}" srcOrd="0" destOrd="0" presId="urn:microsoft.com/office/officeart/2005/8/layout/vList2"/>
    <dgm:cxn modelId="{AAE1729A-B393-8F46-9736-2992114BB593}" srcId="{1515C388-9A5A-4134-BC8D-DC2DED425A73}" destId="{1C2009DC-360A-BE4B-90FC-E7B1130A5E83}" srcOrd="2" destOrd="0" parTransId="{D1C44B55-3994-7546-9AA4-E7278B97C49F}" sibTransId="{9252CEE8-F629-3E45-B801-130C599D527B}"/>
    <dgm:cxn modelId="{4DD7A9A8-C7C6-484B-9D17-774531556C1C}" type="presOf" srcId="{1515C388-9A5A-4134-BC8D-DC2DED425A73}" destId="{83CF8FAB-DFEA-C346-A801-B90A31842E18}" srcOrd="0" destOrd="0" presId="urn:microsoft.com/office/officeart/2005/8/layout/vList2"/>
    <dgm:cxn modelId="{A843D3A9-31F0-334A-9E41-A52AD35F7A94}" type="presOf" srcId="{E733A90A-6CCB-4684-A9FB-821442931BC1}" destId="{AF8AFFC7-D6DB-8D45-B267-08E54F69F39E}" srcOrd="0" destOrd="0" presId="urn:microsoft.com/office/officeart/2005/8/layout/vList2"/>
    <dgm:cxn modelId="{69BF31B0-6AF1-432A-9DA9-09D95AD05887}" srcId="{1515C388-9A5A-4134-BC8D-DC2DED425A73}" destId="{E733A90A-6CCB-4684-A9FB-821442931BC1}" srcOrd="0" destOrd="0" parTransId="{55DB37DE-DD3F-4843-8E47-423AD39BD867}" sibTransId="{1E54101E-6E74-4D95-BF3C-4B4DB5719935}"/>
    <dgm:cxn modelId="{464183CF-2DB1-1648-B4A6-41591AFA1FE8}" srcId="{1515C388-9A5A-4134-BC8D-DC2DED425A73}" destId="{A3910ED5-B674-6147-9D2F-5DBF1F5D8043}" srcOrd="1" destOrd="0" parTransId="{7EEE34C5-BE69-6A45-8E91-BF433EF108DA}" sibTransId="{761628F2-9F2E-6E46-9F14-D260C89D8C44}"/>
    <dgm:cxn modelId="{9A3A1B3C-F405-304D-A108-49D5DB881478}" type="presParOf" srcId="{83CF8FAB-DFEA-C346-A801-B90A31842E18}" destId="{AF8AFFC7-D6DB-8D45-B267-08E54F69F39E}" srcOrd="0" destOrd="0" presId="urn:microsoft.com/office/officeart/2005/8/layout/vList2"/>
    <dgm:cxn modelId="{3C75FD89-9AD7-8D4E-8A17-D24A84179DC2}" type="presParOf" srcId="{83CF8FAB-DFEA-C346-A801-B90A31842E18}" destId="{4AFEB8E6-CCCA-5E47-B7AC-B64B664DEED0}" srcOrd="1" destOrd="0" presId="urn:microsoft.com/office/officeart/2005/8/layout/vList2"/>
    <dgm:cxn modelId="{1D479E17-9670-A34B-B8EF-A874AD4BE2E1}" type="presParOf" srcId="{83CF8FAB-DFEA-C346-A801-B90A31842E18}" destId="{C90D5D87-0680-114D-B26C-99372BB49C9F}" srcOrd="2" destOrd="0" presId="urn:microsoft.com/office/officeart/2005/8/layout/vList2"/>
    <dgm:cxn modelId="{EBD820B0-EEE4-5549-B5A6-A3579546C39A}" type="presParOf" srcId="{83CF8FAB-DFEA-C346-A801-B90A31842E18}" destId="{E68D064A-AC0D-A04F-9DF8-7E867AB887A9}" srcOrd="3" destOrd="0" presId="urn:microsoft.com/office/officeart/2005/8/layout/vList2"/>
    <dgm:cxn modelId="{699472DE-4CE8-2348-B45F-CCBB1E9DC184}" type="presParOf" srcId="{83CF8FAB-DFEA-C346-A801-B90A31842E18}" destId="{97CBD33C-732F-2144-9D59-0D101D09413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3DF104-BE6A-4FD3-9C2B-275EBF4F31D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9D549C5-AFDD-4E14-9ED6-1E5E82AAE460}">
      <dgm:prSet/>
      <dgm:spPr/>
      <dgm:t>
        <a:bodyPr/>
        <a:lstStyle/>
        <a:p>
          <a:r>
            <a:rPr lang="en-US" b="1"/>
            <a:t>Data Splitting</a:t>
          </a:r>
          <a:endParaRPr lang="en-US"/>
        </a:p>
      </dgm:t>
    </dgm:pt>
    <dgm:pt modelId="{0B24A315-1C90-4571-A5AF-402A4C95B42C}" type="parTrans" cxnId="{C8FE8E66-F65E-4779-945D-CB6BDB4A15BC}">
      <dgm:prSet/>
      <dgm:spPr/>
      <dgm:t>
        <a:bodyPr/>
        <a:lstStyle/>
        <a:p>
          <a:endParaRPr lang="en-US"/>
        </a:p>
      </dgm:t>
    </dgm:pt>
    <dgm:pt modelId="{EDD5211A-4593-49A8-9C7A-47AFFA0E6E9A}" type="sibTrans" cxnId="{C8FE8E66-F65E-4779-945D-CB6BDB4A15BC}">
      <dgm:prSet/>
      <dgm:spPr/>
      <dgm:t>
        <a:bodyPr/>
        <a:lstStyle/>
        <a:p>
          <a:endParaRPr lang="en-US"/>
        </a:p>
      </dgm:t>
    </dgm:pt>
    <dgm:pt modelId="{F9CD9674-9AB0-4BAF-81BC-9382FF6D6716}">
      <dgm:prSet/>
      <dgm:spPr/>
      <dgm:t>
        <a:bodyPr/>
        <a:lstStyle/>
        <a:p>
          <a:r>
            <a:rPr lang="en-US"/>
            <a:t>Dataset was split using </a:t>
          </a:r>
          <a:r>
            <a:rPr lang="en-US" b="1"/>
            <a:t>Train/Test Split</a:t>
          </a:r>
          <a:r>
            <a:rPr lang="en-US"/>
            <a:t>:</a:t>
          </a:r>
        </a:p>
      </dgm:t>
    </dgm:pt>
    <dgm:pt modelId="{7355F2C4-7AEB-44A8-B6A1-2CCDBA414CD1}" type="parTrans" cxnId="{92023F0B-C477-49AE-BC2F-B3A63D2C6D65}">
      <dgm:prSet/>
      <dgm:spPr/>
      <dgm:t>
        <a:bodyPr/>
        <a:lstStyle/>
        <a:p>
          <a:endParaRPr lang="en-US"/>
        </a:p>
      </dgm:t>
    </dgm:pt>
    <dgm:pt modelId="{0CA548F3-3BB2-45E4-8AC2-26F5E098EFDF}" type="sibTrans" cxnId="{92023F0B-C477-49AE-BC2F-B3A63D2C6D65}">
      <dgm:prSet/>
      <dgm:spPr/>
      <dgm:t>
        <a:bodyPr/>
        <a:lstStyle/>
        <a:p>
          <a:endParaRPr lang="en-US"/>
        </a:p>
      </dgm:t>
    </dgm:pt>
    <dgm:pt modelId="{3ADADB79-24DD-472C-9B54-C6CD5C168635}">
      <dgm:prSet/>
      <dgm:spPr/>
      <dgm:t>
        <a:bodyPr/>
        <a:lstStyle/>
        <a:p>
          <a:r>
            <a:rPr lang="en-US" b="1"/>
            <a:t>80% Training</a:t>
          </a:r>
          <a:endParaRPr lang="en-US"/>
        </a:p>
      </dgm:t>
    </dgm:pt>
    <dgm:pt modelId="{FF643FCC-ECB0-4360-B405-D94954793291}" type="parTrans" cxnId="{3712D002-2E9C-40A3-8CBE-50BDDB12A632}">
      <dgm:prSet/>
      <dgm:spPr/>
      <dgm:t>
        <a:bodyPr/>
        <a:lstStyle/>
        <a:p>
          <a:endParaRPr lang="en-US"/>
        </a:p>
      </dgm:t>
    </dgm:pt>
    <dgm:pt modelId="{A6132D72-B8AB-4770-B9AF-AECD17CFF55C}" type="sibTrans" cxnId="{3712D002-2E9C-40A3-8CBE-50BDDB12A632}">
      <dgm:prSet/>
      <dgm:spPr/>
      <dgm:t>
        <a:bodyPr/>
        <a:lstStyle/>
        <a:p>
          <a:endParaRPr lang="en-US"/>
        </a:p>
      </dgm:t>
    </dgm:pt>
    <dgm:pt modelId="{932BF2CB-9132-4AFC-938D-41466970A2EB}">
      <dgm:prSet/>
      <dgm:spPr/>
      <dgm:t>
        <a:bodyPr/>
        <a:lstStyle/>
        <a:p>
          <a:r>
            <a:rPr lang="en-US" b="1"/>
            <a:t>20% Testing</a:t>
          </a:r>
          <a:endParaRPr lang="en-US"/>
        </a:p>
      </dgm:t>
    </dgm:pt>
    <dgm:pt modelId="{3B053BDB-F0ED-4C92-A107-F7A3A95CBAF8}" type="parTrans" cxnId="{68C93D3A-C2C2-4430-95B7-A3DBFDF635A2}">
      <dgm:prSet/>
      <dgm:spPr/>
      <dgm:t>
        <a:bodyPr/>
        <a:lstStyle/>
        <a:p>
          <a:endParaRPr lang="en-US"/>
        </a:p>
      </dgm:t>
    </dgm:pt>
    <dgm:pt modelId="{57A78B27-3642-45BB-8D11-391FFC3FB8AB}" type="sibTrans" cxnId="{68C93D3A-C2C2-4430-95B7-A3DBFDF635A2}">
      <dgm:prSet/>
      <dgm:spPr/>
      <dgm:t>
        <a:bodyPr/>
        <a:lstStyle/>
        <a:p>
          <a:endParaRPr lang="en-US"/>
        </a:p>
      </dgm:t>
    </dgm:pt>
    <dgm:pt modelId="{47AC09D6-A027-48B1-9241-06E74FF0A648}">
      <dgm:prSet/>
      <dgm:spPr/>
      <dgm:t>
        <a:bodyPr/>
        <a:lstStyle/>
        <a:p>
          <a:r>
            <a:rPr lang="en-US"/>
            <a:t>Ensured balanced class representation using </a:t>
          </a:r>
          <a:r>
            <a:rPr lang="en-US" b="1"/>
            <a:t>stratify=y</a:t>
          </a:r>
          <a:endParaRPr lang="en-US"/>
        </a:p>
      </dgm:t>
    </dgm:pt>
    <dgm:pt modelId="{4E73BE21-54E6-4290-BADE-EBB1810620F2}" type="parTrans" cxnId="{E60AEB9B-44C7-4E61-88B2-449B46F89332}">
      <dgm:prSet/>
      <dgm:spPr/>
      <dgm:t>
        <a:bodyPr/>
        <a:lstStyle/>
        <a:p>
          <a:endParaRPr lang="en-US"/>
        </a:p>
      </dgm:t>
    </dgm:pt>
    <dgm:pt modelId="{A39930E4-643D-4D34-B392-BDA645F6FDB2}" type="sibTrans" cxnId="{E60AEB9B-44C7-4E61-88B2-449B46F89332}">
      <dgm:prSet/>
      <dgm:spPr/>
      <dgm:t>
        <a:bodyPr/>
        <a:lstStyle/>
        <a:p>
          <a:endParaRPr lang="en-US"/>
        </a:p>
      </dgm:t>
    </dgm:pt>
    <dgm:pt modelId="{AB0FFCE0-6C11-46A5-A3B1-EC0261001A6C}">
      <dgm:prSet/>
      <dgm:spPr/>
      <dgm:t>
        <a:bodyPr/>
        <a:lstStyle/>
        <a:p>
          <a:r>
            <a:rPr lang="en-US" b="1"/>
            <a:t>Techniques Used</a:t>
          </a:r>
          <a:endParaRPr lang="en-US"/>
        </a:p>
      </dgm:t>
    </dgm:pt>
    <dgm:pt modelId="{8263C1D3-F0D5-4293-B689-01159EDDF21B}" type="parTrans" cxnId="{0E0DECDE-49B3-48B0-A9AE-A3C6226D35EF}">
      <dgm:prSet/>
      <dgm:spPr/>
      <dgm:t>
        <a:bodyPr/>
        <a:lstStyle/>
        <a:p>
          <a:endParaRPr lang="en-US"/>
        </a:p>
      </dgm:t>
    </dgm:pt>
    <dgm:pt modelId="{F640CA4C-3663-424D-8124-F3F36D972864}" type="sibTrans" cxnId="{0E0DECDE-49B3-48B0-A9AE-A3C6226D35EF}">
      <dgm:prSet/>
      <dgm:spPr/>
      <dgm:t>
        <a:bodyPr/>
        <a:lstStyle/>
        <a:p>
          <a:endParaRPr lang="en-US"/>
        </a:p>
      </dgm:t>
    </dgm:pt>
    <dgm:pt modelId="{065AE9F6-1DB9-474F-B1DA-AB387FEA62E7}">
      <dgm:prSet/>
      <dgm:spPr/>
      <dgm:t>
        <a:bodyPr/>
        <a:lstStyle/>
        <a:p>
          <a:r>
            <a:rPr lang="en-US" b="1"/>
            <a:t>GridSearchCV</a:t>
          </a:r>
          <a:r>
            <a:rPr lang="en-US"/>
            <a:t>: Exhaustive hyperparameter tuning</a:t>
          </a:r>
        </a:p>
      </dgm:t>
    </dgm:pt>
    <dgm:pt modelId="{F5B98C61-D1A3-4D16-8B0C-A54377C720FA}" type="parTrans" cxnId="{5DDF3F88-69CC-4798-A5B8-81D4783E4136}">
      <dgm:prSet/>
      <dgm:spPr/>
      <dgm:t>
        <a:bodyPr/>
        <a:lstStyle/>
        <a:p>
          <a:endParaRPr lang="en-US"/>
        </a:p>
      </dgm:t>
    </dgm:pt>
    <dgm:pt modelId="{1EA858C4-C28D-487C-B16C-87E49AB4A832}" type="sibTrans" cxnId="{5DDF3F88-69CC-4798-A5B8-81D4783E4136}">
      <dgm:prSet/>
      <dgm:spPr/>
      <dgm:t>
        <a:bodyPr/>
        <a:lstStyle/>
        <a:p>
          <a:endParaRPr lang="en-US"/>
        </a:p>
      </dgm:t>
    </dgm:pt>
    <dgm:pt modelId="{BEBB3EB4-0B7A-4669-A566-837BFD695F0D}">
      <dgm:prSet/>
      <dgm:spPr/>
      <dgm:t>
        <a:bodyPr/>
        <a:lstStyle/>
        <a:p>
          <a:r>
            <a:rPr lang="en-US"/>
            <a:t>Applied for KNN, Logistic Regression, Random Forest, and AdaBoost</a:t>
          </a:r>
        </a:p>
      </dgm:t>
    </dgm:pt>
    <dgm:pt modelId="{92E7753C-89B6-4837-8B98-EC87647D3B5E}" type="parTrans" cxnId="{DB02CF83-9A8E-469A-B179-43E04204ED2E}">
      <dgm:prSet/>
      <dgm:spPr/>
      <dgm:t>
        <a:bodyPr/>
        <a:lstStyle/>
        <a:p>
          <a:endParaRPr lang="en-US"/>
        </a:p>
      </dgm:t>
    </dgm:pt>
    <dgm:pt modelId="{AC1B2BB4-322D-40E5-92AC-E08FFBD58891}" type="sibTrans" cxnId="{DB02CF83-9A8E-469A-B179-43E04204ED2E}">
      <dgm:prSet/>
      <dgm:spPr/>
      <dgm:t>
        <a:bodyPr/>
        <a:lstStyle/>
        <a:p>
          <a:endParaRPr lang="en-US"/>
        </a:p>
      </dgm:t>
    </dgm:pt>
    <dgm:pt modelId="{E7149EAA-7106-4810-A52C-45410862E47B}">
      <dgm:prSet/>
      <dgm:spPr/>
      <dgm:t>
        <a:bodyPr/>
        <a:lstStyle/>
        <a:p>
          <a:r>
            <a:rPr lang="en-US" b="1"/>
            <a:t>SMOTE</a:t>
          </a:r>
          <a:r>
            <a:rPr lang="en-US"/>
            <a:t> Used in early stages for class balancing</a:t>
          </a:r>
        </a:p>
      </dgm:t>
    </dgm:pt>
    <dgm:pt modelId="{C8B20471-0368-479C-99BC-A86B54AD2A1C}" type="parTrans" cxnId="{BC4FF79E-F477-45DA-BB3B-2A81D1C29792}">
      <dgm:prSet/>
      <dgm:spPr/>
      <dgm:t>
        <a:bodyPr/>
        <a:lstStyle/>
        <a:p>
          <a:endParaRPr lang="en-US"/>
        </a:p>
      </dgm:t>
    </dgm:pt>
    <dgm:pt modelId="{93C33F6E-D856-421D-BA2F-1EE0A09E5246}" type="sibTrans" cxnId="{BC4FF79E-F477-45DA-BB3B-2A81D1C29792}">
      <dgm:prSet/>
      <dgm:spPr/>
      <dgm:t>
        <a:bodyPr/>
        <a:lstStyle/>
        <a:p>
          <a:endParaRPr lang="en-US"/>
        </a:p>
      </dgm:t>
    </dgm:pt>
    <dgm:pt modelId="{0F2F0EAD-F698-5742-80E8-148D825D1BD8}" type="pres">
      <dgm:prSet presAssocID="{813DF104-BE6A-4FD3-9C2B-275EBF4F31D6}" presName="Name0" presStyleCnt="0">
        <dgm:presLayoutVars>
          <dgm:dir/>
          <dgm:resizeHandles val="exact"/>
        </dgm:presLayoutVars>
      </dgm:prSet>
      <dgm:spPr/>
    </dgm:pt>
    <dgm:pt modelId="{4BDADA02-7B56-1542-8212-92086218BE3D}" type="pres">
      <dgm:prSet presAssocID="{B9D549C5-AFDD-4E14-9ED6-1E5E82AAE460}" presName="node" presStyleLbl="node1" presStyleIdx="0" presStyleCnt="6">
        <dgm:presLayoutVars>
          <dgm:bulletEnabled val="1"/>
        </dgm:presLayoutVars>
      </dgm:prSet>
      <dgm:spPr/>
    </dgm:pt>
    <dgm:pt modelId="{928615F9-CFCF-6B4D-8090-458CD2362BDA}" type="pres">
      <dgm:prSet presAssocID="{EDD5211A-4593-49A8-9C7A-47AFFA0E6E9A}" presName="sibTrans" presStyleLbl="sibTrans1D1" presStyleIdx="0" presStyleCnt="5"/>
      <dgm:spPr/>
    </dgm:pt>
    <dgm:pt modelId="{3D4D5C46-FD5E-3F4D-ADC0-08BAF4ECB853}" type="pres">
      <dgm:prSet presAssocID="{EDD5211A-4593-49A8-9C7A-47AFFA0E6E9A}" presName="connectorText" presStyleLbl="sibTrans1D1" presStyleIdx="0" presStyleCnt="5"/>
      <dgm:spPr/>
    </dgm:pt>
    <dgm:pt modelId="{EE11B932-AD64-954D-A4AC-4390B1E91FA6}" type="pres">
      <dgm:prSet presAssocID="{F9CD9674-9AB0-4BAF-81BC-9382FF6D6716}" presName="node" presStyleLbl="node1" presStyleIdx="1" presStyleCnt="6">
        <dgm:presLayoutVars>
          <dgm:bulletEnabled val="1"/>
        </dgm:presLayoutVars>
      </dgm:prSet>
      <dgm:spPr/>
    </dgm:pt>
    <dgm:pt modelId="{6731F009-AD17-6E4B-8062-FBA331DAD92C}" type="pres">
      <dgm:prSet presAssocID="{0CA548F3-3BB2-45E4-8AC2-26F5E098EFDF}" presName="sibTrans" presStyleLbl="sibTrans1D1" presStyleIdx="1" presStyleCnt="5"/>
      <dgm:spPr/>
    </dgm:pt>
    <dgm:pt modelId="{3F2ECD95-2D35-3143-9C5F-0E887F6DFB48}" type="pres">
      <dgm:prSet presAssocID="{0CA548F3-3BB2-45E4-8AC2-26F5E098EFDF}" presName="connectorText" presStyleLbl="sibTrans1D1" presStyleIdx="1" presStyleCnt="5"/>
      <dgm:spPr/>
    </dgm:pt>
    <dgm:pt modelId="{E155459F-E475-0F4F-8281-41351D0899D3}" type="pres">
      <dgm:prSet presAssocID="{47AC09D6-A027-48B1-9241-06E74FF0A648}" presName="node" presStyleLbl="node1" presStyleIdx="2" presStyleCnt="6">
        <dgm:presLayoutVars>
          <dgm:bulletEnabled val="1"/>
        </dgm:presLayoutVars>
      </dgm:prSet>
      <dgm:spPr/>
    </dgm:pt>
    <dgm:pt modelId="{4C93EA92-FB96-9A45-BD41-6FE46A450770}" type="pres">
      <dgm:prSet presAssocID="{A39930E4-643D-4D34-B392-BDA645F6FDB2}" presName="sibTrans" presStyleLbl="sibTrans1D1" presStyleIdx="2" presStyleCnt="5"/>
      <dgm:spPr/>
    </dgm:pt>
    <dgm:pt modelId="{98F08CF0-0513-2B4C-8680-9C9B6BDE18DE}" type="pres">
      <dgm:prSet presAssocID="{A39930E4-643D-4D34-B392-BDA645F6FDB2}" presName="connectorText" presStyleLbl="sibTrans1D1" presStyleIdx="2" presStyleCnt="5"/>
      <dgm:spPr/>
    </dgm:pt>
    <dgm:pt modelId="{4906C62A-2DFE-F346-BDC4-551FBF01F3DE}" type="pres">
      <dgm:prSet presAssocID="{AB0FFCE0-6C11-46A5-A3B1-EC0261001A6C}" presName="node" presStyleLbl="node1" presStyleIdx="3" presStyleCnt="6">
        <dgm:presLayoutVars>
          <dgm:bulletEnabled val="1"/>
        </dgm:presLayoutVars>
      </dgm:prSet>
      <dgm:spPr/>
    </dgm:pt>
    <dgm:pt modelId="{894B5F2A-B0AC-1246-AFEB-67ED5298B31A}" type="pres">
      <dgm:prSet presAssocID="{F640CA4C-3663-424D-8124-F3F36D972864}" presName="sibTrans" presStyleLbl="sibTrans1D1" presStyleIdx="3" presStyleCnt="5"/>
      <dgm:spPr/>
    </dgm:pt>
    <dgm:pt modelId="{C9A097BA-A725-1844-AF2E-B2EB815B7A66}" type="pres">
      <dgm:prSet presAssocID="{F640CA4C-3663-424D-8124-F3F36D972864}" presName="connectorText" presStyleLbl="sibTrans1D1" presStyleIdx="3" presStyleCnt="5"/>
      <dgm:spPr/>
    </dgm:pt>
    <dgm:pt modelId="{FF7AE527-61A8-394B-9861-CD1D0BC9A734}" type="pres">
      <dgm:prSet presAssocID="{065AE9F6-1DB9-474F-B1DA-AB387FEA62E7}" presName="node" presStyleLbl="node1" presStyleIdx="4" presStyleCnt="6">
        <dgm:presLayoutVars>
          <dgm:bulletEnabled val="1"/>
        </dgm:presLayoutVars>
      </dgm:prSet>
      <dgm:spPr/>
    </dgm:pt>
    <dgm:pt modelId="{46BDC625-86DB-9241-A2B9-913398A222B9}" type="pres">
      <dgm:prSet presAssocID="{1EA858C4-C28D-487C-B16C-87E49AB4A832}" presName="sibTrans" presStyleLbl="sibTrans1D1" presStyleIdx="4" presStyleCnt="5"/>
      <dgm:spPr/>
    </dgm:pt>
    <dgm:pt modelId="{489FD0D9-6FE3-1740-9426-B9DC2E0911F2}" type="pres">
      <dgm:prSet presAssocID="{1EA858C4-C28D-487C-B16C-87E49AB4A832}" presName="connectorText" presStyleLbl="sibTrans1D1" presStyleIdx="4" presStyleCnt="5"/>
      <dgm:spPr/>
    </dgm:pt>
    <dgm:pt modelId="{C92A19B4-D547-2647-BA27-6D91528D364E}" type="pres">
      <dgm:prSet presAssocID="{E7149EAA-7106-4810-A52C-45410862E47B}" presName="node" presStyleLbl="node1" presStyleIdx="5" presStyleCnt="6">
        <dgm:presLayoutVars>
          <dgm:bulletEnabled val="1"/>
        </dgm:presLayoutVars>
      </dgm:prSet>
      <dgm:spPr/>
    </dgm:pt>
  </dgm:ptLst>
  <dgm:cxnLst>
    <dgm:cxn modelId="{3712D002-2E9C-40A3-8CBE-50BDDB12A632}" srcId="{F9CD9674-9AB0-4BAF-81BC-9382FF6D6716}" destId="{3ADADB79-24DD-472C-9B54-C6CD5C168635}" srcOrd="0" destOrd="0" parTransId="{FF643FCC-ECB0-4360-B405-D94954793291}" sibTransId="{A6132D72-B8AB-4770-B9AF-AECD17CFF55C}"/>
    <dgm:cxn modelId="{4F32F406-0E78-534E-A209-2E928C908ED1}" type="presOf" srcId="{932BF2CB-9132-4AFC-938D-41466970A2EB}" destId="{EE11B932-AD64-954D-A4AC-4390B1E91FA6}" srcOrd="0" destOrd="2" presId="urn:microsoft.com/office/officeart/2016/7/layout/RepeatingBendingProcessNew"/>
    <dgm:cxn modelId="{9C5C1408-BA47-E94E-B7B5-FA04390D41F7}" type="presOf" srcId="{A39930E4-643D-4D34-B392-BDA645F6FDB2}" destId="{4C93EA92-FB96-9A45-BD41-6FE46A450770}" srcOrd="0" destOrd="0" presId="urn:microsoft.com/office/officeart/2016/7/layout/RepeatingBendingProcessNew"/>
    <dgm:cxn modelId="{92023F0B-C477-49AE-BC2F-B3A63D2C6D65}" srcId="{813DF104-BE6A-4FD3-9C2B-275EBF4F31D6}" destId="{F9CD9674-9AB0-4BAF-81BC-9382FF6D6716}" srcOrd="1" destOrd="0" parTransId="{7355F2C4-7AEB-44A8-B6A1-2CCDBA414CD1}" sibTransId="{0CA548F3-3BB2-45E4-8AC2-26F5E098EFDF}"/>
    <dgm:cxn modelId="{D6516A15-D0C3-F446-90E6-15B35FFFCBBB}" type="presOf" srcId="{AB0FFCE0-6C11-46A5-A3B1-EC0261001A6C}" destId="{4906C62A-2DFE-F346-BDC4-551FBF01F3DE}" srcOrd="0" destOrd="0" presId="urn:microsoft.com/office/officeart/2016/7/layout/RepeatingBendingProcessNew"/>
    <dgm:cxn modelId="{E829DF15-F1CE-BB4B-BCF7-E147E3F98D26}" type="presOf" srcId="{1EA858C4-C28D-487C-B16C-87E49AB4A832}" destId="{46BDC625-86DB-9241-A2B9-913398A222B9}" srcOrd="0" destOrd="0" presId="urn:microsoft.com/office/officeart/2016/7/layout/RepeatingBendingProcessNew"/>
    <dgm:cxn modelId="{68C93D3A-C2C2-4430-95B7-A3DBFDF635A2}" srcId="{F9CD9674-9AB0-4BAF-81BC-9382FF6D6716}" destId="{932BF2CB-9132-4AFC-938D-41466970A2EB}" srcOrd="1" destOrd="0" parTransId="{3B053BDB-F0ED-4C92-A107-F7A3A95CBAF8}" sibTransId="{57A78B27-3642-45BB-8D11-391FFC3FB8AB}"/>
    <dgm:cxn modelId="{6E61323B-E2AC-A246-8971-4C68AC6D59CE}" type="presOf" srcId="{0CA548F3-3BB2-45E4-8AC2-26F5E098EFDF}" destId="{6731F009-AD17-6E4B-8062-FBA331DAD92C}" srcOrd="0" destOrd="0" presId="urn:microsoft.com/office/officeart/2016/7/layout/RepeatingBendingProcessNew"/>
    <dgm:cxn modelId="{E33AA643-2EDB-AD43-ACC6-C0C654BEE57C}" type="presOf" srcId="{F9CD9674-9AB0-4BAF-81BC-9382FF6D6716}" destId="{EE11B932-AD64-954D-A4AC-4390B1E91FA6}" srcOrd="0" destOrd="0" presId="urn:microsoft.com/office/officeart/2016/7/layout/RepeatingBendingProcessNew"/>
    <dgm:cxn modelId="{A06B6550-5B1C-684E-BC05-D66793BE8156}" type="presOf" srcId="{1EA858C4-C28D-487C-B16C-87E49AB4A832}" destId="{489FD0D9-6FE3-1740-9426-B9DC2E0911F2}" srcOrd="1" destOrd="0" presId="urn:microsoft.com/office/officeart/2016/7/layout/RepeatingBendingProcessNew"/>
    <dgm:cxn modelId="{D0E4EB61-B42E-2741-80A0-B728DC66D964}" type="presOf" srcId="{47AC09D6-A027-48B1-9241-06E74FF0A648}" destId="{E155459F-E475-0F4F-8281-41351D0899D3}" srcOrd="0" destOrd="0" presId="urn:microsoft.com/office/officeart/2016/7/layout/RepeatingBendingProcessNew"/>
    <dgm:cxn modelId="{C8FE8E66-F65E-4779-945D-CB6BDB4A15BC}" srcId="{813DF104-BE6A-4FD3-9C2B-275EBF4F31D6}" destId="{B9D549C5-AFDD-4E14-9ED6-1E5E82AAE460}" srcOrd="0" destOrd="0" parTransId="{0B24A315-1C90-4571-A5AF-402A4C95B42C}" sibTransId="{EDD5211A-4593-49A8-9C7A-47AFFA0E6E9A}"/>
    <dgm:cxn modelId="{92471D69-4125-A642-9175-78319A68DEE0}" type="presOf" srcId="{BEBB3EB4-0B7A-4669-A566-837BFD695F0D}" destId="{FF7AE527-61A8-394B-9861-CD1D0BC9A734}" srcOrd="0" destOrd="1" presId="urn:microsoft.com/office/officeart/2016/7/layout/RepeatingBendingProcessNew"/>
    <dgm:cxn modelId="{C277587F-95A0-7742-9FD7-165C0CCD4AFA}" type="presOf" srcId="{A39930E4-643D-4D34-B392-BDA645F6FDB2}" destId="{98F08CF0-0513-2B4C-8680-9C9B6BDE18DE}" srcOrd="1" destOrd="0" presId="urn:microsoft.com/office/officeart/2016/7/layout/RepeatingBendingProcessNew"/>
    <dgm:cxn modelId="{DB02CF83-9A8E-469A-B179-43E04204ED2E}" srcId="{065AE9F6-1DB9-474F-B1DA-AB387FEA62E7}" destId="{BEBB3EB4-0B7A-4669-A566-837BFD695F0D}" srcOrd="0" destOrd="0" parTransId="{92E7753C-89B6-4837-8B98-EC87647D3B5E}" sibTransId="{AC1B2BB4-322D-40E5-92AC-E08FFBD58891}"/>
    <dgm:cxn modelId="{5DDF3F88-69CC-4798-A5B8-81D4783E4136}" srcId="{813DF104-BE6A-4FD3-9C2B-275EBF4F31D6}" destId="{065AE9F6-1DB9-474F-B1DA-AB387FEA62E7}" srcOrd="4" destOrd="0" parTransId="{F5B98C61-D1A3-4D16-8B0C-A54377C720FA}" sibTransId="{1EA858C4-C28D-487C-B16C-87E49AB4A832}"/>
    <dgm:cxn modelId="{32CFB988-3900-CF44-A488-5A8DF85827F7}" type="presOf" srcId="{3ADADB79-24DD-472C-9B54-C6CD5C168635}" destId="{EE11B932-AD64-954D-A4AC-4390B1E91FA6}" srcOrd="0" destOrd="1" presId="urn:microsoft.com/office/officeart/2016/7/layout/RepeatingBendingProcessNew"/>
    <dgm:cxn modelId="{E60AEB9B-44C7-4E61-88B2-449B46F89332}" srcId="{813DF104-BE6A-4FD3-9C2B-275EBF4F31D6}" destId="{47AC09D6-A027-48B1-9241-06E74FF0A648}" srcOrd="2" destOrd="0" parTransId="{4E73BE21-54E6-4290-BADE-EBB1810620F2}" sibTransId="{A39930E4-643D-4D34-B392-BDA645F6FDB2}"/>
    <dgm:cxn modelId="{CD2EFC9D-E390-9142-AF8E-FEE3052F3D9B}" type="presOf" srcId="{EDD5211A-4593-49A8-9C7A-47AFFA0E6E9A}" destId="{928615F9-CFCF-6B4D-8090-458CD2362BDA}" srcOrd="0" destOrd="0" presId="urn:microsoft.com/office/officeart/2016/7/layout/RepeatingBendingProcessNew"/>
    <dgm:cxn modelId="{BC4FF79E-F477-45DA-BB3B-2A81D1C29792}" srcId="{813DF104-BE6A-4FD3-9C2B-275EBF4F31D6}" destId="{E7149EAA-7106-4810-A52C-45410862E47B}" srcOrd="5" destOrd="0" parTransId="{C8B20471-0368-479C-99BC-A86B54AD2A1C}" sibTransId="{93C33F6E-D856-421D-BA2F-1EE0A09E5246}"/>
    <dgm:cxn modelId="{121DBDAF-1215-634D-AAC3-6EE4972D526A}" type="presOf" srcId="{065AE9F6-1DB9-474F-B1DA-AB387FEA62E7}" destId="{FF7AE527-61A8-394B-9861-CD1D0BC9A734}" srcOrd="0" destOrd="0" presId="urn:microsoft.com/office/officeart/2016/7/layout/RepeatingBendingProcessNew"/>
    <dgm:cxn modelId="{1D7D5DB1-BCA6-2B4B-AB79-1AF60A82504C}" type="presOf" srcId="{813DF104-BE6A-4FD3-9C2B-275EBF4F31D6}" destId="{0F2F0EAD-F698-5742-80E8-148D825D1BD8}" srcOrd="0" destOrd="0" presId="urn:microsoft.com/office/officeart/2016/7/layout/RepeatingBendingProcessNew"/>
    <dgm:cxn modelId="{8EDC22B5-CCCC-BA49-A529-5FEC45AA9DCC}" type="presOf" srcId="{B9D549C5-AFDD-4E14-9ED6-1E5E82AAE460}" destId="{4BDADA02-7B56-1542-8212-92086218BE3D}" srcOrd="0" destOrd="0" presId="urn:microsoft.com/office/officeart/2016/7/layout/RepeatingBendingProcessNew"/>
    <dgm:cxn modelId="{4A69D9CA-82F7-7441-BF90-71FD76EC2643}" type="presOf" srcId="{E7149EAA-7106-4810-A52C-45410862E47B}" destId="{C92A19B4-D547-2647-BA27-6D91528D364E}" srcOrd="0" destOrd="0" presId="urn:microsoft.com/office/officeart/2016/7/layout/RepeatingBendingProcessNew"/>
    <dgm:cxn modelId="{48DC0BD0-BB01-3A45-AB57-A9CCF6FAA9DD}" type="presOf" srcId="{F640CA4C-3663-424D-8124-F3F36D972864}" destId="{C9A097BA-A725-1844-AF2E-B2EB815B7A66}" srcOrd="1" destOrd="0" presId="urn:microsoft.com/office/officeart/2016/7/layout/RepeatingBendingProcessNew"/>
    <dgm:cxn modelId="{0E0DECDE-49B3-48B0-A9AE-A3C6226D35EF}" srcId="{813DF104-BE6A-4FD3-9C2B-275EBF4F31D6}" destId="{AB0FFCE0-6C11-46A5-A3B1-EC0261001A6C}" srcOrd="3" destOrd="0" parTransId="{8263C1D3-F0D5-4293-B689-01159EDDF21B}" sibTransId="{F640CA4C-3663-424D-8124-F3F36D972864}"/>
    <dgm:cxn modelId="{645F3FEC-1E60-534A-8786-279CAADD966D}" type="presOf" srcId="{F640CA4C-3663-424D-8124-F3F36D972864}" destId="{894B5F2A-B0AC-1246-AFEB-67ED5298B31A}" srcOrd="0" destOrd="0" presId="urn:microsoft.com/office/officeart/2016/7/layout/RepeatingBendingProcessNew"/>
    <dgm:cxn modelId="{91AC87F3-51AE-184D-82D2-0E46E53557DF}" type="presOf" srcId="{0CA548F3-3BB2-45E4-8AC2-26F5E098EFDF}" destId="{3F2ECD95-2D35-3143-9C5F-0E887F6DFB48}" srcOrd="1" destOrd="0" presId="urn:microsoft.com/office/officeart/2016/7/layout/RepeatingBendingProcessNew"/>
    <dgm:cxn modelId="{E56DC5FB-A932-4742-A127-F66D3DD310D0}" type="presOf" srcId="{EDD5211A-4593-49A8-9C7A-47AFFA0E6E9A}" destId="{3D4D5C46-FD5E-3F4D-ADC0-08BAF4ECB853}" srcOrd="1" destOrd="0" presId="urn:microsoft.com/office/officeart/2016/7/layout/RepeatingBendingProcessNew"/>
    <dgm:cxn modelId="{3F5001BE-EA1C-4746-8BB6-13D9257E6C03}" type="presParOf" srcId="{0F2F0EAD-F698-5742-80E8-148D825D1BD8}" destId="{4BDADA02-7B56-1542-8212-92086218BE3D}" srcOrd="0" destOrd="0" presId="urn:microsoft.com/office/officeart/2016/7/layout/RepeatingBendingProcessNew"/>
    <dgm:cxn modelId="{01CA1DE2-4D38-C043-8661-C585E5874923}" type="presParOf" srcId="{0F2F0EAD-F698-5742-80E8-148D825D1BD8}" destId="{928615F9-CFCF-6B4D-8090-458CD2362BDA}" srcOrd="1" destOrd="0" presId="urn:microsoft.com/office/officeart/2016/7/layout/RepeatingBendingProcessNew"/>
    <dgm:cxn modelId="{4F5F0EE6-959D-B04B-A33D-1BD8E1C71F9D}" type="presParOf" srcId="{928615F9-CFCF-6B4D-8090-458CD2362BDA}" destId="{3D4D5C46-FD5E-3F4D-ADC0-08BAF4ECB853}" srcOrd="0" destOrd="0" presId="urn:microsoft.com/office/officeart/2016/7/layout/RepeatingBendingProcessNew"/>
    <dgm:cxn modelId="{A30FA5CB-5497-534B-A679-E53AF32478B4}" type="presParOf" srcId="{0F2F0EAD-F698-5742-80E8-148D825D1BD8}" destId="{EE11B932-AD64-954D-A4AC-4390B1E91FA6}" srcOrd="2" destOrd="0" presId="urn:microsoft.com/office/officeart/2016/7/layout/RepeatingBendingProcessNew"/>
    <dgm:cxn modelId="{BFB3D504-C613-C24F-A720-FA55D5C7E838}" type="presParOf" srcId="{0F2F0EAD-F698-5742-80E8-148D825D1BD8}" destId="{6731F009-AD17-6E4B-8062-FBA331DAD92C}" srcOrd="3" destOrd="0" presId="urn:microsoft.com/office/officeart/2016/7/layout/RepeatingBendingProcessNew"/>
    <dgm:cxn modelId="{F659940E-56E2-F347-9F07-CF16E22F5E39}" type="presParOf" srcId="{6731F009-AD17-6E4B-8062-FBA331DAD92C}" destId="{3F2ECD95-2D35-3143-9C5F-0E887F6DFB48}" srcOrd="0" destOrd="0" presId="urn:microsoft.com/office/officeart/2016/7/layout/RepeatingBendingProcessNew"/>
    <dgm:cxn modelId="{530208D5-74EF-2A49-AFCF-92F8A0CFE30F}" type="presParOf" srcId="{0F2F0EAD-F698-5742-80E8-148D825D1BD8}" destId="{E155459F-E475-0F4F-8281-41351D0899D3}" srcOrd="4" destOrd="0" presId="urn:microsoft.com/office/officeart/2016/7/layout/RepeatingBendingProcessNew"/>
    <dgm:cxn modelId="{E6E4A071-9301-EC4D-8B60-0A21CA91DB07}" type="presParOf" srcId="{0F2F0EAD-F698-5742-80E8-148D825D1BD8}" destId="{4C93EA92-FB96-9A45-BD41-6FE46A450770}" srcOrd="5" destOrd="0" presId="urn:microsoft.com/office/officeart/2016/7/layout/RepeatingBendingProcessNew"/>
    <dgm:cxn modelId="{875CF203-35D8-494E-A3EE-FF13F3BF4F4C}" type="presParOf" srcId="{4C93EA92-FB96-9A45-BD41-6FE46A450770}" destId="{98F08CF0-0513-2B4C-8680-9C9B6BDE18DE}" srcOrd="0" destOrd="0" presId="urn:microsoft.com/office/officeart/2016/7/layout/RepeatingBendingProcessNew"/>
    <dgm:cxn modelId="{02A20781-3CA3-8B48-8D6A-9461B90A4DA3}" type="presParOf" srcId="{0F2F0EAD-F698-5742-80E8-148D825D1BD8}" destId="{4906C62A-2DFE-F346-BDC4-551FBF01F3DE}" srcOrd="6" destOrd="0" presId="urn:microsoft.com/office/officeart/2016/7/layout/RepeatingBendingProcessNew"/>
    <dgm:cxn modelId="{E2CDE918-4237-7B45-9AEA-1D37E9802D97}" type="presParOf" srcId="{0F2F0EAD-F698-5742-80E8-148D825D1BD8}" destId="{894B5F2A-B0AC-1246-AFEB-67ED5298B31A}" srcOrd="7" destOrd="0" presId="urn:microsoft.com/office/officeart/2016/7/layout/RepeatingBendingProcessNew"/>
    <dgm:cxn modelId="{1E97961B-18C3-DE42-A310-E68255145555}" type="presParOf" srcId="{894B5F2A-B0AC-1246-AFEB-67ED5298B31A}" destId="{C9A097BA-A725-1844-AF2E-B2EB815B7A66}" srcOrd="0" destOrd="0" presId="urn:microsoft.com/office/officeart/2016/7/layout/RepeatingBendingProcessNew"/>
    <dgm:cxn modelId="{EA2CA496-0757-9744-83CE-3C1208172FAB}" type="presParOf" srcId="{0F2F0EAD-F698-5742-80E8-148D825D1BD8}" destId="{FF7AE527-61A8-394B-9861-CD1D0BC9A734}" srcOrd="8" destOrd="0" presId="urn:microsoft.com/office/officeart/2016/7/layout/RepeatingBendingProcessNew"/>
    <dgm:cxn modelId="{3D5098A7-A262-134E-9F93-039C1106CC50}" type="presParOf" srcId="{0F2F0EAD-F698-5742-80E8-148D825D1BD8}" destId="{46BDC625-86DB-9241-A2B9-913398A222B9}" srcOrd="9" destOrd="0" presId="urn:microsoft.com/office/officeart/2016/7/layout/RepeatingBendingProcessNew"/>
    <dgm:cxn modelId="{828F7DCD-DDBD-5347-B9C0-EE1B64479FB9}" type="presParOf" srcId="{46BDC625-86DB-9241-A2B9-913398A222B9}" destId="{489FD0D9-6FE3-1740-9426-B9DC2E0911F2}" srcOrd="0" destOrd="0" presId="urn:microsoft.com/office/officeart/2016/7/layout/RepeatingBendingProcessNew"/>
    <dgm:cxn modelId="{94A4E4D2-03F5-B247-AA14-E15D0B4202B6}" type="presParOf" srcId="{0F2F0EAD-F698-5742-80E8-148D825D1BD8}" destId="{C92A19B4-D547-2647-BA27-6D91528D364E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B24B69-F5B5-4130-BE8E-2E74C857D3B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33C971-D42D-4247-A3D2-054EC2F8E188}">
      <dgm:prSet/>
      <dgm:spPr/>
      <dgm:t>
        <a:bodyPr/>
        <a:lstStyle/>
        <a:p>
          <a:r>
            <a:rPr lang="en-US" b="1"/>
            <a:t>Regional Bias in Quantile Binning</a:t>
          </a:r>
          <a:endParaRPr lang="en-US"/>
        </a:p>
      </dgm:t>
    </dgm:pt>
    <dgm:pt modelId="{E9C64AB2-66BD-47FA-A04D-6BCCFA230A64}" type="parTrans" cxnId="{37DB1F46-2D7E-4FDD-B417-6B4CA92EA54A}">
      <dgm:prSet/>
      <dgm:spPr/>
      <dgm:t>
        <a:bodyPr/>
        <a:lstStyle/>
        <a:p>
          <a:endParaRPr lang="en-US"/>
        </a:p>
      </dgm:t>
    </dgm:pt>
    <dgm:pt modelId="{0131DAA2-2A89-4372-9F58-02A8A2E5FCE3}" type="sibTrans" cxnId="{37DB1F46-2D7E-4FDD-B417-6B4CA92EA54A}">
      <dgm:prSet/>
      <dgm:spPr/>
      <dgm:t>
        <a:bodyPr/>
        <a:lstStyle/>
        <a:p>
          <a:endParaRPr lang="en-US"/>
        </a:p>
      </dgm:t>
    </dgm:pt>
    <dgm:pt modelId="{EEC6425B-5EDA-4390-AF69-8E6B7111E21E}">
      <dgm:prSet/>
      <dgm:spPr/>
      <dgm:t>
        <a:bodyPr/>
        <a:lstStyle/>
        <a:p>
          <a:r>
            <a:rPr lang="en-US"/>
            <a:t>Price tiers were generated using </a:t>
          </a:r>
          <a:r>
            <a:rPr lang="en-US" b="1"/>
            <a:t>global quantile cuts</a:t>
          </a:r>
          <a:endParaRPr lang="en-US"/>
        </a:p>
      </dgm:t>
    </dgm:pt>
    <dgm:pt modelId="{893E202B-B2D1-40E6-BA08-7A06315FC0AE}" type="parTrans" cxnId="{5B2CD5B2-5D5E-49DC-9E4F-3C4EC6F2E92C}">
      <dgm:prSet/>
      <dgm:spPr/>
      <dgm:t>
        <a:bodyPr/>
        <a:lstStyle/>
        <a:p>
          <a:endParaRPr lang="en-US"/>
        </a:p>
      </dgm:t>
    </dgm:pt>
    <dgm:pt modelId="{9CF983B1-FC7E-4A06-9D96-F75AC66AD2B1}" type="sibTrans" cxnId="{5B2CD5B2-5D5E-49DC-9E4F-3C4EC6F2E92C}">
      <dgm:prSet/>
      <dgm:spPr/>
      <dgm:t>
        <a:bodyPr/>
        <a:lstStyle/>
        <a:p>
          <a:endParaRPr lang="en-US"/>
        </a:p>
      </dgm:t>
    </dgm:pt>
    <dgm:pt modelId="{51E60E04-4188-4E0E-9892-983DDBD63A8D}">
      <dgm:prSet/>
      <dgm:spPr/>
      <dgm:t>
        <a:bodyPr/>
        <a:lstStyle/>
        <a:p>
          <a:r>
            <a:rPr lang="en-US"/>
            <a:t>This doesn’t account for </a:t>
          </a:r>
          <a:r>
            <a:rPr lang="en-US" b="1"/>
            <a:t>local market variations</a:t>
          </a:r>
          <a:r>
            <a:rPr lang="en-US"/>
            <a:t> (e.g., NYC vs. rural areas)</a:t>
          </a:r>
        </a:p>
      </dgm:t>
    </dgm:pt>
    <dgm:pt modelId="{3F5C557C-04E3-4303-8934-0C008DEFEF5C}" type="parTrans" cxnId="{D8248248-3FB0-4B19-9A0E-F954F38EB042}">
      <dgm:prSet/>
      <dgm:spPr/>
      <dgm:t>
        <a:bodyPr/>
        <a:lstStyle/>
        <a:p>
          <a:endParaRPr lang="en-US"/>
        </a:p>
      </dgm:t>
    </dgm:pt>
    <dgm:pt modelId="{70CE5989-5104-430D-B080-DFF96F574826}" type="sibTrans" cxnId="{D8248248-3FB0-4B19-9A0E-F954F38EB042}">
      <dgm:prSet/>
      <dgm:spPr/>
      <dgm:t>
        <a:bodyPr/>
        <a:lstStyle/>
        <a:p>
          <a:endParaRPr lang="en-US"/>
        </a:p>
      </dgm:t>
    </dgm:pt>
    <dgm:pt modelId="{394A23FE-0528-4268-9BC0-60511089C5F8}">
      <dgm:prSet/>
      <dgm:spPr/>
      <dgm:t>
        <a:bodyPr/>
        <a:lstStyle/>
        <a:p>
          <a:r>
            <a:rPr lang="en-US"/>
            <a:t>May lead to </a:t>
          </a:r>
          <a:r>
            <a:rPr lang="en-US" b="1"/>
            <a:t>unfair categorization</a:t>
          </a:r>
          <a:r>
            <a:rPr lang="en-US"/>
            <a:t> in regionally skewed data</a:t>
          </a:r>
        </a:p>
      </dgm:t>
    </dgm:pt>
    <dgm:pt modelId="{25E83383-4019-482B-83E9-05DC5811CE12}" type="parTrans" cxnId="{388360D8-C643-473B-81E4-DEA70EF4DCAC}">
      <dgm:prSet/>
      <dgm:spPr/>
      <dgm:t>
        <a:bodyPr/>
        <a:lstStyle/>
        <a:p>
          <a:endParaRPr lang="en-US"/>
        </a:p>
      </dgm:t>
    </dgm:pt>
    <dgm:pt modelId="{38ED3900-A520-4839-BCC4-0C4191B537DE}" type="sibTrans" cxnId="{388360D8-C643-473B-81E4-DEA70EF4DCAC}">
      <dgm:prSet/>
      <dgm:spPr/>
      <dgm:t>
        <a:bodyPr/>
        <a:lstStyle/>
        <a:p>
          <a:endParaRPr lang="en-US"/>
        </a:p>
      </dgm:t>
    </dgm:pt>
    <dgm:pt modelId="{367ACDCE-463E-49C0-B635-01ACA1D16390}">
      <dgm:prSet/>
      <dgm:spPr/>
      <dgm:t>
        <a:bodyPr/>
        <a:lstStyle/>
        <a:p>
          <a:r>
            <a:rPr lang="en-US" b="1" dirty="0"/>
            <a:t>2. Lack of Rich Contextual Features</a:t>
          </a:r>
          <a:endParaRPr lang="en-US" dirty="0"/>
        </a:p>
      </dgm:t>
    </dgm:pt>
    <dgm:pt modelId="{ACFA8CB6-AB1D-4557-9D35-1790E65730D5}" type="parTrans" cxnId="{99B1494E-A3F0-4C6A-94D0-4B6A49B3A678}">
      <dgm:prSet/>
      <dgm:spPr/>
      <dgm:t>
        <a:bodyPr/>
        <a:lstStyle/>
        <a:p>
          <a:endParaRPr lang="en-US"/>
        </a:p>
      </dgm:t>
    </dgm:pt>
    <dgm:pt modelId="{D9C839B2-F637-41D2-8E62-9296EA831206}" type="sibTrans" cxnId="{99B1494E-A3F0-4C6A-94D0-4B6A49B3A678}">
      <dgm:prSet/>
      <dgm:spPr/>
      <dgm:t>
        <a:bodyPr/>
        <a:lstStyle/>
        <a:p>
          <a:endParaRPr lang="en-US"/>
        </a:p>
      </dgm:t>
    </dgm:pt>
    <dgm:pt modelId="{52B0BA8D-5D7D-4AFA-ADE3-DC985CCA3B4A}">
      <dgm:prSet/>
      <dgm:spPr/>
      <dgm:t>
        <a:bodyPr/>
        <a:lstStyle/>
        <a:p>
          <a:r>
            <a:rPr lang="en-US"/>
            <a:t>Dataset does not include:</a:t>
          </a:r>
        </a:p>
      </dgm:t>
    </dgm:pt>
    <dgm:pt modelId="{16CDD2CA-05A7-4A8E-B283-4368608D8F9D}" type="parTrans" cxnId="{AA283369-68C7-4334-B4FE-2ED118971252}">
      <dgm:prSet/>
      <dgm:spPr/>
      <dgm:t>
        <a:bodyPr/>
        <a:lstStyle/>
        <a:p>
          <a:endParaRPr lang="en-US"/>
        </a:p>
      </dgm:t>
    </dgm:pt>
    <dgm:pt modelId="{65B50519-0FC5-4BD0-BCB3-73A3F510E1F2}" type="sibTrans" cxnId="{AA283369-68C7-4334-B4FE-2ED118971252}">
      <dgm:prSet/>
      <dgm:spPr/>
      <dgm:t>
        <a:bodyPr/>
        <a:lstStyle/>
        <a:p>
          <a:endParaRPr lang="en-US"/>
        </a:p>
      </dgm:t>
    </dgm:pt>
    <dgm:pt modelId="{999E7C5D-9611-49B0-8695-09291D60382A}">
      <dgm:prSet/>
      <dgm:spPr/>
      <dgm:t>
        <a:bodyPr/>
        <a:lstStyle/>
        <a:p>
          <a:r>
            <a:rPr lang="en-US" b="1"/>
            <a:t>Proximity to public transit or downtown</a:t>
          </a:r>
          <a:endParaRPr lang="en-US"/>
        </a:p>
      </dgm:t>
    </dgm:pt>
    <dgm:pt modelId="{3383A175-13D8-4F34-AA1B-E6ABD4D37BB8}" type="parTrans" cxnId="{74F8885C-1DD3-4296-BF17-21721838EAF8}">
      <dgm:prSet/>
      <dgm:spPr/>
      <dgm:t>
        <a:bodyPr/>
        <a:lstStyle/>
        <a:p>
          <a:endParaRPr lang="en-US"/>
        </a:p>
      </dgm:t>
    </dgm:pt>
    <dgm:pt modelId="{E1CCA69A-0332-4344-A908-3E331E5D1F2D}" type="sibTrans" cxnId="{74F8885C-1DD3-4296-BF17-21721838EAF8}">
      <dgm:prSet/>
      <dgm:spPr/>
      <dgm:t>
        <a:bodyPr/>
        <a:lstStyle/>
        <a:p>
          <a:endParaRPr lang="en-US"/>
        </a:p>
      </dgm:t>
    </dgm:pt>
    <dgm:pt modelId="{5968BED1-5DEA-4B68-BFDF-D335F2ABFFA5}">
      <dgm:prSet/>
      <dgm:spPr/>
      <dgm:t>
        <a:bodyPr/>
        <a:lstStyle/>
        <a:p>
          <a:r>
            <a:rPr lang="en-US" b="1"/>
            <a:t>Renovation status, building age</a:t>
          </a:r>
          <a:endParaRPr lang="en-US"/>
        </a:p>
      </dgm:t>
    </dgm:pt>
    <dgm:pt modelId="{7BA8F0ED-15D4-4883-9AF6-5D4D048AA529}" type="parTrans" cxnId="{885CFB29-8DF4-43F3-8C20-F3425B6C6508}">
      <dgm:prSet/>
      <dgm:spPr/>
      <dgm:t>
        <a:bodyPr/>
        <a:lstStyle/>
        <a:p>
          <a:endParaRPr lang="en-US"/>
        </a:p>
      </dgm:t>
    </dgm:pt>
    <dgm:pt modelId="{673B4880-A79B-4C4F-BE2D-9CAB834C0D90}" type="sibTrans" cxnId="{885CFB29-8DF4-43F3-8C20-F3425B6C6508}">
      <dgm:prSet/>
      <dgm:spPr/>
      <dgm:t>
        <a:bodyPr/>
        <a:lstStyle/>
        <a:p>
          <a:endParaRPr lang="en-US"/>
        </a:p>
      </dgm:t>
    </dgm:pt>
    <dgm:pt modelId="{F62DBB22-5E58-4056-BD77-685DD9C53909}">
      <dgm:prSet/>
      <dgm:spPr/>
      <dgm:t>
        <a:bodyPr/>
        <a:lstStyle/>
        <a:p>
          <a:r>
            <a:rPr lang="en-US" b="1"/>
            <a:t>Neighborhood-level factors</a:t>
          </a:r>
          <a:r>
            <a:rPr lang="en-US"/>
            <a:t> (safety, amenities)</a:t>
          </a:r>
        </a:p>
      </dgm:t>
    </dgm:pt>
    <dgm:pt modelId="{365D41DE-379F-4F42-B0A7-7E1C8CC71D41}" type="parTrans" cxnId="{147D2A3B-D552-41DD-A500-03B33242A9F3}">
      <dgm:prSet/>
      <dgm:spPr/>
      <dgm:t>
        <a:bodyPr/>
        <a:lstStyle/>
        <a:p>
          <a:endParaRPr lang="en-US"/>
        </a:p>
      </dgm:t>
    </dgm:pt>
    <dgm:pt modelId="{070C33EF-D75C-4162-8E38-9B984A640462}" type="sibTrans" cxnId="{147D2A3B-D552-41DD-A500-03B33242A9F3}">
      <dgm:prSet/>
      <dgm:spPr/>
      <dgm:t>
        <a:bodyPr/>
        <a:lstStyle/>
        <a:p>
          <a:endParaRPr lang="en-US"/>
        </a:p>
      </dgm:t>
    </dgm:pt>
    <dgm:pt modelId="{20CD3AA9-075B-4CDE-A1E4-96AE793CF6B4}">
      <dgm:prSet/>
      <dgm:spPr/>
      <dgm:t>
        <a:bodyPr/>
        <a:lstStyle/>
        <a:p>
          <a:r>
            <a:rPr lang="en-US"/>
            <a:t>Limits the model’s ability to capture </a:t>
          </a:r>
          <a:r>
            <a:rPr lang="en-US" b="1"/>
            <a:t>real-world price influencers</a:t>
          </a:r>
          <a:endParaRPr lang="en-US"/>
        </a:p>
      </dgm:t>
    </dgm:pt>
    <dgm:pt modelId="{D054D22C-935A-4B5F-BD8B-1F673D4B54D8}" type="parTrans" cxnId="{19ACE4E7-1A27-411F-A74D-3BD023A28C00}">
      <dgm:prSet/>
      <dgm:spPr/>
      <dgm:t>
        <a:bodyPr/>
        <a:lstStyle/>
        <a:p>
          <a:endParaRPr lang="en-US"/>
        </a:p>
      </dgm:t>
    </dgm:pt>
    <dgm:pt modelId="{E99AF2DD-00E4-412E-A9C5-B4F8D736D2CB}" type="sibTrans" cxnId="{19ACE4E7-1A27-411F-A74D-3BD023A28C00}">
      <dgm:prSet/>
      <dgm:spPr/>
      <dgm:t>
        <a:bodyPr/>
        <a:lstStyle/>
        <a:p>
          <a:endParaRPr lang="en-US"/>
        </a:p>
      </dgm:t>
    </dgm:pt>
    <dgm:pt modelId="{78DA8F25-D567-4BBF-B90E-28E5676F4DD6}">
      <dgm:prSet/>
      <dgm:spPr/>
      <dgm:t>
        <a:bodyPr/>
        <a:lstStyle/>
        <a:p>
          <a:r>
            <a:rPr lang="en-US" b="1" dirty="0"/>
            <a:t>3. No Temporal Modeling</a:t>
          </a:r>
          <a:endParaRPr lang="en-US" dirty="0"/>
        </a:p>
      </dgm:t>
    </dgm:pt>
    <dgm:pt modelId="{815D4602-D7F9-4A0E-B607-881057CDBB6C}" type="parTrans" cxnId="{F122AB09-F85B-4BAC-880D-66FB0482CFB0}">
      <dgm:prSet/>
      <dgm:spPr/>
      <dgm:t>
        <a:bodyPr/>
        <a:lstStyle/>
        <a:p>
          <a:endParaRPr lang="en-US"/>
        </a:p>
      </dgm:t>
    </dgm:pt>
    <dgm:pt modelId="{EF3C02B1-C7BD-4F9F-9AA4-93E85E804B37}" type="sibTrans" cxnId="{F122AB09-F85B-4BAC-880D-66FB0482CFB0}">
      <dgm:prSet/>
      <dgm:spPr/>
      <dgm:t>
        <a:bodyPr/>
        <a:lstStyle/>
        <a:p>
          <a:endParaRPr lang="en-US"/>
        </a:p>
      </dgm:t>
    </dgm:pt>
    <dgm:pt modelId="{225EF207-0334-4E7C-A48F-56BE4DED9479}">
      <dgm:prSet/>
      <dgm:spPr/>
      <dgm:t>
        <a:bodyPr/>
        <a:lstStyle/>
        <a:p>
          <a:r>
            <a:rPr lang="en-US"/>
            <a:t>Dataset is treated as </a:t>
          </a:r>
          <a:r>
            <a:rPr lang="en-US" b="1"/>
            <a:t>time-independent</a:t>
          </a:r>
          <a:endParaRPr lang="en-US"/>
        </a:p>
      </dgm:t>
    </dgm:pt>
    <dgm:pt modelId="{0FF38F4B-AAC9-4937-B569-2A92A690CFD7}" type="parTrans" cxnId="{FB2F810B-B9BA-4259-B756-393C71450E0C}">
      <dgm:prSet/>
      <dgm:spPr/>
      <dgm:t>
        <a:bodyPr/>
        <a:lstStyle/>
        <a:p>
          <a:endParaRPr lang="en-US"/>
        </a:p>
      </dgm:t>
    </dgm:pt>
    <dgm:pt modelId="{CC42789F-46A1-4CAE-BA7A-31D3F795CF92}" type="sibTrans" cxnId="{FB2F810B-B9BA-4259-B756-393C71450E0C}">
      <dgm:prSet/>
      <dgm:spPr/>
      <dgm:t>
        <a:bodyPr/>
        <a:lstStyle/>
        <a:p>
          <a:endParaRPr lang="en-US"/>
        </a:p>
      </dgm:t>
    </dgm:pt>
    <dgm:pt modelId="{2E12D91E-699F-40FB-87ED-10C1AAF3EF97}">
      <dgm:prSet/>
      <dgm:spPr/>
      <dgm:t>
        <a:bodyPr/>
        <a:lstStyle/>
        <a:p>
          <a:r>
            <a:rPr lang="en-US"/>
            <a:t>No incorporation of:</a:t>
          </a:r>
        </a:p>
      </dgm:t>
    </dgm:pt>
    <dgm:pt modelId="{1A196768-200A-4CD3-91AD-2F82D9801360}" type="parTrans" cxnId="{614B55CE-62B0-4018-B502-AB9B46193B47}">
      <dgm:prSet/>
      <dgm:spPr/>
      <dgm:t>
        <a:bodyPr/>
        <a:lstStyle/>
        <a:p>
          <a:endParaRPr lang="en-US"/>
        </a:p>
      </dgm:t>
    </dgm:pt>
    <dgm:pt modelId="{E2EB45A7-FC48-4917-A8E1-CA461F041E78}" type="sibTrans" cxnId="{614B55CE-62B0-4018-B502-AB9B46193B47}">
      <dgm:prSet/>
      <dgm:spPr/>
      <dgm:t>
        <a:bodyPr/>
        <a:lstStyle/>
        <a:p>
          <a:endParaRPr lang="en-US"/>
        </a:p>
      </dgm:t>
    </dgm:pt>
    <dgm:pt modelId="{74799C2C-4BAD-4337-9B3A-E1B0B2220C8A}">
      <dgm:prSet/>
      <dgm:spPr/>
      <dgm:t>
        <a:bodyPr/>
        <a:lstStyle/>
        <a:p>
          <a:r>
            <a:rPr lang="en-US" b="1"/>
            <a:t>Seasonal trends</a:t>
          </a:r>
          <a:r>
            <a:rPr lang="en-US"/>
            <a:t> (e.g., summer rental spikes)</a:t>
          </a:r>
        </a:p>
      </dgm:t>
    </dgm:pt>
    <dgm:pt modelId="{A56C7536-8BED-47F7-851A-0CBB447CB0F0}" type="parTrans" cxnId="{12A6D3CB-78DD-466B-8AD1-3864A3711D99}">
      <dgm:prSet/>
      <dgm:spPr/>
      <dgm:t>
        <a:bodyPr/>
        <a:lstStyle/>
        <a:p>
          <a:endParaRPr lang="en-US"/>
        </a:p>
      </dgm:t>
    </dgm:pt>
    <dgm:pt modelId="{062CE4A0-2C1E-4FD4-AEB0-12C17ED4E031}" type="sibTrans" cxnId="{12A6D3CB-78DD-466B-8AD1-3864A3711D99}">
      <dgm:prSet/>
      <dgm:spPr/>
      <dgm:t>
        <a:bodyPr/>
        <a:lstStyle/>
        <a:p>
          <a:endParaRPr lang="en-US"/>
        </a:p>
      </dgm:t>
    </dgm:pt>
    <dgm:pt modelId="{6DC6B033-FA93-4EB0-9277-E21ACB96103C}">
      <dgm:prSet/>
      <dgm:spPr/>
      <dgm:t>
        <a:bodyPr/>
        <a:lstStyle/>
        <a:p>
          <a:r>
            <a:rPr lang="en-US" b="1"/>
            <a:t>Price evolution over years</a:t>
          </a:r>
          <a:endParaRPr lang="en-US"/>
        </a:p>
      </dgm:t>
    </dgm:pt>
    <dgm:pt modelId="{BD02743A-9FAC-40E6-B4B9-2236F81AF3A8}" type="parTrans" cxnId="{06A59DA9-FE89-496E-9731-436D7B559E1D}">
      <dgm:prSet/>
      <dgm:spPr/>
      <dgm:t>
        <a:bodyPr/>
        <a:lstStyle/>
        <a:p>
          <a:endParaRPr lang="en-US"/>
        </a:p>
      </dgm:t>
    </dgm:pt>
    <dgm:pt modelId="{06DB7A5E-A3BE-446F-86C1-085EF53668FB}" type="sibTrans" cxnId="{06A59DA9-FE89-496E-9731-436D7B559E1D}">
      <dgm:prSet/>
      <dgm:spPr/>
      <dgm:t>
        <a:bodyPr/>
        <a:lstStyle/>
        <a:p>
          <a:endParaRPr lang="en-US"/>
        </a:p>
      </dgm:t>
    </dgm:pt>
    <dgm:pt modelId="{248AE2F3-467F-4DF5-8DCC-69EEC9F810B7}">
      <dgm:prSet/>
      <dgm:spPr/>
      <dgm:t>
        <a:bodyPr/>
        <a:lstStyle/>
        <a:p>
          <a:r>
            <a:rPr lang="en-US"/>
            <a:t>Reduces applicability for </a:t>
          </a:r>
          <a:r>
            <a:rPr lang="en-US" b="1"/>
            <a:t>forecasting</a:t>
          </a:r>
          <a:endParaRPr lang="en-US"/>
        </a:p>
      </dgm:t>
    </dgm:pt>
    <dgm:pt modelId="{2EDD1F73-1454-411B-9438-4C25C13B3B8A}" type="parTrans" cxnId="{C8E22703-E7AB-4E90-B887-4445A2ACD02C}">
      <dgm:prSet/>
      <dgm:spPr/>
      <dgm:t>
        <a:bodyPr/>
        <a:lstStyle/>
        <a:p>
          <a:endParaRPr lang="en-US"/>
        </a:p>
      </dgm:t>
    </dgm:pt>
    <dgm:pt modelId="{6D1AA7A3-C9B7-450F-9820-6F2723FBBE55}" type="sibTrans" cxnId="{C8E22703-E7AB-4E90-B887-4445A2ACD02C}">
      <dgm:prSet/>
      <dgm:spPr/>
      <dgm:t>
        <a:bodyPr/>
        <a:lstStyle/>
        <a:p>
          <a:endParaRPr lang="en-US"/>
        </a:p>
      </dgm:t>
    </dgm:pt>
    <dgm:pt modelId="{BB2EBA42-C90E-D943-9224-02F1E82733D1}" type="pres">
      <dgm:prSet presAssocID="{6BB24B69-F5B5-4130-BE8E-2E74C857D3B7}" presName="Name0" presStyleCnt="0">
        <dgm:presLayoutVars>
          <dgm:dir/>
          <dgm:resizeHandles val="exact"/>
        </dgm:presLayoutVars>
      </dgm:prSet>
      <dgm:spPr/>
    </dgm:pt>
    <dgm:pt modelId="{BDA32656-FED2-F54A-AC84-0182F160A388}" type="pres">
      <dgm:prSet presAssocID="{9C33C971-D42D-4247-A3D2-054EC2F8E188}" presName="node" presStyleLbl="node1" presStyleIdx="0" presStyleCnt="11">
        <dgm:presLayoutVars>
          <dgm:bulletEnabled val="1"/>
        </dgm:presLayoutVars>
      </dgm:prSet>
      <dgm:spPr/>
    </dgm:pt>
    <dgm:pt modelId="{2CECCB64-01C3-8D45-BEF7-FDDBEEFC090B}" type="pres">
      <dgm:prSet presAssocID="{0131DAA2-2A89-4372-9F58-02A8A2E5FCE3}" presName="sibTrans" presStyleLbl="sibTrans1D1" presStyleIdx="0" presStyleCnt="10"/>
      <dgm:spPr/>
    </dgm:pt>
    <dgm:pt modelId="{CF4B7DC7-EA5A-A341-BD89-9D3E9719D0C8}" type="pres">
      <dgm:prSet presAssocID="{0131DAA2-2A89-4372-9F58-02A8A2E5FCE3}" presName="connectorText" presStyleLbl="sibTrans1D1" presStyleIdx="0" presStyleCnt="10"/>
      <dgm:spPr/>
    </dgm:pt>
    <dgm:pt modelId="{8BD9CA3D-D8F8-1643-8DCA-246FD75CA469}" type="pres">
      <dgm:prSet presAssocID="{EEC6425B-5EDA-4390-AF69-8E6B7111E21E}" presName="node" presStyleLbl="node1" presStyleIdx="1" presStyleCnt="11">
        <dgm:presLayoutVars>
          <dgm:bulletEnabled val="1"/>
        </dgm:presLayoutVars>
      </dgm:prSet>
      <dgm:spPr/>
    </dgm:pt>
    <dgm:pt modelId="{0C379C56-C074-8847-9DAC-9929852A1242}" type="pres">
      <dgm:prSet presAssocID="{9CF983B1-FC7E-4A06-9D96-F75AC66AD2B1}" presName="sibTrans" presStyleLbl="sibTrans1D1" presStyleIdx="1" presStyleCnt="10"/>
      <dgm:spPr/>
    </dgm:pt>
    <dgm:pt modelId="{EEE168EE-1610-3445-A4A9-884C189CF2D7}" type="pres">
      <dgm:prSet presAssocID="{9CF983B1-FC7E-4A06-9D96-F75AC66AD2B1}" presName="connectorText" presStyleLbl="sibTrans1D1" presStyleIdx="1" presStyleCnt="10"/>
      <dgm:spPr/>
    </dgm:pt>
    <dgm:pt modelId="{330DE59E-A066-7F4F-BC17-096B9EC79157}" type="pres">
      <dgm:prSet presAssocID="{51E60E04-4188-4E0E-9892-983DDBD63A8D}" presName="node" presStyleLbl="node1" presStyleIdx="2" presStyleCnt="11">
        <dgm:presLayoutVars>
          <dgm:bulletEnabled val="1"/>
        </dgm:presLayoutVars>
      </dgm:prSet>
      <dgm:spPr/>
    </dgm:pt>
    <dgm:pt modelId="{472B9AFD-6F97-734A-B8BA-037AA2C6939A}" type="pres">
      <dgm:prSet presAssocID="{70CE5989-5104-430D-B080-DFF96F574826}" presName="sibTrans" presStyleLbl="sibTrans1D1" presStyleIdx="2" presStyleCnt="10"/>
      <dgm:spPr/>
    </dgm:pt>
    <dgm:pt modelId="{8E73696C-A3B3-914C-9567-57F758D2E8A8}" type="pres">
      <dgm:prSet presAssocID="{70CE5989-5104-430D-B080-DFF96F574826}" presName="connectorText" presStyleLbl="sibTrans1D1" presStyleIdx="2" presStyleCnt="10"/>
      <dgm:spPr/>
    </dgm:pt>
    <dgm:pt modelId="{72996FB5-CA8D-2C40-BE5D-D36DBA29E2E0}" type="pres">
      <dgm:prSet presAssocID="{394A23FE-0528-4268-9BC0-60511089C5F8}" presName="node" presStyleLbl="node1" presStyleIdx="3" presStyleCnt="11">
        <dgm:presLayoutVars>
          <dgm:bulletEnabled val="1"/>
        </dgm:presLayoutVars>
      </dgm:prSet>
      <dgm:spPr/>
    </dgm:pt>
    <dgm:pt modelId="{29EDC6D1-9E3D-1648-B047-E1083A979D31}" type="pres">
      <dgm:prSet presAssocID="{38ED3900-A520-4839-BCC4-0C4191B537DE}" presName="sibTrans" presStyleLbl="sibTrans1D1" presStyleIdx="3" presStyleCnt="10"/>
      <dgm:spPr/>
    </dgm:pt>
    <dgm:pt modelId="{ED026841-D673-7A40-ADA9-ABA1E354257F}" type="pres">
      <dgm:prSet presAssocID="{38ED3900-A520-4839-BCC4-0C4191B537DE}" presName="connectorText" presStyleLbl="sibTrans1D1" presStyleIdx="3" presStyleCnt="10"/>
      <dgm:spPr/>
    </dgm:pt>
    <dgm:pt modelId="{60028B98-9CCD-B246-9D0A-63BC3666B46A}" type="pres">
      <dgm:prSet presAssocID="{367ACDCE-463E-49C0-B635-01ACA1D16390}" presName="node" presStyleLbl="node1" presStyleIdx="4" presStyleCnt="11">
        <dgm:presLayoutVars>
          <dgm:bulletEnabled val="1"/>
        </dgm:presLayoutVars>
      </dgm:prSet>
      <dgm:spPr/>
    </dgm:pt>
    <dgm:pt modelId="{71D8B301-7610-754D-8B03-75030DFE3086}" type="pres">
      <dgm:prSet presAssocID="{D9C839B2-F637-41D2-8E62-9296EA831206}" presName="sibTrans" presStyleLbl="sibTrans1D1" presStyleIdx="4" presStyleCnt="10"/>
      <dgm:spPr/>
    </dgm:pt>
    <dgm:pt modelId="{7CAFE8B6-C482-C147-83B9-169B1655B0C8}" type="pres">
      <dgm:prSet presAssocID="{D9C839B2-F637-41D2-8E62-9296EA831206}" presName="connectorText" presStyleLbl="sibTrans1D1" presStyleIdx="4" presStyleCnt="10"/>
      <dgm:spPr/>
    </dgm:pt>
    <dgm:pt modelId="{DE8F3254-1F2C-CE47-8E68-0B0800803A91}" type="pres">
      <dgm:prSet presAssocID="{52B0BA8D-5D7D-4AFA-ADE3-DC985CCA3B4A}" presName="node" presStyleLbl="node1" presStyleIdx="5" presStyleCnt="11">
        <dgm:presLayoutVars>
          <dgm:bulletEnabled val="1"/>
        </dgm:presLayoutVars>
      </dgm:prSet>
      <dgm:spPr/>
    </dgm:pt>
    <dgm:pt modelId="{DBA08570-C9E1-454C-8BD2-6BF15E646B94}" type="pres">
      <dgm:prSet presAssocID="{65B50519-0FC5-4BD0-BCB3-73A3F510E1F2}" presName="sibTrans" presStyleLbl="sibTrans1D1" presStyleIdx="5" presStyleCnt="10"/>
      <dgm:spPr/>
    </dgm:pt>
    <dgm:pt modelId="{765A8CA7-16C1-0547-AC72-F2EED2C4A6F6}" type="pres">
      <dgm:prSet presAssocID="{65B50519-0FC5-4BD0-BCB3-73A3F510E1F2}" presName="connectorText" presStyleLbl="sibTrans1D1" presStyleIdx="5" presStyleCnt="10"/>
      <dgm:spPr/>
    </dgm:pt>
    <dgm:pt modelId="{9ABB5140-4170-9948-979D-C6C9C2287243}" type="pres">
      <dgm:prSet presAssocID="{20CD3AA9-075B-4CDE-A1E4-96AE793CF6B4}" presName="node" presStyleLbl="node1" presStyleIdx="6" presStyleCnt="11">
        <dgm:presLayoutVars>
          <dgm:bulletEnabled val="1"/>
        </dgm:presLayoutVars>
      </dgm:prSet>
      <dgm:spPr/>
    </dgm:pt>
    <dgm:pt modelId="{25A40A97-BCC5-AD4A-9404-575D7E49FF69}" type="pres">
      <dgm:prSet presAssocID="{E99AF2DD-00E4-412E-A9C5-B4F8D736D2CB}" presName="sibTrans" presStyleLbl="sibTrans1D1" presStyleIdx="6" presStyleCnt="10"/>
      <dgm:spPr/>
    </dgm:pt>
    <dgm:pt modelId="{33E9F751-D02D-BF4C-993C-833FA233DD92}" type="pres">
      <dgm:prSet presAssocID="{E99AF2DD-00E4-412E-A9C5-B4F8D736D2CB}" presName="connectorText" presStyleLbl="sibTrans1D1" presStyleIdx="6" presStyleCnt="10"/>
      <dgm:spPr/>
    </dgm:pt>
    <dgm:pt modelId="{E10CCEF4-9018-6C43-A97B-EA116D8A5E61}" type="pres">
      <dgm:prSet presAssocID="{78DA8F25-D567-4BBF-B90E-28E5676F4DD6}" presName="node" presStyleLbl="node1" presStyleIdx="7" presStyleCnt="11">
        <dgm:presLayoutVars>
          <dgm:bulletEnabled val="1"/>
        </dgm:presLayoutVars>
      </dgm:prSet>
      <dgm:spPr/>
    </dgm:pt>
    <dgm:pt modelId="{FAF65E3D-9A27-EF46-AEF3-77BCAD2CB3D3}" type="pres">
      <dgm:prSet presAssocID="{EF3C02B1-C7BD-4F9F-9AA4-93E85E804B37}" presName="sibTrans" presStyleLbl="sibTrans1D1" presStyleIdx="7" presStyleCnt="10"/>
      <dgm:spPr/>
    </dgm:pt>
    <dgm:pt modelId="{DB27941D-F905-1643-BF41-D83E4075A693}" type="pres">
      <dgm:prSet presAssocID="{EF3C02B1-C7BD-4F9F-9AA4-93E85E804B37}" presName="connectorText" presStyleLbl="sibTrans1D1" presStyleIdx="7" presStyleCnt="10"/>
      <dgm:spPr/>
    </dgm:pt>
    <dgm:pt modelId="{A369EEC1-95FA-7645-9520-4285421A5299}" type="pres">
      <dgm:prSet presAssocID="{225EF207-0334-4E7C-A48F-56BE4DED9479}" presName="node" presStyleLbl="node1" presStyleIdx="8" presStyleCnt="11">
        <dgm:presLayoutVars>
          <dgm:bulletEnabled val="1"/>
        </dgm:presLayoutVars>
      </dgm:prSet>
      <dgm:spPr/>
    </dgm:pt>
    <dgm:pt modelId="{FD076A7F-A76D-1146-8942-578C3E582F2E}" type="pres">
      <dgm:prSet presAssocID="{CC42789F-46A1-4CAE-BA7A-31D3F795CF92}" presName="sibTrans" presStyleLbl="sibTrans1D1" presStyleIdx="8" presStyleCnt="10"/>
      <dgm:spPr/>
    </dgm:pt>
    <dgm:pt modelId="{C634E895-17CF-474E-8879-4A309828445D}" type="pres">
      <dgm:prSet presAssocID="{CC42789F-46A1-4CAE-BA7A-31D3F795CF92}" presName="connectorText" presStyleLbl="sibTrans1D1" presStyleIdx="8" presStyleCnt="10"/>
      <dgm:spPr/>
    </dgm:pt>
    <dgm:pt modelId="{E4E70EAF-B99C-604A-8867-9EFDE5582878}" type="pres">
      <dgm:prSet presAssocID="{2E12D91E-699F-40FB-87ED-10C1AAF3EF97}" presName="node" presStyleLbl="node1" presStyleIdx="9" presStyleCnt="11">
        <dgm:presLayoutVars>
          <dgm:bulletEnabled val="1"/>
        </dgm:presLayoutVars>
      </dgm:prSet>
      <dgm:spPr/>
    </dgm:pt>
    <dgm:pt modelId="{B8B9AFB9-0052-0B48-836B-708EA6736C66}" type="pres">
      <dgm:prSet presAssocID="{E2EB45A7-FC48-4917-A8E1-CA461F041E78}" presName="sibTrans" presStyleLbl="sibTrans1D1" presStyleIdx="9" presStyleCnt="10"/>
      <dgm:spPr/>
    </dgm:pt>
    <dgm:pt modelId="{04AE83EB-21A9-0946-9D85-64B153E8B6D9}" type="pres">
      <dgm:prSet presAssocID="{E2EB45A7-FC48-4917-A8E1-CA461F041E78}" presName="connectorText" presStyleLbl="sibTrans1D1" presStyleIdx="9" presStyleCnt="10"/>
      <dgm:spPr/>
    </dgm:pt>
    <dgm:pt modelId="{0509F6F6-78EF-8644-B1D8-9C4201585F92}" type="pres">
      <dgm:prSet presAssocID="{248AE2F3-467F-4DF5-8DCC-69EEC9F810B7}" presName="node" presStyleLbl="node1" presStyleIdx="10" presStyleCnt="11">
        <dgm:presLayoutVars>
          <dgm:bulletEnabled val="1"/>
        </dgm:presLayoutVars>
      </dgm:prSet>
      <dgm:spPr/>
    </dgm:pt>
  </dgm:ptLst>
  <dgm:cxnLst>
    <dgm:cxn modelId="{AD3A6B02-34EC-1B40-962D-D8D5DBD46B36}" type="presOf" srcId="{EEC6425B-5EDA-4390-AF69-8E6B7111E21E}" destId="{8BD9CA3D-D8F8-1643-8DCA-246FD75CA469}" srcOrd="0" destOrd="0" presId="urn:microsoft.com/office/officeart/2016/7/layout/RepeatingBendingProcessNew"/>
    <dgm:cxn modelId="{C8E22703-E7AB-4E90-B887-4445A2ACD02C}" srcId="{6BB24B69-F5B5-4130-BE8E-2E74C857D3B7}" destId="{248AE2F3-467F-4DF5-8DCC-69EEC9F810B7}" srcOrd="10" destOrd="0" parTransId="{2EDD1F73-1454-411B-9438-4C25C13B3B8A}" sibTransId="{6D1AA7A3-C9B7-450F-9820-6F2723FBBE55}"/>
    <dgm:cxn modelId="{4A586504-7318-E645-ACFD-9E89912531FB}" type="presOf" srcId="{6BB24B69-F5B5-4130-BE8E-2E74C857D3B7}" destId="{BB2EBA42-C90E-D943-9224-02F1E82733D1}" srcOrd="0" destOrd="0" presId="urn:microsoft.com/office/officeart/2016/7/layout/RepeatingBendingProcessNew"/>
    <dgm:cxn modelId="{F122AB09-F85B-4BAC-880D-66FB0482CFB0}" srcId="{6BB24B69-F5B5-4130-BE8E-2E74C857D3B7}" destId="{78DA8F25-D567-4BBF-B90E-28E5676F4DD6}" srcOrd="7" destOrd="0" parTransId="{815D4602-D7F9-4A0E-B607-881057CDBB6C}" sibTransId="{EF3C02B1-C7BD-4F9F-9AA4-93E85E804B37}"/>
    <dgm:cxn modelId="{FB2F810B-B9BA-4259-B756-393C71450E0C}" srcId="{6BB24B69-F5B5-4130-BE8E-2E74C857D3B7}" destId="{225EF207-0334-4E7C-A48F-56BE4DED9479}" srcOrd="8" destOrd="0" parTransId="{0FF38F4B-AAC9-4937-B569-2A92A690CFD7}" sibTransId="{CC42789F-46A1-4CAE-BA7A-31D3F795CF92}"/>
    <dgm:cxn modelId="{5DDFCC0C-85BC-8149-A13E-920FE528D122}" type="presOf" srcId="{38ED3900-A520-4839-BCC4-0C4191B537DE}" destId="{29EDC6D1-9E3D-1648-B047-E1083A979D31}" srcOrd="0" destOrd="0" presId="urn:microsoft.com/office/officeart/2016/7/layout/RepeatingBendingProcessNew"/>
    <dgm:cxn modelId="{74002811-8F3B-7B4C-8A5C-0F2203F24CF2}" type="presOf" srcId="{F62DBB22-5E58-4056-BD77-685DD9C53909}" destId="{DE8F3254-1F2C-CE47-8E68-0B0800803A91}" srcOrd="0" destOrd="3" presId="urn:microsoft.com/office/officeart/2016/7/layout/RepeatingBendingProcessNew"/>
    <dgm:cxn modelId="{D63BFD17-64F6-B546-B2DE-F2CB8E6748BD}" type="presOf" srcId="{248AE2F3-467F-4DF5-8DCC-69EEC9F810B7}" destId="{0509F6F6-78EF-8644-B1D8-9C4201585F92}" srcOrd="0" destOrd="0" presId="urn:microsoft.com/office/officeart/2016/7/layout/RepeatingBendingProcessNew"/>
    <dgm:cxn modelId="{6FD8141A-621D-C04E-9E0B-A056CD58E6EF}" type="presOf" srcId="{70CE5989-5104-430D-B080-DFF96F574826}" destId="{472B9AFD-6F97-734A-B8BA-037AA2C6939A}" srcOrd="0" destOrd="0" presId="urn:microsoft.com/office/officeart/2016/7/layout/RepeatingBendingProcessNew"/>
    <dgm:cxn modelId="{66792221-9FF7-604F-91B8-6699AECAB671}" type="presOf" srcId="{E99AF2DD-00E4-412E-A9C5-B4F8D736D2CB}" destId="{33E9F751-D02D-BF4C-993C-833FA233DD92}" srcOrd="1" destOrd="0" presId="urn:microsoft.com/office/officeart/2016/7/layout/RepeatingBendingProcessNew"/>
    <dgm:cxn modelId="{885CFB29-8DF4-43F3-8C20-F3425B6C6508}" srcId="{52B0BA8D-5D7D-4AFA-ADE3-DC985CCA3B4A}" destId="{5968BED1-5DEA-4B68-BFDF-D335F2ABFFA5}" srcOrd="1" destOrd="0" parTransId="{7BA8F0ED-15D4-4883-9AF6-5D4D048AA529}" sibTransId="{673B4880-A79B-4C4F-BE2D-9CAB834C0D90}"/>
    <dgm:cxn modelId="{3AFCFD33-EAD6-CD40-82B7-B1FCB37A2464}" type="presOf" srcId="{394A23FE-0528-4268-9BC0-60511089C5F8}" destId="{72996FB5-CA8D-2C40-BE5D-D36DBA29E2E0}" srcOrd="0" destOrd="0" presId="urn:microsoft.com/office/officeart/2016/7/layout/RepeatingBendingProcessNew"/>
    <dgm:cxn modelId="{AA2CC037-35B3-424C-A5CE-9F24ADA253C4}" type="presOf" srcId="{38ED3900-A520-4839-BCC4-0C4191B537DE}" destId="{ED026841-D673-7A40-ADA9-ABA1E354257F}" srcOrd="1" destOrd="0" presId="urn:microsoft.com/office/officeart/2016/7/layout/RepeatingBendingProcessNew"/>
    <dgm:cxn modelId="{AAD90139-2251-C548-BF5F-7FDD18D0D62F}" type="presOf" srcId="{20CD3AA9-075B-4CDE-A1E4-96AE793CF6B4}" destId="{9ABB5140-4170-9948-979D-C6C9C2287243}" srcOrd="0" destOrd="0" presId="urn:microsoft.com/office/officeart/2016/7/layout/RepeatingBendingProcessNew"/>
    <dgm:cxn modelId="{147D2A3B-D552-41DD-A500-03B33242A9F3}" srcId="{52B0BA8D-5D7D-4AFA-ADE3-DC985CCA3B4A}" destId="{F62DBB22-5E58-4056-BD77-685DD9C53909}" srcOrd="2" destOrd="0" parTransId="{365D41DE-379F-4F42-B0A7-7E1C8CC71D41}" sibTransId="{070C33EF-D75C-4162-8E38-9B984A640462}"/>
    <dgm:cxn modelId="{7A7C463B-807E-CD4F-887B-ECB19FE128F2}" type="presOf" srcId="{E2EB45A7-FC48-4917-A8E1-CA461F041E78}" destId="{B8B9AFB9-0052-0B48-836B-708EA6736C66}" srcOrd="0" destOrd="0" presId="urn:microsoft.com/office/officeart/2016/7/layout/RepeatingBendingProcessNew"/>
    <dgm:cxn modelId="{37DB1F46-2D7E-4FDD-B417-6B4CA92EA54A}" srcId="{6BB24B69-F5B5-4130-BE8E-2E74C857D3B7}" destId="{9C33C971-D42D-4247-A3D2-054EC2F8E188}" srcOrd="0" destOrd="0" parTransId="{E9C64AB2-66BD-47FA-A04D-6BCCFA230A64}" sibTransId="{0131DAA2-2A89-4372-9F58-02A8A2E5FCE3}"/>
    <dgm:cxn modelId="{D8248248-3FB0-4B19-9A0E-F954F38EB042}" srcId="{6BB24B69-F5B5-4130-BE8E-2E74C857D3B7}" destId="{51E60E04-4188-4E0E-9892-983DDBD63A8D}" srcOrd="2" destOrd="0" parTransId="{3F5C557C-04E3-4303-8934-0C008DEFEF5C}" sibTransId="{70CE5989-5104-430D-B080-DFF96F574826}"/>
    <dgm:cxn modelId="{99B1494E-A3F0-4C6A-94D0-4B6A49B3A678}" srcId="{6BB24B69-F5B5-4130-BE8E-2E74C857D3B7}" destId="{367ACDCE-463E-49C0-B635-01ACA1D16390}" srcOrd="4" destOrd="0" parTransId="{ACFA8CB6-AB1D-4557-9D35-1790E65730D5}" sibTransId="{D9C839B2-F637-41D2-8E62-9296EA831206}"/>
    <dgm:cxn modelId="{15CA075B-3143-DD44-860F-4EA80705B2C7}" type="presOf" srcId="{51E60E04-4188-4E0E-9892-983DDBD63A8D}" destId="{330DE59E-A066-7F4F-BC17-096B9EC79157}" srcOrd="0" destOrd="0" presId="urn:microsoft.com/office/officeart/2016/7/layout/RepeatingBendingProcessNew"/>
    <dgm:cxn modelId="{74F8885C-1DD3-4296-BF17-21721838EAF8}" srcId="{52B0BA8D-5D7D-4AFA-ADE3-DC985CCA3B4A}" destId="{999E7C5D-9611-49B0-8695-09291D60382A}" srcOrd="0" destOrd="0" parTransId="{3383A175-13D8-4F34-AA1B-E6ABD4D37BB8}" sibTransId="{E1CCA69A-0332-4344-A908-3E331E5D1F2D}"/>
    <dgm:cxn modelId="{6833AF60-5749-2C4C-B220-82754D2774A8}" type="presOf" srcId="{78DA8F25-D567-4BBF-B90E-28E5676F4DD6}" destId="{E10CCEF4-9018-6C43-A97B-EA116D8A5E61}" srcOrd="0" destOrd="0" presId="urn:microsoft.com/office/officeart/2016/7/layout/RepeatingBendingProcessNew"/>
    <dgm:cxn modelId="{AAD3EA62-FDD0-1E4C-866B-ACA3D0A4B707}" type="presOf" srcId="{2E12D91E-699F-40FB-87ED-10C1AAF3EF97}" destId="{E4E70EAF-B99C-604A-8867-9EFDE5582878}" srcOrd="0" destOrd="0" presId="urn:microsoft.com/office/officeart/2016/7/layout/RepeatingBendingProcessNew"/>
    <dgm:cxn modelId="{5F2E4A63-F339-FC44-864B-92076E40E2F5}" type="presOf" srcId="{EF3C02B1-C7BD-4F9F-9AA4-93E85E804B37}" destId="{DB27941D-F905-1643-BF41-D83E4075A693}" srcOrd="1" destOrd="0" presId="urn:microsoft.com/office/officeart/2016/7/layout/RepeatingBendingProcessNew"/>
    <dgm:cxn modelId="{BA9F6F64-41A6-6547-B70E-386F9341FE6E}" type="presOf" srcId="{65B50519-0FC5-4BD0-BCB3-73A3F510E1F2}" destId="{765A8CA7-16C1-0547-AC72-F2EED2C4A6F6}" srcOrd="1" destOrd="0" presId="urn:microsoft.com/office/officeart/2016/7/layout/RepeatingBendingProcessNew"/>
    <dgm:cxn modelId="{3AB75266-E215-1A4C-AD05-D51981910BAD}" type="presOf" srcId="{367ACDCE-463E-49C0-B635-01ACA1D16390}" destId="{60028B98-9CCD-B246-9D0A-63BC3666B46A}" srcOrd="0" destOrd="0" presId="urn:microsoft.com/office/officeart/2016/7/layout/RepeatingBendingProcessNew"/>
    <dgm:cxn modelId="{6EA4BF67-3179-DD48-B278-D078B04E02B1}" type="presOf" srcId="{E2EB45A7-FC48-4917-A8E1-CA461F041E78}" destId="{04AE83EB-21A9-0946-9D85-64B153E8B6D9}" srcOrd="1" destOrd="0" presId="urn:microsoft.com/office/officeart/2016/7/layout/RepeatingBendingProcessNew"/>
    <dgm:cxn modelId="{AA283369-68C7-4334-B4FE-2ED118971252}" srcId="{6BB24B69-F5B5-4130-BE8E-2E74C857D3B7}" destId="{52B0BA8D-5D7D-4AFA-ADE3-DC985CCA3B4A}" srcOrd="5" destOrd="0" parTransId="{16CDD2CA-05A7-4A8E-B283-4368608D8F9D}" sibTransId="{65B50519-0FC5-4BD0-BCB3-73A3F510E1F2}"/>
    <dgm:cxn modelId="{0A6FFE69-09FA-6241-AA27-816DE33D81A8}" type="presOf" srcId="{CC42789F-46A1-4CAE-BA7A-31D3F795CF92}" destId="{FD076A7F-A76D-1146-8942-578C3E582F2E}" srcOrd="0" destOrd="0" presId="urn:microsoft.com/office/officeart/2016/7/layout/RepeatingBendingProcessNew"/>
    <dgm:cxn modelId="{FA9A3178-11A5-B243-9E7C-FCF540E69A46}" type="presOf" srcId="{999E7C5D-9611-49B0-8695-09291D60382A}" destId="{DE8F3254-1F2C-CE47-8E68-0B0800803A91}" srcOrd="0" destOrd="1" presId="urn:microsoft.com/office/officeart/2016/7/layout/RepeatingBendingProcessNew"/>
    <dgm:cxn modelId="{FCAD937A-9939-3E4A-8168-C129502B4745}" type="presOf" srcId="{9CF983B1-FC7E-4A06-9D96-F75AC66AD2B1}" destId="{EEE168EE-1610-3445-A4A9-884C189CF2D7}" srcOrd="1" destOrd="0" presId="urn:microsoft.com/office/officeart/2016/7/layout/RepeatingBendingProcessNew"/>
    <dgm:cxn modelId="{8B3CC17A-ECF5-9044-AB07-85FCD2AF9219}" type="presOf" srcId="{70CE5989-5104-430D-B080-DFF96F574826}" destId="{8E73696C-A3B3-914C-9567-57F758D2E8A8}" srcOrd="1" destOrd="0" presId="urn:microsoft.com/office/officeart/2016/7/layout/RepeatingBendingProcessNew"/>
    <dgm:cxn modelId="{E7D6887C-0A8B-394A-909D-F597624AB023}" type="presOf" srcId="{D9C839B2-F637-41D2-8E62-9296EA831206}" destId="{7CAFE8B6-C482-C147-83B9-169B1655B0C8}" srcOrd="1" destOrd="0" presId="urn:microsoft.com/office/officeart/2016/7/layout/RepeatingBendingProcessNew"/>
    <dgm:cxn modelId="{4E95128B-88AE-C74F-A52E-2B75F1357751}" type="presOf" srcId="{5968BED1-5DEA-4B68-BFDF-D335F2ABFFA5}" destId="{DE8F3254-1F2C-CE47-8E68-0B0800803A91}" srcOrd="0" destOrd="2" presId="urn:microsoft.com/office/officeart/2016/7/layout/RepeatingBendingProcessNew"/>
    <dgm:cxn modelId="{F094C78B-9DD8-3448-A9A1-31C924A8F505}" type="presOf" srcId="{CC42789F-46A1-4CAE-BA7A-31D3F795CF92}" destId="{C634E895-17CF-474E-8879-4A309828445D}" srcOrd="1" destOrd="0" presId="urn:microsoft.com/office/officeart/2016/7/layout/RepeatingBendingProcessNew"/>
    <dgm:cxn modelId="{4668418C-1AED-D54A-A008-AF831242F200}" type="presOf" srcId="{65B50519-0FC5-4BD0-BCB3-73A3F510E1F2}" destId="{DBA08570-C9E1-454C-8BD2-6BF15E646B94}" srcOrd="0" destOrd="0" presId="urn:microsoft.com/office/officeart/2016/7/layout/RepeatingBendingProcessNew"/>
    <dgm:cxn modelId="{FEA6C891-1327-FB45-B3B3-D5872BDF1C1D}" type="presOf" srcId="{0131DAA2-2A89-4372-9F58-02A8A2E5FCE3}" destId="{2CECCB64-01C3-8D45-BEF7-FDDBEEFC090B}" srcOrd="0" destOrd="0" presId="urn:microsoft.com/office/officeart/2016/7/layout/RepeatingBendingProcessNew"/>
    <dgm:cxn modelId="{B6F97E9E-CBAF-8249-91C6-9E017C1816B7}" type="presOf" srcId="{0131DAA2-2A89-4372-9F58-02A8A2E5FCE3}" destId="{CF4B7DC7-EA5A-A341-BD89-9D3E9719D0C8}" srcOrd="1" destOrd="0" presId="urn:microsoft.com/office/officeart/2016/7/layout/RepeatingBendingProcessNew"/>
    <dgm:cxn modelId="{384AF5A5-CD2D-A446-9278-13EBF146F7F7}" type="presOf" srcId="{74799C2C-4BAD-4337-9B3A-E1B0B2220C8A}" destId="{E4E70EAF-B99C-604A-8867-9EFDE5582878}" srcOrd="0" destOrd="1" presId="urn:microsoft.com/office/officeart/2016/7/layout/RepeatingBendingProcessNew"/>
    <dgm:cxn modelId="{06A59DA9-FE89-496E-9731-436D7B559E1D}" srcId="{2E12D91E-699F-40FB-87ED-10C1AAF3EF97}" destId="{6DC6B033-FA93-4EB0-9277-E21ACB96103C}" srcOrd="1" destOrd="0" parTransId="{BD02743A-9FAC-40E6-B4B9-2236F81AF3A8}" sibTransId="{06DB7A5E-A3BE-446F-86C1-085EF53668FB}"/>
    <dgm:cxn modelId="{398F7CAA-B74A-9D43-A011-D9273808A033}" type="presOf" srcId="{52B0BA8D-5D7D-4AFA-ADE3-DC985CCA3B4A}" destId="{DE8F3254-1F2C-CE47-8E68-0B0800803A91}" srcOrd="0" destOrd="0" presId="urn:microsoft.com/office/officeart/2016/7/layout/RepeatingBendingProcessNew"/>
    <dgm:cxn modelId="{5B2CD5B2-5D5E-49DC-9E4F-3C4EC6F2E92C}" srcId="{6BB24B69-F5B5-4130-BE8E-2E74C857D3B7}" destId="{EEC6425B-5EDA-4390-AF69-8E6B7111E21E}" srcOrd="1" destOrd="0" parTransId="{893E202B-B2D1-40E6-BA08-7A06315FC0AE}" sibTransId="{9CF983B1-FC7E-4A06-9D96-F75AC66AD2B1}"/>
    <dgm:cxn modelId="{D86A9BBA-4135-8240-BDD1-7E7CD0048D93}" type="presOf" srcId="{225EF207-0334-4E7C-A48F-56BE4DED9479}" destId="{A369EEC1-95FA-7645-9520-4285421A5299}" srcOrd="0" destOrd="0" presId="urn:microsoft.com/office/officeart/2016/7/layout/RepeatingBendingProcessNew"/>
    <dgm:cxn modelId="{67A590C7-3B31-D143-933F-580BC2257CED}" type="presOf" srcId="{E99AF2DD-00E4-412E-A9C5-B4F8D736D2CB}" destId="{25A40A97-BCC5-AD4A-9404-575D7E49FF69}" srcOrd="0" destOrd="0" presId="urn:microsoft.com/office/officeart/2016/7/layout/RepeatingBendingProcessNew"/>
    <dgm:cxn modelId="{12A6D3CB-78DD-466B-8AD1-3864A3711D99}" srcId="{2E12D91E-699F-40FB-87ED-10C1AAF3EF97}" destId="{74799C2C-4BAD-4337-9B3A-E1B0B2220C8A}" srcOrd="0" destOrd="0" parTransId="{A56C7536-8BED-47F7-851A-0CBB447CB0F0}" sibTransId="{062CE4A0-2C1E-4FD4-AEB0-12C17ED4E031}"/>
    <dgm:cxn modelId="{614B55CE-62B0-4018-B502-AB9B46193B47}" srcId="{6BB24B69-F5B5-4130-BE8E-2E74C857D3B7}" destId="{2E12D91E-699F-40FB-87ED-10C1AAF3EF97}" srcOrd="9" destOrd="0" parTransId="{1A196768-200A-4CD3-91AD-2F82D9801360}" sibTransId="{E2EB45A7-FC48-4917-A8E1-CA461F041E78}"/>
    <dgm:cxn modelId="{F2E4E1D4-E375-CD47-81DC-DB250AC958A2}" type="presOf" srcId="{EF3C02B1-C7BD-4F9F-9AA4-93E85E804B37}" destId="{FAF65E3D-9A27-EF46-AEF3-77BCAD2CB3D3}" srcOrd="0" destOrd="0" presId="urn:microsoft.com/office/officeart/2016/7/layout/RepeatingBendingProcessNew"/>
    <dgm:cxn modelId="{388360D8-C643-473B-81E4-DEA70EF4DCAC}" srcId="{6BB24B69-F5B5-4130-BE8E-2E74C857D3B7}" destId="{394A23FE-0528-4268-9BC0-60511089C5F8}" srcOrd="3" destOrd="0" parTransId="{25E83383-4019-482B-83E9-05DC5811CE12}" sibTransId="{38ED3900-A520-4839-BCC4-0C4191B537DE}"/>
    <dgm:cxn modelId="{921816DC-2919-D74A-8CA5-1BE5B42E9810}" type="presOf" srcId="{9CF983B1-FC7E-4A06-9D96-F75AC66AD2B1}" destId="{0C379C56-C074-8847-9DAC-9929852A1242}" srcOrd="0" destOrd="0" presId="urn:microsoft.com/office/officeart/2016/7/layout/RepeatingBendingProcessNew"/>
    <dgm:cxn modelId="{8AE001E7-E552-CA41-AEA4-76E91EF2FE75}" type="presOf" srcId="{6DC6B033-FA93-4EB0-9277-E21ACB96103C}" destId="{E4E70EAF-B99C-604A-8867-9EFDE5582878}" srcOrd="0" destOrd="2" presId="urn:microsoft.com/office/officeart/2016/7/layout/RepeatingBendingProcessNew"/>
    <dgm:cxn modelId="{19ACE4E7-1A27-411F-A74D-3BD023A28C00}" srcId="{6BB24B69-F5B5-4130-BE8E-2E74C857D3B7}" destId="{20CD3AA9-075B-4CDE-A1E4-96AE793CF6B4}" srcOrd="6" destOrd="0" parTransId="{D054D22C-935A-4B5F-BD8B-1F673D4B54D8}" sibTransId="{E99AF2DD-00E4-412E-A9C5-B4F8D736D2CB}"/>
    <dgm:cxn modelId="{4F6E54E9-BD24-044A-819D-77EBBD89E352}" type="presOf" srcId="{9C33C971-D42D-4247-A3D2-054EC2F8E188}" destId="{BDA32656-FED2-F54A-AC84-0182F160A388}" srcOrd="0" destOrd="0" presId="urn:microsoft.com/office/officeart/2016/7/layout/RepeatingBendingProcessNew"/>
    <dgm:cxn modelId="{905C23ED-0FB4-5E48-9A04-47CC220DC2F4}" type="presOf" srcId="{D9C839B2-F637-41D2-8E62-9296EA831206}" destId="{71D8B301-7610-754D-8B03-75030DFE3086}" srcOrd="0" destOrd="0" presId="urn:microsoft.com/office/officeart/2016/7/layout/RepeatingBendingProcessNew"/>
    <dgm:cxn modelId="{1C20977D-E9E6-CF48-B363-60ABF3E5C935}" type="presParOf" srcId="{BB2EBA42-C90E-D943-9224-02F1E82733D1}" destId="{BDA32656-FED2-F54A-AC84-0182F160A388}" srcOrd="0" destOrd="0" presId="urn:microsoft.com/office/officeart/2016/7/layout/RepeatingBendingProcessNew"/>
    <dgm:cxn modelId="{C15369A4-84B1-BE48-B2CC-262E8EC2BFB5}" type="presParOf" srcId="{BB2EBA42-C90E-D943-9224-02F1E82733D1}" destId="{2CECCB64-01C3-8D45-BEF7-FDDBEEFC090B}" srcOrd="1" destOrd="0" presId="urn:microsoft.com/office/officeart/2016/7/layout/RepeatingBendingProcessNew"/>
    <dgm:cxn modelId="{4FC01B0C-8CA2-0144-93CC-7AD463F3CFCF}" type="presParOf" srcId="{2CECCB64-01C3-8D45-BEF7-FDDBEEFC090B}" destId="{CF4B7DC7-EA5A-A341-BD89-9D3E9719D0C8}" srcOrd="0" destOrd="0" presId="urn:microsoft.com/office/officeart/2016/7/layout/RepeatingBendingProcessNew"/>
    <dgm:cxn modelId="{6436EF55-2B0A-E545-85BA-03474DA7EE4C}" type="presParOf" srcId="{BB2EBA42-C90E-D943-9224-02F1E82733D1}" destId="{8BD9CA3D-D8F8-1643-8DCA-246FD75CA469}" srcOrd="2" destOrd="0" presId="urn:microsoft.com/office/officeart/2016/7/layout/RepeatingBendingProcessNew"/>
    <dgm:cxn modelId="{9447C714-4C31-3C4A-8D01-7C0E80A2A391}" type="presParOf" srcId="{BB2EBA42-C90E-D943-9224-02F1E82733D1}" destId="{0C379C56-C074-8847-9DAC-9929852A1242}" srcOrd="3" destOrd="0" presId="urn:microsoft.com/office/officeart/2016/7/layout/RepeatingBendingProcessNew"/>
    <dgm:cxn modelId="{CEB10EA6-5715-9C4A-993E-831535C6D496}" type="presParOf" srcId="{0C379C56-C074-8847-9DAC-9929852A1242}" destId="{EEE168EE-1610-3445-A4A9-884C189CF2D7}" srcOrd="0" destOrd="0" presId="urn:microsoft.com/office/officeart/2016/7/layout/RepeatingBendingProcessNew"/>
    <dgm:cxn modelId="{96D2D8C1-AA58-EF47-B1F5-B40E2BD825C2}" type="presParOf" srcId="{BB2EBA42-C90E-D943-9224-02F1E82733D1}" destId="{330DE59E-A066-7F4F-BC17-096B9EC79157}" srcOrd="4" destOrd="0" presId="urn:microsoft.com/office/officeart/2016/7/layout/RepeatingBendingProcessNew"/>
    <dgm:cxn modelId="{B81096A4-AFB8-D94F-83B1-C89B33E1BCF4}" type="presParOf" srcId="{BB2EBA42-C90E-D943-9224-02F1E82733D1}" destId="{472B9AFD-6F97-734A-B8BA-037AA2C6939A}" srcOrd="5" destOrd="0" presId="urn:microsoft.com/office/officeart/2016/7/layout/RepeatingBendingProcessNew"/>
    <dgm:cxn modelId="{C48ED882-F224-FD46-A345-EBE09BF8792F}" type="presParOf" srcId="{472B9AFD-6F97-734A-B8BA-037AA2C6939A}" destId="{8E73696C-A3B3-914C-9567-57F758D2E8A8}" srcOrd="0" destOrd="0" presId="urn:microsoft.com/office/officeart/2016/7/layout/RepeatingBendingProcessNew"/>
    <dgm:cxn modelId="{1DFB499B-88F1-3941-8A1E-52B6A9BFD99B}" type="presParOf" srcId="{BB2EBA42-C90E-D943-9224-02F1E82733D1}" destId="{72996FB5-CA8D-2C40-BE5D-D36DBA29E2E0}" srcOrd="6" destOrd="0" presId="urn:microsoft.com/office/officeart/2016/7/layout/RepeatingBendingProcessNew"/>
    <dgm:cxn modelId="{AA7DCCDA-F137-A84B-9A03-36FEC0C26047}" type="presParOf" srcId="{BB2EBA42-C90E-D943-9224-02F1E82733D1}" destId="{29EDC6D1-9E3D-1648-B047-E1083A979D31}" srcOrd="7" destOrd="0" presId="urn:microsoft.com/office/officeart/2016/7/layout/RepeatingBendingProcessNew"/>
    <dgm:cxn modelId="{B736E205-4BEA-0A46-9B30-2D0AF3823590}" type="presParOf" srcId="{29EDC6D1-9E3D-1648-B047-E1083A979D31}" destId="{ED026841-D673-7A40-ADA9-ABA1E354257F}" srcOrd="0" destOrd="0" presId="urn:microsoft.com/office/officeart/2016/7/layout/RepeatingBendingProcessNew"/>
    <dgm:cxn modelId="{21252FAC-030A-8144-A893-8B24518DF063}" type="presParOf" srcId="{BB2EBA42-C90E-D943-9224-02F1E82733D1}" destId="{60028B98-9CCD-B246-9D0A-63BC3666B46A}" srcOrd="8" destOrd="0" presId="urn:microsoft.com/office/officeart/2016/7/layout/RepeatingBendingProcessNew"/>
    <dgm:cxn modelId="{A55B2464-5EF6-9F4C-A0EE-84CBECAABCA5}" type="presParOf" srcId="{BB2EBA42-C90E-D943-9224-02F1E82733D1}" destId="{71D8B301-7610-754D-8B03-75030DFE3086}" srcOrd="9" destOrd="0" presId="urn:microsoft.com/office/officeart/2016/7/layout/RepeatingBendingProcessNew"/>
    <dgm:cxn modelId="{CA16FE95-4674-AA40-BD36-AFE3C527C53D}" type="presParOf" srcId="{71D8B301-7610-754D-8B03-75030DFE3086}" destId="{7CAFE8B6-C482-C147-83B9-169B1655B0C8}" srcOrd="0" destOrd="0" presId="urn:microsoft.com/office/officeart/2016/7/layout/RepeatingBendingProcessNew"/>
    <dgm:cxn modelId="{0406DE0A-94C9-D842-B922-7AAEB8E8323D}" type="presParOf" srcId="{BB2EBA42-C90E-D943-9224-02F1E82733D1}" destId="{DE8F3254-1F2C-CE47-8E68-0B0800803A91}" srcOrd="10" destOrd="0" presId="urn:microsoft.com/office/officeart/2016/7/layout/RepeatingBendingProcessNew"/>
    <dgm:cxn modelId="{DF139953-AFEB-854A-A403-AACF47A0F9CF}" type="presParOf" srcId="{BB2EBA42-C90E-D943-9224-02F1E82733D1}" destId="{DBA08570-C9E1-454C-8BD2-6BF15E646B94}" srcOrd="11" destOrd="0" presId="urn:microsoft.com/office/officeart/2016/7/layout/RepeatingBendingProcessNew"/>
    <dgm:cxn modelId="{60E76E3A-6691-174F-9D8B-38F2776F8BE5}" type="presParOf" srcId="{DBA08570-C9E1-454C-8BD2-6BF15E646B94}" destId="{765A8CA7-16C1-0547-AC72-F2EED2C4A6F6}" srcOrd="0" destOrd="0" presId="urn:microsoft.com/office/officeart/2016/7/layout/RepeatingBendingProcessNew"/>
    <dgm:cxn modelId="{436C7760-7ABE-314E-8943-76BDD64B7AB8}" type="presParOf" srcId="{BB2EBA42-C90E-D943-9224-02F1E82733D1}" destId="{9ABB5140-4170-9948-979D-C6C9C2287243}" srcOrd="12" destOrd="0" presId="urn:microsoft.com/office/officeart/2016/7/layout/RepeatingBendingProcessNew"/>
    <dgm:cxn modelId="{5ED859CC-456D-2947-80CD-26F41B8553A0}" type="presParOf" srcId="{BB2EBA42-C90E-D943-9224-02F1E82733D1}" destId="{25A40A97-BCC5-AD4A-9404-575D7E49FF69}" srcOrd="13" destOrd="0" presId="urn:microsoft.com/office/officeart/2016/7/layout/RepeatingBendingProcessNew"/>
    <dgm:cxn modelId="{39CBEC4F-4D87-A64B-A5CD-5E3B3D01C880}" type="presParOf" srcId="{25A40A97-BCC5-AD4A-9404-575D7E49FF69}" destId="{33E9F751-D02D-BF4C-993C-833FA233DD92}" srcOrd="0" destOrd="0" presId="urn:microsoft.com/office/officeart/2016/7/layout/RepeatingBendingProcessNew"/>
    <dgm:cxn modelId="{077928BB-4C01-8D4B-BF97-21836DFD8D75}" type="presParOf" srcId="{BB2EBA42-C90E-D943-9224-02F1E82733D1}" destId="{E10CCEF4-9018-6C43-A97B-EA116D8A5E61}" srcOrd="14" destOrd="0" presId="urn:microsoft.com/office/officeart/2016/7/layout/RepeatingBendingProcessNew"/>
    <dgm:cxn modelId="{C2BD9CF6-4AF4-934A-8066-0DC767BB12BF}" type="presParOf" srcId="{BB2EBA42-C90E-D943-9224-02F1E82733D1}" destId="{FAF65E3D-9A27-EF46-AEF3-77BCAD2CB3D3}" srcOrd="15" destOrd="0" presId="urn:microsoft.com/office/officeart/2016/7/layout/RepeatingBendingProcessNew"/>
    <dgm:cxn modelId="{3C14AC9D-BF75-874F-8FF5-F6CB355FBC2A}" type="presParOf" srcId="{FAF65E3D-9A27-EF46-AEF3-77BCAD2CB3D3}" destId="{DB27941D-F905-1643-BF41-D83E4075A693}" srcOrd="0" destOrd="0" presId="urn:microsoft.com/office/officeart/2016/7/layout/RepeatingBendingProcessNew"/>
    <dgm:cxn modelId="{BF599B8D-997C-9A4A-8025-503FA46DCD7E}" type="presParOf" srcId="{BB2EBA42-C90E-D943-9224-02F1E82733D1}" destId="{A369EEC1-95FA-7645-9520-4285421A5299}" srcOrd="16" destOrd="0" presId="urn:microsoft.com/office/officeart/2016/7/layout/RepeatingBendingProcessNew"/>
    <dgm:cxn modelId="{711CE3D9-062E-8647-A6B4-5F2FD4AB89B3}" type="presParOf" srcId="{BB2EBA42-C90E-D943-9224-02F1E82733D1}" destId="{FD076A7F-A76D-1146-8942-578C3E582F2E}" srcOrd="17" destOrd="0" presId="urn:microsoft.com/office/officeart/2016/7/layout/RepeatingBendingProcessNew"/>
    <dgm:cxn modelId="{054ABAD1-27AA-F04A-81C0-35BEF0EAC37B}" type="presParOf" srcId="{FD076A7F-A76D-1146-8942-578C3E582F2E}" destId="{C634E895-17CF-474E-8879-4A309828445D}" srcOrd="0" destOrd="0" presId="urn:microsoft.com/office/officeart/2016/7/layout/RepeatingBendingProcessNew"/>
    <dgm:cxn modelId="{7987A5CF-BE37-454D-AE89-BE2557AB6DF5}" type="presParOf" srcId="{BB2EBA42-C90E-D943-9224-02F1E82733D1}" destId="{E4E70EAF-B99C-604A-8867-9EFDE5582878}" srcOrd="18" destOrd="0" presId="urn:microsoft.com/office/officeart/2016/7/layout/RepeatingBendingProcessNew"/>
    <dgm:cxn modelId="{128BFEBA-C429-824F-A94C-D033DB7D5E8E}" type="presParOf" srcId="{BB2EBA42-C90E-D943-9224-02F1E82733D1}" destId="{B8B9AFB9-0052-0B48-836B-708EA6736C66}" srcOrd="19" destOrd="0" presId="urn:microsoft.com/office/officeart/2016/7/layout/RepeatingBendingProcessNew"/>
    <dgm:cxn modelId="{F4E48CB0-7923-7841-9891-F8DEA9F4CB2F}" type="presParOf" srcId="{B8B9AFB9-0052-0B48-836B-708EA6736C66}" destId="{04AE83EB-21A9-0946-9D85-64B153E8B6D9}" srcOrd="0" destOrd="0" presId="urn:microsoft.com/office/officeart/2016/7/layout/RepeatingBendingProcessNew"/>
    <dgm:cxn modelId="{8E6C251A-158B-D240-9B47-6A89D82D6F11}" type="presParOf" srcId="{BB2EBA42-C90E-D943-9224-02F1E82733D1}" destId="{0509F6F6-78EF-8644-B1D8-9C4201585F92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C9CE98-7E10-4DB7-B74E-65C1263CB8B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86C24E-4086-443B-8176-3592DC9A2F62}">
      <dgm:prSet/>
      <dgm:spPr/>
      <dgm:t>
        <a:bodyPr/>
        <a:lstStyle/>
        <a:p>
          <a:r>
            <a:rPr lang="en-US" b="1" dirty="0"/>
            <a:t>1. Localized Price Binning</a:t>
          </a:r>
          <a:endParaRPr lang="en-US" dirty="0"/>
        </a:p>
      </dgm:t>
    </dgm:pt>
    <dgm:pt modelId="{80D664D7-A96C-4342-902B-A8F58D0BF97D}" type="parTrans" cxnId="{4156DD2B-1EC4-40C5-B327-EF1E94BB4244}">
      <dgm:prSet/>
      <dgm:spPr/>
      <dgm:t>
        <a:bodyPr/>
        <a:lstStyle/>
        <a:p>
          <a:endParaRPr lang="en-US"/>
        </a:p>
      </dgm:t>
    </dgm:pt>
    <dgm:pt modelId="{5E06C7A5-2415-4A74-8FE7-42A21DEA74D2}" type="sibTrans" cxnId="{4156DD2B-1EC4-40C5-B327-EF1E94BB4244}">
      <dgm:prSet/>
      <dgm:spPr/>
      <dgm:t>
        <a:bodyPr/>
        <a:lstStyle/>
        <a:p>
          <a:endParaRPr lang="en-US"/>
        </a:p>
      </dgm:t>
    </dgm:pt>
    <dgm:pt modelId="{0FA502A7-B022-4CDD-8CFC-A387BE669596}">
      <dgm:prSet/>
      <dgm:spPr/>
      <dgm:t>
        <a:bodyPr/>
        <a:lstStyle/>
        <a:p>
          <a:r>
            <a:rPr lang="en-US"/>
            <a:t>Define price tiers using </a:t>
          </a:r>
          <a:r>
            <a:rPr lang="en-US" b="1"/>
            <a:t>city- or state-specific quantiles</a:t>
          </a:r>
          <a:endParaRPr lang="en-US"/>
        </a:p>
      </dgm:t>
    </dgm:pt>
    <dgm:pt modelId="{3DF86028-C6DB-4512-8F69-9DF8BD82CACB}" type="parTrans" cxnId="{DCEF7910-A2BE-49DE-82C1-EA3C8ED40FE4}">
      <dgm:prSet/>
      <dgm:spPr/>
      <dgm:t>
        <a:bodyPr/>
        <a:lstStyle/>
        <a:p>
          <a:endParaRPr lang="en-US"/>
        </a:p>
      </dgm:t>
    </dgm:pt>
    <dgm:pt modelId="{B9147FCA-1628-4557-9AD5-4C3EC372FF3C}" type="sibTrans" cxnId="{DCEF7910-A2BE-49DE-82C1-EA3C8ED40FE4}">
      <dgm:prSet/>
      <dgm:spPr/>
      <dgm:t>
        <a:bodyPr/>
        <a:lstStyle/>
        <a:p>
          <a:endParaRPr lang="en-US"/>
        </a:p>
      </dgm:t>
    </dgm:pt>
    <dgm:pt modelId="{1580F32D-0680-4F12-B7FA-D0E66A53A2BA}">
      <dgm:prSet/>
      <dgm:spPr/>
      <dgm:t>
        <a:bodyPr/>
        <a:lstStyle/>
        <a:p>
          <a:r>
            <a:rPr lang="en-US"/>
            <a:t>Accounts for </a:t>
          </a:r>
          <a:r>
            <a:rPr lang="en-US" b="1"/>
            <a:t>regional cost-of-living differences</a:t>
          </a:r>
          <a:endParaRPr lang="en-US"/>
        </a:p>
      </dgm:t>
    </dgm:pt>
    <dgm:pt modelId="{D4C18839-290C-459A-8C29-6BE844B5D7AB}" type="parTrans" cxnId="{4336EAD3-7CB5-4F14-8ADA-063560022D4B}">
      <dgm:prSet/>
      <dgm:spPr/>
      <dgm:t>
        <a:bodyPr/>
        <a:lstStyle/>
        <a:p>
          <a:endParaRPr lang="en-US"/>
        </a:p>
      </dgm:t>
    </dgm:pt>
    <dgm:pt modelId="{65E62D29-8151-4864-A164-368A0EB4BCD1}" type="sibTrans" cxnId="{4336EAD3-7CB5-4F14-8ADA-063560022D4B}">
      <dgm:prSet/>
      <dgm:spPr/>
      <dgm:t>
        <a:bodyPr/>
        <a:lstStyle/>
        <a:p>
          <a:endParaRPr lang="en-US"/>
        </a:p>
      </dgm:t>
    </dgm:pt>
    <dgm:pt modelId="{80996F4A-5DE6-40C4-81B1-2722998B40D6}">
      <dgm:prSet/>
      <dgm:spPr/>
      <dgm:t>
        <a:bodyPr/>
        <a:lstStyle/>
        <a:p>
          <a:r>
            <a:rPr lang="en-US"/>
            <a:t>Reduces bias in rental classification</a:t>
          </a:r>
        </a:p>
      </dgm:t>
    </dgm:pt>
    <dgm:pt modelId="{AC2EFB9A-BB4A-417F-BD95-4BCD38CA3CA9}" type="parTrans" cxnId="{ADDD263E-840A-4340-B61E-56E821C47C0D}">
      <dgm:prSet/>
      <dgm:spPr/>
      <dgm:t>
        <a:bodyPr/>
        <a:lstStyle/>
        <a:p>
          <a:endParaRPr lang="en-US"/>
        </a:p>
      </dgm:t>
    </dgm:pt>
    <dgm:pt modelId="{91FB62E0-EB24-434A-824A-0863A3CEA8E3}" type="sibTrans" cxnId="{ADDD263E-840A-4340-B61E-56E821C47C0D}">
      <dgm:prSet/>
      <dgm:spPr/>
      <dgm:t>
        <a:bodyPr/>
        <a:lstStyle/>
        <a:p>
          <a:endParaRPr lang="en-US"/>
        </a:p>
      </dgm:t>
    </dgm:pt>
    <dgm:pt modelId="{B2097FBF-059C-43F6-A5D1-B35A7E9E2097}">
      <dgm:prSet/>
      <dgm:spPr/>
      <dgm:t>
        <a:bodyPr/>
        <a:lstStyle/>
        <a:p>
          <a:r>
            <a:rPr lang="en-US" b="1" dirty="0"/>
            <a:t> 2. Feature Enrichment</a:t>
          </a:r>
          <a:endParaRPr lang="en-US" dirty="0"/>
        </a:p>
      </dgm:t>
    </dgm:pt>
    <dgm:pt modelId="{8996B05C-5539-4B79-8C31-4EBF8C38F327}" type="parTrans" cxnId="{96BAF532-9B53-48BD-8991-3D2A3893B950}">
      <dgm:prSet/>
      <dgm:spPr/>
      <dgm:t>
        <a:bodyPr/>
        <a:lstStyle/>
        <a:p>
          <a:endParaRPr lang="en-US"/>
        </a:p>
      </dgm:t>
    </dgm:pt>
    <dgm:pt modelId="{46452180-6BD5-4455-B5DF-6089C8D9F3A1}" type="sibTrans" cxnId="{96BAF532-9B53-48BD-8991-3D2A3893B950}">
      <dgm:prSet/>
      <dgm:spPr/>
      <dgm:t>
        <a:bodyPr/>
        <a:lstStyle/>
        <a:p>
          <a:endParaRPr lang="en-US"/>
        </a:p>
      </dgm:t>
    </dgm:pt>
    <dgm:pt modelId="{618B4843-7FF4-4BD3-BB03-5519EF67945A}">
      <dgm:prSet/>
      <dgm:spPr/>
      <dgm:t>
        <a:bodyPr/>
        <a:lstStyle/>
        <a:p>
          <a:r>
            <a:rPr lang="en-US"/>
            <a:t>Engineer new features such as:</a:t>
          </a:r>
        </a:p>
      </dgm:t>
    </dgm:pt>
    <dgm:pt modelId="{991E7119-D112-4F59-8836-F694140A9AA4}" type="parTrans" cxnId="{BB37167B-8E33-4464-8324-4647536BB653}">
      <dgm:prSet/>
      <dgm:spPr/>
      <dgm:t>
        <a:bodyPr/>
        <a:lstStyle/>
        <a:p>
          <a:endParaRPr lang="en-US"/>
        </a:p>
      </dgm:t>
    </dgm:pt>
    <dgm:pt modelId="{A58F1E62-15F9-4970-881B-F5E1BD5DC3E3}" type="sibTrans" cxnId="{BB37167B-8E33-4464-8324-4647536BB653}">
      <dgm:prSet/>
      <dgm:spPr/>
      <dgm:t>
        <a:bodyPr/>
        <a:lstStyle/>
        <a:p>
          <a:endParaRPr lang="en-US"/>
        </a:p>
      </dgm:t>
    </dgm:pt>
    <dgm:pt modelId="{A53A309B-CE89-4911-A533-87B17EE33A18}">
      <dgm:prSet/>
      <dgm:spPr/>
      <dgm:t>
        <a:bodyPr/>
        <a:lstStyle/>
        <a:p>
          <a:r>
            <a:rPr lang="en-US"/>
            <a:t>amenities_count</a:t>
          </a:r>
        </a:p>
      </dgm:t>
    </dgm:pt>
    <dgm:pt modelId="{C1637AC3-53E9-4AD2-A253-9E140039E4BC}" type="parTrans" cxnId="{E429B315-8C74-4BDB-8C8F-41303250B1DA}">
      <dgm:prSet/>
      <dgm:spPr/>
      <dgm:t>
        <a:bodyPr/>
        <a:lstStyle/>
        <a:p>
          <a:endParaRPr lang="en-US"/>
        </a:p>
      </dgm:t>
    </dgm:pt>
    <dgm:pt modelId="{C0E15F23-B86B-4D5F-81F3-BA1050640C13}" type="sibTrans" cxnId="{E429B315-8C74-4BDB-8C8F-41303250B1DA}">
      <dgm:prSet/>
      <dgm:spPr/>
      <dgm:t>
        <a:bodyPr/>
        <a:lstStyle/>
        <a:p>
          <a:endParaRPr lang="en-US"/>
        </a:p>
      </dgm:t>
    </dgm:pt>
    <dgm:pt modelId="{E52C3569-11F0-40AD-8F3B-0C84B47EDFB2}">
      <dgm:prSet/>
      <dgm:spPr/>
      <dgm:t>
        <a:bodyPr/>
        <a:lstStyle/>
        <a:p>
          <a:r>
            <a:rPr lang="en-US"/>
            <a:t>Distance to </a:t>
          </a:r>
          <a:r>
            <a:rPr lang="en-US" b="1"/>
            <a:t>transit</a:t>
          </a:r>
          <a:r>
            <a:rPr lang="en-US"/>
            <a:t>, </a:t>
          </a:r>
          <a:r>
            <a:rPr lang="en-US" b="1"/>
            <a:t>schools</a:t>
          </a:r>
          <a:r>
            <a:rPr lang="en-US"/>
            <a:t>, or </a:t>
          </a:r>
          <a:r>
            <a:rPr lang="en-US" b="1"/>
            <a:t>downtown</a:t>
          </a:r>
          <a:endParaRPr lang="en-US"/>
        </a:p>
      </dgm:t>
    </dgm:pt>
    <dgm:pt modelId="{EB2C07B1-D596-4E09-91CC-CF9AFF203FBC}" type="parTrans" cxnId="{8E2C4848-08A6-4BAE-A27D-44004F249400}">
      <dgm:prSet/>
      <dgm:spPr/>
      <dgm:t>
        <a:bodyPr/>
        <a:lstStyle/>
        <a:p>
          <a:endParaRPr lang="en-US"/>
        </a:p>
      </dgm:t>
    </dgm:pt>
    <dgm:pt modelId="{0A0B5008-B423-4547-B7FA-558FF1EC1EC6}" type="sibTrans" cxnId="{8E2C4848-08A6-4BAE-A27D-44004F249400}">
      <dgm:prSet/>
      <dgm:spPr/>
      <dgm:t>
        <a:bodyPr/>
        <a:lstStyle/>
        <a:p>
          <a:endParaRPr lang="en-US"/>
        </a:p>
      </dgm:t>
    </dgm:pt>
    <dgm:pt modelId="{31B5C225-083B-40D7-BC44-DAEDB5107FA5}">
      <dgm:prSet/>
      <dgm:spPr/>
      <dgm:t>
        <a:bodyPr/>
        <a:lstStyle/>
        <a:p>
          <a:r>
            <a:rPr lang="en-US"/>
            <a:t>Improve model’s ability to </a:t>
          </a:r>
          <a:r>
            <a:rPr lang="en-US" b="1"/>
            <a:t>understand context</a:t>
          </a:r>
          <a:endParaRPr lang="en-US"/>
        </a:p>
      </dgm:t>
    </dgm:pt>
    <dgm:pt modelId="{2B8FF823-00C3-4F70-9709-80B5DA4B9533}" type="parTrans" cxnId="{23379441-AACB-449E-B3D4-5CE778E15FC9}">
      <dgm:prSet/>
      <dgm:spPr/>
      <dgm:t>
        <a:bodyPr/>
        <a:lstStyle/>
        <a:p>
          <a:endParaRPr lang="en-US"/>
        </a:p>
      </dgm:t>
    </dgm:pt>
    <dgm:pt modelId="{9DEAFCE6-230E-47FE-A517-EE542730B09A}" type="sibTrans" cxnId="{23379441-AACB-449E-B3D4-5CE778E15FC9}">
      <dgm:prSet/>
      <dgm:spPr/>
      <dgm:t>
        <a:bodyPr/>
        <a:lstStyle/>
        <a:p>
          <a:endParaRPr lang="en-US"/>
        </a:p>
      </dgm:t>
    </dgm:pt>
    <dgm:pt modelId="{F83394B3-B894-4198-AE3A-2F0E46A57329}">
      <dgm:prSet/>
      <dgm:spPr/>
      <dgm:t>
        <a:bodyPr/>
        <a:lstStyle/>
        <a:p>
          <a:r>
            <a:rPr lang="en-US" b="1" dirty="0"/>
            <a:t>3. Time-Aware Modeling</a:t>
          </a:r>
          <a:endParaRPr lang="en-US" dirty="0"/>
        </a:p>
      </dgm:t>
    </dgm:pt>
    <dgm:pt modelId="{D416B321-B661-45E7-A202-9C067D6FFA81}" type="parTrans" cxnId="{3B1782DC-0775-4DCB-8FD7-7CF66565B1E9}">
      <dgm:prSet/>
      <dgm:spPr/>
      <dgm:t>
        <a:bodyPr/>
        <a:lstStyle/>
        <a:p>
          <a:endParaRPr lang="en-US"/>
        </a:p>
      </dgm:t>
    </dgm:pt>
    <dgm:pt modelId="{B24CFED2-7812-402F-806D-591F7CC0382F}" type="sibTrans" cxnId="{3B1782DC-0775-4DCB-8FD7-7CF66565B1E9}">
      <dgm:prSet/>
      <dgm:spPr/>
      <dgm:t>
        <a:bodyPr/>
        <a:lstStyle/>
        <a:p>
          <a:endParaRPr lang="en-US"/>
        </a:p>
      </dgm:t>
    </dgm:pt>
    <dgm:pt modelId="{DA054476-51BD-4783-919C-1091A26B347E}">
      <dgm:prSet/>
      <dgm:spPr/>
      <dgm:t>
        <a:bodyPr/>
        <a:lstStyle/>
        <a:p>
          <a:r>
            <a:rPr lang="en-US"/>
            <a:t>Incorporate variables like:</a:t>
          </a:r>
        </a:p>
      </dgm:t>
    </dgm:pt>
    <dgm:pt modelId="{595620AA-9035-4F75-8AD0-AB37EE6E9A51}" type="parTrans" cxnId="{12D8CB77-1A05-41A2-A38C-3A97369E6864}">
      <dgm:prSet/>
      <dgm:spPr/>
      <dgm:t>
        <a:bodyPr/>
        <a:lstStyle/>
        <a:p>
          <a:endParaRPr lang="en-US"/>
        </a:p>
      </dgm:t>
    </dgm:pt>
    <dgm:pt modelId="{BB3A5350-3C74-4FB9-AE8E-F9D820EFC718}" type="sibTrans" cxnId="{12D8CB77-1A05-41A2-A38C-3A97369E6864}">
      <dgm:prSet/>
      <dgm:spPr/>
      <dgm:t>
        <a:bodyPr/>
        <a:lstStyle/>
        <a:p>
          <a:endParaRPr lang="en-US"/>
        </a:p>
      </dgm:t>
    </dgm:pt>
    <dgm:pt modelId="{2F5FF2B0-7268-4E7C-BA91-5D951303A2A0}">
      <dgm:prSet/>
      <dgm:spPr/>
      <dgm:t>
        <a:bodyPr/>
        <a:lstStyle/>
        <a:p>
          <a:r>
            <a:rPr lang="en-US"/>
            <a:t>listing_date, year_built, or seasonal cycles</a:t>
          </a:r>
        </a:p>
      </dgm:t>
    </dgm:pt>
    <dgm:pt modelId="{476171DF-B7BF-479E-902F-E6C916219148}" type="parTrans" cxnId="{0A129714-4EAE-4A1D-9F39-A2D0B0A109A3}">
      <dgm:prSet/>
      <dgm:spPr/>
      <dgm:t>
        <a:bodyPr/>
        <a:lstStyle/>
        <a:p>
          <a:endParaRPr lang="en-US"/>
        </a:p>
      </dgm:t>
    </dgm:pt>
    <dgm:pt modelId="{1B9297DB-285D-4541-972C-6DF69AE3599D}" type="sibTrans" cxnId="{0A129714-4EAE-4A1D-9F39-A2D0B0A109A3}">
      <dgm:prSet/>
      <dgm:spPr/>
      <dgm:t>
        <a:bodyPr/>
        <a:lstStyle/>
        <a:p>
          <a:endParaRPr lang="en-US"/>
        </a:p>
      </dgm:t>
    </dgm:pt>
    <dgm:pt modelId="{06FF6EB6-F6DC-45D3-B3AE-8E064236ED66}">
      <dgm:prSet/>
      <dgm:spPr/>
      <dgm:t>
        <a:bodyPr/>
        <a:lstStyle/>
        <a:p>
          <a:r>
            <a:rPr lang="en-US"/>
            <a:t>Enables </a:t>
          </a:r>
          <a:r>
            <a:rPr lang="en-US" b="1"/>
            <a:t>forecasting</a:t>
          </a:r>
          <a:r>
            <a:rPr lang="en-US"/>
            <a:t> and understanding </a:t>
          </a:r>
          <a:r>
            <a:rPr lang="en-US" b="1"/>
            <a:t>market trends</a:t>
          </a:r>
          <a:endParaRPr lang="en-US"/>
        </a:p>
      </dgm:t>
    </dgm:pt>
    <dgm:pt modelId="{6D43E851-2089-42D8-A4E5-43723557ABD4}" type="parTrans" cxnId="{DDA97A35-4C56-47C6-973A-CA6E04DF562D}">
      <dgm:prSet/>
      <dgm:spPr/>
      <dgm:t>
        <a:bodyPr/>
        <a:lstStyle/>
        <a:p>
          <a:endParaRPr lang="en-US"/>
        </a:p>
      </dgm:t>
    </dgm:pt>
    <dgm:pt modelId="{3C6E7F47-899B-4C7E-A13D-C06510443D4D}" type="sibTrans" cxnId="{DDA97A35-4C56-47C6-973A-CA6E04DF562D}">
      <dgm:prSet/>
      <dgm:spPr/>
      <dgm:t>
        <a:bodyPr/>
        <a:lstStyle/>
        <a:p>
          <a:endParaRPr lang="en-US"/>
        </a:p>
      </dgm:t>
    </dgm:pt>
    <dgm:pt modelId="{AACE94B3-74FD-4D70-9BFA-A941CF209CFD}">
      <dgm:prSet/>
      <dgm:spPr/>
      <dgm:t>
        <a:bodyPr/>
        <a:lstStyle/>
        <a:p>
          <a:r>
            <a:rPr lang="en-US"/>
            <a:t>Use </a:t>
          </a:r>
          <a:r>
            <a:rPr lang="en-US" b="1"/>
            <a:t>SHAP values</a:t>
          </a:r>
          <a:r>
            <a:rPr lang="en-US"/>
            <a:t> for:</a:t>
          </a:r>
        </a:p>
      </dgm:t>
    </dgm:pt>
    <dgm:pt modelId="{43EAFB04-ED6D-40CE-AA5E-23C55916E8B2}" type="parTrans" cxnId="{415043BB-8AC5-4F0B-98BC-B3FF61BB99AA}">
      <dgm:prSet/>
      <dgm:spPr/>
      <dgm:t>
        <a:bodyPr/>
        <a:lstStyle/>
        <a:p>
          <a:endParaRPr lang="en-US"/>
        </a:p>
      </dgm:t>
    </dgm:pt>
    <dgm:pt modelId="{0D29A52A-C825-4DC8-9377-45B22F13060D}" type="sibTrans" cxnId="{415043BB-8AC5-4F0B-98BC-B3FF61BB99AA}">
      <dgm:prSet/>
      <dgm:spPr/>
      <dgm:t>
        <a:bodyPr/>
        <a:lstStyle/>
        <a:p>
          <a:endParaRPr lang="en-US"/>
        </a:p>
      </dgm:t>
    </dgm:pt>
    <dgm:pt modelId="{130E8D6F-3F94-421D-80FE-C0D2FF6D6FC7}">
      <dgm:prSet/>
      <dgm:spPr/>
      <dgm:t>
        <a:bodyPr/>
        <a:lstStyle/>
        <a:p>
          <a:r>
            <a:rPr lang="en-US"/>
            <a:t>Feature importance</a:t>
          </a:r>
        </a:p>
      </dgm:t>
    </dgm:pt>
    <dgm:pt modelId="{F722B47A-FA3D-4E5C-A357-D728CAE95E0E}" type="parTrans" cxnId="{D19B9007-32CF-4AE1-B7C9-683BFE1CDC70}">
      <dgm:prSet/>
      <dgm:spPr/>
      <dgm:t>
        <a:bodyPr/>
        <a:lstStyle/>
        <a:p>
          <a:endParaRPr lang="en-US"/>
        </a:p>
      </dgm:t>
    </dgm:pt>
    <dgm:pt modelId="{BBEA5526-724A-479B-B103-B0CC33CF72AA}" type="sibTrans" cxnId="{D19B9007-32CF-4AE1-B7C9-683BFE1CDC70}">
      <dgm:prSet/>
      <dgm:spPr/>
      <dgm:t>
        <a:bodyPr/>
        <a:lstStyle/>
        <a:p>
          <a:endParaRPr lang="en-US"/>
        </a:p>
      </dgm:t>
    </dgm:pt>
    <dgm:pt modelId="{C90DDFE7-597A-4C69-90E2-4B6516381EDE}">
      <dgm:prSet/>
      <dgm:spPr/>
      <dgm:t>
        <a:bodyPr/>
        <a:lstStyle/>
        <a:p>
          <a:r>
            <a:rPr lang="en-US"/>
            <a:t>Individual prediction explanations</a:t>
          </a:r>
        </a:p>
      </dgm:t>
    </dgm:pt>
    <dgm:pt modelId="{47FA13F5-4D67-4304-8C7E-D288F29669E2}" type="parTrans" cxnId="{729AEAFE-1959-4CBD-8C99-A2FDFF03019A}">
      <dgm:prSet/>
      <dgm:spPr/>
      <dgm:t>
        <a:bodyPr/>
        <a:lstStyle/>
        <a:p>
          <a:endParaRPr lang="en-US"/>
        </a:p>
      </dgm:t>
    </dgm:pt>
    <dgm:pt modelId="{2E56EE52-AFAE-49DC-88EF-84B95AF6D73A}" type="sibTrans" cxnId="{729AEAFE-1959-4CBD-8C99-A2FDFF03019A}">
      <dgm:prSet/>
      <dgm:spPr/>
      <dgm:t>
        <a:bodyPr/>
        <a:lstStyle/>
        <a:p>
          <a:endParaRPr lang="en-US"/>
        </a:p>
      </dgm:t>
    </dgm:pt>
    <dgm:pt modelId="{10AA19C8-8061-45AE-B5A2-E3965FFB60AB}">
      <dgm:prSet/>
      <dgm:spPr/>
      <dgm:t>
        <a:bodyPr/>
        <a:lstStyle/>
        <a:p>
          <a:r>
            <a:rPr lang="en-US" b="1"/>
            <a:t>Bias auditing and fairness diagnostics</a:t>
          </a:r>
          <a:endParaRPr lang="en-US"/>
        </a:p>
      </dgm:t>
    </dgm:pt>
    <dgm:pt modelId="{81A8A721-04B4-4DED-A526-A8EB1222A574}" type="parTrans" cxnId="{077AEAEC-BD1A-4FE4-A8BC-572EE76889B4}">
      <dgm:prSet/>
      <dgm:spPr/>
      <dgm:t>
        <a:bodyPr/>
        <a:lstStyle/>
        <a:p>
          <a:endParaRPr lang="en-US"/>
        </a:p>
      </dgm:t>
    </dgm:pt>
    <dgm:pt modelId="{0EE3D497-B980-4EDE-B8C3-3E873F37CB79}" type="sibTrans" cxnId="{077AEAEC-BD1A-4FE4-A8BC-572EE76889B4}">
      <dgm:prSet/>
      <dgm:spPr/>
      <dgm:t>
        <a:bodyPr/>
        <a:lstStyle/>
        <a:p>
          <a:endParaRPr lang="en-US"/>
        </a:p>
      </dgm:t>
    </dgm:pt>
    <dgm:pt modelId="{238AF503-04B2-44DC-88C2-9CB251ADBC09}">
      <dgm:prSet/>
      <dgm:spPr/>
      <dgm:t>
        <a:bodyPr/>
        <a:lstStyle/>
        <a:p>
          <a:r>
            <a:rPr lang="en-US" b="1" dirty="0"/>
            <a:t> 5. Interactive Deployment</a:t>
          </a:r>
          <a:endParaRPr lang="en-US" dirty="0"/>
        </a:p>
      </dgm:t>
    </dgm:pt>
    <dgm:pt modelId="{3B8CF5C0-7B73-457C-BFBE-290A4DFD79CB}" type="parTrans" cxnId="{84F1BBC6-351D-41EF-A1E1-4E191282315B}">
      <dgm:prSet/>
      <dgm:spPr/>
      <dgm:t>
        <a:bodyPr/>
        <a:lstStyle/>
        <a:p>
          <a:endParaRPr lang="en-US"/>
        </a:p>
      </dgm:t>
    </dgm:pt>
    <dgm:pt modelId="{29D6012C-D1EE-44B8-B115-250669A1B340}" type="sibTrans" cxnId="{84F1BBC6-351D-41EF-A1E1-4E191282315B}">
      <dgm:prSet/>
      <dgm:spPr/>
      <dgm:t>
        <a:bodyPr/>
        <a:lstStyle/>
        <a:p>
          <a:endParaRPr lang="en-US"/>
        </a:p>
      </dgm:t>
    </dgm:pt>
    <dgm:pt modelId="{84F76C36-CE12-4D0D-8993-6CB5C9BD0D27}">
      <dgm:prSet/>
      <dgm:spPr/>
      <dgm:t>
        <a:bodyPr/>
        <a:lstStyle/>
        <a:p>
          <a:r>
            <a:rPr lang="en-US"/>
            <a:t>Build a web-based dashboard with:</a:t>
          </a:r>
        </a:p>
      </dgm:t>
    </dgm:pt>
    <dgm:pt modelId="{7367CA20-5315-4E19-AA16-C36726720EDE}" type="parTrans" cxnId="{A108FC5C-1471-42D8-A492-2622E4E03B1E}">
      <dgm:prSet/>
      <dgm:spPr/>
      <dgm:t>
        <a:bodyPr/>
        <a:lstStyle/>
        <a:p>
          <a:endParaRPr lang="en-US"/>
        </a:p>
      </dgm:t>
    </dgm:pt>
    <dgm:pt modelId="{6B83512E-2EDF-4838-BCCB-F4CC6E97C225}" type="sibTrans" cxnId="{A108FC5C-1471-42D8-A492-2622E4E03B1E}">
      <dgm:prSet/>
      <dgm:spPr/>
      <dgm:t>
        <a:bodyPr/>
        <a:lstStyle/>
        <a:p>
          <a:endParaRPr lang="en-US"/>
        </a:p>
      </dgm:t>
    </dgm:pt>
    <dgm:pt modelId="{23991A20-A0F8-4F0F-9420-B4C80D93A7BC}">
      <dgm:prSet/>
      <dgm:spPr/>
      <dgm:t>
        <a:bodyPr/>
        <a:lstStyle/>
        <a:p>
          <a:r>
            <a:rPr lang="en-US" b="1"/>
            <a:t>Map visualizations</a:t>
          </a:r>
          <a:endParaRPr lang="en-US"/>
        </a:p>
      </dgm:t>
    </dgm:pt>
    <dgm:pt modelId="{E2969DFC-04D1-4974-BD20-F33C0978142B}" type="parTrans" cxnId="{EFCEE82B-863E-4775-B5FD-9E36A7C7637B}">
      <dgm:prSet/>
      <dgm:spPr/>
      <dgm:t>
        <a:bodyPr/>
        <a:lstStyle/>
        <a:p>
          <a:endParaRPr lang="en-US"/>
        </a:p>
      </dgm:t>
    </dgm:pt>
    <dgm:pt modelId="{5CA34B83-7D41-4D86-85B3-8591E99A5B37}" type="sibTrans" cxnId="{EFCEE82B-863E-4775-B5FD-9E36A7C7637B}">
      <dgm:prSet/>
      <dgm:spPr/>
      <dgm:t>
        <a:bodyPr/>
        <a:lstStyle/>
        <a:p>
          <a:endParaRPr lang="en-US"/>
        </a:p>
      </dgm:t>
    </dgm:pt>
    <dgm:pt modelId="{1A2F2655-B591-4CE0-9F9E-850F1DC3864C}">
      <dgm:prSet/>
      <dgm:spPr/>
      <dgm:t>
        <a:bodyPr/>
        <a:lstStyle/>
        <a:p>
          <a:r>
            <a:rPr lang="en-US"/>
            <a:t>Real-time inputs for prediction</a:t>
          </a:r>
        </a:p>
      </dgm:t>
    </dgm:pt>
    <dgm:pt modelId="{B41186FF-253E-408C-AD74-46CED8B5C43C}" type="parTrans" cxnId="{3142F76F-4874-48D7-9544-68FDCD994FDE}">
      <dgm:prSet/>
      <dgm:spPr/>
      <dgm:t>
        <a:bodyPr/>
        <a:lstStyle/>
        <a:p>
          <a:endParaRPr lang="en-US"/>
        </a:p>
      </dgm:t>
    </dgm:pt>
    <dgm:pt modelId="{B4112E0E-069F-4D23-8259-3926C5DF03C3}" type="sibTrans" cxnId="{3142F76F-4874-48D7-9544-68FDCD994FDE}">
      <dgm:prSet/>
      <dgm:spPr/>
      <dgm:t>
        <a:bodyPr/>
        <a:lstStyle/>
        <a:p>
          <a:endParaRPr lang="en-US"/>
        </a:p>
      </dgm:t>
    </dgm:pt>
    <dgm:pt modelId="{452EE38B-D314-4EC8-9BA3-CCCCE987526A}">
      <dgm:prSet/>
      <dgm:spPr/>
      <dgm:t>
        <a:bodyPr/>
        <a:lstStyle/>
        <a:p>
          <a:r>
            <a:rPr lang="en-US"/>
            <a:t>City-specific pricing guidance</a:t>
          </a:r>
        </a:p>
      </dgm:t>
    </dgm:pt>
    <dgm:pt modelId="{1C5C47D2-B55F-46EC-AEE4-5C973F19FA66}" type="parTrans" cxnId="{69E1EF2C-59A8-4CD5-BFFF-985C29568592}">
      <dgm:prSet/>
      <dgm:spPr/>
      <dgm:t>
        <a:bodyPr/>
        <a:lstStyle/>
        <a:p>
          <a:endParaRPr lang="en-US"/>
        </a:p>
      </dgm:t>
    </dgm:pt>
    <dgm:pt modelId="{DCF4B103-06BE-44A1-BB3F-9B63FC46144E}" type="sibTrans" cxnId="{69E1EF2C-59A8-4CD5-BFFF-985C29568592}">
      <dgm:prSet/>
      <dgm:spPr/>
      <dgm:t>
        <a:bodyPr/>
        <a:lstStyle/>
        <a:p>
          <a:endParaRPr lang="en-US"/>
        </a:p>
      </dgm:t>
    </dgm:pt>
    <dgm:pt modelId="{E0DDBA95-C554-4755-8152-D54CCCBB5847}">
      <dgm:prSet/>
      <dgm:spPr/>
      <dgm:t>
        <a:bodyPr/>
        <a:lstStyle/>
        <a:p>
          <a:r>
            <a:rPr lang="en-US" b="1" dirty="0"/>
            <a:t> 4. Explainability with SHAP</a:t>
          </a:r>
          <a:endParaRPr lang="en-US" dirty="0"/>
        </a:p>
      </dgm:t>
    </dgm:pt>
    <dgm:pt modelId="{38D098A9-2D51-4A94-B51D-4CDE4569A1F1}" type="sibTrans" cxnId="{934C40A9-582B-4D4B-B7E8-18AAE14F0CFD}">
      <dgm:prSet/>
      <dgm:spPr/>
      <dgm:t>
        <a:bodyPr/>
        <a:lstStyle/>
        <a:p>
          <a:endParaRPr lang="en-US"/>
        </a:p>
      </dgm:t>
    </dgm:pt>
    <dgm:pt modelId="{73C7A43F-300E-45E4-BB67-0F5D399C720F}" type="parTrans" cxnId="{934C40A9-582B-4D4B-B7E8-18AAE14F0CFD}">
      <dgm:prSet/>
      <dgm:spPr/>
      <dgm:t>
        <a:bodyPr/>
        <a:lstStyle/>
        <a:p>
          <a:endParaRPr lang="en-US"/>
        </a:p>
      </dgm:t>
    </dgm:pt>
    <dgm:pt modelId="{B9DE6E79-2D78-3944-B86C-7FC9E0BA9A85}" type="pres">
      <dgm:prSet presAssocID="{11C9CE98-7E10-4DB7-B74E-65C1263CB8BA}" presName="Name0" presStyleCnt="0">
        <dgm:presLayoutVars>
          <dgm:dir/>
          <dgm:resizeHandles val="exact"/>
        </dgm:presLayoutVars>
      </dgm:prSet>
      <dgm:spPr/>
    </dgm:pt>
    <dgm:pt modelId="{4FB41288-A229-784D-8D22-9E58C9C58704}" type="pres">
      <dgm:prSet presAssocID="{2986C24E-4086-443B-8176-3592DC9A2F62}" presName="node" presStyleLbl="node1" presStyleIdx="0" presStyleCnt="14">
        <dgm:presLayoutVars>
          <dgm:bulletEnabled val="1"/>
        </dgm:presLayoutVars>
      </dgm:prSet>
      <dgm:spPr/>
    </dgm:pt>
    <dgm:pt modelId="{0E5670C0-3E2A-1244-9E00-875DFF2313AC}" type="pres">
      <dgm:prSet presAssocID="{5E06C7A5-2415-4A74-8FE7-42A21DEA74D2}" presName="sibTrans" presStyleLbl="sibTrans1D1" presStyleIdx="0" presStyleCnt="13"/>
      <dgm:spPr/>
    </dgm:pt>
    <dgm:pt modelId="{22A66C09-16AB-E14D-AAA8-F50C55507C35}" type="pres">
      <dgm:prSet presAssocID="{5E06C7A5-2415-4A74-8FE7-42A21DEA74D2}" presName="connectorText" presStyleLbl="sibTrans1D1" presStyleIdx="0" presStyleCnt="13"/>
      <dgm:spPr/>
    </dgm:pt>
    <dgm:pt modelId="{FAA6E6D3-DFD7-2141-A8AF-D2ED05B96337}" type="pres">
      <dgm:prSet presAssocID="{0FA502A7-B022-4CDD-8CFC-A387BE669596}" presName="node" presStyleLbl="node1" presStyleIdx="1" presStyleCnt="14">
        <dgm:presLayoutVars>
          <dgm:bulletEnabled val="1"/>
        </dgm:presLayoutVars>
      </dgm:prSet>
      <dgm:spPr/>
    </dgm:pt>
    <dgm:pt modelId="{38E8081D-B6C2-4B49-A942-B048A7CBACF5}" type="pres">
      <dgm:prSet presAssocID="{B9147FCA-1628-4557-9AD5-4C3EC372FF3C}" presName="sibTrans" presStyleLbl="sibTrans1D1" presStyleIdx="1" presStyleCnt="13"/>
      <dgm:spPr/>
    </dgm:pt>
    <dgm:pt modelId="{CC72F82B-DBED-044B-AB8D-A93E35465F61}" type="pres">
      <dgm:prSet presAssocID="{B9147FCA-1628-4557-9AD5-4C3EC372FF3C}" presName="connectorText" presStyleLbl="sibTrans1D1" presStyleIdx="1" presStyleCnt="13"/>
      <dgm:spPr/>
    </dgm:pt>
    <dgm:pt modelId="{159B8794-EEA0-4141-8432-0E0B20DAB0EE}" type="pres">
      <dgm:prSet presAssocID="{1580F32D-0680-4F12-B7FA-D0E66A53A2BA}" presName="node" presStyleLbl="node1" presStyleIdx="2" presStyleCnt="14">
        <dgm:presLayoutVars>
          <dgm:bulletEnabled val="1"/>
        </dgm:presLayoutVars>
      </dgm:prSet>
      <dgm:spPr/>
    </dgm:pt>
    <dgm:pt modelId="{B6946E2B-1129-B446-AE7F-1D1C6CFB0E29}" type="pres">
      <dgm:prSet presAssocID="{65E62D29-8151-4864-A164-368A0EB4BCD1}" presName="sibTrans" presStyleLbl="sibTrans1D1" presStyleIdx="2" presStyleCnt="13"/>
      <dgm:spPr/>
    </dgm:pt>
    <dgm:pt modelId="{AD44036C-EA18-4041-8C16-359B823ECFE6}" type="pres">
      <dgm:prSet presAssocID="{65E62D29-8151-4864-A164-368A0EB4BCD1}" presName="connectorText" presStyleLbl="sibTrans1D1" presStyleIdx="2" presStyleCnt="13"/>
      <dgm:spPr/>
    </dgm:pt>
    <dgm:pt modelId="{91FE38D1-9319-6746-9C49-E7F3F9950304}" type="pres">
      <dgm:prSet presAssocID="{80996F4A-5DE6-40C4-81B1-2722998B40D6}" presName="node" presStyleLbl="node1" presStyleIdx="3" presStyleCnt="14">
        <dgm:presLayoutVars>
          <dgm:bulletEnabled val="1"/>
        </dgm:presLayoutVars>
      </dgm:prSet>
      <dgm:spPr/>
    </dgm:pt>
    <dgm:pt modelId="{0D943C59-B1E6-D449-A1E3-54A3FC75140C}" type="pres">
      <dgm:prSet presAssocID="{91FB62E0-EB24-434A-824A-0863A3CEA8E3}" presName="sibTrans" presStyleLbl="sibTrans1D1" presStyleIdx="3" presStyleCnt="13"/>
      <dgm:spPr/>
    </dgm:pt>
    <dgm:pt modelId="{85F3C9C3-2FED-1E45-AF1A-3FF63DAD27EA}" type="pres">
      <dgm:prSet presAssocID="{91FB62E0-EB24-434A-824A-0863A3CEA8E3}" presName="connectorText" presStyleLbl="sibTrans1D1" presStyleIdx="3" presStyleCnt="13"/>
      <dgm:spPr/>
    </dgm:pt>
    <dgm:pt modelId="{2EAE5278-06A0-1A47-B211-7C6B403FB1D6}" type="pres">
      <dgm:prSet presAssocID="{B2097FBF-059C-43F6-A5D1-B35A7E9E2097}" presName="node" presStyleLbl="node1" presStyleIdx="4" presStyleCnt="14">
        <dgm:presLayoutVars>
          <dgm:bulletEnabled val="1"/>
        </dgm:presLayoutVars>
      </dgm:prSet>
      <dgm:spPr/>
    </dgm:pt>
    <dgm:pt modelId="{C879D5E2-2E68-5C40-8173-E37F026447AD}" type="pres">
      <dgm:prSet presAssocID="{46452180-6BD5-4455-B5DF-6089C8D9F3A1}" presName="sibTrans" presStyleLbl="sibTrans1D1" presStyleIdx="4" presStyleCnt="13"/>
      <dgm:spPr/>
    </dgm:pt>
    <dgm:pt modelId="{91673024-3218-CB47-81F8-0D36A09BA91A}" type="pres">
      <dgm:prSet presAssocID="{46452180-6BD5-4455-B5DF-6089C8D9F3A1}" presName="connectorText" presStyleLbl="sibTrans1D1" presStyleIdx="4" presStyleCnt="13"/>
      <dgm:spPr/>
    </dgm:pt>
    <dgm:pt modelId="{AAE5C3DA-CF3E-2744-AF16-0AE50FB09FD6}" type="pres">
      <dgm:prSet presAssocID="{618B4843-7FF4-4BD3-BB03-5519EF67945A}" presName="node" presStyleLbl="node1" presStyleIdx="5" presStyleCnt="14">
        <dgm:presLayoutVars>
          <dgm:bulletEnabled val="1"/>
        </dgm:presLayoutVars>
      </dgm:prSet>
      <dgm:spPr/>
    </dgm:pt>
    <dgm:pt modelId="{9F113C42-EC48-1A48-A3C0-152AEA5AA4C5}" type="pres">
      <dgm:prSet presAssocID="{A58F1E62-15F9-4970-881B-F5E1BD5DC3E3}" presName="sibTrans" presStyleLbl="sibTrans1D1" presStyleIdx="5" presStyleCnt="13"/>
      <dgm:spPr/>
    </dgm:pt>
    <dgm:pt modelId="{CD8EBE28-CC16-884A-B152-EC2075B451B3}" type="pres">
      <dgm:prSet presAssocID="{A58F1E62-15F9-4970-881B-F5E1BD5DC3E3}" presName="connectorText" presStyleLbl="sibTrans1D1" presStyleIdx="5" presStyleCnt="13"/>
      <dgm:spPr/>
    </dgm:pt>
    <dgm:pt modelId="{774DFFF5-F08F-4740-9711-AC98ACF0C447}" type="pres">
      <dgm:prSet presAssocID="{31B5C225-083B-40D7-BC44-DAEDB5107FA5}" presName="node" presStyleLbl="node1" presStyleIdx="6" presStyleCnt="14">
        <dgm:presLayoutVars>
          <dgm:bulletEnabled val="1"/>
        </dgm:presLayoutVars>
      </dgm:prSet>
      <dgm:spPr/>
    </dgm:pt>
    <dgm:pt modelId="{98FBE0B8-3EF3-C54F-BCF5-D8597364B992}" type="pres">
      <dgm:prSet presAssocID="{9DEAFCE6-230E-47FE-A517-EE542730B09A}" presName="sibTrans" presStyleLbl="sibTrans1D1" presStyleIdx="6" presStyleCnt="13"/>
      <dgm:spPr/>
    </dgm:pt>
    <dgm:pt modelId="{7B8895A7-EA81-494C-886D-C25EA3251135}" type="pres">
      <dgm:prSet presAssocID="{9DEAFCE6-230E-47FE-A517-EE542730B09A}" presName="connectorText" presStyleLbl="sibTrans1D1" presStyleIdx="6" presStyleCnt="13"/>
      <dgm:spPr/>
    </dgm:pt>
    <dgm:pt modelId="{1E48EAA9-2649-9640-946A-FA06A0E8DD07}" type="pres">
      <dgm:prSet presAssocID="{F83394B3-B894-4198-AE3A-2F0E46A57329}" presName="node" presStyleLbl="node1" presStyleIdx="7" presStyleCnt="14">
        <dgm:presLayoutVars>
          <dgm:bulletEnabled val="1"/>
        </dgm:presLayoutVars>
      </dgm:prSet>
      <dgm:spPr/>
    </dgm:pt>
    <dgm:pt modelId="{E95A4B40-7A6D-A64A-AA07-7E997D528986}" type="pres">
      <dgm:prSet presAssocID="{B24CFED2-7812-402F-806D-591F7CC0382F}" presName="sibTrans" presStyleLbl="sibTrans1D1" presStyleIdx="7" presStyleCnt="13"/>
      <dgm:spPr/>
    </dgm:pt>
    <dgm:pt modelId="{BD8BC160-24C6-E945-9F69-DAE84145CBD3}" type="pres">
      <dgm:prSet presAssocID="{B24CFED2-7812-402F-806D-591F7CC0382F}" presName="connectorText" presStyleLbl="sibTrans1D1" presStyleIdx="7" presStyleCnt="13"/>
      <dgm:spPr/>
    </dgm:pt>
    <dgm:pt modelId="{4BD3B371-1A1A-0A4B-B251-EAD79D037240}" type="pres">
      <dgm:prSet presAssocID="{DA054476-51BD-4783-919C-1091A26B347E}" presName="node" presStyleLbl="node1" presStyleIdx="8" presStyleCnt="14">
        <dgm:presLayoutVars>
          <dgm:bulletEnabled val="1"/>
        </dgm:presLayoutVars>
      </dgm:prSet>
      <dgm:spPr/>
    </dgm:pt>
    <dgm:pt modelId="{1FAB8865-F58B-BA40-8F67-4AA0835E8D8A}" type="pres">
      <dgm:prSet presAssocID="{BB3A5350-3C74-4FB9-AE8E-F9D820EFC718}" presName="sibTrans" presStyleLbl="sibTrans1D1" presStyleIdx="8" presStyleCnt="13"/>
      <dgm:spPr/>
    </dgm:pt>
    <dgm:pt modelId="{B3FD2190-BB4F-BC4D-B36A-8FAAE42207F8}" type="pres">
      <dgm:prSet presAssocID="{BB3A5350-3C74-4FB9-AE8E-F9D820EFC718}" presName="connectorText" presStyleLbl="sibTrans1D1" presStyleIdx="8" presStyleCnt="13"/>
      <dgm:spPr/>
    </dgm:pt>
    <dgm:pt modelId="{1F5C182B-6A69-D84C-81F9-946F4EA8EDA0}" type="pres">
      <dgm:prSet presAssocID="{06FF6EB6-F6DC-45D3-B3AE-8E064236ED66}" presName="node" presStyleLbl="node1" presStyleIdx="9" presStyleCnt="14">
        <dgm:presLayoutVars>
          <dgm:bulletEnabled val="1"/>
        </dgm:presLayoutVars>
      </dgm:prSet>
      <dgm:spPr/>
    </dgm:pt>
    <dgm:pt modelId="{8A53998A-BE80-2D40-9C39-48BE414A8939}" type="pres">
      <dgm:prSet presAssocID="{3C6E7F47-899B-4C7E-A13D-C06510443D4D}" presName="sibTrans" presStyleLbl="sibTrans1D1" presStyleIdx="9" presStyleCnt="13"/>
      <dgm:spPr/>
    </dgm:pt>
    <dgm:pt modelId="{5B490196-535C-B440-A63F-030B5D5F5848}" type="pres">
      <dgm:prSet presAssocID="{3C6E7F47-899B-4C7E-A13D-C06510443D4D}" presName="connectorText" presStyleLbl="sibTrans1D1" presStyleIdx="9" presStyleCnt="13"/>
      <dgm:spPr/>
    </dgm:pt>
    <dgm:pt modelId="{BC95EA5A-ACF5-514A-9523-1D90882B4B7D}" type="pres">
      <dgm:prSet presAssocID="{E0DDBA95-C554-4755-8152-D54CCCBB5847}" presName="node" presStyleLbl="node1" presStyleIdx="10" presStyleCnt="14">
        <dgm:presLayoutVars>
          <dgm:bulletEnabled val="1"/>
        </dgm:presLayoutVars>
      </dgm:prSet>
      <dgm:spPr/>
    </dgm:pt>
    <dgm:pt modelId="{EFD212BF-9702-2946-A445-B7C5EF36D36C}" type="pres">
      <dgm:prSet presAssocID="{38D098A9-2D51-4A94-B51D-4CDE4569A1F1}" presName="sibTrans" presStyleLbl="sibTrans1D1" presStyleIdx="10" presStyleCnt="13"/>
      <dgm:spPr/>
    </dgm:pt>
    <dgm:pt modelId="{DA883F85-517F-604A-B2E6-115DEEFDCC70}" type="pres">
      <dgm:prSet presAssocID="{38D098A9-2D51-4A94-B51D-4CDE4569A1F1}" presName="connectorText" presStyleLbl="sibTrans1D1" presStyleIdx="10" presStyleCnt="13"/>
      <dgm:spPr/>
    </dgm:pt>
    <dgm:pt modelId="{1E89BA71-4795-AE47-A701-AD99E67FFD40}" type="pres">
      <dgm:prSet presAssocID="{AACE94B3-74FD-4D70-9BFA-A941CF209CFD}" presName="node" presStyleLbl="node1" presStyleIdx="11" presStyleCnt="14">
        <dgm:presLayoutVars>
          <dgm:bulletEnabled val="1"/>
        </dgm:presLayoutVars>
      </dgm:prSet>
      <dgm:spPr/>
    </dgm:pt>
    <dgm:pt modelId="{E99E3001-5784-1E4A-9D17-9CAA689CAB40}" type="pres">
      <dgm:prSet presAssocID="{0D29A52A-C825-4DC8-9377-45B22F13060D}" presName="sibTrans" presStyleLbl="sibTrans1D1" presStyleIdx="11" presStyleCnt="13"/>
      <dgm:spPr/>
    </dgm:pt>
    <dgm:pt modelId="{EDBE9B05-5094-EC41-8B4C-AEB538516F40}" type="pres">
      <dgm:prSet presAssocID="{0D29A52A-C825-4DC8-9377-45B22F13060D}" presName="connectorText" presStyleLbl="sibTrans1D1" presStyleIdx="11" presStyleCnt="13"/>
      <dgm:spPr/>
    </dgm:pt>
    <dgm:pt modelId="{67568B52-0DC0-1744-9859-099295DD4D39}" type="pres">
      <dgm:prSet presAssocID="{238AF503-04B2-44DC-88C2-9CB251ADBC09}" presName="node" presStyleLbl="node1" presStyleIdx="12" presStyleCnt="14">
        <dgm:presLayoutVars>
          <dgm:bulletEnabled val="1"/>
        </dgm:presLayoutVars>
      </dgm:prSet>
      <dgm:spPr/>
    </dgm:pt>
    <dgm:pt modelId="{768788B2-8D4E-444D-8393-569497AEA649}" type="pres">
      <dgm:prSet presAssocID="{29D6012C-D1EE-44B8-B115-250669A1B340}" presName="sibTrans" presStyleLbl="sibTrans1D1" presStyleIdx="12" presStyleCnt="13"/>
      <dgm:spPr/>
    </dgm:pt>
    <dgm:pt modelId="{AB381967-B4C1-654F-975A-4CDD7701EA48}" type="pres">
      <dgm:prSet presAssocID="{29D6012C-D1EE-44B8-B115-250669A1B340}" presName="connectorText" presStyleLbl="sibTrans1D1" presStyleIdx="12" presStyleCnt="13"/>
      <dgm:spPr/>
    </dgm:pt>
    <dgm:pt modelId="{C93359FE-C05D-A447-8D97-1CF80E24FBC6}" type="pres">
      <dgm:prSet presAssocID="{84F76C36-CE12-4D0D-8993-6CB5C9BD0D27}" presName="node" presStyleLbl="node1" presStyleIdx="13" presStyleCnt="14">
        <dgm:presLayoutVars>
          <dgm:bulletEnabled val="1"/>
        </dgm:presLayoutVars>
      </dgm:prSet>
      <dgm:spPr/>
    </dgm:pt>
  </dgm:ptLst>
  <dgm:cxnLst>
    <dgm:cxn modelId="{61970D05-3B3F-0245-ABD8-3AAEAE1D1CBB}" type="presOf" srcId="{1A2F2655-B591-4CE0-9F9E-850F1DC3864C}" destId="{C93359FE-C05D-A447-8D97-1CF80E24FBC6}" srcOrd="0" destOrd="2" presId="urn:microsoft.com/office/officeart/2016/7/layout/RepeatingBendingProcessNew"/>
    <dgm:cxn modelId="{ED2A5905-31FD-C242-B4BB-3AC3330205A3}" type="presOf" srcId="{91FB62E0-EB24-434A-824A-0863A3CEA8E3}" destId="{85F3C9C3-2FED-1E45-AF1A-3FF63DAD27EA}" srcOrd="1" destOrd="0" presId="urn:microsoft.com/office/officeart/2016/7/layout/RepeatingBendingProcessNew"/>
    <dgm:cxn modelId="{D19B9007-32CF-4AE1-B7C9-683BFE1CDC70}" srcId="{AACE94B3-74FD-4D70-9BFA-A941CF209CFD}" destId="{130E8D6F-3F94-421D-80FE-C0D2FF6D6FC7}" srcOrd="0" destOrd="0" parTransId="{F722B47A-FA3D-4E5C-A357-D728CAE95E0E}" sibTransId="{BBEA5526-724A-479B-B103-B0CC33CF72AA}"/>
    <dgm:cxn modelId="{DCEF7910-A2BE-49DE-82C1-EA3C8ED40FE4}" srcId="{11C9CE98-7E10-4DB7-B74E-65C1263CB8BA}" destId="{0FA502A7-B022-4CDD-8CFC-A387BE669596}" srcOrd="1" destOrd="0" parTransId="{3DF86028-C6DB-4512-8F69-9DF8BD82CACB}" sibTransId="{B9147FCA-1628-4557-9AD5-4C3EC372FF3C}"/>
    <dgm:cxn modelId="{608BB513-1672-A64D-B858-134D4CB254DD}" type="presOf" srcId="{1580F32D-0680-4F12-B7FA-D0E66A53A2BA}" destId="{159B8794-EEA0-4141-8432-0E0B20DAB0EE}" srcOrd="0" destOrd="0" presId="urn:microsoft.com/office/officeart/2016/7/layout/RepeatingBendingProcessNew"/>
    <dgm:cxn modelId="{803E6D14-9983-FF4A-9031-62FE1D18E106}" type="presOf" srcId="{A53A309B-CE89-4911-A533-87B17EE33A18}" destId="{AAE5C3DA-CF3E-2744-AF16-0AE50FB09FD6}" srcOrd="0" destOrd="1" presId="urn:microsoft.com/office/officeart/2016/7/layout/RepeatingBendingProcessNew"/>
    <dgm:cxn modelId="{0A129714-4EAE-4A1D-9F39-A2D0B0A109A3}" srcId="{DA054476-51BD-4783-919C-1091A26B347E}" destId="{2F5FF2B0-7268-4E7C-BA91-5D951303A2A0}" srcOrd="0" destOrd="0" parTransId="{476171DF-B7BF-479E-902F-E6C916219148}" sibTransId="{1B9297DB-285D-4541-972C-6DF69AE3599D}"/>
    <dgm:cxn modelId="{E429B315-8C74-4BDB-8C8F-41303250B1DA}" srcId="{618B4843-7FF4-4BD3-BB03-5519EF67945A}" destId="{A53A309B-CE89-4911-A533-87B17EE33A18}" srcOrd="0" destOrd="0" parTransId="{C1637AC3-53E9-4AD2-A253-9E140039E4BC}" sibTransId="{C0E15F23-B86B-4D5F-81F3-BA1050640C13}"/>
    <dgm:cxn modelId="{999CF81E-4C34-3D46-A540-AB6753F553DC}" type="presOf" srcId="{29D6012C-D1EE-44B8-B115-250669A1B340}" destId="{AB381967-B4C1-654F-975A-4CDD7701EA48}" srcOrd="1" destOrd="0" presId="urn:microsoft.com/office/officeart/2016/7/layout/RepeatingBendingProcessNew"/>
    <dgm:cxn modelId="{44F1451F-805B-F94A-B7A8-3A458F78073C}" type="presOf" srcId="{A58F1E62-15F9-4970-881B-F5E1BD5DC3E3}" destId="{9F113C42-EC48-1A48-A3C0-152AEA5AA4C5}" srcOrd="0" destOrd="0" presId="urn:microsoft.com/office/officeart/2016/7/layout/RepeatingBendingProcessNew"/>
    <dgm:cxn modelId="{B2319E22-5296-1248-B9CB-12C9A95E715E}" type="presOf" srcId="{80996F4A-5DE6-40C4-81B1-2722998B40D6}" destId="{91FE38D1-9319-6746-9C49-E7F3F9950304}" srcOrd="0" destOrd="0" presId="urn:microsoft.com/office/officeart/2016/7/layout/RepeatingBendingProcessNew"/>
    <dgm:cxn modelId="{8BF78C23-561D-854D-8E14-BB580DA48810}" type="presOf" srcId="{0FA502A7-B022-4CDD-8CFC-A387BE669596}" destId="{FAA6E6D3-DFD7-2141-A8AF-D2ED05B96337}" srcOrd="0" destOrd="0" presId="urn:microsoft.com/office/officeart/2016/7/layout/RepeatingBendingProcessNew"/>
    <dgm:cxn modelId="{99BA3124-A7CC-704F-B77A-28AA1839C479}" type="presOf" srcId="{E0DDBA95-C554-4755-8152-D54CCCBB5847}" destId="{BC95EA5A-ACF5-514A-9523-1D90882B4B7D}" srcOrd="0" destOrd="0" presId="urn:microsoft.com/office/officeart/2016/7/layout/RepeatingBendingProcessNew"/>
    <dgm:cxn modelId="{4156DD2B-1EC4-40C5-B327-EF1E94BB4244}" srcId="{11C9CE98-7E10-4DB7-B74E-65C1263CB8BA}" destId="{2986C24E-4086-443B-8176-3592DC9A2F62}" srcOrd="0" destOrd="0" parTransId="{80D664D7-A96C-4342-902B-A8F58D0BF97D}" sibTransId="{5E06C7A5-2415-4A74-8FE7-42A21DEA74D2}"/>
    <dgm:cxn modelId="{EFCEE82B-863E-4775-B5FD-9E36A7C7637B}" srcId="{84F76C36-CE12-4D0D-8993-6CB5C9BD0D27}" destId="{23991A20-A0F8-4F0F-9420-B4C80D93A7BC}" srcOrd="0" destOrd="0" parTransId="{E2969DFC-04D1-4974-BD20-F33C0978142B}" sibTransId="{5CA34B83-7D41-4D86-85B3-8591E99A5B37}"/>
    <dgm:cxn modelId="{69E1EF2C-59A8-4CD5-BFFF-985C29568592}" srcId="{84F76C36-CE12-4D0D-8993-6CB5C9BD0D27}" destId="{452EE38B-D314-4EC8-9BA3-CCCCE987526A}" srcOrd="2" destOrd="0" parTransId="{1C5C47D2-B55F-46EC-AEE4-5C973F19FA66}" sibTransId="{DCF4B103-06BE-44A1-BB3F-9B63FC46144E}"/>
    <dgm:cxn modelId="{8963DF32-5108-AB40-AED0-81B12C93D36F}" type="presOf" srcId="{BB3A5350-3C74-4FB9-AE8E-F9D820EFC718}" destId="{B3FD2190-BB4F-BC4D-B36A-8FAAE42207F8}" srcOrd="1" destOrd="0" presId="urn:microsoft.com/office/officeart/2016/7/layout/RepeatingBendingProcessNew"/>
    <dgm:cxn modelId="{96BAF532-9B53-48BD-8991-3D2A3893B950}" srcId="{11C9CE98-7E10-4DB7-B74E-65C1263CB8BA}" destId="{B2097FBF-059C-43F6-A5D1-B35A7E9E2097}" srcOrd="4" destOrd="0" parTransId="{8996B05C-5539-4B79-8C31-4EBF8C38F327}" sibTransId="{46452180-6BD5-4455-B5DF-6089C8D9F3A1}"/>
    <dgm:cxn modelId="{24D01F34-12CE-ED40-80CF-00D146058DFA}" type="presOf" srcId="{06FF6EB6-F6DC-45D3-B3AE-8E064236ED66}" destId="{1F5C182B-6A69-D84C-81F9-946F4EA8EDA0}" srcOrd="0" destOrd="0" presId="urn:microsoft.com/office/officeart/2016/7/layout/RepeatingBendingProcessNew"/>
    <dgm:cxn modelId="{D2F50335-0EEC-3C43-85F3-26AE059AB114}" type="presOf" srcId="{BB3A5350-3C74-4FB9-AE8E-F9D820EFC718}" destId="{1FAB8865-F58B-BA40-8F67-4AA0835E8D8A}" srcOrd="0" destOrd="0" presId="urn:microsoft.com/office/officeart/2016/7/layout/RepeatingBendingProcessNew"/>
    <dgm:cxn modelId="{DDA97A35-4C56-47C6-973A-CA6E04DF562D}" srcId="{11C9CE98-7E10-4DB7-B74E-65C1263CB8BA}" destId="{06FF6EB6-F6DC-45D3-B3AE-8E064236ED66}" srcOrd="9" destOrd="0" parTransId="{6D43E851-2089-42D8-A4E5-43723557ABD4}" sibTransId="{3C6E7F47-899B-4C7E-A13D-C06510443D4D}"/>
    <dgm:cxn modelId="{35A5A33B-239D-7A4E-AFF8-EC1DD9A47689}" type="presOf" srcId="{11C9CE98-7E10-4DB7-B74E-65C1263CB8BA}" destId="{B9DE6E79-2D78-3944-B86C-7FC9E0BA9A85}" srcOrd="0" destOrd="0" presId="urn:microsoft.com/office/officeart/2016/7/layout/RepeatingBendingProcessNew"/>
    <dgm:cxn modelId="{ADDD263E-840A-4340-B61E-56E821C47C0D}" srcId="{11C9CE98-7E10-4DB7-B74E-65C1263CB8BA}" destId="{80996F4A-5DE6-40C4-81B1-2722998B40D6}" srcOrd="3" destOrd="0" parTransId="{AC2EFB9A-BB4A-417F-BD95-4BCD38CA3CA9}" sibTransId="{91FB62E0-EB24-434A-824A-0863A3CEA8E3}"/>
    <dgm:cxn modelId="{13FF953E-4660-884D-8530-51BD254BE7A6}" type="presOf" srcId="{46452180-6BD5-4455-B5DF-6089C8D9F3A1}" destId="{91673024-3218-CB47-81F8-0D36A09BA91A}" srcOrd="1" destOrd="0" presId="urn:microsoft.com/office/officeart/2016/7/layout/RepeatingBendingProcessNew"/>
    <dgm:cxn modelId="{4E85DD3E-AF36-A34F-A3F2-8D588D304546}" type="presOf" srcId="{5E06C7A5-2415-4A74-8FE7-42A21DEA74D2}" destId="{0E5670C0-3E2A-1244-9E00-875DFF2313AC}" srcOrd="0" destOrd="0" presId="urn:microsoft.com/office/officeart/2016/7/layout/RepeatingBendingProcessNew"/>
    <dgm:cxn modelId="{92B9D740-749D-094F-AB3C-B3F07D9B42E2}" type="presOf" srcId="{F83394B3-B894-4198-AE3A-2F0E46A57329}" destId="{1E48EAA9-2649-9640-946A-FA06A0E8DD07}" srcOrd="0" destOrd="0" presId="urn:microsoft.com/office/officeart/2016/7/layout/RepeatingBendingProcessNew"/>
    <dgm:cxn modelId="{23379441-AACB-449E-B3D4-5CE778E15FC9}" srcId="{11C9CE98-7E10-4DB7-B74E-65C1263CB8BA}" destId="{31B5C225-083B-40D7-BC44-DAEDB5107FA5}" srcOrd="6" destOrd="0" parTransId="{2B8FF823-00C3-4F70-9709-80B5DA4B9533}" sibTransId="{9DEAFCE6-230E-47FE-A517-EE542730B09A}"/>
    <dgm:cxn modelId="{CEF2D045-D0AB-AB41-9D76-096E319D561E}" type="presOf" srcId="{0D29A52A-C825-4DC8-9377-45B22F13060D}" destId="{EDBE9B05-5094-EC41-8B4C-AEB538516F40}" srcOrd="1" destOrd="0" presId="urn:microsoft.com/office/officeart/2016/7/layout/RepeatingBendingProcessNew"/>
    <dgm:cxn modelId="{8E2C4848-08A6-4BAE-A27D-44004F249400}" srcId="{618B4843-7FF4-4BD3-BB03-5519EF67945A}" destId="{E52C3569-11F0-40AD-8F3B-0C84B47EDFB2}" srcOrd="1" destOrd="0" parTransId="{EB2C07B1-D596-4E09-91CC-CF9AFF203FBC}" sibTransId="{0A0B5008-B423-4547-B7FA-558FF1EC1EC6}"/>
    <dgm:cxn modelId="{EEE2BC4B-5D6A-9C40-A591-D347A33675A2}" type="presOf" srcId="{E52C3569-11F0-40AD-8F3B-0C84B47EDFB2}" destId="{AAE5C3DA-CF3E-2744-AF16-0AE50FB09FD6}" srcOrd="0" destOrd="2" presId="urn:microsoft.com/office/officeart/2016/7/layout/RepeatingBendingProcessNew"/>
    <dgm:cxn modelId="{F1BB7351-A7E5-694F-9052-3687C7251662}" type="presOf" srcId="{5E06C7A5-2415-4A74-8FE7-42A21DEA74D2}" destId="{22A66C09-16AB-E14D-AAA8-F50C55507C35}" srcOrd="1" destOrd="0" presId="urn:microsoft.com/office/officeart/2016/7/layout/RepeatingBendingProcessNew"/>
    <dgm:cxn modelId="{8A20A352-E828-A046-BF48-3F8D25148DAE}" type="presOf" srcId="{65E62D29-8151-4864-A164-368A0EB4BCD1}" destId="{B6946E2B-1129-B446-AE7F-1D1C6CFB0E29}" srcOrd="0" destOrd="0" presId="urn:microsoft.com/office/officeart/2016/7/layout/RepeatingBendingProcessNew"/>
    <dgm:cxn modelId="{10250F53-4FF3-5B4A-8D2A-A729C32A5223}" type="presOf" srcId="{DA054476-51BD-4783-919C-1091A26B347E}" destId="{4BD3B371-1A1A-0A4B-B251-EAD79D037240}" srcOrd="0" destOrd="0" presId="urn:microsoft.com/office/officeart/2016/7/layout/RepeatingBendingProcessNew"/>
    <dgm:cxn modelId="{A108FC5C-1471-42D8-A492-2622E4E03B1E}" srcId="{11C9CE98-7E10-4DB7-B74E-65C1263CB8BA}" destId="{84F76C36-CE12-4D0D-8993-6CB5C9BD0D27}" srcOrd="13" destOrd="0" parTransId="{7367CA20-5315-4E19-AA16-C36726720EDE}" sibTransId="{6B83512E-2EDF-4838-BCCB-F4CC6E97C225}"/>
    <dgm:cxn modelId="{C67C2466-AA4F-9647-9F6C-ACFD779ABE30}" type="presOf" srcId="{65E62D29-8151-4864-A164-368A0EB4BCD1}" destId="{AD44036C-EA18-4041-8C16-359B823ECFE6}" srcOrd="1" destOrd="0" presId="urn:microsoft.com/office/officeart/2016/7/layout/RepeatingBendingProcessNew"/>
    <dgm:cxn modelId="{AA748468-4542-E245-BC28-E8F54038B0C4}" type="presOf" srcId="{84F76C36-CE12-4D0D-8993-6CB5C9BD0D27}" destId="{C93359FE-C05D-A447-8D97-1CF80E24FBC6}" srcOrd="0" destOrd="0" presId="urn:microsoft.com/office/officeart/2016/7/layout/RepeatingBendingProcessNew"/>
    <dgm:cxn modelId="{FF71AE6A-DEC0-0E43-A879-0A90B018DDA1}" type="presOf" srcId="{3C6E7F47-899B-4C7E-A13D-C06510443D4D}" destId="{8A53998A-BE80-2D40-9C39-48BE414A8939}" srcOrd="0" destOrd="0" presId="urn:microsoft.com/office/officeart/2016/7/layout/RepeatingBendingProcessNew"/>
    <dgm:cxn modelId="{3142F76F-4874-48D7-9544-68FDCD994FDE}" srcId="{84F76C36-CE12-4D0D-8993-6CB5C9BD0D27}" destId="{1A2F2655-B591-4CE0-9F9E-850F1DC3864C}" srcOrd="1" destOrd="0" parTransId="{B41186FF-253E-408C-AD74-46CED8B5C43C}" sibTransId="{B4112E0E-069F-4D23-8259-3926C5DF03C3}"/>
    <dgm:cxn modelId="{5E419977-3871-1D49-AAE1-B2462A0C34DD}" type="presOf" srcId="{B2097FBF-059C-43F6-A5D1-B35A7E9E2097}" destId="{2EAE5278-06A0-1A47-B211-7C6B403FB1D6}" srcOrd="0" destOrd="0" presId="urn:microsoft.com/office/officeart/2016/7/layout/RepeatingBendingProcessNew"/>
    <dgm:cxn modelId="{12D8CB77-1A05-41A2-A38C-3A97369E6864}" srcId="{11C9CE98-7E10-4DB7-B74E-65C1263CB8BA}" destId="{DA054476-51BD-4783-919C-1091A26B347E}" srcOrd="8" destOrd="0" parTransId="{595620AA-9035-4F75-8AD0-AB37EE6E9A51}" sibTransId="{BB3A5350-3C74-4FB9-AE8E-F9D820EFC718}"/>
    <dgm:cxn modelId="{BB37167B-8E33-4464-8324-4647536BB653}" srcId="{11C9CE98-7E10-4DB7-B74E-65C1263CB8BA}" destId="{618B4843-7FF4-4BD3-BB03-5519EF67945A}" srcOrd="5" destOrd="0" parTransId="{991E7119-D112-4F59-8836-F694140A9AA4}" sibTransId="{A58F1E62-15F9-4970-881B-F5E1BD5DC3E3}"/>
    <dgm:cxn modelId="{A2140F7D-BC44-C348-8F4D-E158D38F5DB3}" type="presOf" srcId="{618B4843-7FF4-4BD3-BB03-5519EF67945A}" destId="{AAE5C3DA-CF3E-2744-AF16-0AE50FB09FD6}" srcOrd="0" destOrd="0" presId="urn:microsoft.com/office/officeart/2016/7/layout/RepeatingBendingProcessNew"/>
    <dgm:cxn modelId="{E95BAB7F-AC05-0543-A75F-1B0C33ECA5F4}" type="presOf" srcId="{B9147FCA-1628-4557-9AD5-4C3EC372FF3C}" destId="{CC72F82B-DBED-044B-AB8D-A93E35465F61}" srcOrd="1" destOrd="0" presId="urn:microsoft.com/office/officeart/2016/7/layout/RepeatingBendingProcessNew"/>
    <dgm:cxn modelId="{AE11B481-F4B9-2E49-927B-EDFABF5375C2}" type="presOf" srcId="{38D098A9-2D51-4A94-B51D-4CDE4569A1F1}" destId="{EFD212BF-9702-2946-A445-B7C5EF36D36C}" srcOrd="0" destOrd="0" presId="urn:microsoft.com/office/officeart/2016/7/layout/RepeatingBendingProcessNew"/>
    <dgm:cxn modelId="{1613E785-A600-1641-9727-6F01B9702792}" type="presOf" srcId="{3C6E7F47-899B-4C7E-A13D-C06510443D4D}" destId="{5B490196-535C-B440-A63F-030B5D5F5848}" srcOrd="1" destOrd="0" presId="urn:microsoft.com/office/officeart/2016/7/layout/RepeatingBendingProcessNew"/>
    <dgm:cxn modelId="{ABAF028A-52C8-764A-8003-6FA227EF82B3}" type="presOf" srcId="{130E8D6F-3F94-421D-80FE-C0D2FF6D6FC7}" destId="{1E89BA71-4795-AE47-A701-AD99E67FFD40}" srcOrd="0" destOrd="1" presId="urn:microsoft.com/office/officeart/2016/7/layout/RepeatingBendingProcessNew"/>
    <dgm:cxn modelId="{3E85F79E-1684-C647-AB8E-10B7AA4BD8D3}" type="presOf" srcId="{B24CFED2-7812-402F-806D-591F7CC0382F}" destId="{E95A4B40-7A6D-A64A-AA07-7E997D528986}" srcOrd="0" destOrd="0" presId="urn:microsoft.com/office/officeart/2016/7/layout/RepeatingBendingProcessNew"/>
    <dgm:cxn modelId="{E18097A8-86FE-E14A-B621-59CEDE837AF3}" type="presOf" srcId="{9DEAFCE6-230E-47FE-A517-EE542730B09A}" destId="{98FBE0B8-3EF3-C54F-BCF5-D8597364B992}" srcOrd="0" destOrd="0" presId="urn:microsoft.com/office/officeart/2016/7/layout/RepeatingBendingProcessNew"/>
    <dgm:cxn modelId="{934C40A9-582B-4D4B-B7E8-18AAE14F0CFD}" srcId="{11C9CE98-7E10-4DB7-B74E-65C1263CB8BA}" destId="{E0DDBA95-C554-4755-8152-D54CCCBB5847}" srcOrd="10" destOrd="0" parTransId="{73C7A43F-300E-45E4-BB67-0F5D399C720F}" sibTransId="{38D098A9-2D51-4A94-B51D-4CDE4569A1F1}"/>
    <dgm:cxn modelId="{99124CB1-0420-3F45-88FD-8F6B51F0DAF8}" type="presOf" srcId="{38D098A9-2D51-4A94-B51D-4CDE4569A1F1}" destId="{DA883F85-517F-604A-B2E6-115DEEFDCC70}" srcOrd="1" destOrd="0" presId="urn:microsoft.com/office/officeart/2016/7/layout/RepeatingBendingProcessNew"/>
    <dgm:cxn modelId="{9FD2B6B4-59FE-EB44-9FA9-6CCBE4F892C4}" type="presOf" srcId="{9DEAFCE6-230E-47FE-A517-EE542730B09A}" destId="{7B8895A7-EA81-494C-886D-C25EA3251135}" srcOrd="1" destOrd="0" presId="urn:microsoft.com/office/officeart/2016/7/layout/RepeatingBendingProcessNew"/>
    <dgm:cxn modelId="{EBF243B8-5F14-354E-B98D-CBA45C78E8A9}" type="presOf" srcId="{91FB62E0-EB24-434A-824A-0863A3CEA8E3}" destId="{0D943C59-B1E6-D449-A1E3-54A3FC75140C}" srcOrd="0" destOrd="0" presId="urn:microsoft.com/office/officeart/2016/7/layout/RepeatingBendingProcessNew"/>
    <dgm:cxn modelId="{BBA58CBA-E0A7-D142-B2C6-CDACD56717DD}" type="presOf" srcId="{0D29A52A-C825-4DC8-9377-45B22F13060D}" destId="{E99E3001-5784-1E4A-9D17-9CAA689CAB40}" srcOrd="0" destOrd="0" presId="urn:microsoft.com/office/officeart/2016/7/layout/RepeatingBendingProcessNew"/>
    <dgm:cxn modelId="{415043BB-8AC5-4F0B-98BC-B3FF61BB99AA}" srcId="{11C9CE98-7E10-4DB7-B74E-65C1263CB8BA}" destId="{AACE94B3-74FD-4D70-9BFA-A941CF209CFD}" srcOrd="11" destOrd="0" parTransId="{43EAFB04-ED6D-40CE-AA5E-23C55916E8B2}" sibTransId="{0D29A52A-C825-4DC8-9377-45B22F13060D}"/>
    <dgm:cxn modelId="{86DAA3C1-6F58-A644-AC0E-CBF0461EE6E8}" type="presOf" srcId="{31B5C225-083B-40D7-BC44-DAEDB5107FA5}" destId="{774DFFF5-F08F-4740-9711-AC98ACF0C447}" srcOrd="0" destOrd="0" presId="urn:microsoft.com/office/officeart/2016/7/layout/RepeatingBendingProcessNew"/>
    <dgm:cxn modelId="{84F1BBC6-351D-41EF-A1E1-4E191282315B}" srcId="{11C9CE98-7E10-4DB7-B74E-65C1263CB8BA}" destId="{238AF503-04B2-44DC-88C2-9CB251ADBC09}" srcOrd="12" destOrd="0" parTransId="{3B8CF5C0-7B73-457C-BFBE-290A4DFD79CB}" sibTransId="{29D6012C-D1EE-44B8-B115-250669A1B340}"/>
    <dgm:cxn modelId="{19162FCA-531A-2C4E-92D2-EFEF2CE6F32D}" type="presOf" srcId="{46452180-6BD5-4455-B5DF-6089C8D9F3A1}" destId="{C879D5E2-2E68-5C40-8173-E37F026447AD}" srcOrd="0" destOrd="0" presId="urn:microsoft.com/office/officeart/2016/7/layout/RepeatingBendingProcessNew"/>
    <dgm:cxn modelId="{E51098CB-E7B8-6347-A2A4-35DC06E85638}" type="presOf" srcId="{B24CFED2-7812-402F-806D-591F7CC0382F}" destId="{BD8BC160-24C6-E945-9F69-DAE84145CBD3}" srcOrd="1" destOrd="0" presId="urn:microsoft.com/office/officeart/2016/7/layout/RepeatingBendingProcessNew"/>
    <dgm:cxn modelId="{754378CF-B762-7342-852D-F161DCCC0809}" type="presOf" srcId="{A58F1E62-15F9-4970-881B-F5E1BD5DC3E3}" destId="{CD8EBE28-CC16-884A-B152-EC2075B451B3}" srcOrd="1" destOrd="0" presId="urn:microsoft.com/office/officeart/2016/7/layout/RepeatingBendingProcessNew"/>
    <dgm:cxn modelId="{4336EAD3-7CB5-4F14-8ADA-063560022D4B}" srcId="{11C9CE98-7E10-4DB7-B74E-65C1263CB8BA}" destId="{1580F32D-0680-4F12-B7FA-D0E66A53A2BA}" srcOrd="2" destOrd="0" parTransId="{D4C18839-290C-459A-8C29-6BE844B5D7AB}" sibTransId="{65E62D29-8151-4864-A164-368A0EB4BCD1}"/>
    <dgm:cxn modelId="{734261D8-D944-CC45-A504-A02532B16EF5}" type="presOf" srcId="{B9147FCA-1628-4557-9AD5-4C3EC372FF3C}" destId="{38E8081D-B6C2-4B49-A942-B048A7CBACF5}" srcOrd="0" destOrd="0" presId="urn:microsoft.com/office/officeart/2016/7/layout/RepeatingBendingProcessNew"/>
    <dgm:cxn modelId="{3B1782DC-0775-4DCB-8FD7-7CF66565B1E9}" srcId="{11C9CE98-7E10-4DB7-B74E-65C1263CB8BA}" destId="{F83394B3-B894-4198-AE3A-2F0E46A57329}" srcOrd="7" destOrd="0" parTransId="{D416B321-B661-45E7-A202-9C067D6FFA81}" sibTransId="{B24CFED2-7812-402F-806D-591F7CC0382F}"/>
    <dgm:cxn modelId="{82BC2FDE-3AF1-D541-950C-2285884FB9F6}" type="presOf" srcId="{AACE94B3-74FD-4D70-9BFA-A941CF209CFD}" destId="{1E89BA71-4795-AE47-A701-AD99E67FFD40}" srcOrd="0" destOrd="0" presId="urn:microsoft.com/office/officeart/2016/7/layout/RepeatingBendingProcessNew"/>
    <dgm:cxn modelId="{F70A37E3-3B7B-F54E-B875-043C0ED2F2E7}" type="presOf" srcId="{10AA19C8-8061-45AE-B5A2-E3965FFB60AB}" destId="{1E89BA71-4795-AE47-A701-AD99E67FFD40}" srcOrd="0" destOrd="3" presId="urn:microsoft.com/office/officeart/2016/7/layout/RepeatingBendingProcessNew"/>
    <dgm:cxn modelId="{7B9BE0E3-273B-4F4E-9199-EFFDA4681109}" type="presOf" srcId="{C90DDFE7-597A-4C69-90E2-4B6516381EDE}" destId="{1E89BA71-4795-AE47-A701-AD99E67FFD40}" srcOrd="0" destOrd="2" presId="urn:microsoft.com/office/officeart/2016/7/layout/RepeatingBendingProcessNew"/>
    <dgm:cxn modelId="{B9659CE5-AFF7-5D4D-A566-38C91706A001}" type="presOf" srcId="{2986C24E-4086-443B-8176-3592DC9A2F62}" destId="{4FB41288-A229-784D-8D22-9E58C9C58704}" srcOrd="0" destOrd="0" presId="urn:microsoft.com/office/officeart/2016/7/layout/RepeatingBendingProcessNew"/>
    <dgm:cxn modelId="{CCA6DDE6-DB87-9441-B708-36CB849FBACF}" type="presOf" srcId="{29D6012C-D1EE-44B8-B115-250669A1B340}" destId="{768788B2-8D4E-444D-8393-569497AEA649}" srcOrd="0" destOrd="0" presId="urn:microsoft.com/office/officeart/2016/7/layout/RepeatingBendingProcessNew"/>
    <dgm:cxn modelId="{84E827E7-21D6-3E4F-89B2-3612B01E613D}" type="presOf" srcId="{238AF503-04B2-44DC-88C2-9CB251ADBC09}" destId="{67568B52-0DC0-1744-9859-099295DD4D39}" srcOrd="0" destOrd="0" presId="urn:microsoft.com/office/officeart/2016/7/layout/RepeatingBendingProcessNew"/>
    <dgm:cxn modelId="{7CDE1FEB-D5D5-B747-9B8D-987AC8856BFC}" type="presOf" srcId="{23991A20-A0F8-4F0F-9420-B4C80D93A7BC}" destId="{C93359FE-C05D-A447-8D97-1CF80E24FBC6}" srcOrd="0" destOrd="1" presId="urn:microsoft.com/office/officeart/2016/7/layout/RepeatingBendingProcessNew"/>
    <dgm:cxn modelId="{077AEAEC-BD1A-4FE4-A8BC-572EE76889B4}" srcId="{AACE94B3-74FD-4D70-9BFA-A941CF209CFD}" destId="{10AA19C8-8061-45AE-B5A2-E3965FFB60AB}" srcOrd="2" destOrd="0" parTransId="{81A8A721-04B4-4DED-A526-A8EB1222A574}" sibTransId="{0EE3D497-B980-4EDE-B8C3-3E873F37CB79}"/>
    <dgm:cxn modelId="{CE4A4FF2-852D-5F4B-BA38-BDE25BBB28FD}" type="presOf" srcId="{2F5FF2B0-7268-4E7C-BA91-5D951303A2A0}" destId="{4BD3B371-1A1A-0A4B-B251-EAD79D037240}" srcOrd="0" destOrd="1" presId="urn:microsoft.com/office/officeart/2016/7/layout/RepeatingBendingProcessNew"/>
    <dgm:cxn modelId="{370E04FC-5952-C641-981A-5E6D77F999BC}" type="presOf" srcId="{452EE38B-D314-4EC8-9BA3-CCCCE987526A}" destId="{C93359FE-C05D-A447-8D97-1CF80E24FBC6}" srcOrd="0" destOrd="3" presId="urn:microsoft.com/office/officeart/2016/7/layout/RepeatingBendingProcessNew"/>
    <dgm:cxn modelId="{729AEAFE-1959-4CBD-8C99-A2FDFF03019A}" srcId="{AACE94B3-74FD-4D70-9BFA-A941CF209CFD}" destId="{C90DDFE7-597A-4C69-90E2-4B6516381EDE}" srcOrd="1" destOrd="0" parTransId="{47FA13F5-4D67-4304-8C7E-D288F29669E2}" sibTransId="{2E56EE52-AFAE-49DC-88EF-84B95AF6D73A}"/>
    <dgm:cxn modelId="{EBBF1696-D6DC-F84E-B796-0D424A85235C}" type="presParOf" srcId="{B9DE6E79-2D78-3944-B86C-7FC9E0BA9A85}" destId="{4FB41288-A229-784D-8D22-9E58C9C58704}" srcOrd="0" destOrd="0" presId="urn:microsoft.com/office/officeart/2016/7/layout/RepeatingBendingProcessNew"/>
    <dgm:cxn modelId="{423AAD45-C0F2-9847-92A5-C88839EA54AC}" type="presParOf" srcId="{B9DE6E79-2D78-3944-B86C-7FC9E0BA9A85}" destId="{0E5670C0-3E2A-1244-9E00-875DFF2313AC}" srcOrd="1" destOrd="0" presId="urn:microsoft.com/office/officeart/2016/7/layout/RepeatingBendingProcessNew"/>
    <dgm:cxn modelId="{7ABE4ACF-30A3-5E40-AFE9-76FB59148E96}" type="presParOf" srcId="{0E5670C0-3E2A-1244-9E00-875DFF2313AC}" destId="{22A66C09-16AB-E14D-AAA8-F50C55507C35}" srcOrd="0" destOrd="0" presId="urn:microsoft.com/office/officeart/2016/7/layout/RepeatingBendingProcessNew"/>
    <dgm:cxn modelId="{3ED0F176-A5A3-9F40-98C2-A6274B1B7385}" type="presParOf" srcId="{B9DE6E79-2D78-3944-B86C-7FC9E0BA9A85}" destId="{FAA6E6D3-DFD7-2141-A8AF-D2ED05B96337}" srcOrd="2" destOrd="0" presId="urn:microsoft.com/office/officeart/2016/7/layout/RepeatingBendingProcessNew"/>
    <dgm:cxn modelId="{13BC1C00-9E5C-A546-96D3-0C77FC4ECB11}" type="presParOf" srcId="{B9DE6E79-2D78-3944-B86C-7FC9E0BA9A85}" destId="{38E8081D-B6C2-4B49-A942-B048A7CBACF5}" srcOrd="3" destOrd="0" presId="urn:microsoft.com/office/officeart/2016/7/layout/RepeatingBendingProcessNew"/>
    <dgm:cxn modelId="{50BE867E-56CF-7F48-A872-886660E97C1D}" type="presParOf" srcId="{38E8081D-B6C2-4B49-A942-B048A7CBACF5}" destId="{CC72F82B-DBED-044B-AB8D-A93E35465F61}" srcOrd="0" destOrd="0" presId="urn:microsoft.com/office/officeart/2016/7/layout/RepeatingBendingProcessNew"/>
    <dgm:cxn modelId="{FA5442BC-AAFC-1D43-A40B-15ED677D56DB}" type="presParOf" srcId="{B9DE6E79-2D78-3944-B86C-7FC9E0BA9A85}" destId="{159B8794-EEA0-4141-8432-0E0B20DAB0EE}" srcOrd="4" destOrd="0" presId="urn:microsoft.com/office/officeart/2016/7/layout/RepeatingBendingProcessNew"/>
    <dgm:cxn modelId="{8E33BA95-7EED-3747-B800-510EA5AC1BD3}" type="presParOf" srcId="{B9DE6E79-2D78-3944-B86C-7FC9E0BA9A85}" destId="{B6946E2B-1129-B446-AE7F-1D1C6CFB0E29}" srcOrd="5" destOrd="0" presId="urn:microsoft.com/office/officeart/2016/7/layout/RepeatingBendingProcessNew"/>
    <dgm:cxn modelId="{F9DC0D44-3DAD-B540-94E6-5B88BCED017A}" type="presParOf" srcId="{B6946E2B-1129-B446-AE7F-1D1C6CFB0E29}" destId="{AD44036C-EA18-4041-8C16-359B823ECFE6}" srcOrd="0" destOrd="0" presId="urn:microsoft.com/office/officeart/2016/7/layout/RepeatingBendingProcessNew"/>
    <dgm:cxn modelId="{D049B456-1C61-5940-A0E5-B2234BC71615}" type="presParOf" srcId="{B9DE6E79-2D78-3944-B86C-7FC9E0BA9A85}" destId="{91FE38D1-9319-6746-9C49-E7F3F9950304}" srcOrd="6" destOrd="0" presId="urn:microsoft.com/office/officeart/2016/7/layout/RepeatingBendingProcessNew"/>
    <dgm:cxn modelId="{55BB0DAF-D0E3-0E44-AAAA-5562922FAA25}" type="presParOf" srcId="{B9DE6E79-2D78-3944-B86C-7FC9E0BA9A85}" destId="{0D943C59-B1E6-D449-A1E3-54A3FC75140C}" srcOrd="7" destOrd="0" presId="urn:microsoft.com/office/officeart/2016/7/layout/RepeatingBendingProcessNew"/>
    <dgm:cxn modelId="{B06F121A-9B3B-1547-A47E-3B3B14AB2CCC}" type="presParOf" srcId="{0D943C59-B1E6-D449-A1E3-54A3FC75140C}" destId="{85F3C9C3-2FED-1E45-AF1A-3FF63DAD27EA}" srcOrd="0" destOrd="0" presId="urn:microsoft.com/office/officeart/2016/7/layout/RepeatingBendingProcessNew"/>
    <dgm:cxn modelId="{5411B05D-1CBB-E84C-8DCA-CE1A933EC88D}" type="presParOf" srcId="{B9DE6E79-2D78-3944-B86C-7FC9E0BA9A85}" destId="{2EAE5278-06A0-1A47-B211-7C6B403FB1D6}" srcOrd="8" destOrd="0" presId="urn:microsoft.com/office/officeart/2016/7/layout/RepeatingBendingProcessNew"/>
    <dgm:cxn modelId="{1D28B270-7DD3-CD49-9967-C7EFA092E9C8}" type="presParOf" srcId="{B9DE6E79-2D78-3944-B86C-7FC9E0BA9A85}" destId="{C879D5E2-2E68-5C40-8173-E37F026447AD}" srcOrd="9" destOrd="0" presId="urn:microsoft.com/office/officeart/2016/7/layout/RepeatingBendingProcessNew"/>
    <dgm:cxn modelId="{2FDF9B95-5E89-754B-9EC6-7820F6C48002}" type="presParOf" srcId="{C879D5E2-2E68-5C40-8173-E37F026447AD}" destId="{91673024-3218-CB47-81F8-0D36A09BA91A}" srcOrd="0" destOrd="0" presId="urn:microsoft.com/office/officeart/2016/7/layout/RepeatingBendingProcessNew"/>
    <dgm:cxn modelId="{8BEF60FB-9640-E342-BBCF-046B1709CA8E}" type="presParOf" srcId="{B9DE6E79-2D78-3944-B86C-7FC9E0BA9A85}" destId="{AAE5C3DA-CF3E-2744-AF16-0AE50FB09FD6}" srcOrd="10" destOrd="0" presId="urn:microsoft.com/office/officeart/2016/7/layout/RepeatingBendingProcessNew"/>
    <dgm:cxn modelId="{3B1CAF6D-597F-3B46-B052-D982CA491625}" type="presParOf" srcId="{B9DE6E79-2D78-3944-B86C-7FC9E0BA9A85}" destId="{9F113C42-EC48-1A48-A3C0-152AEA5AA4C5}" srcOrd="11" destOrd="0" presId="urn:microsoft.com/office/officeart/2016/7/layout/RepeatingBendingProcessNew"/>
    <dgm:cxn modelId="{3B6FD187-29EC-4D4E-9B6E-1B639028B510}" type="presParOf" srcId="{9F113C42-EC48-1A48-A3C0-152AEA5AA4C5}" destId="{CD8EBE28-CC16-884A-B152-EC2075B451B3}" srcOrd="0" destOrd="0" presId="urn:microsoft.com/office/officeart/2016/7/layout/RepeatingBendingProcessNew"/>
    <dgm:cxn modelId="{9B653D2D-3A54-AC45-A7A4-5BF89CC38911}" type="presParOf" srcId="{B9DE6E79-2D78-3944-B86C-7FC9E0BA9A85}" destId="{774DFFF5-F08F-4740-9711-AC98ACF0C447}" srcOrd="12" destOrd="0" presId="urn:microsoft.com/office/officeart/2016/7/layout/RepeatingBendingProcessNew"/>
    <dgm:cxn modelId="{00D9B8AF-8B28-FA4E-BEC5-C03E1CE85F8F}" type="presParOf" srcId="{B9DE6E79-2D78-3944-B86C-7FC9E0BA9A85}" destId="{98FBE0B8-3EF3-C54F-BCF5-D8597364B992}" srcOrd="13" destOrd="0" presId="urn:microsoft.com/office/officeart/2016/7/layout/RepeatingBendingProcessNew"/>
    <dgm:cxn modelId="{B11E7BCA-28FC-D348-A3FC-377538EEBE3D}" type="presParOf" srcId="{98FBE0B8-3EF3-C54F-BCF5-D8597364B992}" destId="{7B8895A7-EA81-494C-886D-C25EA3251135}" srcOrd="0" destOrd="0" presId="urn:microsoft.com/office/officeart/2016/7/layout/RepeatingBendingProcessNew"/>
    <dgm:cxn modelId="{DB871B35-1771-8648-B8B7-2E279ECD036D}" type="presParOf" srcId="{B9DE6E79-2D78-3944-B86C-7FC9E0BA9A85}" destId="{1E48EAA9-2649-9640-946A-FA06A0E8DD07}" srcOrd="14" destOrd="0" presId="urn:microsoft.com/office/officeart/2016/7/layout/RepeatingBendingProcessNew"/>
    <dgm:cxn modelId="{3F9D551A-A530-764F-A30F-74C75C578CD5}" type="presParOf" srcId="{B9DE6E79-2D78-3944-B86C-7FC9E0BA9A85}" destId="{E95A4B40-7A6D-A64A-AA07-7E997D528986}" srcOrd="15" destOrd="0" presId="urn:microsoft.com/office/officeart/2016/7/layout/RepeatingBendingProcessNew"/>
    <dgm:cxn modelId="{A047E658-FD72-4946-B1FD-2F5F20FE2914}" type="presParOf" srcId="{E95A4B40-7A6D-A64A-AA07-7E997D528986}" destId="{BD8BC160-24C6-E945-9F69-DAE84145CBD3}" srcOrd="0" destOrd="0" presId="urn:microsoft.com/office/officeart/2016/7/layout/RepeatingBendingProcessNew"/>
    <dgm:cxn modelId="{0D2BA98F-B97C-5F4E-AFEA-772F4F4775C4}" type="presParOf" srcId="{B9DE6E79-2D78-3944-B86C-7FC9E0BA9A85}" destId="{4BD3B371-1A1A-0A4B-B251-EAD79D037240}" srcOrd="16" destOrd="0" presId="urn:microsoft.com/office/officeart/2016/7/layout/RepeatingBendingProcessNew"/>
    <dgm:cxn modelId="{86289E73-9028-744A-B44C-12AB6BA058BE}" type="presParOf" srcId="{B9DE6E79-2D78-3944-B86C-7FC9E0BA9A85}" destId="{1FAB8865-F58B-BA40-8F67-4AA0835E8D8A}" srcOrd="17" destOrd="0" presId="urn:microsoft.com/office/officeart/2016/7/layout/RepeatingBendingProcessNew"/>
    <dgm:cxn modelId="{6D86E143-7512-CB48-A5DB-EEE62F07907D}" type="presParOf" srcId="{1FAB8865-F58B-BA40-8F67-4AA0835E8D8A}" destId="{B3FD2190-BB4F-BC4D-B36A-8FAAE42207F8}" srcOrd="0" destOrd="0" presId="urn:microsoft.com/office/officeart/2016/7/layout/RepeatingBendingProcessNew"/>
    <dgm:cxn modelId="{141C83F7-48CE-3447-A34A-33695B552698}" type="presParOf" srcId="{B9DE6E79-2D78-3944-B86C-7FC9E0BA9A85}" destId="{1F5C182B-6A69-D84C-81F9-946F4EA8EDA0}" srcOrd="18" destOrd="0" presId="urn:microsoft.com/office/officeart/2016/7/layout/RepeatingBendingProcessNew"/>
    <dgm:cxn modelId="{8D9158BC-FE68-3A40-89B9-06521DF1F444}" type="presParOf" srcId="{B9DE6E79-2D78-3944-B86C-7FC9E0BA9A85}" destId="{8A53998A-BE80-2D40-9C39-48BE414A8939}" srcOrd="19" destOrd="0" presId="urn:microsoft.com/office/officeart/2016/7/layout/RepeatingBendingProcessNew"/>
    <dgm:cxn modelId="{DA812FAC-D5E9-2F4B-825C-232DB088BF9A}" type="presParOf" srcId="{8A53998A-BE80-2D40-9C39-48BE414A8939}" destId="{5B490196-535C-B440-A63F-030B5D5F5848}" srcOrd="0" destOrd="0" presId="urn:microsoft.com/office/officeart/2016/7/layout/RepeatingBendingProcessNew"/>
    <dgm:cxn modelId="{BFBB01A2-BB3E-D84C-A31E-A7BA8DF4EF8E}" type="presParOf" srcId="{B9DE6E79-2D78-3944-B86C-7FC9E0BA9A85}" destId="{BC95EA5A-ACF5-514A-9523-1D90882B4B7D}" srcOrd="20" destOrd="0" presId="urn:microsoft.com/office/officeart/2016/7/layout/RepeatingBendingProcessNew"/>
    <dgm:cxn modelId="{8C8D959D-B2E6-5340-977F-DB9F3C2169A3}" type="presParOf" srcId="{B9DE6E79-2D78-3944-B86C-7FC9E0BA9A85}" destId="{EFD212BF-9702-2946-A445-B7C5EF36D36C}" srcOrd="21" destOrd="0" presId="urn:microsoft.com/office/officeart/2016/7/layout/RepeatingBendingProcessNew"/>
    <dgm:cxn modelId="{39A42C3B-6FB9-CF40-8B7F-2D2FB13881F0}" type="presParOf" srcId="{EFD212BF-9702-2946-A445-B7C5EF36D36C}" destId="{DA883F85-517F-604A-B2E6-115DEEFDCC70}" srcOrd="0" destOrd="0" presId="urn:microsoft.com/office/officeart/2016/7/layout/RepeatingBendingProcessNew"/>
    <dgm:cxn modelId="{C552EDF5-F1C1-2D42-8874-15C4FFF0B487}" type="presParOf" srcId="{B9DE6E79-2D78-3944-B86C-7FC9E0BA9A85}" destId="{1E89BA71-4795-AE47-A701-AD99E67FFD40}" srcOrd="22" destOrd="0" presId="urn:microsoft.com/office/officeart/2016/7/layout/RepeatingBendingProcessNew"/>
    <dgm:cxn modelId="{C4D928D3-11A1-2B4D-819D-A4F9E98A64FD}" type="presParOf" srcId="{B9DE6E79-2D78-3944-B86C-7FC9E0BA9A85}" destId="{E99E3001-5784-1E4A-9D17-9CAA689CAB40}" srcOrd="23" destOrd="0" presId="urn:microsoft.com/office/officeart/2016/7/layout/RepeatingBendingProcessNew"/>
    <dgm:cxn modelId="{135E7128-A0CF-334B-94BC-9118782563C1}" type="presParOf" srcId="{E99E3001-5784-1E4A-9D17-9CAA689CAB40}" destId="{EDBE9B05-5094-EC41-8B4C-AEB538516F40}" srcOrd="0" destOrd="0" presId="urn:microsoft.com/office/officeart/2016/7/layout/RepeatingBendingProcessNew"/>
    <dgm:cxn modelId="{A0D958F9-31D4-AA4E-88A1-13BC03095994}" type="presParOf" srcId="{B9DE6E79-2D78-3944-B86C-7FC9E0BA9A85}" destId="{67568B52-0DC0-1744-9859-099295DD4D39}" srcOrd="24" destOrd="0" presId="urn:microsoft.com/office/officeart/2016/7/layout/RepeatingBendingProcessNew"/>
    <dgm:cxn modelId="{822E7D1B-789D-D34F-A888-2E6E3C3BAA13}" type="presParOf" srcId="{B9DE6E79-2D78-3944-B86C-7FC9E0BA9A85}" destId="{768788B2-8D4E-444D-8393-569497AEA649}" srcOrd="25" destOrd="0" presId="urn:microsoft.com/office/officeart/2016/7/layout/RepeatingBendingProcessNew"/>
    <dgm:cxn modelId="{2164185A-7D69-1C40-A40C-4137F1B54563}" type="presParOf" srcId="{768788B2-8D4E-444D-8393-569497AEA649}" destId="{AB381967-B4C1-654F-975A-4CDD7701EA48}" srcOrd="0" destOrd="0" presId="urn:microsoft.com/office/officeart/2016/7/layout/RepeatingBendingProcessNew"/>
    <dgm:cxn modelId="{60D9A8EC-AC6E-2B4D-AE66-38B14E858378}" type="presParOf" srcId="{B9DE6E79-2D78-3944-B86C-7FC9E0BA9A85}" destId="{C93359FE-C05D-A447-8D97-1CF80E24FBC6}" srcOrd="2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AFFC7-D6DB-8D45-B267-08E54F69F39E}">
      <dsp:nvSpPr>
        <dsp:cNvPr id="0" name=""/>
        <dsp:cNvSpPr/>
      </dsp:nvSpPr>
      <dsp:spPr>
        <a:xfrm>
          <a:off x="0" y="0"/>
          <a:ext cx="6949440" cy="1695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Price Tier Generation via Quantile Binning. </a:t>
          </a:r>
          <a:r>
            <a:rPr lang="en-US" sz="1000" kern="1200" dirty="0"/>
            <a:t>Original price column was continuous and highly skewed. Transformed into </a:t>
          </a:r>
          <a:r>
            <a:rPr lang="en-US" sz="1000" b="1" kern="1200" dirty="0"/>
            <a:t>three tiers</a:t>
          </a:r>
          <a:r>
            <a:rPr lang="en-US" sz="1000" kern="1200" dirty="0"/>
            <a:t> using </a:t>
          </a:r>
          <a:r>
            <a:rPr lang="en-US" sz="1000" b="1" kern="1200" dirty="0" err="1"/>
            <a:t>qcut</a:t>
          </a:r>
          <a:r>
            <a:rPr lang="en-US" sz="1000" b="1" kern="1200" dirty="0"/>
            <a:t>()</a:t>
          </a:r>
          <a:r>
            <a:rPr lang="en-US" sz="1000" kern="1200" dirty="0"/>
            <a:t>: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Low</a:t>
          </a:r>
          <a:r>
            <a:rPr lang="en-US" sz="1000" kern="1200" dirty="0"/>
            <a:t>: Bottom 33%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Medium</a:t>
          </a:r>
          <a:r>
            <a:rPr lang="en-US" sz="1000" kern="1200" dirty="0"/>
            <a:t>: Middle 33%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High</a:t>
          </a:r>
          <a:r>
            <a:rPr lang="en-US" sz="1000" kern="1200" dirty="0"/>
            <a:t>: Top 33%</a:t>
          </a:r>
        </a:p>
      </dsp:txBody>
      <dsp:txXfrm>
        <a:off x="82777" y="82777"/>
        <a:ext cx="6783886" cy="1530141"/>
      </dsp:txXfrm>
    </dsp:sp>
    <dsp:sp modelId="{C90D5D87-0680-114D-B26C-99372BB49C9F}">
      <dsp:nvSpPr>
        <dsp:cNvPr id="0" name=""/>
        <dsp:cNvSpPr/>
      </dsp:nvSpPr>
      <dsp:spPr>
        <a:xfrm>
          <a:off x="0" y="1793987"/>
          <a:ext cx="6949440" cy="1774456"/>
        </a:xfrm>
        <a:prstGeom prst="roundRect">
          <a:avLst/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Feature Selection: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u="none" kern="1200" dirty="0"/>
            <a:t>Numeric Features:</a:t>
          </a:r>
          <a:r>
            <a:rPr lang="en-US" sz="1000" b="0" i="0" u="none" kern="1200" dirty="0"/>
            <a:t> bedrooms, bathrooms, </a:t>
          </a:r>
          <a:r>
            <a:rPr lang="en-US" sz="1000" b="0" i="0" u="none" kern="1200" dirty="0" err="1"/>
            <a:t>square_feet</a:t>
          </a:r>
          <a:r>
            <a:rPr lang="en-US" sz="1000" b="0" i="0" u="none" kern="1200" dirty="0"/>
            <a:t>, </a:t>
          </a:r>
          <a:r>
            <a:rPr lang="en-US" sz="1000" b="0" i="0" u="none" kern="1200" dirty="0" err="1"/>
            <a:t>bed_bath_ratio</a:t>
          </a:r>
          <a:r>
            <a:rPr lang="en-US" sz="1000" b="0" i="0" u="none" kern="1200" dirty="0"/>
            <a:t>, </a:t>
          </a:r>
          <a:r>
            <a:rPr lang="en-US" sz="1000" b="0" i="0" u="none" kern="1200" dirty="0" err="1"/>
            <a:t>sqft_per_bedroom</a:t>
          </a:r>
          <a:r>
            <a:rPr lang="en-US" sz="1000" b="0" i="0" u="none" kern="1200" dirty="0"/>
            <a:t>  latitude, longitude</a:t>
          </a:r>
          <a:endParaRPr lang="en-US" sz="1000" b="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u="none" kern="1200" dirty="0"/>
            <a:t>Categorical Features:</a:t>
          </a:r>
          <a:r>
            <a:rPr lang="en-US" sz="1000" b="0" i="0" u="none" kern="1200" dirty="0"/>
            <a:t> </a:t>
          </a:r>
          <a:r>
            <a:rPr lang="en-US" sz="1000" b="0" i="0" u="none" kern="1200" dirty="0" err="1"/>
            <a:t>cityname</a:t>
          </a:r>
          <a:r>
            <a:rPr lang="en-US" sz="1000" b="0" i="0" u="none" kern="1200" dirty="0"/>
            <a:t>, state, </a:t>
          </a:r>
          <a:r>
            <a:rPr lang="en-US" sz="1000" b="0" i="0" u="none" kern="1200" dirty="0" err="1"/>
            <a:t>pets_allowed</a:t>
          </a:r>
          <a:r>
            <a:rPr lang="en-US" sz="1000" b="0" i="0" u="none" kern="1200" dirty="0"/>
            <a:t>, </a:t>
          </a:r>
          <a:r>
            <a:rPr lang="en-US" sz="1000" b="0" i="0" u="none" kern="1200" dirty="0" err="1"/>
            <a:t>price_type</a:t>
          </a:r>
          <a:endParaRPr lang="en-US" sz="1000" b="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/>
        </a:p>
      </dsp:txBody>
      <dsp:txXfrm>
        <a:off x="86622" y="1880609"/>
        <a:ext cx="6776196" cy="1601212"/>
      </dsp:txXfrm>
    </dsp:sp>
    <dsp:sp modelId="{97CBD33C-732F-2144-9D59-0D101D094132}">
      <dsp:nvSpPr>
        <dsp:cNvPr id="0" name=""/>
        <dsp:cNvSpPr/>
      </dsp:nvSpPr>
      <dsp:spPr>
        <a:xfrm>
          <a:off x="0" y="3692379"/>
          <a:ext cx="6949440" cy="1910169"/>
        </a:xfrm>
        <a:prstGeom prst="round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u="none" kern="1200" dirty="0"/>
            <a:t>Feature Scaling: </a:t>
          </a:r>
          <a:r>
            <a:rPr lang="en-US" sz="1000" b="0" i="0" u="none" kern="1200" dirty="0"/>
            <a:t>Numerical features were scaled using the </a:t>
          </a:r>
          <a:r>
            <a:rPr lang="en-US" sz="1000" b="0" i="0" u="none" kern="1200" dirty="0" err="1"/>
            <a:t>StandardScaler</a:t>
          </a:r>
          <a:r>
            <a:rPr lang="en-US" sz="1000" b="0" i="0" u="none" kern="1200" dirty="0"/>
            <a:t> to standardize their ranges.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One-Hot Encoding for Categorical Features</a:t>
          </a:r>
          <a:endParaRPr lang="en-US" sz="1000" b="0" kern="1200" dirty="0"/>
        </a:p>
      </dsp:txBody>
      <dsp:txXfrm>
        <a:off x="93247" y="3785626"/>
        <a:ext cx="6762946" cy="1723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615F9-CFCF-6B4D-8090-458CD2362BDA}">
      <dsp:nvSpPr>
        <dsp:cNvPr id="0" name=""/>
        <dsp:cNvSpPr/>
      </dsp:nvSpPr>
      <dsp:spPr>
        <a:xfrm>
          <a:off x="3178688" y="724015"/>
          <a:ext cx="557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786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42908" y="766792"/>
        <a:ext cx="29423" cy="5884"/>
      </dsp:txXfrm>
    </dsp:sp>
    <dsp:sp modelId="{4BDADA02-7B56-1542-8212-92086218BE3D}">
      <dsp:nvSpPr>
        <dsp:cNvPr id="0" name=""/>
        <dsp:cNvSpPr/>
      </dsp:nvSpPr>
      <dsp:spPr>
        <a:xfrm>
          <a:off x="621954" y="2175"/>
          <a:ext cx="2558534" cy="15351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370" tIns="131598" rIns="125370" bIns="13159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Data Splitting</a:t>
          </a:r>
          <a:endParaRPr lang="en-US" sz="1600" kern="1200"/>
        </a:p>
      </dsp:txBody>
      <dsp:txXfrm>
        <a:off x="621954" y="2175"/>
        <a:ext cx="2558534" cy="1535120"/>
      </dsp:txXfrm>
    </dsp:sp>
    <dsp:sp modelId="{6731F009-AD17-6E4B-8062-FBA331DAD92C}">
      <dsp:nvSpPr>
        <dsp:cNvPr id="0" name=""/>
        <dsp:cNvSpPr/>
      </dsp:nvSpPr>
      <dsp:spPr>
        <a:xfrm>
          <a:off x="1901221" y="1535495"/>
          <a:ext cx="3146996" cy="557862"/>
        </a:xfrm>
        <a:custGeom>
          <a:avLst/>
          <a:gdLst/>
          <a:ahLst/>
          <a:cxnLst/>
          <a:rect l="0" t="0" r="0" b="0"/>
          <a:pathLst>
            <a:path>
              <a:moveTo>
                <a:pt x="3146996" y="0"/>
              </a:moveTo>
              <a:lnTo>
                <a:pt x="3146996" y="296031"/>
              </a:lnTo>
              <a:lnTo>
                <a:pt x="0" y="296031"/>
              </a:lnTo>
              <a:lnTo>
                <a:pt x="0" y="557862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4681" y="1811484"/>
        <a:ext cx="160077" cy="5884"/>
      </dsp:txXfrm>
    </dsp:sp>
    <dsp:sp modelId="{EE11B932-AD64-954D-A4AC-4390B1E91FA6}">
      <dsp:nvSpPr>
        <dsp:cNvPr id="0" name=""/>
        <dsp:cNvSpPr/>
      </dsp:nvSpPr>
      <dsp:spPr>
        <a:xfrm>
          <a:off x="3768951" y="2175"/>
          <a:ext cx="2558534" cy="15351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370" tIns="131598" rIns="125370" bIns="131598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Dataset was split using </a:t>
          </a:r>
          <a:r>
            <a:rPr lang="en-US" sz="1600" b="1" kern="1200"/>
            <a:t>Train/Test Split</a:t>
          </a:r>
          <a:r>
            <a:rPr lang="en-US" sz="1600" kern="1200"/>
            <a:t>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80% Training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20% Testing</a:t>
          </a:r>
          <a:endParaRPr lang="en-US" sz="1200" kern="1200"/>
        </a:p>
      </dsp:txBody>
      <dsp:txXfrm>
        <a:off x="3768951" y="2175"/>
        <a:ext cx="2558534" cy="1535120"/>
      </dsp:txXfrm>
    </dsp:sp>
    <dsp:sp modelId="{4C93EA92-FB96-9A45-BD41-6FE46A450770}">
      <dsp:nvSpPr>
        <dsp:cNvPr id="0" name=""/>
        <dsp:cNvSpPr/>
      </dsp:nvSpPr>
      <dsp:spPr>
        <a:xfrm>
          <a:off x="3178688" y="2847598"/>
          <a:ext cx="557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7862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42908" y="2890376"/>
        <a:ext cx="29423" cy="5884"/>
      </dsp:txXfrm>
    </dsp:sp>
    <dsp:sp modelId="{E155459F-E475-0F4F-8281-41351D0899D3}">
      <dsp:nvSpPr>
        <dsp:cNvPr id="0" name=""/>
        <dsp:cNvSpPr/>
      </dsp:nvSpPr>
      <dsp:spPr>
        <a:xfrm>
          <a:off x="621954" y="2125758"/>
          <a:ext cx="2558534" cy="15351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370" tIns="131598" rIns="125370" bIns="13159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Ensured balanced class representation using </a:t>
          </a:r>
          <a:r>
            <a:rPr lang="en-US" sz="1600" b="1" kern="1200"/>
            <a:t>stratify=y</a:t>
          </a:r>
          <a:endParaRPr lang="en-US" sz="1600" kern="1200"/>
        </a:p>
      </dsp:txBody>
      <dsp:txXfrm>
        <a:off x="621954" y="2125758"/>
        <a:ext cx="2558534" cy="1535120"/>
      </dsp:txXfrm>
    </dsp:sp>
    <dsp:sp modelId="{894B5F2A-B0AC-1246-AFEB-67ED5298B31A}">
      <dsp:nvSpPr>
        <dsp:cNvPr id="0" name=""/>
        <dsp:cNvSpPr/>
      </dsp:nvSpPr>
      <dsp:spPr>
        <a:xfrm>
          <a:off x="1901221" y="3659078"/>
          <a:ext cx="3146996" cy="557862"/>
        </a:xfrm>
        <a:custGeom>
          <a:avLst/>
          <a:gdLst/>
          <a:ahLst/>
          <a:cxnLst/>
          <a:rect l="0" t="0" r="0" b="0"/>
          <a:pathLst>
            <a:path>
              <a:moveTo>
                <a:pt x="3146996" y="0"/>
              </a:moveTo>
              <a:lnTo>
                <a:pt x="3146996" y="296031"/>
              </a:lnTo>
              <a:lnTo>
                <a:pt x="0" y="296031"/>
              </a:lnTo>
              <a:lnTo>
                <a:pt x="0" y="557862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4681" y="3935067"/>
        <a:ext cx="160077" cy="5884"/>
      </dsp:txXfrm>
    </dsp:sp>
    <dsp:sp modelId="{4906C62A-2DFE-F346-BDC4-551FBF01F3DE}">
      <dsp:nvSpPr>
        <dsp:cNvPr id="0" name=""/>
        <dsp:cNvSpPr/>
      </dsp:nvSpPr>
      <dsp:spPr>
        <a:xfrm>
          <a:off x="3768951" y="2125758"/>
          <a:ext cx="2558534" cy="15351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370" tIns="131598" rIns="125370" bIns="13159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Techniques Used</a:t>
          </a:r>
          <a:endParaRPr lang="en-US" sz="1600" kern="1200"/>
        </a:p>
      </dsp:txBody>
      <dsp:txXfrm>
        <a:off x="3768951" y="2125758"/>
        <a:ext cx="2558534" cy="1535120"/>
      </dsp:txXfrm>
    </dsp:sp>
    <dsp:sp modelId="{46BDC625-86DB-9241-A2B9-913398A222B9}">
      <dsp:nvSpPr>
        <dsp:cNvPr id="0" name=""/>
        <dsp:cNvSpPr/>
      </dsp:nvSpPr>
      <dsp:spPr>
        <a:xfrm>
          <a:off x="3178688" y="4971181"/>
          <a:ext cx="557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786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42908" y="5013959"/>
        <a:ext cx="29423" cy="5884"/>
      </dsp:txXfrm>
    </dsp:sp>
    <dsp:sp modelId="{FF7AE527-61A8-394B-9861-CD1D0BC9A734}">
      <dsp:nvSpPr>
        <dsp:cNvPr id="0" name=""/>
        <dsp:cNvSpPr/>
      </dsp:nvSpPr>
      <dsp:spPr>
        <a:xfrm>
          <a:off x="621954" y="4249341"/>
          <a:ext cx="2558534" cy="15351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370" tIns="131598" rIns="125370" bIns="131598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GridSearchCV</a:t>
          </a:r>
          <a:r>
            <a:rPr lang="en-US" sz="1600" kern="1200"/>
            <a:t>: Exhaustive hyperparameter tuning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Applied for KNN, Logistic Regression, Random Forest, and AdaBoost</a:t>
          </a:r>
        </a:p>
      </dsp:txBody>
      <dsp:txXfrm>
        <a:off x="621954" y="4249341"/>
        <a:ext cx="2558534" cy="1535120"/>
      </dsp:txXfrm>
    </dsp:sp>
    <dsp:sp modelId="{C92A19B4-D547-2647-BA27-6D91528D364E}">
      <dsp:nvSpPr>
        <dsp:cNvPr id="0" name=""/>
        <dsp:cNvSpPr/>
      </dsp:nvSpPr>
      <dsp:spPr>
        <a:xfrm>
          <a:off x="3768951" y="4249341"/>
          <a:ext cx="2558534" cy="15351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370" tIns="131598" rIns="125370" bIns="13159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SMOTE</a:t>
          </a:r>
          <a:r>
            <a:rPr lang="en-US" sz="1600" kern="1200"/>
            <a:t> Used in early stages for class balancing</a:t>
          </a:r>
        </a:p>
      </dsp:txBody>
      <dsp:txXfrm>
        <a:off x="3768951" y="4249341"/>
        <a:ext cx="2558534" cy="1535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CCB64-01C3-8D45-BEF7-FDDBEEFC090B}">
      <dsp:nvSpPr>
        <dsp:cNvPr id="0" name=""/>
        <dsp:cNvSpPr/>
      </dsp:nvSpPr>
      <dsp:spPr>
        <a:xfrm>
          <a:off x="2748451" y="495702"/>
          <a:ext cx="3827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78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9511" y="539353"/>
        <a:ext cx="20669" cy="4137"/>
      </dsp:txXfrm>
    </dsp:sp>
    <dsp:sp modelId="{BDA32656-FED2-F54A-AC84-0182F160A388}">
      <dsp:nvSpPr>
        <dsp:cNvPr id="0" name=""/>
        <dsp:cNvSpPr/>
      </dsp:nvSpPr>
      <dsp:spPr>
        <a:xfrm>
          <a:off x="952910" y="2220"/>
          <a:ext cx="1797340" cy="1078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71" tIns="92446" rIns="88071" bIns="924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Regional Bias in Quantile Binning</a:t>
          </a:r>
          <a:endParaRPr lang="en-US" sz="1200" kern="1200"/>
        </a:p>
      </dsp:txBody>
      <dsp:txXfrm>
        <a:off x="952910" y="2220"/>
        <a:ext cx="1797340" cy="1078404"/>
      </dsp:txXfrm>
    </dsp:sp>
    <dsp:sp modelId="{0C379C56-C074-8847-9DAC-9929852A1242}">
      <dsp:nvSpPr>
        <dsp:cNvPr id="0" name=""/>
        <dsp:cNvSpPr/>
      </dsp:nvSpPr>
      <dsp:spPr>
        <a:xfrm>
          <a:off x="4959180" y="495702"/>
          <a:ext cx="3827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78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0240" y="539353"/>
        <a:ext cx="20669" cy="4137"/>
      </dsp:txXfrm>
    </dsp:sp>
    <dsp:sp modelId="{8BD9CA3D-D8F8-1643-8DCA-246FD75CA469}">
      <dsp:nvSpPr>
        <dsp:cNvPr id="0" name=""/>
        <dsp:cNvSpPr/>
      </dsp:nvSpPr>
      <dsp:spPr>
        <a:xfrm>
          <a:off x="3163639" y="2220"/>
          <a:ext cx="1797340" cy="1078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71" tIns="92446" rIns="88071" bIns="924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Price tiers were generated using </a:t>
          </a:r>
          <a:r>
            <a:rPr lang="en-US" sz="1200" b="1" kern="1200"/>
            <a:t>global quantile cuts</a:t>
          </a:r>
          <a:endParaRPr lang="en-US" sz="1200" kern="1200"/>
        </a:p>
      </dsp:txBody>
      <dsp:txXfrm>
        <a:off x="3163639" y="2220"/>
        <a:ext cx="1797340" cy="1078404"/>
      </dsp:txXfrm>
    </dsp:sp>
    <dsp:sp modelId="{472B9AFD-6F97-734A-B8BA-037AA2C6939A}">
      <dsp:nvSpPr>
        <dsp:cNvPr id="0" name=""/>
        <dsp:cNvSpPr/>
      </dsp:nvSpPr>
      <dsp:spPr>
        <a:xfrm>
          <a:off x="7169910" y="495702"/>
          <a:ext cx="3827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78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50969" y="539353"/>
        <a:ext cx="20669" cy="4137"/>
      </dsp:txXfrm>
    </dsp:sp>
    <dsp:sp modelId="{330DE59E-A066-7F4F-BC17-096B9EC79157}">
      <dsp:nvSpPr>
        <dsp:cNvPr id="0" name=""/>
        <dsp:cNvSpPr/>
      </dsp:nvSpPr>
      <dsp:spPr>
        <a:xfrm>
          <a:off x="5374369" y="2220"/>
          <a:ext cx="1797340" cy="1078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71" tIns="92446" rIns="88071" bIns="924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This doesn’t account for </a:t>
          </a:r>
          <a:r>
            <a:rPr lang="en-US" sz="1200" b="1" kern="1200"/>
            <a:t>local market variations</a:t>
          </a:r>
          <a:r>
            <a:rPr lang="en-US" sz="1200" kern="1200"/>
            <a:t> (e.g., NYC vs. rural areas)</a:t>
          </a:r>
        </a:p>
      </dsp:txBody>
      <dsp:txXfrm>
        <a:off x="5374369" y="2220"/>
        <a:ext cx="1797340" cy="1078404"/>
      </dsp:txXfrm>
    </dsp:sp>
    <dsp:sp modelId="{29EDC6D1-9E3D-1648-B047-E1083A979D31}">
      <dsp:nvSpPr>
        <dsp:cNvPr id="0" name=""/>
        <dsp:cNvSpPr/>
      </dsp:nvSpPr>
      <dsp:spPr>
        <a:xfrm>
          <a:off x="1851581" y="1078824"/>
          <a:ext cx="6632187" cy="382788"/>
        </a:xfrm>
        <a:custGeom>
          <a:avLst/>
          <a:gdLst/>
          <a:ahLst/>
          <a:cxnLst/>
          <a:rect l="0" t="0" r="0" b="0"/>
          <a:pathLst>
            <a:path>
              <a:moveTo>
                <a:pt x="6632187" y="0"/>
              </a:moveTo>
              <a:lnTo>
                <a:pt x="6632187" y="208494"/>
              </a:lnTo>
              <a:lnTo>
                <a:pt x="0" y="208494"/>
              </a:lnTo>
              <a:lnTo>
                <a:pt x="0" y="38278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1548" y="1268150"/>
        <a:ext cx="332252" cy="4137"/>
      </dsp:txXfrm>
    </dsp:sp>
    <dsp:sp modelId="{72996FB5-CA8D-2C40-BE5D-D36DBA29E2E0}">
      <dsp:nvSpPr>
        <dsp:cNvPr id="0" name=""/>
        <dsp:cNvSpPr/>
      </dsp:nvSpPr>
      <dsp:spPr>
        <a:xfrm>
          <a:off x="7585098" y="2220"/>
          <a:ext cx="1797340" cy="1078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71" tIns="92446" rIns="88071" bIns="924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May lead to </a:t>
          </a:r>
          <a:r>
            <a:rPr lang="en-US" sz="1200" b="1" kern="1200"/>
            <a:t>unfair categorization</a:t>
          </a:r>
          <a:r>
            <a:rPr lang="en-US" sz="1200" kern="1200"/>
            <a:t> in regionally skewed data</a:t>
          </a:r>
        </a:p>
      </dsp:txBody>
      <dsp:txXfrm>
        <a:off x="7585098" y="2220"/>
        <a:ext cx="1797340" cy="1078404"/>
      </dsp:txXfrm>
    </dsp:sp>
    <dsp:sp modelId="{71D8B301-7610-754D-8B03-75030DFE3086}">
      <dsp:nvSpPr>
        <dsp:cNvPr id="0" name=""/>
        <dsp:cNvSpPr/>
      </dsp:nvSpPr>
      <dsp:spPr>
        <a:xfrm>
          <a:off x="2748451" y="1987495"/>
          <a:ext cx="3827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78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9511" y="2031146"/>
        <a:ext cx="20669" cy="4137"/>
      </dsp:txXfrm>
    </dsp:sp>
    <dsp:sp modelId="{60028B98-9CCD-B246-9D0A-63BC3666B46A}">
      <dsp:nvSpPr>
        <dsp:cNvPr id="0" name=""/>
        <dsp:cNvSpPr/>
      </dsp:nvSpPr>
      <dsp:spPr>
        <a:xfrm>
          <a:off x="952910" y="1494013"/>
          <a:ext cx="1797340" cy="1078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71" tIns="92446" rIns="88071" bIns="924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2. Lack of Rich Contextual Features</a:t>
          </a:r>
          <a:endParaRPr lang="en-US" sz="1200" kern="1200" dirty="0"/>
        </a:p>
      </dsp:txBody>
      <dsp:txXfrm>
        <a:off x="952910" y="1494013"/>
        <a:ext cx="1797340" cy="1078404"/>
      </dsp:txXfrm>
    </dsp:sp>
    <dsp:sp modelId="{DBA08570-C9E1-454C-8BD2-6BF15E646B94}">
      <dsp:nvSpPr>
        <dsp:cNvPr id="0" name=""/>
        <dsp:cNvSpPr/>
      </dsp:nvSpPr>
      <dsp:spPr>
        <a:xfrm>
          <a:off x="4959180" y="1987495"/>
          <a:ext cx="3827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78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0240" y="2031146"/>
        <a:ext cx="20669" cy="4137"/>
      </dsp:txXfrm>
    </dsp:sp>
    <dsp:sp modelId="{DE8F3254-1F2C-CE47-8E68-0B0800803A91}">
      <dsp:nvSpPr>
        <dsp:cNvPr id="0" name=""/>
        <dsp:cNvSpPr/>
      </dsp:nvSpPr>
      <dsp:spPr>
        <a:xfrm>
          <a:off x="3163639" y="1494013"/>
          <a:ext cx="1797340" cy="1078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71" tIns="92446" rIns="88071" bIns="92446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Dataset does not include: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Proximity to public transit or downtown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Renovation status, building age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Neighborhood-level factors</a:t>
          </a:r>
          <a:r>
            <a:rPr lang="en-US" sz="900" kern="1200"/>
            <a:t> (safety, amenities)</a:t>
          </a:r>
        </a:p>
      </dsp:txBody>
      <dsp:txXfrm>
        <a:off x="3163639" y="1494013"/>
        <a:ext cx="1797340" cy="1078404"/>
      </dsp:txXfrm>
    </dsp:sp>
    <dsp:sp modelId="{25A40A97-BCC5-AD4A-9404-575D7E49FF69}">
      <dsp:nvSpPr>
        <dsp:cNvPr id="0" name=""/>
        <dsp:cNvSpPr/>
      </dsp:nvSpPr>
      <dsp:spPr>
        <a:xfrm>
          <a:off x="7169910" y="1987495"/>
          <a:ext cx="3827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78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50969" y="2031146"/>
        <a:ext cx="20669" cy="4137"/>
      </dsp:txXfrm>
    </dsp:sp>
    <dsp:sp modelId="{9ABB5140-4170-9948-979D-C6C9C2287243}">
      <dsp:nvSpPr>
        <dsp:cNvPr id="0" name=""/>
        <dsp:cNvSpPr/>
      </dsp:nvSpPr>
      <dsp:spPr>
        <a:xfrm>
          <a:off x="5374369" y="1494013"/>
          <a:ext cx="1797340" cy="1078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71" tIns="92446" rIns="88071" bIns="924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Limits the model’s ability to capture </a:t>
          </a:r>
          <a:r>
            <a:rPr lang="en-US" sz="1200" b="1" kern="1200"/>
            <a:t>real-world price influencers</a:t>
          </a:r>
          <a:endParaRPr lang="en-US" sz="1200" kern="1200"/>
        </a:p>
      </dsp:txBody>
      <dsp:txXfrm>
        <a:off x="5374369" y="1494013"/>
        <a:ext cx="1797340" cy="1078404"/>
      </dsp:txXfrm>
    </dsp:sp>
    <dsp:sp modelId="{FAF65E3D-9A27-EF46-AEF3-77BCAD2CB3D3}">
      <dsp:nvSpPr>
        <dsp:cNvPr id="0" name=""/>
        <dsp:cNvSpPr/>
      </dsp:nvSpPr>
      <dsp:spPr>
        <a:xfrm>
          <a:off x="1851581" y="2570617"/>
          <a:ext cx="6632187" cy="382788"/>
        </a:xfrm>
        <a:custGeom>
          <a:avLst/>
          <a:gdLst/>
          <a:ahLst/>
          <a:cxnLst/>
          <a:rect l="0" t="0" r="0" b="0"/>
          <a:pathLst>
            <a:path>
              <a:moveTo>
                <a:pt x="6632187" y="0"/>
              </a:moveTo>
              <a:lnTo>
                <a:pt x="6632187" y="208494"/>
              </a:lnTo>
              <a:lnTo>
                <a:pt x="0" y="208494"/>
              </a:lnTo>
              <a:lnTo>
                <a:pt x="0" y="38278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1548" y="2759942"/>
        <a:ext cx="332252" cy="4137"/>
      </dsp:txXfrm>
    </dsp:sp>
    <dsp:sp modelId="{E10CCEF4-9018-6C43-A97B-EA116D8A5E61}">
      <dsp:nvSpPr>
        <dsp:cNvPr id="0" name=""/>
        <dsp:cNvSpPr/>
      </dsp:nvSpPr>
      <dsp:spPr>
        <a:xfrm>
          <a:off x="7585098" y="1494013"/>
          <a:ext cx="1797340" cy="1078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71" tIns="92446" rIns="88071" bIns="924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3. No Temporal Modeling</a:t>
          </a:r>
          <a:endParaRPr lang="en-US" sz="1200" kern="1200" dirty="0"/>
        </a:p>
      </dsp:txBody>
      <dsp:txXfrm>
        <a:off x="7585098" y="1494013"/>
        <a:ext cx="1797340" cy="1078404"/>
      </dsp:txXfrm>
    </dsp:sp>
    <dsp:sp modelId="{FD076A7F-A76D-1146-8942-578C3E582F2E}">
      <dsp:nvSpPr>
        <dsp:cNvPr id="0" name=""/>
        <dsp:cNvSpPr/>
      </dsp:nvSpPr>
      <dsp:spPr>
        <a:xfrm>
          <a:off x="2748451" y="3479288"/>
          <a:ext cx="3827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78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9511" y="3522939"/>
        <a:ext cx="20669" cy="4137"/>
      </dsp:txXfrm>
    </dsp:sp>
    <dsp:sp modelId="{A369EEC1-95FA-7645-9520-4285421A5299}">
      <dsp:nvSpPr>
        <dsp:cNvPr id="0" name=""/>
        <dsp:cNvSpPr/>
      </dsp:nvSpPr>
      <dsp:spPr>
        <a:xfrm>
          <a:off x="952910" y="2985806"/>
          <a:ext cx="1797340" cy="1078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71" tIns="92446" rIns="88071" bIns="924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Dataset is treated as </a:t>
          </a:r>
          <a:r>
            <a:rPr lang="en-US" sz="1200" b="1" kern="1200"/>
            <a:t>time-independent</a:t>
          </a:r>
          <a:endParaRPr lang="en-US" sz="1200" kern="1200"/>
        </a:p>
      </dsp:txBody>
      <dsp:txXfrm>
        <a:off x="952910" y="2985806"/>
        <a:ext cx="1797340" cy="1078404"/>
      </dsp:txXfrm>
    </dsp:sp>
    <dsp:sp modelId="{B8B9AFB9-0052-0B48-836B-708EA6736C66}">
      <dsp:nvSpPr>
        <dsp:cNvPr id="0" name=""/>
        <dsp:cNvSpPr/>
      </dsp:nvSpPr>
      <dsp:spPr>
        <a:xfrm>
          <a:off x="4959180" y="3479288"/>
          <a:ext cx="3827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78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0240" y="3522939"/>
        <a:ext cx="20669" cy="4137"/>
      </dsp:txXfrm>
    </dsp:sp>
    <dsp:sp modelId="{E4E70EAF-B99C-604A-8867-9EFDE5582878}">
      <dsp:nvSpPr>
        <dsp:cNvPr id="0" name=""/>
        <dsp:cNvSpPr/>
      </dsp:nvSpPr>
      <dsp:spPr>
        <a:xfrm>
          <a:off x="3163639" y="2985806"/>
          <a:ext cx="1797340" cy="1078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71" tIns="92446" rIns="88071" bIns="92446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 incorporation of: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Seasonal trends</a:t>
          </a:r>
          <a:r>
            <a:rPr lang="en-US" sz="900" kern="1200"/>
            <a:t> (e.g., summer rental spikes)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Price evolution over years</a:t>
          </a:r>
          <a:endParaRPr lang="en-US" sz="900" kern="1200"/>
        </a:p>
      </dsp:txBody>
      <dsp:txXfrm>
        <a:off x="3163639" y="2985806"/>
        <a:ext cx="1797340" cy="1078404"/>
      </dsp:txXfrm>
    </dsp:sp>
    <dsp:sp modelId="{0509F6F6-78EF-8644-B1D8-9C4201585F92}">
      <dsp:nvSpPr>
        <dsp:cNvPr id="0" name=""/>
        <dsp:cNvSpPr/>
      </dsp:nvSpPr>
      <dsp:spPr>
        <a:xfrm>
          <a:off x="5374369" y="2985806"/>
          <a:ext cx="1797340" cy="1078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71" tIns="92446" rIns="88071" bIns="924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Reduces applicability for </a:t>
          </a:r>
          <a:r>
            <a:rPr lang="en-US" sz="1200" b="1" kern="1200"/>
            <a:t>forecasting</a:t>
          </a:r>
          <a:endParaRPr lang="en-US" sz="1200" kern="1200"/>
        </a:p>
      </dsp:txBody>
      <dsp:txXfrm>
        <a:off x="5374369" y="2985806"/>
        <a:ext cx="1797340" cy="10784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670C0-3E2A-1244-9E00-875DFF2313AC}">
      <dsp:nvSpPr>
        <dsp:cNvPr id="0" name=""/>
        <dsp:cNvSpPr/>
      </dsp:nvSpPr>
      <dsp:spPr>
        <a:xfrm>
          <a:off x="1855229" y="630407"/>
          <a:ext cx="393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66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41455" y="674004"/>
        <a:ext cx="21213" cy="4246"/>
      </dsp:txXfrm>
    </dsp:sp>
    <dsp:sp modelId="{4FB41288-A229-784D-8D22-9E58C9C58704}">
      <dsp:nvSpPr>
        <dsp:cNvPr id="0" name=""/>
        <dsp:cNvSpPr/>
      </dsp:nvSpPr>
      <dsp:spPr>
        <a:xfrm>
          <a:off x="12391" y="122736"/>
          <a:ext cx="1844637" cy="11067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389" tIns="94879" rIns="90389" bIns="9487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1. Localized Price Binning</a:t>
          </a:r>
          <a:endParaRPr lang="en-US" sz="1200" kern="1200" dirty="0"/>
        </a:p>
      </dsp:txBody>
      <dsp:txXfrm>
        <a:off x="12391" y="122736"/>
        <a:ext cx="1844637" cy="1106782"/>
      </dsp:txXfrm>
    </dsp:sp>
    <dsp:sp modelId="{38E8081D-B6C2-4B49-A942-B048A7CBACF5}">
      <dsp:nvSpPr>
        <dsp:cNvPr id="0" name=""/>
        <dsp:cNvSpPr/>
      </dsp:nvSpPr>
      <dsp:spPr>
        <a:xfrm>
          <a:off x="4124133" y="630407"/>
          <a:ext cx="393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666" y="45720"/>
              </a:lnTo>
            </a:path>
          </a:pathLst>
        </a:custGeom>
        <a:noFill/>
        <a:ln w="6350" cap="flat" cmpd="sng" algn="ctr">
          <a:solidFill>
            <a:schemeClr val="accent2">
              <a:hueOff val="-86777"/>
              <a:satOff val="-1803"/>
              <a:lumOff val="-4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0359" y="674004"/>
        <a:ext cx="21213" cy="4246"/>
      </dsp:txXfrm>
    </dsp:sp>
    <dsp:sp modelId="{FAA6E6D3-DFD7-2141-A8AF-D2ED05B96337}">
      <dsp:nvSpPr>
        <dsp:cNvPr id="0" name=""/>
        <dsp:cNvSpPr/>
      </dsp:nvSpPr>
      <dsp:spPr>
        <a:xfrm>
          <a:off x="2281295" y="122736"/>
          <a:ext cx="1844637" cy="1106782"/>
        </a:xfrm>
        <a:prstGeom prst="rect">
          <a:avLst/>
        </a:prstGeom>
        <a:solidFill>
          <a:schemeClr val="accent2">
            <a:hueOff val="-80102"/>
            <a:satOff val="-1664"/>
            <a:lumOff val="-4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389" tIns="94879" rIns="90389" bIns="9487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Define price tiers using </a:t>
          </a:r>
          <a:r>
            <a:rPr lang="en-US" sz="1200" b="1" kern="1200"/>
            <a:t>city- or state-specific quantiles</a:t>
          </a:r>
          <a:endParaRPr lang="en-US" sz="1200" kern="1200"/>
        </a:p>
      </dsp:txBody>
      <dsp:txXfrm>
        <a:off x="2281295" y="122736"/>
        <a:ext cx="1844637" cy="1106782"/>
      </dsp:txXfrm>
    </dsp:sp>
    <dsp:sp modelId="{B6946E2B-1129-B446-AE7F-1D1C6CFB0E29}">
      <dsp:nvSpPr>
        <dsp:cNvPr id="0" name=""/>
        <dsp:cNvSpPr/>
      </dsp:nvSpPr>
      <dsp:spPr>
        <a:xfrm>
          <a:off x="6393037" y="630407"/>
          <a:ext cx="393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666" y="45720"/>
              </a:lnTo>
            </a:path>
          </a:pathLst>
        </a:custGeom>
        <a:noFill/>
        <a:ln w="6350" cap="flat" cmpd="sng" algn="ctr">
          <a:solidFill>
            <a:schemeClr val="accent2">
              <a:hueOff val="-173555"/>
              <a:satOff val="-3605"/>
              <a:lumOff val="-98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79263" y="674004"/>
        <a:ext cx="21213" cy="4246"/>
      </dsp:txXfrm>
    </dsp:sp>
    <dsp:sp modelId="{159B8794-EEA0-4141-8432-0E0B20DAB0EE}">
      <dsp:nvSpPr>
        <dsp:cNvPr id="0" name=""/>
        <dsp:cNvSpPr/>
      </dsp:nvSpPr>
      <dsp:spPr>
        <a:xfrm>
          <a:off x="4550199" y="122736"/>
          <a:ext cx="1844637" cy="1106782"/>
        </a:xfrm>
        <a:prstGeom prst="rect">
          <a:avLst/>
        </a:prstGeom>
        <a:solidFill>
          <a:schemeClr val="accent2">
            <a:hueOff val="-160204"/>
            <a:satOff val="-3328"/>
            <a:lumOff val="-9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389" tIns="94879" rIns="90389" bIns="9487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Accounts for </a:t>
          </a:r>
          <a:r>
            <a:rPr lang="en-US" sz="1200" b="1" kern="1200"/>
            <a:t>regional cost-of-living differences</a:t>
          </a:r>
          <a:endParaRPr lang="en-US" sz="1200" kern="1200"/>
        </a:p>
      </dsp:txBody>
      <dsp:txXfrm>
        <a:off x="4550199" y="122736"/>
        <a:ext cx="1844637" cy="1106782"/>
      </dsp:txXfrm>
    </dsp:sp>
    <dsp:sp modelId="{0D943C59-B1E6-D449-A1E3-54A3FC75140C}">
      <dsp:nvSpPr>
        <dsp:cNvPr id="0" name=""/>
        <dsp:cNvSpPr/>
      </dsp:nvSpPr>
      <dsp:spPr>
        <a:xfrm>
          <a:off x="8661941" y="630407"/>
          <a:ext cx="393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666" y="45720"/>
              </a:lnTo>
            </a:path>
          </a:pathLst>
        </a:custGeom>
        <a:noFill/>
        <a:ln w="6350" cap="flat" cmpd="sng" algn="ctr">
          <a:solidFill>
            <a:schemeClr val="accent2">
              <a:hueOff val="-260332"/>
              <a:satOff val="-5408"/>
              <a:lumOff val="-1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48167" y="674004"/>
        <a:ext cx="21213" cy="4246"/>
      </dsp:txXfrm>
    </dsp:sp>
    <dsp:sp modelId="{91FE38D1-9319-6746-9C49-E7F3F9950304}">
      <dsp:nvSpPr>
        <dsp:cNvPr id="0" name=""/>
        <dsp:cNvSpPr/>
      </dsp:nvSpPr>
      <dsp:spPr>
        <a:xfrm>
          <a:off x="6819103" y="122736"/>
          <a:ext cx="1844637" cy="1106782"/>
        </a:xfrm>
        <a:prstGeom prst="rect">
          <a:avLst/>
        </a:prstGeom>
        <a:solidFill>
          <a:schemeClr val="accent2">
            <a:hueOff val="-240307"/>
            <a:satOff val="-4992"/>
            <a:lumOff val="-13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389" tIns="94879" rIns="90389" bIns="9487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Reduces bias in rental classification</a:t>
          </a:r>
        </a:p>
      </dsp:txBody>
      <dsp:txXfrm>
        <a:off x="6819103" y="122736"/>
        <a:ext cx="1844637" cy="1106782"/>
      </dsp:txXfrm>
    </dsp:sp>
    <dsp:sp modelId="{C879D5E2-2E68-5C40-8173-E37F026447AD}">
      <dsp:nvSpPr>
        <dsp:cNvPr id="0" name=""/>
        <dsp:cNvSpPr/>
      </dsp:nvSpPr>
      <dsp:spPr>
        <a:xfrm>
          <a:off x="934710" y="1227719"/>
          <a:ext cx="9075616" cy="393666"/>
        </a:xfrm>
        <a:custGeom>
          <a:avLst/>
          <a:gdLst/>
          <a:ahLst/>
          <a:cxnLst/>
          <a:rect l="0" t="0" r="0" b="0"/>
          <a:pathLst>
            <a:path>
              <a:moveTo>
                <a:pt x="9075616" y="0"/>
              </a:moveTo>
              <a:lnTo>
                <a:pt x="9075616" y="213933"/>
              </a:lnTo>
              <a:lnTo>
                <a:pt x="0" y="213933"/>
              </a:lnTo>
              <a:lnTo>
                <a:pt x="0" y="393666"/>
              </a:lnTo>
            </a:path>
          </a:pathLst>
        </a:custGeom>
        <a:noFill/>
        <a:ln w="6350" cap="flat" cmpd="sng" algn="ctr">
          <a:solidFill>
            <a:schemeClr val="accent2">
              <a:hueOff val="-347110"/>
              <a:satOff val="-7210"/>
              <a:lumOff val="-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5380" y="1422429"/>
        <a:ext cx="454276" cy="4246"/>
      </dsp:txXfrm>
    </dsp:sp>
    <dsp:sp modelId="{2EAE5278-06A0-1A47-B211-7C6B403FB1D6}">
      <dsp:nvSpPr>
        <dsp:cNvPr id="0" name=""/>
        <dsp:cNvSpPr/>
      </dsp:nvSpPr>
      <dsp:spPr>
        <a:xfrm>
          <a:off x="9088007" y="122736"/>
          <a:ext cx="1844637" cy="1106782"/>
        </a:xfrm>
        <a:prstGeom prst="rect">
          <a:avLst/>
        </a:prstGeom>
        <a:solidFill>
          <a:schemeClr val="accent2">
            <a:hueOff val="-320409"/>
            <a:satOff val="-6656"/>
            <a:lumOff val="-18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389" tIns="94879" rIns="90389" bIns="9487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 2. Feature Enrichment</a:t>
          </a:r>
          <a:endParaRPr lang="en-US" sz="1200" kern="1200" dirty="0"/>
        </a:p>
      </dsp:txBody>
      <dsp:txXfrm>
        <a:off x="9088007" y="122736"/>
        <a:ext cx="1844637" cy="1106782"/>
      </dsp:txXfrm>
    </dsp:sp>
    <dsp:sp modelId="{9F113C42-EC48-1A48-A3C0-152AEA5AA4C5}">
      <dsp:nvSpPr>
        <dsp:cNvPr id="0" name=""/>
        <dsp:cNvSpPr/>
      </dsp:nvSpPr>
      <dsp:spPr>
        <a:xfrm>
          <a:off x="1855229" y="2161457"/>
          <a:ext cx="393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666" y="45720"/>
              </a:lnTo>
            </a:path>
          </a:pathLst>
        </a:custGeom>
        <a:noFill/>
        <a:ln w="6350" cap="flat" cmpd="sng" algn="ctr">
          <a:solidFill>
            <a:schemeClr val="accent2">
              <a:hueOff val="-433887"/>
              <a:satOff val="-9013"/>
              <a:lumOff val="-245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41455" y="2205053"/>
        <a:ext cx="21213" cy="4246"/>
      </dsp:txXfrm>
    </dsp:sp>
    <dsp:sp modelId="{AAE5C3DA-CF3E-2744-AF16-0AE50FB09FD6}">
      <dsp:nvSpPr>
        <dsp:cNvPr id="0" name=""/>
        <dsp:cNvSpPr/>
      </dsp:nvSpPr>
      <dsp:spPr>
        <a:xfrm>
          <a:off x="12391" y="1653785"/>
          <a:ext cx="1844637" cy="1106782"/>
        </a:xfrm>
        <a:prstGeom prst="rect">
          <a:avLst/>
        </a:prstGeom>
        <a:solidFill>
          <a:schemeClr val="accent2">
            <a:hueOff val="-400511"/>
            <a:satOff val="-8320"/>
            <a:lumOff val="-22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389" tIns="94879" rIns="90389" bIns="94879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Engineer new features such as: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amenities_count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Distance to </a:t>
          </a:r>
          <a:r>
            <a:rPr lang="en-US" sz="900" b="1" kern="1200"/>
            <a:t>transit</a:t>
          </a:r>
          <a:r>
            <a:rPr lang="en-US" sz="900" kern="1200"/>
            <a:t>, </a:t>
          </a:r>
          <a:r>
            <a:rPr lang="en-US" sz="900" b="1" kern="1200"/>
            <a:t>schools</a:t>
          </a:r>
          <a:r>
            <a:rPr lang="en-US" sz="900" kern="1200"/>
            <a:t>, or </a:t>
          </a:r>
          <a:r>
            <a:rPr lang="en-US" sz="900" b="1" kern="1200"/>
            <a:t>downtown</a:t>
          </a:r>
          <a:endParaRPr lang="en-US" sz="900" kern="1200"/>
        </a:p>
      </dsp:txBody>
      <dsp:txXfrm>
        <a:off x="12391" y="1653785"/>
        <a:ext cx="1844637" cy="1106782"/>
      </dsp:txXfrm>
    </dsp:sp>
    <dsp:sp modelId="{98FBE0B8-3EF3-C54F-BCF5-D8597364B992}">
      <dsp:nvSpPr>
        <dsp:cNvPr id="0" name=""/>
        <dsp:cNvSpPr/>
      </dsp:nvSpPr>
      <dsp:spPr>
        <a:xfrm>
          <a:off x="4124133" y="2161457"/>
          <a:ext cx="393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666" y="45720"/>
              </a:lnTo>
            </a:path>
          </a:pathLst>
        </a:custGeom>
        <a:noFill/>
        <a:ln w="6350" cap="flat" cmpd="sng" algn="ctr">
          <a:solidFill>
            <a:schemeClr val="accent2">
              <a:hueOff val="-520665"/>
              <a:satOff val="-10816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0359" y="2205053"/>
        <a:ext cx="21213" cy="4246"/>
      </dsp:txXfrm>
    </dsp:sp>
    <dsp:sp modelId="{774DFFF5-F08F-4740-9711-AC98ACF0C447}">
      <dsp:nvSpPr>
        <dsp:cNvPr id="0" name=""/>
        <dsp:cNvSpPr/>
      </dsp:nvSpPr>
      <dsp:spPr>
        <a:xfrm>
          <a:off x="2281295" y="1653785"/>
          <a:ext cx="1844637" cy="1106782"/>
        </a:xfrm>
        <a:prstGeom prst="rect">
          <a:avLst/>
        </a:prstGeom>
        <a:solidFill>
          <a:schemeClr val="accent2">
            <a:hueOff val="-480613"/>
            <a:satOff val="-9984"/>
            <a:lumOff val="-27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389" tIns="94879" rIns="90389" bIns="9487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Improve model’s ability to </a:t>
          </a:r>
          <a:r>
            <a:rPr lang="en-US" sz="1200" b="1" kern="1200"/>
            <a:t>understand context</a:t>
          </a:r>
          <a:endParaRPr lang="en-US" sz="1200" kern="1200"/>
        </a:p>
      </dsp:txBody>
      <dsp:txXfrm>
        <a:off x="2281295" y="1653785"/>
        <a:ext cx="1844637" cy="1106782"/>
      </dsp:txXfrm>
    </dsp:sp>
    <dsp:sp modelId="{E95A4B40-7A6D-A64A-AA07-7E997D528986}">
      <dsp:nvSpPr>
        <dsp:cNvPr id="0" name=""/>
        <dsp:cNvSpPr/>
      </dsp:nvSpPr>
      <dsp:spPr>
        <a:xfrm>
          <a:off x="6393037" y="2161457"/>
          <a:ext cx="393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666" y="45720"/>
              </a:lnTo>
            </a:path>
          </a:pathLst>
        </a:custGeom>
        <a:noFill/>
        <a:ln w="6350" cap="flat" cmpd="sng" algn="ctr">
          <a:solidFill>
            <a:schemeClr val="accent2">
              <a:hueOff val="-607442"/>
              <a:satOff val="-12618"/>
              <a:lumOff val="-343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79263" y="2205053"/>
        <a:ext cx="21213" cy="4246"/>
      </dsp:txXfrm>
    </dsp:sp>
    <dsp:sp modelId="{1E48EAA9-2649-9640-946A-FA06A0E8DD07}">
      <dsp:nvSpPr>
        <dsp:cNvPr id="0" name=""/>
        <dsp:cNvSpPr/>
      </dsp:nvSpPr>
      <dsp:spPr>
        <a:xfrm>
          <a:off x="4550199" y="1653785"/>
          <a:ext cx="1844637" cy="1106782"/>
        </a:xfrm>
        <a:prstGeom prst="rect">
          <a:avLst/>
        </a:prstGeom>
        <a:solidFill>
          <a:schemeClr val="accent2">
            <a:hueOff val="-560716"/>
            <a:satOff val="-11647"/>
            <a:lumOff val="-31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389" tIns="94879" rIns="90389" bIns="9487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3. Time-Aware Modeling</a:t>
          </a:r>
          <a:endParaRPr lang="en-US" sz="1200" kern="1200" dirty="0"/>
        </a:p>
      </dsp:txBody>
      <dsp:txXfrm>
        <a:off x="4550199" y="1653785"/>
        <a:ext cx="1844637" cy="1106782"/>
      </dsp:txXfrm>
    </dsp:sp>
    <dsp:sp modelId="{1FAB8865-F58B-BA40-8F67-4AA0835E8D8A}">
      <dsp:nvSpPr>
        <dsp:cNvPr id="0" name=""/>
        <dsp:cNvSpPr/>
      </dsp:nvSpPr>
      <dsp:spPr>
        <a:xfrm>
          <a:off x="8661941" y="2161457"/>
          <a:ext cx="393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666" y="45720"/>
              </a:lnTo>
            </a:path>
          </a:pathLst>
        </a:custGeom>
        <a:noFill/>
        <a:ln w="6350" cap="flat" cmpd="sng" algn="ctr">
          <a:solidFill>
            <a:schemeClr val="accent2">
              <a:hueOff val="-694219"/>
              <a:satOff val="-14421"/>
              <a:lumOff val="-392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48167" y="2205053"/>
        <a:ext cx="21213" cy="4246"/>
      </dsp:txXfrm>
    </dsp:sp>
    <dsp:sp modelId="{4BD3B371-1A1A-0A4B-B251-EAD79D037240}">
      <dsp:nvSpPr>
        <dsp:cNvPr id="0" name=""/>
        <dsp:cNvSpPr/>
      </dsp:nvSpPr>
      <dsp:spPr>
        <a:xfrm>
          <a:off x="6819103" y="1653785"/>
          <a:ext cx="1844637" cy="1106782"/>
        </a:xfrm>
        <a:prstGeom prst="rect">
          <a:avLst/>
        </a:prstGeom>
        <a:solidFill>
          <a:schemeClr val="accent2">
            <a:hueOff val="-640818"/>
            <a:satOff val="-13311"/>
            <a:lumOff val="-36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389" tIns="94879" rIns="90389" bIns="94879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Incorporate variables like: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listing_date, year_built, or seasonal cycles</a:t>
          </a:r>
        </a:p>
      </dsp:txBody>
      <dsp:txXfrm>
        <a:off x="6819103" y="1653785"/>
        <a:ext cx="1844637" cy="1106782"/>
      </dsp:txXfrm>
    </dsp:sp>
    <dsp:sp modelId="{8A53998A-BE80-2D40-9C39-48BE414A8939}">
      <dsp:nvSpPr>
        <dsp:cNvPr id="0" name=""/>
        <dsp:cNvSpPr/>
      </dsp:nvSpPr>
      <dsp:spPr>
        <a:xfrm>
          <a:off x="934710" y="2758768"/>
          <a:ext cx="9075616" cy="393666"/>
        </a:xfrm>
        <a:custGeom>
          <a:avLst/>
          <a:gdLst/>
          <a:ahLst/>
          <a:cxnLst/>
          <a:rect l="0" t="0" r="0" b="0"/>
          <a:pathLst>
            <a:path>
              <a:moveTo>
                <a:pt x="9075616" y="0"/>
              </a:moveTo>
              <a:lnTo>
                <a:pt x="9075616" y="213933"/>
              </a:lnTo>
              <a:lnTo>
                <a:pt x="0" y="213933"/>
              </a:lnTo>
              <a:lnTo>
                <a:pt x="0" y="393666"/>
              </a:lnTo>
            </a:path>
          </a:pathLst>
        </a:custGeom>
        <a:noFill/>
        <a:ln w="6350" cap="flat" cmpd="sng" algn="ctr">
          <a:solidFill>
            <a:schemeClr val="accent2">
              <a:hueOff val="-780997"/>
              <a:satOff val="-16223"/>
              <a:lumOff val="-441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5380" y="2953478"/>
        <a:ext cx="454276" cy="4246"/>
      </dsp:txXfrm>
    </dsp:sp>
    <dsp:sp modelId="{1F5C182B-6A69-D84C-81F9-946F4EA8EDA0}">
      <dsp:nvSpPr>
        <dsp:cNvPr id="0" name=""/>
        <dsp:cNvSpPr/>
      </dsp:nvSpPr>
      <dsp:spPr>
        <a:xfrm>
          <a:off x="9088007" y="1653785"/>
          <a:ext cx="1844637" cy="1106782"/>
        </a:xfrm>
        <a:prstGeom prst="rect">
          <a:avLst/>
        </a:prstGeom>
        <a:solidFill>
          <a:schemeClr val="accent2">
            <a:hueOff val="-720920"/>
            <a:satOff val="-14975"/>
            <a:lumOff val="-40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389" tIns="94879" rIns="90389" bIns="9487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Enables </a:t>
          </a:r>
          <a:r>
            <a:rPr lang="en-US" sz="1200" b="1" kern="1200"/>
            <a:t>forecasting</a:t>
          </a:r>
          <a:r>
            <a:rPr lang="en-US" sz="1200" kern="1200"/>
            <a:t> and understanding </a:t>
          </a:r>
          <a:r>
            <a:rPr lang="en-US" sz="1200" b="1" kern="1200"/>
            <a:t>market trends</a:t>
          </a:r>
          <a:endParaRPr lang="en-US" sz="1200" kern="1200"/>
        </a:p>
      </dsp:txBody>
      <dsp:txXfrm>
        <a:off x="9088007" y="1653785"/>
        <a:ext cx="1844637" cy="1106782"/>
      </dsp:txXfrm>
    </dsp:sp>
    <dsp:sp modelId="{EFD212BF-9702-2946-A445-B7C5EF36D36C}">
      <dsp:nvSpPr>
        <dsp:cNvPr id="0" name=""/>
        <dsp:cNvSpPr/>
      </dsp:nvSpPr>
      <dsp:spPr>
        <a:xfrm>
          <a:off x="1855229" y="3692506"/>
          <a:ext cx="393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666" y="45720"/>
              </a:lnTo>
            </a:path>
          </a:pathLst>
        </a:custGeom>
        <a:noFill/>
        <a:ln w="6350" cap="flat" cmpd="sng" algn="ctr">
          <a:solidFill>
            <a:schemeClr val="accent2">
              <a:hueOff val="-867774"/>
              <a:satOff val="-18026"/>
              <a:lumOff val="-49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41455" y="3736102"/>
        <a:ext cx="21213" cy="4246"/>
      </dsp:txXfrm>
    </dsp:sp>
    <dsp:sp modelId="{BC95EA5A-ACF5-514A-9523-1D90882B4B7D}">
      <dsp:nvSpPr>
        <dsp:cNvPr id="0" name=""/>
        <dsp:cNvSpPr/>
      </dsp:nvSpPr>
      <dsp:spPr>
        <a:xfrm>
          <a:off x="12391" y="3184834"/>
          <a:ext cx="1844637" cy="1106782"/>
        </a:xfrm>
        <a:prstGeom prst="rect">
          <a:avLst/>
        </a:prstGeom>
        <a:solidFill>
          <a:schemeClr val="accent2">
            <a:hueOff val="-801022"/>
            <a:satOff val="-16639"/>
            <a:lumOff val="-45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389" tIns="94879" rIns="90389" bIns="9487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 4. Explainability with SHAP</a:t>
          </a:r>
          <a:endParaRPr lang="en-US" sz="1200" kern="1200" dirty="0"/>
        </a:p>
      </dsp:txBody>
      <dsp:txXfrm>
        <a:off x="12391" y="3184834"/>
        <a:ext cx="1844637" cy="1106782"/>
      </dsp:txXfrm>
    </dsp:sp>
    <dsp:sp modelId="{E99E3001-5784-1E4A-9D17-9CAA689CAB40}">
      <dsp:nvSpPr>
        <dsp:cNvPr id="0" name=""/>
        <dsp:cNvSpPr/>
      </dsp:nvSpPr>
      <dsp:spPr>
        <a:xfrm>
          <a:off x="4124133" y="3692506"/>
          <a:ext cx="393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666" y="45720"/>
              </a:lnTo>
            </a:path>
          </a:pathLst>
        </a:custGeom>
        <a:noFill/>
        <a:ln w="6350" cap="flat" cmpd="sng" algn="ctr">
          <a:solidFill>
            <a:schemeClr val="accent2">
              <a:hueOff val="-954552"/>
              <a:satOff val="-19828"/>
              <a:lumOff val="-539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0359" y="3736102"/>
        <a:ext cx="21213" cy="4246"/>
      </dsp:txXfrm>
    </dsp:sp>
    <dsp:sp modelId="{1E89BA71-4795-AE47-A701-AD99E67FFD40}">
      <dsp:nvSpPr>
        <dsp:cNvPr id="0" name=""/>
        <dsp:cNvSpPr/>
      </dsp:nvSpPr>
      <dsp:spPr>
        <a:xfrm>
          <a:off x="2281295" y="3184834"/>
          <a:ext cx="1844637" cy="1106782"/>
        </a:xfrm>
        <a:prstGeom prst="rect">
          <a:avLst/>
        </a:prstGeom>
        <a:solidFill>
          <a:schemeClr val="accent2">
            <a:hueOff val="-881125"/>
            <a:satOff val="-18303"/>
            <a:lumOff val="-49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389" tIns="94879" rIns="90389" bIns="94879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 </a:t>
          </a:r>
          <a:r>
            <a:rPr lang="en-US" sz="1200" b="1" kern="1200"/>
            <a:t>SHAP values</a:t>
          </a:r>
          <a:r>
            <a:rPr lang="en-US" sz="1200" kern="1200"/>
            <a:t> for: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Feature importance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Individual prediction explanations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Bias auditing and fairness diagnostics</a:t>
          </a:r>
          <a:endParaRPr lang="en-US" sz="900" kern="1200"/>
        </a:p>
      </dsp:txBody>
      <dsp:txXfrm>
        <a:off x="2281295" y="3184834"/>
        <a:ext cx="1844637" cy="1106782"/>
      </dsp:txXfrm>
    </dsp:sp>
    <dsp:sp modelId="{768788B2-8D4E-444D-8393-569497AEA649}">
      <dsp:nvSpPr>
        <dsp:cNvPr id="0" name=""/>
        <dsp:cNvSpPr/>
      </dsp:nvSpPr>
      <dsp:spPr>
        <a:xfrm>
          <a:off x="6393037" y="3692506"/>
          <a:ext cx="393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666" y="45720"/>
              </a:lnTo>
            </a:path>
          </a:pathLst>
        </a:custGeom>
        <a:noFill/>
        <a:ln w="635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79263" y="3736102"/>
        <a:ext cx="21213" cy="4246"/>
      </dsp:txXfrm>
    </dsp:sp>
    <dsp:sp modelId="{67568B52-0DC0-1744-9859-099295DD4D39}">
      <dsp:nvSpPr>
        <dsp:cNvPr id="0" name=""/>
        <dsp:cNvSpPr/>
      </dsp:nvSpPr>
      <dsp:spPr>
        <a:xfrm>
          <a:off x="4550199" y="3184834"/>
          <a:ext cx="1844637" cy="1106782"/>
        </a:xfrm>
        <a:prstGeom prst="rect">
          <a:avLst/>
        </a:prstGeom>
        <a:solidFill>
          <a:schemeClr val="accent2">
            <a:hueOff val="-961227"/>
            <a:satOff val="-19967"/>
            <a:lumOff val="-54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389" tIns="94879" rIns="90389" bIns="9487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 5. Interactive Deployment</a:t>
          </a:r>
          <a:endParaRPr lang="en-US" sz="1200" kern="1200" dirty="0"/>
        </a:p>
      </dsp:txBody>
      <dsp:txXfrm>
        <a:off x="4550199" y="3184834"/>
        <a:ext cx="1844637" cy="1106782"/>
      </dsp:txXfrm>
    </dsp:sp>
    <dsp:sp modelId="{C93359FE-C05D-A447-8D97-1CF80E24FBC6}">
      <dsp:nvSpPr>
        <dsp:cNvPr id="0" name=""/>
        <dsp:cNvSpPr/>
      </dsp:nvSpPr>
      <dsp:spPr>
        <a:xfrm>
          <a:off x="6819103" y="3184834"/>
          <a:ext cx="1844637" cy="1106782"/>
        </a:xfrm>
        <a:prstGeom prst="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389" tIns="94879" rIns="90389" bIns="94879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Build a web-based dashboard with: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Map visualizations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Real-time inputs for prediction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City-specific pricing guidance</a:t>
          </a:r>
        </a:p>
      </dsp:txBody>
      <dsp:txXfrm>
        <a:off x="6819103" y="3184834"/>
        <a:ext cx="1844637" cy="1106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6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1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4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3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7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4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1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1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2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ics.uci.edu/dataset/555/apartment+for+rent+classifi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alculator, pen, compass, money and a paper with graphs printed on it">
            <a:extLst>
              <a:ext uri="{FF2B5EF4-FFF2-40B4-BE49-F238E27FC236}">
                <a16:creationId xmlns:a16="http://schemas.microsoft.com/office/drawing/2014/main" id="{EBED7450-1D5A-E2C0-8A8E-8DE38663A7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b="6639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0E3502-CECF-0B9D-213E-162157F53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5000" b="0">
                <a:solidFill>
                  <a:srgbClr val="FFFFFF"/>
                </a:solidFill>
              </a:rPr>
              <a:t>Rental Price Tier Classification</a:t>
            </a:r>
            <a:br>
              <a:rPr lang="en-US" sz="5000" b="0">
                <a:solidFill>
                  <a:srgbClr val="FFFFFF"/>
                </a:solidFill>
              </a:rPr>
            </a:br>
            <a:endParaRPr lang="en-US" sz="5000" b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5EDFE-E0AD-EDF3-3639-A317C0B87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By:- Akash Yadav, Aryan Varmora, </a:t>
            </a:r>
            <a:r>
              <a:rPr lang="en-US" sz="2200" b="0">
                <a:solidFill>
                  <a:srgbClr val="FFFFFF"/>
                </a:solidFill>
              </a:rPr>
              <a:t>Yunshuo Kyle Tian</a:t>
            </a:r>
          </a:p>
          <a:p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037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Rectangle 3102">
            <a:extLst>
              <a:ext uri="{FF2B5EF4-FFF2-40B4-BE49-F238E27FC236}">
                <a16:creationId xmlns:a16="http://schemas.microsoft.com/office/drawing/2014/main" id="{EC54A0C3-5130-F256-D151-030A909A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601F2-064B-7A67-CD88-EEE22E35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791" y="603504"/>
            <a:ext cx="549043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Outlier Handling </a:t>
            </a:r>
          </a:p>
        </p:txBody>
      </p:sp>
      <p:pic>
        <p:nvPicPr>
          <p:cNvPr id="3082" name="Picture 10" descr="A comparison of a bar graph&#10;&#10;AI-generated content may be incorrect.">
            <a:extLst>
              <a:ext uri="{FF2B5EF4-FFF2-40B4-BE49-F238E27FC236}">
                <a16:creationId xmlns:a16="http://schemas.microsoft.com/office/drawing/2014/main" id="{C9E47B58-B5B5-0AC9-9F6D-EE23728EB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102" y="993193"/>
            <a:ext cx="4749246" cy="206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 comparison of a graph&#10;&#10;AI-generated content may be incorrect.">
            <a:extLst>
              <a:ext uri="{FF2B5EF4-FFF2-40B4-BE49-F238E27FC236}">
                <a16:creationId xmlns:a16="http://schemas.microsoft.com/office/drawing/2014/main" id="{E126DF95-FD56-88F0-7C1A-2164DD2F0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102" y="3657601"/>
            <a:ext cx="4749247" cy="22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94006-9A21-DDDB-5434-8179458A0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4" y="2212848"/>
            <a:ext cx="5490436" cy="4096512"/>
          </a:xfrm>
        </p:spPr>
        <p:txBody>
          <a:bodyPr>
            <a:normAutofit lnSpcReduction="10000"/>
          </a:bodyPr>
          <a:lstStyle/>
          <a:p>
            <a:pPr algn="just" rtl="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Outlier handling involved removing data points falling outside the calculated 1.5 * IQR range for selected features.</a:t>
            </a:r>
          </a:p>
          <a:p>
            <a:pPr algn="just" rtl="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This removal targeted the 'bathrooms', 'bedrooms', 'price', '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square_feet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', 'latitude', and 'longitude' columns specifically.</a:t>
            </a:r>
          </a:p>
          <a:p>
            <a:pPr algn="just" rtl="0" fontAlgn="base"/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process was applied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sequentially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outliers were removed based on 'bathrooms', then the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resulting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data was filtered for 'bedrooms', and so on.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7819764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A52B-9680-B870-E2AC-AFF7827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35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Feature Engineering</a:t>
            </a:r>
            <a:br>
              <a:rPr lang="en-US" sz="4000" b="1" dirty="0"/>
            </a:br>
            <a:endParaRPr lang="en-US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B5C21F-64D4-2CF1-126D-2246A16C30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474338"/>
              </p:ext>
            </p:extLst>
          </p:nvPr>
        </p:nvGraphicFramePr>
        <p:xfrm>
          <a:off x="3576888" y="52121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8770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EF33-2783-74FF-5ED3-62486CC3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B1F72-9EEC-B306-3B69-93E5ACFF7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2212848"/>
            <a:ext cx="3553413" cy="4122420"/>
          </a:xfrm>
        </p:spPr>
        <p:txBody>
          <a:bodyPr>
            <a:normAutofit/>
          </a:bodyPr>
          <a:lstStyle/>
          <a:p>
            <a:r>
              <a:rPr lang="en-US" sz="1800" dirty="0"/>
              <a:t>Why These 6 Models?</a:t>
            </a:r>
          </a:p>
          <a:p>
            <a:r>
              <a:rPr lang="en-US" sz="1800" dirty="0"/>
              <a:t>KNN</a:t>
            </a:r>
          </a:p>
          <a:p>
            <a:r>
              <a:rPr lang="en-US" sz="1800" dirty="0"/>
              <a:t>Logistic Regression</a:t>
            </a:r>
          </a:p>
          <a:p>
            <a:r>
              <a:rPr lang="en-US" sz="1800" dirty="0"/>
              <a:t>Decision Tree</a:t>
            </a:r>
          </a:p>
          <a:p>
            <a:r>
              <a:rPr lang="en-US" sz="1800" dirty="0"/>
              <a:t>Random Forest</a:t>
            </a:r>
          </a:p>
          <a:p>
            <a:r>
              <a:rPr lang="en-US" sz="1800" dirty="0"/>
              <a:t>Naive Bayes</a:t>
            </a:r>
          </a:p>
          <a:p>
            <a:r>
              <a:rPr lang="en-US" sz="1800" dirty="0"/>
              <a:t>AdaBoost</a:t>
            </a:r>
          </a:p>
        </p:txBody>
      </p:sp>
      <p:pic>
        <p:nvPicPr>
          <p:cNvPr id="5" name="Picture 4" descr="Paper house and paper trees">
            <a:extLst>
              <a:ext uri="{FF2B5EF4-FFF2-40B4-BE49-F238E27FC236}">
                <a16:creationId xmlns:a16="http://schemas.microsoft.com/office/drawing/2014/main" id="{72DD60CE-383D-B9E6-43B8-810E946980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71" r="16119" b="-1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659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F158-9752-5654-A2C6-657DAAE2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sz="2800" b="1"/>
              <a:t>Model Training &amp; Hyperparameters</a:t>
            </a:r>
            <a:br>
              <a:rPr lang="en-US" sz="2800" b="1"/>
            </a:br>
            <a:endParaRPr lang="en-US" sz="2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945420-8767-6206-7D1A-3FA1FC030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617968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45999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6E37E9F-0D7B-3A32-831F-F60BBD6B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B4A6E-DE2A-2330-2DF8-0FC72231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069848"/>
            <a:ext cx="4916424" cy="1353312"/>
          </a:xfrm>
        </p:spPr>
        <p:txBody>
          <a:bodyPr anchor="b">
            <a:normAutofit/>
          </a:bodyPr>
          <a:lstStyle/>
          <a:p>
            <a:r>
              <a:rPr lang="en-US" sz="2800"/>
              <a:t>Best Models:- Random Forest</a:t>
            </a: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56DE-D1A4-56D9-9F51-84C02FD39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509" y="2510288"/>
            <a:ext cx="4916424" cy="3454933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/>
              <a:t>Random Forest </a:t>
            </a:r>
            <a:r>
              <a:rPr lang="en-US" sz="1800" b="1" dirty="0"/>
              <a:t>clearly distinguishes 'High' tier</a:t>
            </a:r>
            <a:r>
              <a:rPr lang="en-US" sz="1800" dirty="0"/>
              <a:t> from others</a:t>
            </a:r>
          </a:p>
          <a:p>
            <a:r>
              <a:rPr lang="en-US" sz="1800" dirty="0"/>
              <a:t>Minor confusion in </a:t>
            </a:r>
            <a:r>
              <a:rPr lang="en-US" sz="1800" b="1" dirty="0"/>
              <a:t>Medium vs. Low</a:t>
            </a:r>
            <a:r>
              <a:rPr lang="en-US" sz="1800" dirty="0"/>
              <a:t>, expected due to pricing similarities</a:t>
            </a:r>
          </a:p>
          <a:p>
            <a:r>
              <a:rPr lang="en-US" sz="1800" b="1" dirty="0"/>
              <a:t>Random Forest</a:t>
            </a:r>
            <a:r>
              <a:rPr lang="en-US" sz="1800" dirty="0"/>
              <a:t> had the </a:t>
            </a:r>
            <a:r>
              <a:rPr lang="en-US" sz="1800" b="1" dirty="0"/>
              <a:t>highest accuracy (81%)</a:t>
            </a:r>
            <a:r>
              <a:rPr lang="en-US" sz="1800" dirty="0"/>
              <a:t> and strong scores across all metrics</a:t>
            </a:r>
          </a:p>
          <a:p>
            <a:r>
              <a:rPr lang="en-US" sz="1800" b="1" dirty="0"/>
              <a:t>KNN</a:t>
            </a:r>
            <a:r>
              <a:rPr lang="en-US" sz="1800" dirty="0"/>
              <a:t> matched Random Forest in Precision, Recall, and F1, but slightly lower in accuracy</a:t>
            </a:r>
          </a:p>
          <a:p>
            <a:r>
              <a:rPr lang="en-US" sz="1800" b="1" dirty="0"/>
              <a:t>Logistic Regression</a:t>
            </a:r>
            <a:r>
              <a:rPr lang="en-US" sz="1800" dirty="0"/>
              <a:t> offered balanced and interpretable results (F1 = 0.74)</a:t>
            </a:r>
          </a:p>
          <a:p>
            <a:r>
              <a:rPr lang="en-US" sz="1800" b="1" dirty="0"/>
              <a:t>Decision Tree</a:t>
            </a:r>
            <a:r>
              <a:rPr lang="en-US" sz="1800" dirty="0"/>
              <a:t>, </a:t>
            </a:r>
            <a:r>
              <a:rPr lang="en-US" sz="1800" b="1" dirty="0"/>
              <a:t>Naive Bayes</a:t>
            </a:r>
            <a:r>
              <a:rPr lang="en-US" sz="1800" dirty="0"/>
              <a:t>, and </a:t>
            </a:r>
            <a:r>
              <a:rPr lang="en-US" sz="1800" b="1" dirty="0"/>
              <a:t>AdaBoost</a:t>
            </a:r>
            <a:r>
              <a:rPr lang="en-US" sz="1800" dirty="0"/>
              <a:t> showed comparatively lower performance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31D2AD4B-AB63-2CCD-98A5-8CC459D7A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848" y="859978"/>
            <a:ext cx="3992468" cy="3126363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3A5047B-680A-2B14-7161-2D94C4AC1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848" y="4237754"/>
            <a:ext cx="4088161" cy="224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3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5F55F-49F3-8222-BCA8-385A651B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586" y="353681"/>
            <a:ext cx="6572382" cy="509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dirty="0"/>
              <a:t>Model Results Comparison</a:t>
            </a:r>
          </a:p>
        </p:txBody>
      </p:sp>
      <p:pic>
        <p:nvPicPr>
          <p:cNvPr id="4" name="Content Placeholder 3" descr="A graph of different classification models&#10;&#10;AI-generated content may be incorrect.">
            <a:extLst>
              <a:ext uri="{FF2B5EF4-FFF2-40B4-BE49-F238E27FC236}">
                <a16:creationId xmlns:a16="http://schemas.microsoft.com/office/drawing/2014/main" id="{624CD6E1-0CA0-BEA4-36AD-5DF0FA023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385"/>
          <a:stretch/>
        </p:blipFill>
        <p:spPr>
          <a:xfrm>
            <a:off x="148854" y="862965"/>
            <a:ext cx="10413560" cy="564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239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1FFE4-54C8-9728-EF87-26FB8D57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Limitations</a:t>
            </a:r>
            <a:endParaRPr lang="en-US" b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11E8D1-F745-54C1-CD9E-1CF5B33A4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948250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29592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C2D5D-DCFF-109A-7987-C179069F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dirty="0"/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FA745D-26C1-56A0-CD2F-1BF3AA98B5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286329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90389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0135D4-D3A1-4556-B91B-4A12069D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9410A13D-A459-3AE2-E462-FC88CF7971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33" b="13167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1955D-30FE-FFD5-91D4-3E46FBEE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18" y="3429000"/>
            <a:ext cx="4506064" cy="18887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9780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80D1-13C2-52F5-FE08-0D5B2DF6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4A2A-41B4-2531-8D8F-487401FD7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Apartment rental pricing dataset (Source: UCI)</a:t>
            </a: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the data:</a:t>
            </a: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around 100,000 observations with comprehensive details about US apartment rentals. It includes attributes like amenities, bedrooms, pricing, location, and more. Partially cleaned, it's a valuable resource for real estate research, enabling various data analysis tasks and insights into US apartment rental dynamics. Ideal for further analysis.</a:t>
            </a: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/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CF96E4D7-14A0-8139-5345-934641D1C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395" y="1102440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20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C016FA66-B958-3A21-91DF-D3AF705EC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CEB13-F545-135D-7688-AB0A7C30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57" y="548640"/>
            <a:ext cx="4416552" cy="2250895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Dataset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8F345-A87F-B505-5BA7-A63C1BF3F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005" y="435211"/>
            <a:ext cx="5687568" cy="2250896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Size: Total Records: 99105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  Total: 23 features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detailed information on pricing, amenities, location, number of bedrooms and bathrooms, square footage, pet policies, and 	more..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features a broad spectrum of apartment rentals across various regions in the US. It reflects diverse aspects such as rental  prices, apartment features, and geographical locations, providing a holistic view of the apartment rental market.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122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4ADA49E-B65D-A1DA-FE9F-86595D55A6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4" r="29602" b="-1674"/>
          <a:stretch/>
        </p:blipFill>
        <p:spPr bwMode="auto">
          <a:xfrm>
            <a:off x="265834" y="2117465"/>
            <a:ext cx="5603338" cy="430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igh-rise building amidst skyscrapers">
            <a:extLst>
              <a:ext uri="{FF2B5EF4-FFF2-40B4-BE49-F238E27FC236}">
                <a16:creationId xmlns:a16="http://schemas.microsoft.com/office/drawing/2014/main" id="{82E933A8-2FC3-2BBC-2D03-177D9A268F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134" r="2" b="4716"/>
          <a:stretch/>
        </p:blipFill>
        <p:spPr>
          <a:xfrm>
            <a:off x="6127318" y="3121318"/>
            <a:ext cx="6064682" cy="37366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28AE41-82B4-29C0-717A-99A2C73C569F}"/>
              </a:ext>
            </a:extLst>
          </p:cNvPr>
          <p:cNvSpPr txBox="1"/>
          <p:nvPr/>
        </p:nvSpPr>
        <p:spPr>
          <a:xfrm>
            <a:off x="323769" y="6508798"/>
            <a:ext cx="47083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/>
              <a:t>Data Source : </a:t>
            </a:r>
            <a:r>
              <a:rPr lang="en-US" sz="900" dirty="0">
                <a:hlinkClick r:id="rId4"/>
              </a:rPr>
              <a:t>https://archive.ics.uci.edu/dataset/555/apartment+for+rent+classified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8256260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A67B-1A55-9FB4-995B-3FCDC029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043AE52-F909-3655-094B-452ED619B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sz="1500" b="1" dirty="0"/>
              <a:t>Why We Need ML-Based Automation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ML provide </a:t>
            </a:r>
            <a:r>
              <a:rPr lang="en-US" sz="1500" b="1" dirty="0"/>
              <a:t>objective pricing</a:t>
            </a:r>
            <a:r>
              <a:rPr lang="en-US" sz="1500" dirty="0"/>
              <a:t> across large datasets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Capable of detecting </a:t>
            </a:r>
            <a:r>
              <a:rPr lang="en-US" sz="1500" b="1" dirty="0"/>
              <a:t>hidden patterns</a:t>
            </a:r>
            <a:r>
              <a:rPr lang="en-US" sz="1500" dirty="0"/>
              <a:t> in pricing based on area, size, etc.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Enables </a:t>
            </a:r>
            <a:r>
              <a:rPr lang="en-US" sz="1500" b="1" dirty="0"/>
              <a:t>platforms like Zillow, Airbnb</a:t>
            </a:r>
            <a:r>
              <a:rPr lang="en-US" sz="1500" dirty="0"/>
              <a:t> to offer smart pricing recommendations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500" b="1" dirty="0"/>
              <a:t> Specific Goal of This Project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sz="1500" dirty="0"/>
              <a:t>To classify rental listings into </a:t>
            </a:r>
            <a:r>
              <a:rPr lang="en-US" sz="1500" b="1" dirty="0"/>
              <a:t>Low</a:t>
            </a:r>
            <a:r>
              <a:rPr lang="en-US" sz="1500" dirty="0"/>
              <a:t>, </a:t>
            </a:r>
            <a:r>
              <a:rPr lang="en-US" sz="1500" b="1" dirty="0"/>
              <a:t>Medium</a:t>
            </a:r>
            <a:r>
              <a:rPr lang="en-US" sz="1500" dirty="0"/>
              <a:t>, or </a:t>
            </a:r>
            <a:r>
              <a:rPr lang="en-US" sz="1500" b="1" dirty="0"/>
              <a:t>High</a:t>
            </a:r>
            <a:r>
              <a:rPr lang="en-US" sz="1500" dirty="0"/>
              <a:t> tiers using ML models trained on features like: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Bedrooms, Bathrooms, Square Feet, Longitude and Latitude. 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City and State (location)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6399EE9-F0E1-44BB-D2C9-C63923C98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395" y="1102440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4450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2C7C-6249-CFED-85BE-B48155E4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603504"/>
            <a:ext cx="5916168" cy="1527048"/>
          </a:xfrm>
        </p:spPr>
        <p:txBody>
          <a:bodyPr anchor="b">
            <a:normAutofit/>
          </a:bodyPr>
          <a:lstStyle/>
          <a:p>
            <a:r>
              <a:rPr lang="en-US" b="1" dirty="0"/>
              <a:t>Real-World Example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1BDA-729A-07A0-DF56-F6F92EA18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/>
              <a:t> </a:t>
            </a:r>
            <a:r>
              <a:rPr lang="en-US" sz="1800" dirty="0"/>
              <a:t>Two apartments in </a:t>
            </a:r>
            <a:r>
              <a:rPr lang="en-US" sz="1800" b="1" dirty="0"/>
              <a:t>Brooklyn, NY</a:t>
            </a:r>
            <a:r>
              <a:rPr lang="en-US" sz="1800" dirty="0"/>
              <a:t> and </a:t>
            </a:r>
            <a:r>
              <a:rPr lang="en-US" sz="1800" b="1" dirty="0"/>
              <a:t>Charlotte, NC</a:t>
            </a:r>
            <a:r>
              <a:rPr lang="en-US" sz="1800" dirty="0"/>
              <a:t> may have identical layouts (2 bed, 1 bath, 800 sq ft), but demand, cost of living, and location drastically impact their rent.</a:t>
            </a:r>
          </a:p>
          <a:p>
            <a:pPr algn="just"/>
            <a:r>
              <a:rPr lang="en-US" sz="1800" dirty="0"/>
              <a:t>This project uses Data Mining Techniques to learn these patterns and assign accurate tiers based on the data — not guesswork.</a:t>
            </a:r>
          </a:p>
          <a:p>
            <a:pPr algn="just"/>
            <a:endParaRPr lang="en-US" sz="1800" dirty="0"/>
          </a:p>
        </p:txBody>
      </p:sp>
      <p:pic>
        <p:nvPicPr>
          <p:cNvPr id="5" name="Picture 4" descr="Pink room for kids">
            <a:extLst>
              <a:ext uri="{FF2B5EF4-FFF2-40B4-BE49-F238E27FC236}">
                <a16:creationId xmlns:a16="http://schemas.microsoft.com/office/drawing/2014/main" id="{E71C4F23-DA3F-F70D-48AA-4883F2196C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63" r="40544" b="-1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914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A5A14613-C96C-F5FD-0593-24D7C0DA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FD2BBA2-77EC-9FE1-D389-29CDF5F3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603504"/>
            <a:ext cx="5237576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BFD8D488-0609-7404-C25F-8BAAF758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58" y="2212848"/>
            <a:ext cx="5237577" cy="409651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The rental price distribution is </a:t>
            </a:r>
            <a:r>
              <a:rPr lang="en-US" sz="1800" b="1" dirty="0"/>
              <a:t>right-skewed</a:t>
            </a:r>
            <a:r>
              <a:rPr lang="en-US" sz="1800" dirty="0"/>
              <a:t>, with most listings concentrated between </a:t>
            </a:r>
            <a:r>
              <a:rPr lang="en-US" sz="1800" b="1" dirty="0"/>
              <a:t>$800 and $1800</a:t>
            </a:r>
            <a:r>
              <a:rPr lang="en-US" sz="1800" dirty="0"/>
              <a:t>.</a:t>
            </a:r>
          </a:p>
          <a:p>
            <a:r>
              <a:rPr lang="en-US" sz="1800" dirty="0"/>
              <a:t>A </a:t>
            </a:r>
            <a:r>
              <a:rPr lang="en-US" sz="1800" b="1" dirty="0"/>
              <a:t>peak around $1200</a:t>
            </a:r>
            <a:r>
              <a:rPr lang="en-US" sz="1800" dirty="0"/>
              <a:t> suggests this is the most common rental range in the dataset.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There are high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positive correlations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(0.66-0.68) among bathrooms, bedrooms,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square_feet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indicating multicollinearity among the size features.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square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_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feet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(0.36) and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bathrooms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(0.32) exhibit the highest, although moderate, positive correlations with price among the remaining features like bedrooms (0.24).</a:t>
            </a:r>
          </a:p>
          <a:p>
            <a:endParaRPr lang="en-US" sz="1800" dirty="0"/>
          </a:p>
        </p:txBody>
      </p:sp>
      <p:pic>
        <p:nvPicPr>
          <p:cNvPr id="5" name="Content Placeholder 4" descr="A graph of a distribution of rental prices&#10;&#10;AI-generated content may be incorrect.">
            <a:extLst>
              <a:ext uri="{FF2B5EF4-FFF2-40B4-BE49-F238E27FC236}">
                <a16:creationId xmlns:a16="http://schemas.microsoft.com/office/drawing/2014/main" id="{397F6314-935E-7C06-A8B9-25FC671435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983" b="1"/>
          <a:stretch/>
        </p:blipFill>
        <p:spPr>
          <a:xfrm>
            <a:off x="6717900" y="115466"/>
            <a:ext cx="4043960" cy="2895040"/>
          </a:xfrm>
          <a:prstGeom prst="rect">
            <a:avLst/>
          </a:prstGeom>
        </p:spPr>
      </p:pic>
      <p:pic>
        <p:nvPicPr>
          <p:cNvPr id="4098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63427CCF-7098-EB19-6697-AFEA009E0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4668" y="2881424"/>
            <a:ext cx="4967742" cy="371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9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4F7F-966B-9943-D1CB-24598C8F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/>
              <a:t>Data Cleaning &amp; Preprocessing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C33A50-E2CC-8E93-C4C6-7BC7FA1E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sz="1500" b="1" dirty="0"/>
              <a:t>Handling Missing Values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Missing entries found in bathrooms, bedrooms, </a:t>
            </a:r>
            <a:r>
              <a:rPr lang="en-US" sz="1500" dirty="0" err="1"/>
              <a:t>square_feet</a:t>
            </a:r>
            <a:r>
              <a:rPr lang="en-US" sz="1500" dirty="0"/>
              <a:t>, and location fields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Filling missing value with default text(Unknown)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Dropping rows with missing critical information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Addressed using </a:t>
            </a:r>
            <a:r>
              <a:rPr lang="en-US" sz="1500" b="1" dirty="0"/>
              <a:t>imputation techniques</a:t>
            </a:r>
            <a:r>
              <a:rPr lang="en-US" sz="1500" dirty="0"/>
              <a:t>:</a:t>
            </a:r>
          </a:p>
          <a:p>
            <a:pPr marL="742950" lvl="1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Numerical features</a:t>
            </a:r>
            <a:r>
              <a:rPr lang="en-US" sz="1500" dirty="0"/>
              <a:t>: Replaced with </a:t>
            </a:r>
            <a:r>
              <a:rPr lang="en-US" sz="1500" b="1" dirty="0"/>
              <a:t>Median values</a:t>
            </a:r>
            <a:endParaRPr lang="en-US" sz="1500" dirty="0"/>
          </a:p>
          <a:p>
            <a:pPr marL="742950" lvl="1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Categorical features</a:t>
            </a:r>
            <a:r>
              <a:rPr lang="en-US" sz="1500" dirty="0"/>
              <a:t>: Filled with the </a:t>
            </a:r>
            <a:r>
              <a:rPr lang="en-US" sz="1500" b="1" dirty="0"/>
              <a:t>most frequent value</a:t>
            </a:r>
            <a:endParaRPr lang="en-US" sz="1500" dirty="0"/>
          </a:p>
          <a:p>
            <a:pPr algn="just">
              <a:lnSpc>
                <a:spcPct val="110000"/>
              </a:lnSpc>
            </a:pPr>
            <a:r>
              <a:rPr lang="en-US" sz="1500" dirty="0"/>
              <a:t>Adding derived numerical features such as </a:t>
            </a:r>
            <a:r>
              <a:rPr lang="en-US" sz="1500" dirty="0" err="1"/>
              <a:t>room_density</a:t>
            </a:r>
            <a:r>
              <a:rPr lang="en-US" sz="1500" dirty="0"/>
              <a:t>, </a:t>
            </a:r>
            <a:r>
              <a:rPr lang="en-US" sz="1500" dirty="0" err="1"/>
              <a:t>bed_bath_ratio</a:t>
            </a:r>
            <a:r>
              <a:rPr lang="en-US" sz="1500" dirty="0"/>
              <a:t>.</a:t>
            </a:r>
          </a:p>
        </p:txBody>
      </p:sp>
      <p:pic>
        <p:nvPicPr>
          <p:cNvPr id="12" name="Graphic 11" descr="Suburban scene">
            <a:extLst>
              <a:ext uri="{FF2B5EF4-FFF2-40B4-BE49-F238E27FC236}">
                <a16:creationId xmlns:a16="http://schemas.microsoft.com/office/drawing/2014/main" id="{07902455-993F-1C9A-2A27-8D1299DDA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8140" y="-513418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701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5F5A-0146-7469-6947-91B4B6EE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F8F624-6EBE-8535-9DDE-C7B506BB6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937" y="2033653"/>
            <a:ext cx="7302587" cy="4592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974E12-F341-E03C-6D36-F4D2E9113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126" y="2284173"/>
            <a:ext cx="3695178" cy="371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863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08AA2-8EEB-DE1B-28FD-A3063A97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Outliers Detection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33CA36-E15E-ADD5-09D9-809AC21CA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2584058"/>
            <a:ext cx="4621553" cy="31590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Outliers in numerical features were identified using the Interquartile Range (IQR) method:  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Lower Bound = Q1 − 1.5 · IQR, Upper Bound = Q3 + 1.5 · IQR. </a:t>
            </a:r>
            <a:endParaRPr lang="en-US" b="0" dirty="0">
              <a:effectLst/>
            </a:endParaRPr>
          </a:p>
          <a:p>
            <a:pPr algn="just"/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2A269B-8AE5-F833-601D-7E9EEC195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511559"/>
              </p:ext>
            </p:extLst>
          </p:nvPr>
        </p:nvGraphicFramePr>
        <p:xfrm>
          <a:off x="5691261" y="1366776"/>
          <a:ext cx="5837782" cy="4124451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</a:tblPr>
              <a:tblGrid>
                <a:gridCol w="1095707">
                  <a:extLst>
                    <a:ext uri="{9D8B030D-6E8A-4147-A177-3AD203B41FA5}">
                      <a16:colId xmlns:a16="http://schemas.microsoft.com/office/drawing/2014/main" val="1504279666"/>
                    </a:ext>
                  </a:extLst>
                </a:gridCol>
                <a:gridCol w="1012939">
                  <a:extLst>
                    <a:ext uri="{9D8B030D-6E8A-4147-A177-3AD203B41FA5}">
                      <a16:colId xmlns:a16="http://schemas.microsoft.com/office/drawing/2014/main" val="3718364466"/>
                    </a:ext>
                  </a:extLst>
                </a:gridCol>
                <a:gridCol w="1241871">
                  <a:extLst>
                    <a:ext uri="{9D8B030D-6E8A-4147-A177-3AD203B41FA5}">
                      <a16:colId xmlns:a16="http://schemas.microsoft.com/office/drawing/2014/main" val="2154415452"/>
                    </a:ext>
                  </a:extLst>
                </a:gridCol>
                <a:gridCol w="1264765">
                  <a:extLst>
                    <a:ext uri="{9D8B030D-6E8A-4147-A177-3AD203B41FA5}">
                      <a16:colId xmlns:a16="http://schemas.microsoft.com/office/drawing/2014/main" val="4247094740"/>
                    </a:ext>
                  </a:extLst>
                </a:gridCol>
                <a:gridCol w="1222500">
                  <a:extLst>
                    <a:ext uri="{9D8B030D-6E8A-4147-A177-3AD203B41FA5}">
                      <a16:colId xmlns:a16="http://schemas.microsoft.com/office/drawing/2014/main" val="3055840696"/>
                    </a:ext>
                  </a:extLst>
                </a:gridCol>
              </a:tblGrid>
              <a:tr h="1023927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Dataset Columns</a:t>
                      </a:r>
                      <a:endParaRPr lang="en-US" sz="18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Number of Outliers</a:t>
                      </a:r>
                      <a:endParaRPr lang="en-US" sz="18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Outliers Range</a:t>
                      </a:r>
                      <a:endParaRPr lang="en-US" sz="18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Percentage of Outliers</a:t>
                      </a:r>
                      <a:endParaRPr lang="en-US" sz="18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IQR Bounds</a:t>
                      </a:r>
                      <a:endParaRPr lang="en-US" sz="18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04399"/>
                  </a:ext>
                </a:extLst>
              </a:tr>
              <a:tr h="415319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bathrooms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202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4.00 to 9.00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0.20%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[-0.50, 3.50]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169143"/>
                  </a:ext>
                </a:extLst>
              </a:tr>
              <a:tr h="415319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bedrooms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1832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4.00 to 9.00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1.80%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[-0.50, 3.50]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543313"/>
                  </a:ext>
                </a:extLst>
              </a:tr>
              <a:tr h="618189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4622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2970.00 to 52500.00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4.66%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[-162.50, 2969.50]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081916"/>
                  </a:ext>
                </a:extLst>
              </a:tr>
              <a:tr h="618189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square feet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2836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101.00 to 40000.00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2.86%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[150.00, 1694.00]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06494"/>
                  </a:ext>
                </a:extLst>
              </a:tr>
              <a:tr h="415319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latitude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89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19.57 to 64.83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0.09%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[24.43, 49.27]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716532"/>
                  </a:ext>
                </a:extLst>
              </a:tr>
              <a:tr h="618189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longitude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86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-159.37 to -147.72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0.09%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3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[-145.68, -36.72]</a:t>
                      </a:r>
                      <a:endParaRPr lang="en-US" sz="13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0441" marR="70441" marT="101435" marB="7044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27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7711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1215</Words>
  <Application>Microsoft Macintosh PowerPoint</Application>
  <PresentationFormat>Widescreen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Neue Haas Grotesk Text Pro</vt:lpstr>
      <vt:lpstr>Times New Roman</vt:lpstr>
      <vt:lpstr>VanillaVTI</vt:lpstr>
      <vt:lpstr>Rental Price Tier Classification </vt:lpstr>
      <vt:lpstr>Introduction</vt:lpstr>
      <vt:lpstr>Overview Of the Dataset </vt:lpstr>
      <vt:lpstr>Problem Statement </vt:lpstr>
      <vt:lpstr>Real-World Example </vt:lpstr>
      <vt:lpstr>Exploratory Data Analysis (EDA)</vt:lpstr>
      <vt:lpstr>Data Cleaning &amp; Preprocessing</vt:lpstr>
      <vt:lpstr>Missing Values </vt:lpstr>
      <vt:lpstr>Outliers Detection </vt:lpstr>
      <vt:lpstr>Outlier Handling </vt:lpstr>
      <vt:lpstr>Feature Engineering </vt:lpstr>
      <vt:lpstr>Model Selection</vt:lpstr>
      <vt:lpstr>Model Training &amp; Hyperparameters </vt:lpstr>
      <vt:lpstr>Best Models:- Random Forest </vt:lpstr>
      <vt:lpstr>Model Results Comparison</vt:lpstr>
      <vt:lpstr>Limitations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Varmora, Aryan K</dc:creator>
  <cp:lastModifiedBy>Varmora, Aryan K</cp:lastModifiedBy>
  <cp:revision>10</cp:revision>
  <dcterms:created xsi:type="dcterms:W3CDTF">2025-04-23T04:05:51Z</dcterms:created>
  <dcterms:modified xsi:type="dcterms:W3CDTF">2025-04-23T20:51:26Z</dcterms:modified>
</cp:coreProperties>
</file>