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6" r:id="rId4"/>
    <p:sldId id="259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0"/>
    <p:restoredTop sz="94658"/>
  </p:normalViewPr>
  <p:slideViewPr>
    <p:cSldViewPr snapToGrid="0">
      <p:cViewPr>
        <p:scale>
          <a:sx n="67" d="100"/>
          <a:sy n="67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8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0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9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03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6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 descr="Colored pencils inside a pencil holder which is on top of a wood table">
            <a:extLst>
              <a:ext uri="{FF2B5EF4-FFF2-40B4-BE49-F238E27FC236}">
                <a16:creationId xmlns:a16="http://schemas.microsoft.com/office/drawing/2014/main" id="{CECC3554-11F8-3B44-698F-A3BCB393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09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2810BC-C6B1-E2FB-5227-3452B807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1861286"/>
            <a:ext cx="7563905" cy="156771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TrekTale</a:t>
            </a:r>
            <a:br>
              <a:rPr lang="en-US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2000" b="0" i="0" u="none" strike="noStrike" dirty="0">
                <a:effectLst/>
                <a:latin typeface="+mn-lt"/>
              </a:rPr>
              <a:t>Share Your Journey, Inspire the World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EB341-4EEC-BBDD-9329-EFD11A06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32" y="4629944"/>
            <a:ext cx="6392331" cy="10271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Cloud-Powered Platform for Travel Enthusiasts </a:t>
            </a:r>
          </a:p>
          <a:p>
            <a:r>
              <a:rPr lang="en-US" dirty="0">
                <a:solidFill>
                  <a:srgbClr val="FFFFFF"/>
                </a:solidFill>
              </a:rPr>
              <a:t>By Akash Yadav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52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C1C0F-981D-E961-F03D-B08E7D95DB10}"/>
              </a:ext>
            </a:extLst>
          </p:cNvPr>
          <p:cNvSpPr txBox="1"/>
          <p:nvPr/>
        </p:nvSpPr>
        <p:spPr>
          <a:xfrm>
            <a:off x="2328863" y="2532102"/>
            <a:ext cx="4586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896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D07C27-A80B-1F23-7018-2135892950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3148" r="-1" b="30588"/>
          <a:stretch/>
        </p:blipFill>
        <p:spPr>
          <a:xfrm>
            <a:off x="20" y="857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266C6-4C43-0A17-8DC9-5DBF2478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6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99144D-8E9C-7BB1-CB51-55424FE7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08723"/>
            <a:ext cx="7685037" cy="245493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🌟 </a:t>
            </a:r>
            <a:r>
              <a:rPr lang="en-US" sz="2400" dirty="0"/>
              <a:t>Goal: TrekTale is a cloud-native, full-stack web application designed to let users create, view, and manage personal travel stories. Users can upload images, add tags, and securely access their content using modern authentication techniques.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A38-8239-4F56-123D-52D65295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213"/>
            <a:ext cx="6743700" cy="857250"/>
          </a:xfrm>
        </p:spPr>
        <p:txBody>
          <a:bodyPr>
            <a:normAutofit/>
          </a:bodyPr>
          <a:lstStyle/>
          <a:p>
            <a:r>
              <a:rPr lang="en-US" dirty="0"/>
              <a:t>🧱 </a:t>
            </a:r>
            <a:r>
              <a:rPr lang="en-US" sz="4000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084A-E4CD-F9E7-9310-82778E1D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4" y="1539500"/>
            <a:ext cx="7358063" cy="18895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Frontend: </a:t>
            </a:r>
          </a:p>
          <a:p>
            <a:pPr>
              <a:buNone/>
            </a:pPr>
            <a:r>
              <a:rPr lang="en-US" dirty="0"/>
              <a:t>	React.js with Vite for fast development and Tailwind CSS for responsive design </a:t>
            </a:r>
          </a:p>
          <a:p>
            <a:pPr>
              <a:buNone/>
            </a:pPr>
            <a:r>
              <a:rPr lang="en-US" dirty="0"/>
              <a:t>Backend: </a:t>
            </a:r>
          </a:p>
          <a:p>
            <a:pPr>
              <a:buNone/>
            </a:pPr>
            <a:r>
              <a:rPr lang="en-US" dirty="0"/>
              <a:t>	Node.js with Express.js to handle RESTful API logic and authentication </a:t>
            </a:r>
          </a:p>
          <a:p>
            <a:pPr>
              <a:buNone/>
            </a:pPr>
            <a:r>
              <a:rPr lang="en-US" dirty="0"/>
              <a:t>Database: </a:t>
            </a:r>
          </a:p>
          <a:p>
            <a:pPr>
              <a:buNone/>
            </a:pPr>
            <a:r>
              <a:rPr lang="en-US" dirty="0"/>
              <a:t>	MongoDB Atlas for scalable, cloud-hosted document storage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6BEC1-1166-9A9B-8D36-F7EAE179FB38}"/>
              </a:ext>
            </a:extLst>
          </p:cNvPr>
          <p:cNvSpPr txBox="1">
            <a:spLocks/>
          </p:cNvSpPr>
          <p:nvPr/>
        </p:nvSpPr>
        <p:spPr>
          <a:xfrm>
            <a:off x="457200" y="3554037"/>
            <a:ext cx="67437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B60F8-C3DF-F61B-9188-BED51D3191F4}"/>
              </a:ext>
            </a:extLst>
          </p:cNvPr>
          <p:cNvSpPr txBox="1"/>
          <p:nvPr/>
        </p:nvSpPr>
        <p:spPr>
          <a:xfrm>
            <a:off x="457200" y="3613330"/>
            <a:ext cx="6093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☁️ Deployment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4491C-C4C9-0962-D1F5-F39DADE1FDD8}"/>
              </a:ext>
            </a:extLst>
          </p:cNvPr>
          <p:cNvSpPr txBox="1"/>
          <p:nvPr/>
        </p:nvSpPr>
        <p:spPr>
          <a:xfrm>
            <a:off x="1107281" y="4470580"/>
            <a:ext cx="6950869" cy="1298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application is containerized using Docker and fully deployed on Google Kubernetes Engine (GKE), utilizing Google Cloud Platform’s infrastructure for scalability, reliability, and DevOps integration. </a:t>
            </a:r>
          </a:p>
        </p:txBody>
      </p:sp>
    </p:spTree>
    <p:extLst>
      <p:ext uri="{BB962C8B-B14F-4D97-AF65-F5344CB8AC3E}">
        <p14:creationId xmlns:p14="http://schemas.microsoft.com/office/powerpoint/2010/main" val="127125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942F2-B1F9-73E6-6AC2-5FC6C6F1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sz="3700"/>
              <a:t>High-Level Architecture Diagram</a:t>
            </a:r>
          </a:p>
        </p:txBody>
      </p:sp>
      <p:pic>
        <p:nvPicPr>
          <p:cNvPr id="10" name="Picture 9" descr="A diagram of a service system&#10;&#10;AI-generated content may be incorrect.">
            <a:extLst>
              <a:ext uri="{FF2B5EF4-FFF2-40B4-BE49-F238E27FC236}">
                <a16:creationId xmlns:a16="http://schemas.microsoft.com/office/drawing/2014/main" id="{F0D5616D-BF95-081D-3B1C-7BCD030B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19" y="1975432"/>
            <a:ext cx="6448081" cy="4013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CC154-6DEF-A57D-CC9F-15BA2A0814A2}"/>
              </a:ext>
            </a:extLst>
          </p:cNvPr>
          <p:cNvSpPr txBox="1"/>
          <p:nvPr/>
        </p:nvSpPr>
        <p:spPr>
          <a:xfrm>
            <a:off x="232172" y="2385924"/>
            <a:ext cx="4865757" cy="281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This architecture illustrates the interaction flow between key components of the TrekTale application, all deployed in a cloud-native environment on Google Cloud Platform (GCP) using Google Kubernetes Engine (GKE).</a:t>
            </a:r>
          </a:p>
        </p:txBody>
      </p:sp>
    </p:spTree>
    <p:extLst>
      <p:ext uri="{BB962C8B-B14F-4D97-AF65-F5344CB8AC3E}">
        <p14:creationId xmlns:p14="http://schemas.microsoft.com/office/powerpoint/2010/main" val="116178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55CE5-5AF1-3D1A-0C96-90768EFCE9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5"/>
          <a:stretch/>
        </p:blipFill>
        <p:spPr>
          <a:xfrm>
            <a:off x="20" y="857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E26BC-1062-36FC-9B3B-3F498EE3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82073"/>
            <a:ext cx="7685037" cy="9895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GCP + GKE Setup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DE6FC8-2019-EA62-0D63-484B8C6186BA}"/>
              </a:ext>
            </a:extLst>
          </p:cNvPr>
          <p:cNvSpPr txBox="1"/>
          <p:nvPr/>
        </p:nvSpPr>
        <p:spPr>
          <a:xfrm>
            <a:off x="666143" y="1655386"/>
            <a:ext cx="879218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TrekTale is deployed on Google Kubernetes Engine (GKE), leveraging GCP's managed infrastructure to run and scale containerized frontend and backend services.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🔧 Cluster Architecture </a:t>
            </a:r>
          </a:p>
          <a:p>
            <a:pPr>
              <a:buNone/>
            </a:pPr>
            <a:r>
              <a:rPr lang="en-US" sz="2000" dirty="0"/>
              <a:t>Frontend and Backend run in separate Pods within the same GKE cluster. </a:t>
            </a:r>
          </a:p>
          <a:p>
            <a:pPr>
              <a:buNone/>
            </a:pPr>
            <a:r>
              <a:rPr lang="en-US" sz="2000" dirty="0"/>
              <a:t>Docker images are pulled from Docker Hub.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🌐 Service Exposure </a:t>
            </a:r>
          </a:p>
          <a:p>
            <a:pPr>
              <a:buNone/>
            </a:pPr>
            <a:r>
              <a:rPr lang="en-US" sz="2000" dirty="0"/>
              <a:t>Frontend is exposed via a </a:t>
            </a:r>
            <a:r>
              <a:rPr lang="en-US" sz="2000" dirty="0" err="1"/>
              <a:t>LoadBalancer</a:t>
            </a:r>
            <a:r>
              <a:rPr lang="en-US" sz="2000" dirty="0"/>
              <a:t> for public access. </a:t>
            </a:r>
          </a:p>
          <a:p>
            <a:pPr>
              <a:buNone/>
            </a:pPr>
            <a:r>
              <a:rPr lang="en-US" sz="2000" dirty="0"/>
              <a:t>Backend is exposed via a </a:t>
            </a:r>
            <a:r>
              <a:rPr lang="en-US" sz="2000" dirty="0" err="1"/>
              <a:t>ClusterIP</a:t>
            </a:r>
            <a:r>
              <a:rPr lang="en-US" sz="2000" dirty="0"/>
              <a:t> and receives API calls internally from the frontend.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🔐 Configuration Management </a:t>
            </a:r>
          </a:p>
          <a:p>
            <a:r>
              <a:rPr lang="en-US" sz="2000" dirty="0"/>
              <a:t>Environment variables like MONGO_URI and ACCESS_TOKEN_SECRET are injected into backend pods using </a:t>
            </a:r>
            <a:r>
              <a:rPr lang="en-US" sz="2000" dirty="0" err="1"/>
              <a:t>ConfigMaps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0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D28B-92F5-54F1-B747-01AF7BF7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2299"/>
            <a:ext cx="7685037" cy="875001"/>
          </a:xfrm>
        </p:spPr>
        <p:txBody>
          <a:bodyPr/>
          <a:lstStyle/>
          <a:p>
            <a:r>
              <a:rPr lang="en-US" dirty="0"/>
              <a:t>Deployment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A3327-6D3F-69BB-5C8C-597404E2EB8E}"/>
              </a:ext>
            </a:extLst>
          </p:cNvPr>
          <p:cNvSpPr txBox="1"/>
          <p:nvPr/>
        </p:nvSpPr>
        <p:spPr>
          <a:xfrm>
            <a:off x="457200" y="1397388"/>
            <a:ext cx="784383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TrekTale uses a streamlined, script-driven deployment workflow to build, push, and apply all Kubernetes resources.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⚙️ Build &amp; Push </a:t>
            </a:r>
          </a:p>
          <a:p>
            <a:pPr>
              <a:buNone/>
            </a:pPr>
            <a:r>
              <a:rPr lang="en-US" dirty="0"/>
              <a:t>Docker files are defined for both frontend and backend. Images are built locally and pushed to Docker Hub.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🚀 Deployment Script (deploy.sh) </a:t>
            </a:r>
          </a:p>
          <a:p>
            <a:pPr>
              <a:buNone/>
            </a:pPr>
            <a:r>
              <a:rPr lang="en-US" dirty="0"/>
              <a:t>Builds Docker images with --no-cache </a:t>
            </a:r>
          </a:p>
          <a:p>
            <a:pPr>
              <a:buNone/>
            </a:pPr>
            <a:r>
              <a:rPr lang="en-US" dirty="0"/>
              <a:t>Pushes to Docker Hub </a:t>
            </a:r>
          </a:p>
          <a:p>
            <a:pPr>
              <a:buNone/>
            </a:pPr>
            <a:r>
              <a:rPr lang="en-US" dirty="0"/>
              <a:t>Creates </a:t>
            </a:r>
            <a:r>
              <a:rPr lang="en-US" dirty="0" err="1"/>
              <a:t>ConfigMap</a:t>
            </a:r>
            <a:r>
              <a:rPr lang="en-US" dirty="0"/>
              <a:t> from .env file Applies:</a:t>
            </a:r>
          </a:p>
          <a:p>
            <a:pPr>
              <a:buNone/>
            </a:pPr>
            <a:r>
              <a:rPr lang="en-US" dirty="0"/>
              <a:t>backend-</a:t>
            </a:r>
            <a:r>
              <a:rPr lang="en-US" dirty="0" err="1"/>
              <a:t>deployment.yaml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backend-</a:t>
            </a:r>
            <a:r>
              <a:rPr lang="en-US" dirty="0" err="1"/>
              <a:t>service.yaml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☁️ Kubernetes Resources </a:t>
            </a:r>
          </a:p>
          <a:p>
            <a:pPr>
              <a:buNone/>
            </a:pPr>
            <a:r>
              <a:rPr lang="en-US" dirty="0"/>
              <a:t>Pods and Services are created on GKE </a:t>
            </a:r>
          </a:p>
          <a:p>
            <a:pPr>
              <a:buNone/>
            </a:pPr>
            <a:r>
              <a:rPr lang="en-US" dirty="0"/>
              <a:t>Environment config is injected via </a:t>
            </a:r>
            <a:r>
              <a:rPr lang="en-US" dirty="0" err="1"/>
              <a:t>ConfigMap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Backend and frontend services are wired and live within seconds </a:t>
            </a:r>
          </a:p>
          <a:p>
            <a:r>
              <a:rPr lang="en-US" dirty="0"/>
              <a:t>This setup allows consistent, reproducible deployments across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6395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C0888A-EF72-59F3-D1BF-770409DA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761"/>
            <a:ext cx="7685037" cy="900113"/>
          </a:xfrm>
        </p:spPr>
        <p:txBody>
          <a:bodyPr>
            <a:normAutofit/>
          </a:bodyPr>
          <a:lstStyle/>
          <a:p>
            <a:r>
              <a:rPr lang="en-US" dirty="0"/>
              <a:t>Challenges Faced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8A688-C9A2-3859-A96B-797E634C3C36}"/>
              </a:ext>
            </a:extLst>
          </p:cNvPr>
          <p:cNvSpPr txBox="1"/>
          <p:nvPr/>
        </p:nvSpPr>
        <p:spPr>
          <a:xfrm>
            <a:off x="185738" y="1421697"/>
            <a:ext cx="80581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While deploying TrekTale, several technical roadblocks were encountered and resolved during the cloud-native transition.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🔍 Missing Configuration </a:t>
            </a:r>
          </a:p>
          <a:p>
            <a:pPr>
              <a:buNone/>
            </a:pPr>
            <a:r>
              <a:rPr lang="en-US" sz="2000" dirty="0"/>
              <a:t>Backend initially failed due to a missing </a:t>
            </a:r>
            <a:r>
              <a:rPr lang="en-US" sz="2000" dirty="0" err="1"/>
              <a:t>config.json</a:t>
            </a: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Replaced with .env + </a:t>
            </a:r>
            <a:r>
              <a:rPr lang="en-US" sz="2000" dirty="0" err="1"/>
              <a:t>ConfigMap</a:t>
            </a:r>
            <a:r>
              <a:rPr lang="en-US" sz="2000" dirty="0"/>
              <a:t> for environment-driven config injection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🧩 Vite Not Found in Frontend Container </a:t>
            </a:r>
          </a:p>
          <a:p>
            <a:pPr>
              <a:buNone/>
            </a:pPr>
            <a:r>
              <a:rPr lang="en-US" sz="2000" dirty="0"/>
              <a:t>Occurred due to missing dev Dependencies during production build </a:t>
            </a:r>
          </a:p>
          <a:p>
            <a:pPr>
              <a:buNone/>
            </a:pPr>
            <a:r>
              <a:rPr lang="en-US" sz="2000" dirty="0"/>
              <a:t>Resolved by using proper build scripts and removing dev-only </a:t>
            </a:r>
            <a:r>
              <a:rPr lang="en-US" sz="2000" dirty="0" err="1"/>
              <a:t>vite</a:t>
            </a:r>
            <a:r>
              <a:rPr lang="en-US" sz="2000" dirty="0"/>
              <a:t> from runtime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Each challenge improved the application's cloud-readiness, security, and deployment reliability.</a:t>
            </a:r>
          </a:p>
        </p:txBody>
      </p:sp>
    </p:spTree>
    <p:extLst>
      <p:ext uri="{BB962C8B-B14F-4D97-AF65-F5344CB8AC3E}">
        <p14:creationId xmlns:p14="http://schemas.microsoft.com/office/powerpoint/2010/main" val="387364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B2B12375-1922-18E4-D8FD-BEEC40149B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278" r="-1" b="15430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916DB-B717-01D7-3792-A6B15866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216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Person watching empty phone">
            <a:extLst>
              <a:ext uri="{FF2B5EF4-FFF2-40B4-BE49-F238E27FC236}">
                <a16:creationId xmlns:a16="http://schemas.microsoft.com/office/drawing/2014/main" id="{83FF72F3-6FE9-2555-F7D5-9A0E50E95E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454" r="-1" b="254"/>
          <a:stretch/>
        </p:blipFill>
        <p:spPr>
          <a:xfrm>
            <a:off x="20" y="857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585D1-9EE2-B163-0F4D-1BB94F80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228033"/>
            <a:ext cx="6315076" cy="716821"/>
          </a:xfrm>
        </p:spPr>
        <p:txBody>
          <a:bodyPr>
            <a:normAutofit/>
          </a:bodyPr>
          <a:lstStyle/>
          <a:p>
            <a:r>
              <a:rPr lang="en-US" dirty="0"/>
              <a:t>Conclusion &amp; Learnings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6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61C0FA2-D6CB-7D12-68F4-8441F9BC39F3}"/>
              </a:ext>
            </a:extLst>
          </p:cNvPr>
          <p:cNvSpPr txBox="1"/>
          <p:nvPr/>
        </p:nvSpPr>
        <p:spPr>
          <a:xfrm>
            <a:off x="328612" y="1289353"/>
            <a:ext cx="1100137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TrekTale was an opportunity to design, build, and deploy a full-stack cloud-native web application with real-world DevOps workflows and container orchestration.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✅ Key Takeaways </a:t>
            </a:r>
          </a:p>
          <a:p>
            <a:pPr>
              <a:buNone/>
            </a:pPr>
            <a:r>
              <a:rPr lang="en-US" sz="2000" dirty="0"/>
              <a:t>Gained Hands-On Experience with GKE:</a:t>
            </a:r>
            <a:br>
              <a:rPr lang="en-US" sz="2000" dirty="0"/>
            </a:br>
            <a:r>
              <a:rPr lang="en-US" sz="2000" dirty="0"/>
              <a:t>Learned how to build, deploy, and manage containerized applications using Kubernetes on Google Cloud.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Mastered CI/CD-Like Deployment:</a:t>
            </a:r>
            <a:br>
              <a:rPr lang="en-US" sz="2000" dirty="0"/>
            </a:br>
            <a:r>
              <a:rPr lang="en-US" sz="2000" dirty="0"/>
              <a:t>Automated builds and deployments using Docker, Docker Hub, and a deploy script.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Improved Environment Configuration Handling:</a:t>
            </a:r>
            <a:br>
              <a:rPr lang="en-US" sz="2000" dirty="0"/>
            </a:br>
            <a:r>
              <a:rPr lang="en-US" sz="2000" dirty="0"/>
              <a:t>Switched from static JSON config to .env + </a:t>
            </a:r>
            <a:r>
              <a:rPr lang="en-US" sz="2000" dirty="0" err="1"/>
              <a:t>ConfigMap</a:t>
            </a:r>
            <a:r>
              <a:rPr lang="en-US" sz="2000" dirty="0"/>
              <a:t> for secure and scalable cloud-native configuration.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🚀 This project strengthened my skills in full-stack development, cloud deployment, and modern DevOps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39138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603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Arial</vt:lpstr>
      <vt:lpstr>Gill Sans Nova</vt:lpstr>
      <vt:lpstr>TropicVTI</vt:lpstr>
      <vt:lpstr>TrekTale Share Your Journey, Inspire the World </vt:lpstr>
      <vt:lpstr>Project Overview</vt:lpstr>
      <vt:lpstr>🧱 Technology Stack</vt:lpstr>
      <vt:lpstr>High-Level Architecture Diagram</vt:lpstr>
      <vt:lpstr>GCP + GKE Setup</vt:lpstr>
      <vt:lpstr>Deployment Process</vt:lpstr>
      <vt:lpstr>Challenges Faced</vt:lpstr>
      <vt:lpstr>demo</vt:lpstr>
      <vt:lpstr>Conclusion &amp;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Varmora, Aryan K</dc:creator>
  <cp:lastModifiedBy>Yadav, Akash Kumar K</cp:lastModifiedBy>
  <cp:revision>3</cp:revision>
  <dcterms:created xsi:type="dcterms:W3CDTF">2025-05-08T23:25:13Z</dcterms:created>
  <dcterms:modified xsi:type="dcterms:W3CDTF">2025-05-09T01:07:25Z</dcterms:modified>
</cp:coreProperties>
</file>