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Condensed Light" panose="020B0604020202020204" charset="0"/>
      <p:regular r:id="rId17"/>
      <p:bold r:id="rId18"/>
      <p:italic r:id="rId19"/>
      <p:boldItalic r:id="rId20"/>
    </p:embeddedFont>
    <p:embeddedFont>
      <p:font typeface="Arvo" panose="020B0604020202020204" charset="0"/>
      <p:regular r:id="rId21"/>
      <p:bold r:id="rId22"/>
      <p:italic r:id="rId23"/>
      <p:boldItalic r:id="rId24"/>
    </p:embeddedFont>
    <p:embeddedFont>
      <p:font typeface="Montserrat" panose="020B060402020202020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covnioBlRLWoGYefcO0XfPBkF/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e6710ec7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ee6710ec7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6"/>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Google Shape;11;p16"/>
          <p:cNvGrpSpPr/>
          <p:nvPr/>
        </p:nvGrpSpPr>
        <p:grpSpPr>
          <a:xfrm>
            <a:off x="0" y="-7088"/>
            <a:ext cx="8661398" cy="5150588"/>
            <a:chOff x="0" y="-7088"/>
            <a:chExt cx="8661398" cy="5150588"/>
          </a:xfrm>
        </p:grpSpPr>
        <p:sp>
          <p:nvSpPr>
            <p:cNvPr id="12" name="Google Shape;12;p16"/>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Google Shape;14;p16"/>
          <p:cNvGrpSpPr/>
          <p:nvPr/>
        </p:nvGrpSpPr>
        <p:grpSpPr>
          <a:xfrm rot="10800000" flipH="1">
            <a:off x="1" y="1090763"/>
            <a:ext cx="8847502" cy="2961975"/>
            <a:chOff x="-8178042" y="-4493254"/>
            <a:chExt cx="19483597" cy="6522736"/>
          </a:xfrm>
        </p:grpSpPr>
        <p:sp>
          <p:nvSpPr>
            <p:cNvPr id="15" name="Google Shape;15;p16"/>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16"/>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16"/>
          <p:cNvGrpSpPr/>
          <p:nvPr/>
        </p:nvGrpSpPr>
        <p:grpSpPr>
          <a:xfrm>
            <a:off x="3677236" y="4278349"/>
            <a:ext cx="5480828" cy="432996"/>
            <a:chOff x="5582265" y="4646738"/>
            <a:chExt cx="5480828" cy="432996"/>
          </a:xfrm>
        </p:grpSpPr>
        <p:sp>
          <p:nvSpPr>
            <p:cNvPr id="18" name="Google Shape;18;p16"/>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16"/>
            <p:cNvGrpSpPr/>
            <p:nvPr/>
          </p:nvGrpSpPr>
          <p:grpSpPr>
            <a:xfrm flipH="1">
              <a:off x="5585232" y="4646738"/>
              <a:ext cx="5477861" cy="304551"/>
              <a:chOff x="-24158748" y="330075"/>
              <a:chExt cx="30568423" cy="1699506"/>
            </a:xfrm>
          </p:grpSpPr>
          <p:sp>
            <p:nvSpPr>
              <p:cNvPr id="20" name="Google Shape;20;p16"/>
              <p:cNvSpPr/>
              <p:nvPr/>
            </p:nvSpPr>
            <p:spPr>
              <a:xfrm>
                <a:off x="-24158748" y="330081"/>
                <a:ext cx="28907999"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6"/>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16"/>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grpSp>
        <p:nvGrpSpPr>
          <p:cNvPr id="24" name="Google Shape;24;p17"/>
          <p:cNvGrpSpPr/>
          <p:nvPr/>
        </p:nvGrpSpPr>
        <p:grpSpPr>
          <a:xfrm>
            <a:off x="-4" y="40"/>
            <a:ext cx="7072430" cy="1327315"/>
            <a:chOff x="-4" y="40"/>
            <a:chExt cx="7072430" cy="1327315"/>
          </a:xfrm>
        </p:grpSpPr>
        <p:sp>
          <p:nvSpPr>
            <p:cNvPr id="25" name="Google Shape;25;p1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Google Shape;26;p17"/>
            <p:cNvGrpSpPr/>
            <p:nvPr/>
          </p:nvGrpSpPr>
          <p:grpSpPr>
            <a:xfrm rot="10800000" flipH="1">
              <a:off x="3" y="40"/>
              <a:ext cx="6756168" cy="1327315"/>
              <a:chOff x="-2168138" y="330075"/>
              <a:chExt cx="8650663" cy="1699506"/>
            </a:xfrm>
          </p:grpSpPr>
          <p:sp>
            <p:nvSpPr>
              <p:cNvPr id="27" name="Google Shape;27;p1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Google Shape;28;p1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Google Shape;29;p17"/>
            <p:cNvGrpSpPr/>
            <p:nvPr/>
          </p:nvGrpSpPr>
          <p:grpSpPr>
            <a:xfrm rot="10800000" flipH="1">
              <a:off x="-4" y="381007"/>
              <a:ext cx="7072430" cy="771744"/>
              <a:chOff x="-9092084" y="330075"/>
              <a:chExt cx="15574609" cy="1699501"/>
            </a:xfrm>
          </p:grpSpPr>
          <p:sp>
            <p:nvSpPr>
              <p:cNvPr id="30" name="Google Shape;30;p1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Google Shape;31;p1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Google Shape;32;p17"/>
          <p:cNvGrpSpPr/>
          <p:nvPr/>
        </p:nvGrpSpPr>
        <p:grpSpPr>
          <a:xfrm>
            <a:off x="6946842" y="4472723"/>
            <a:ext cx="2202830" cy="670795"/>
            <a:chOff x="5575242" y="4472723"/>
            <a:chExt cx="2202830" cy="670795"/>
          </a:xfrm>
        </p:grpSpPr>
        <p:sp>
          <p:nvSpPr>
            <p:cNvPr id="33" name="Google Shape;33;p1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17"/>
            <p:cNvGrpSpPr/>
            <p:nvPr/>
          </p:nvGrpSpPr>
          <p:grpSpPr>
            <a:xfrm flipH="1">
              <a:off x="5734850" y="4472723"/>
              <a:ext cx="2040837" cy="670795"/>
              <a:chOff x="1297954" y="330075"/>
              <a:chExt cx="5169293" cy="1699506"/>
            </a:xfrm>
          </p:grpSpPr>
          <p:sp>
            <p:nvSpPr>
              <p:cNvPr id="35" name="Google Shape;35;p1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17"/>
            <p:cNvGrpSpPr/>
            <p:nvPr/>
          </p:nvGrpSpPr>
          <p:grpSpPr>
            <a:xfrm flipH="1">
              <a:off x="5578209" y="4646738"/>
              <a:ext cx="2199863" cy="304563"/>
              <a:chOff x="-5827153" y="330075"/>
              <a:chExt cx="12276019" cy="1699569"/>
            </a:xfrm>
          </p:grpSpPr>
          <p:sp>
            <p:nvSpPr>
              <p:cNvPr id="38" name="Google Shape;38;p1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Google Shape;40;p1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1" name="Google Shape;41;p17"/>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2" name="Google Shape;42;p17"/>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3" name="Google Shape;43;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grpSp>
        <p:nvGrpSpPr>
          <p:cNvPr id="45" name="Google Shape;45;p18"/>
          <p:cNvGrpSpPr/>
          <p:nvPr/>
        </p:nvGrpSpPr>
        <p:grpSpPr>
          <a:xfrm rot="10800000">
            <a:off x="-8" y="-2"/>
            <a:ext cx="2202830" cy="670795"/>
            <a:chOff x="5575242" y="4472723"/>
            <a:chExt cx="2202830" cy="670795"/>
          </a:xfrm>
        </p:grpSpPr>
        <p:sp>
          <p:nvSpPr>
            <p:cNvPr id="46" name="Google Shape;46;p18"/>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18"/>
            <p:cNvGrpSpPr/>
            <p:nvPr/>
          </p:nvGrpSpPr>
          <p:grpSpPr>
            <a:xfrm flipH="1">
              <a:off x="5734850" y="4472723"/>
              <a:ext cx="2040837" cy="670795"/>
              <a:chOff x="1297954" y="330075"/>
              <a:chExt cx="5169293" cy="1699506"/>
            </a:xfrm>
          </p:grpSpPr>
          <p:sp>
            <p:nvSpPr>
              <p:cNvPr id="48" name="Google Shape;48;p1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18"/>
            <p:cNvGrpSpPr/>
            <p:nvPr/>
          </p:nvGrpSpPr>
          <p:grpSpPr>
            <a:xfrm flipH="1">
              <a:off x="5578209" y="4646738"/>
              <a:ext cx="2199863" cy="304563"/>
              <a:chOff x="-5827153" y="330075"/>
              <a:chExt cx="12276019" cy="1699569"/>
            </a:xfrm>
          </p:grpSpPr>
          <p:sp>
            <p:nvSpPr>
              <p:cNvPr id="51" name="Google Shape;51;p18"/>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8"/>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 name="Google Shape;53;p18"/>
          <p:cNvGrpSpPr/>
          <p:nvPr/>
        </p:nvGrpSpPr>
        <p:grpSpPr>
          <a:xfrm>
            <a:off x="6946842" y="4472723"/>
            <a:ext cx="2202830" cy="670795"/>
            <a:chOff x="5575242" y="4472723"/>
            <a:chExt cx="2202830" cy="670795"/>
          </a:xfrm>
        </p:grpSpPr>
        <p:sp>
          <p:nvSpPr>
            <p:cNvPr id="54" name="Google Shape;54;p1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 name="Google Shape;55;p18"/>
            <p:cNvGrpSpPr/>
            <p:nvPr/>
          </p:nvGrpSpPr>
          <p:grpSpPr>
            <a:xfrm flipH="1">
              <a:off x="5734850" y="4472723"/>
              <a:ext cx="2040837" cy="670795"/>
              <a:chOff x="1297954" y="330075"/>
              <a:chExt cx="5169293" cy="1699506"/>
            </a:xfrm>
          </p:grpSpPr>
          <p:sp>
            <p:nvSpPr>
              <p:cNvPr id="56" name="Google Shape;56;p1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18"/>
            <p:cNvGrpSpPr/>
            <p:nvPr/>
          </p:nvGrpSpPr>
          <p:grpSpPr>
            <a:xfrm flipH="1">
              <a:off x="5578209" y="4646738"/>
              <a:ext cx="2199863" cy="304563"/>
              <a:chOff x="-5827153" y="330075"/>
              <a:chExt cx="12276019" cy="1699569"/>
            </a:xfrm>
          </p:grpSpPr>
          <p:sp>
            <p:nvSpPr>
              <p:cNvPr id="59" name="Google Shape;59;p1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 name="Google Shape;61;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grpSp>
        <p:nvGrpSpPr>
          <p:cNvPr id="63" name="Google Shape;63;p19"/>
          <p:cNvGrpSpPr/>
          <p:nvPr/>
        </p:nvGrpSpPr>
        <p:grpSpPr>
          <a:xfrm>
            <a:off x="-4" y="40"/>
            <a:ext cx="7072430" cy="1327315"/>
            <a:chOff x="-4" y="40"/>
            <a:chExt cx="7072430" cy="1327315"/>
          </a:xfrm>
        </p:grpSpPr>
        <p:sp>
          <p:nvSpPr>
            <p:cNvPr id="64" name="Google Shape;64;p19"/>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5" name="Google Shape;65;p19"/>
            <p:cNvGrpSpPr/>
            <p:nvPr/>
          </p:nvGrpSpPr>
          <p:grpSpPr>
            <a:xfrm rot="10800000" flipH="1">
              <a:off x="3" y="40"/>
              <a:ext cx="6756168" cy="1327315"/>
              <a:chOff x="-2168138" y="330075"/>
              <a:chExt cx="8650663" cy="1699506"/>
            </a:xfrm>
          </p:grpSpPr>
          <p:sp>
            <p:nvSpPr>
              <p:cNvPr id="66" name="Google Shape;66;p19"/>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7" name="Google Shape;67;p19"/>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8" name="Google Shape;68;p19"/>
            <p:cNvGrpSpPr/>
            <p:nvPr/>
          </p:nvGrpSpPr>
          <p:grpSpPr>
            <a:xfrm rot="10800000" flipH="1">
              <a:off x="-4" y="381007"/>
              <a:ext cx="7072430" cy="771744"/>
              <a:chOff x="-9092084" y="330075"/>
              <a:chExt cx="15574609" cy="1699501"/>
            </a:xfrm>
          </p:grpSpPr>
          <p:sp>
            <p:nvSpPr>
              <p:cNvPr id="69" name="Google Shape;69;p19"/>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 name="Google Shape;70;p19"/>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71" name="Google Shape;71;p19"/>
          <p:cNvGrpSpPr/>
          <p:nvPr/>
        </p:nvGrpSpPr>
        <p:grpSpPr>
          <a:xfrm>
            <a:off x="6946842" y="4472723"/>
            <a:ext cx="2202830" cy="670795"/>
            <a:chOff x="5575242" y="4472723"/>
            <a:chExt cx="2202830" cy="670795"/>
          </a:xfrm>
        </p:grpSpPr>
        <p:sp>
          <p:nvSpPr>
            <p:cNvPr id="72" name="Google Shape;72;p19"/>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19"/>
            <p:cNvGrpSpPr/>
            <p:nvPr/>
          </p:nvGrpSpPr>
          <p:grpSpPr>
            <a:xfrm flipH="1">
              <a:off x="5734850" y="4472723"/>
              <a:ext cx="2040837" cy="670795"/>
              <a:chOff x="1297954" y="330075"/>
              <a:chExt cx="5169293" cy="1699506"/>
            </a:xfrm>
          </p:grpSpPr>
          <p:sp>
            <p:nvSpPr>
              <p:cNvPr id="74" name="Google Shape;74;p1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19"/>
            <p:cNvGrpSpPr/>
            <p:nvPr/>
          </p:nvGrpSpPr>
          <p:grpSpPr>
            <a:xfrm flipH="1">
              <a:off x="5578209" y="4646738"/>
              <a:ext cx="2199863" cy="304563"/>
              <a:chOff x="-5827153" y="330075"/>
              <a:chExt cx="12276019" cy="1699569"/>
            </a:xfrm>
          </p:grpSpPr>
          <p:sp>
            <p:nvSpPr>
              <p:cNvPr id="77" name="Google Shape;77;p19"/>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9"/>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9" name="Google Shape;79;p1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1"/>
        <p:cNvGrpSpPr/>
        <p:nvPr/>
      </p:nvGrpSpPr>
      <p:grpSpPr>
        <a:xfrm>
          <a:off x="0" y="0"/>
          <a:ext cx="0" cy="0"/>
          <a:chOff x="0" y="0"/>
          <a:chExt cx="0" cy="0"/>
        </a:xfrm>
      </p:grpSpPr>
      <p:grpSp>
        <p:nvGrpSpPr>
          <p:cNvPr id="82" name="Google Shape;82;p20"/>
          <p:cNvGrpSpPr/>
          <p:nvPr/>
        </p:nvGrpSpPr>
        <p:grpSpPr>
          <a:xfrm>
            <a:off x="6946842" y="4472723"/>
            <a:ext cx="2202830" cy="670795"/>
            <a:chOff x="5575242" y="4472723"/>
            <a:chExt cx="2202830" cy="670795"/>
          </a:xfrm>
        </p:grpSpPr>
        <p:sp>
          <p:nvSpPr>
            <p:cNvPr id="83" name="Google Shape;83;p2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 name="Google Shape;84;p20"/>
            <p:cNvGrpSpPr/>
            <p:nvPr/>
          </p:nvGrpSpPr>
          <p:grpSpPr>
            <a:xfrm flipH="1">
              <a:off x="5734850" y="4472723"/>
              <a:ext cx="2040837" cy="670795"/>
              <a:chOff x="1297954" y="330075"/>
              <a:chExt cx="5169293" cy="1699506"/>
            </a:xfrm>
          </p:grpSpPr>
          <p:sp>
            <p:nvSpPr>
              <p:cNvPr id="85" name="Google Shape;85;p2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 name="Google Shape;87;p20"/>
            <p:cNvGrpSpPr/>
            <p:nvPr/>
          </p:nvGrpSpPr>
          <p:grpSpPr>
            <a:xfrm flipH="1">
              <a:off x="5578209" y="4646738"/>
              <a:ext cx="2199863" cy="304563"/>
              <a:chOff x="-5827153" y="330075"/>
              <a:chExt cx="12276019" cy="1699569"/>
            </a:xfrm>
          </p:grpSpPr>
          <p:sp>
            <p:nvSpPr>
              <p:cNvPr id="88" name="Google Shape;88;p2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0" name="Google Shape;90;p20"/>
          <p:cNvGrpSpPr/>
          <p:nvPr/>
        </p:nvGrpSpPr>
        <p:grpSpPr>
          <a:xfrm>
            <a:off x="-4" y="40"/>
            <a:ext cx="7072430" cy="1327315"/>
            <a:chOff x="-4" y="40"/>
            <a:chExt cx="7072430" cy="1327315"/>
          </a:xfrm>
        </p:grpSpPr>
        <p:sp>
          <p:nvSpPr>
            <p:cNvPr id="91" name="Google Shape;91;p20"/>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92" name="Google Shape;92;p20"/>
            <p:cNvGrpSpPr/>
            <p:nvPr/>
          </p:nvGrpSpPr>
          <p:grpSpPr>
            <a:xfrm rot="10800000" flipH="1">
              <a:off x="3" y="40"/>
              <a:ext cx="6756168" cy="1327315"/>
              <a:chOff x="-2168138" y="330075"/>
              <a:chExt cx="8650663" cy="1699506"/>
            </a:xfrm>
          </p:grpSpPr>
          <p:sp>
            <p:nvSpPr>
              <p:cNvPr id="93" name="Google Shape;93;p20"/>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4" name="Google Shape;94;p20"/>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95" name="Google Shape;95;p20"/>
            <p:cNvGrpSpPr/>
            <p:nvPr/>
          </p:nvGrpSpPr>
          <p:grpSpPr>
            <a:xfrm rot="10800000" flipH="1">
              <a:off x="-4" y="381007"/>
              <a:ext cx="7072430" cy="771744"/>
              <a:chOff x="-9092084" y="330075"/>
              <a:chExt cx="15574609" cy="1699501"/>
            </a:xfrm>
          </p:grpSpPr>
          <p:sp>
            <p:nvSpPr>
              <p:cNvPr id="96" name="Google Shape;96;p20"/>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7" name="Google Shape;97;p20"/>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sp>
        <p:nvSpPr>
          <p:cNvPr id="98" name="Google Shape;98;p20"/>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9" name="Google Shape;99;p20"/>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100" name="Google Shape;100;p2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1"/>
        <p:cNvGrpSpPr/>
        <p:nvPr/>
      </p:nvGrpSpPr>
      <p:grpSpPr>
        <a:xfrm>
          <a:off x="0" y="0"/>
          <a:ext cx="0" cy="0"/>
          <a:chOff x="0" y="0"/>
          <a:chExt cx="0" cy="0"/>
        </a:xfrm>
      </p:grpSpPr>
      <p:sp>
        <p:nvSpPr>
          <p:cNvPr id="102" name="Google Shape;102;p21"/>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03" name="Google Shape;103;p21"/>
          <p:cNvGrpSpPr/>
          <p:nvPr/>
        </p:nvGrpSpPr>
        <p:grpSpPr>
          <a:xfrm>
            <a:off x="0" y="-7088"/>
            <a:ext cx="8661398" cy="5150588"/>
            <a:chOff x="0" y="-7088"/>
            <a:chExt cx="8661398" cy="5150588"/>
          </a:xfrm>
        </p:grpSpPr>
        <p:sp>
          <p:nvSpPr>
            <p:cNvPr id="104" name="Google Shape;104;p21"/>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1"/>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06" name="Google Shape;106;p21"/>
          <p:cNvGrpSpPr/>
          <p:nvPr/>
        </p:nvGrpSpPr>
        <p:grpSpPr>
          <a:xfrm rot="10800000" flipH="1">
            <a:off x="-2" y="2924826"/>
            <a:ext cx="6589087" cy="2027268"/>
            <a:chOff x="-9894852" y="-4493254"/>
            <a:chExt cx="21200408" cy="6522740"/>
          </a:xfrm>
        </p:grpSpPr>
        <p:sp>
          <p:nvSpPr>
            <p:cNvPr id="107" name="Google Shape;107;p21"/>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8" name="Google Shape;108;p21"/>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09" name="Google Shape;109;p21"/>
          <p:cNvGrpSpPr/>
          <p:nvPr/>
        </p:nvGrpSpPr>
        <p:grpSpPr>
          <a:xfrm>
            <a:off x="6946842" y="4472723"/>
            <a:ext cx="2202830" cy="670795"/>
            <a:chOff x="5575242" y="4472723"/>
            <a:chExt cx="2202830" cy="670795"/>
          </a:xfrm>
        </p:grpSpPr>
        <p:sp>
          <p:nvSpPr>
            <p:cNvPr id="110" name="Google Shape;110;p21"/>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21"/>
            <p:cNvGrpSpPr/>
            <p:nvPr/>
          </p:nvGrpSpPr>
          <p:grpSpPr>
            <a:xfrm flipH="1">
              <a:off x="5734850" y="4472723"/>
              <a:ext cx="2040837" cy="670795"/>
              <a:chOff x="1297954" y="330075"/>
              <a:chExt cx="5169293" cy="1699506"/>
            </a:xfrm>
          </p:grpSpPr>
          <p:sp>
            <p:nvSpPr>
              <p:cNvPr id="112" name="Google Shape;112;p2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21"/>
            <p:cNvGrpSpPr/>
            <p:nvPr/>
          </p:nvGrpSpPr>
          <p:grpSpPr>
            <a:xfrm flipH="1">
              <a:off x="5578209" y="4646738"/>
              <a:ext cx="2199863" cy="304563"/>
              <a:chOff x="-5827153" y="330075"/>
              <a:chExt cx="12276019" cy="1699569"/>
            </a:xfrm>
          </p:grpSpPr>
          <p:sp>
            <p:nvSpPr>
              <p:cNvPr id="115" name="Google Shape;115;p21"/>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1"/>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 name="Google Shape;117;p21"/>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8" name="Google Shape;118;p21"/>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a:endParaRPr/>
          </a:p>
        </p:txBody>
      </p:sp>
      <p:sp>
        <p:nvSpPr>
          <p:cNvPr id="119" name="Google Shape;119;p2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0"/>
        <p:cNvGrpSpPr/>
        <p:nvPr/>
      </p:nvGrpSpPr>
      <p:grpSpPr>
        <a:xfrm>
          <a:off x="0" y="0"/>
          <a:ext cx="0" cy="0"/>
          <a:chOff x="0" y="0"/>
          <a:chExt cx="0" cy="0"/>
        </a:xfrm>
      </p:grpSpPr>
      <p:grpSp>
        <p:nvGrpSpPr>
          <p:cNvPr id="121" name="Google Shape;121;p22"/>
          <p:cNvGrpSpPr/>
          <p:nvPr/>
        </p:nvGrpSpPr>
        <p:grpSpPr>
          <a:xfrm>
            <a:off x="-4" y="40"/>
            <a:ext cx="7072430" cy="1327315"/>
            <a:chOff x="-4" y="40"/>
            <a:chExt cx="7072430" cy="1327315"/>
          </a:xfrm>
        </p:grpSpPr>
        <p:sp>
          <p:nvSpPr>
            <p:cNvPr id="122" name="Google Shape;122;p22"/>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23" name="Google Shape;123;p22"/>
            <p:cNvGrpSpPr/>
            <p:nvPr/>
          </p:nvGrpSpPr>
          <p:grpSpPr>
            <a:xfrm rot="10800000" flipH="1">
              <a:off x="3" y="40"/>
              <a:ext cx="6756168" cy="1327315"/>
              <a:chOff x="-2168138" y="330075"/>
              <a:chExt cx="8650663" cy="1699506"/>
            </a:xfrm>
          </p:grpSpPr>
          <p:sp>
            <p:nvSpPr>
              <p:cNvPr id="124" name="Google Shape;124;p22"/>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5" name="Google Shape;125;p22"/>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26" name="Google Shape;126;p22"/>
            <p:cNvGrpSpPr/>
            <p:nvPr/>
          </p:nvGrpSpPr>
          <p:grpSpPr>
            <a:xfrm rot="10800000" flipH="1">
              <a:off x="-4" y="381007"/>
              <a:ext cx="7072430" cy="771744"/>
              <a:chOff x="-9092084" y="330075"/>
              <a:chExt cx="15574609" cy="1699501"/>
            </a:xfrm>
          </p:grpSpPr>
          <p:sp>
            <p:nvSpPr>
              <p:cNvPr id="127" name="Google Shape;127;p22"/>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8" name="Google Shape;128;p22"/>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29" name="Google Shape;129;p22"/>
          <p:cNvGrpSpPr/>
          <p:nvPr/>
        </p:nvGrpSpPr>
        <p:grpSpPr>
          <a:xfrm>
            <a:off x="6946842" y="4472723"/>
            <a:ext cx="2202830" cy="670795"/>
            <a:chOff x="5575242" y="4472723"/>
            <a:chExt cx="2202830" cy="670795"/>
          </a:xfrm>
        </p:grpSpPr>
        <p:sp>
          <p:nvSpPr>
            <p:cNvPr id="130" name="Google Shape;130;p22"/>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22"/>
            <p:cNvGrpSpPr/>
            <p:nvPr/>
          </p:nvGrpSpPr>
          <p:grpSpPr>
            <a:xfrm flipH="1">
              <a:off x="5734850" y="4472723"/>
              <a:ext cx="2040837" cy="670795"/>
              <a:chOff x="1297954" y="330075"/>
              <a:chExt cx="5169293" cy="1699506"/>
            </a:xfrm>
          </p:grpSpPr>
          <p:sp>
            <p:nvSpPr>
              <p:cNvPr id="132" name="Google Shape;132;p2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22"/>
            <p:cNvGrpSpPr/>
            <p:nvPr/>
          </p:nvGrpSpPr>
          <p:grpSpPr>
            <a:xfrm flipH="1">
              <a:off x="5578209" y="4646738"/>
              <a:ext cx="2199863" cy="304563"/>
              <a:chOff x="-5827153" y="330075"/>
              <a:chExt cx="12276019" cy="1699569"/>
            </a:xfrm>
          </p:grpSpPr>
          <p:sp>
            <p:nvSpPr>
              <p:cNvPr id="135" name="Google Shape;135;p22"/>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2"/>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2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38" name="Google Shape;138;p22"/>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39" name="Google Shape;139;p22"/>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40" name="Google Shape;140;p22"/>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41" name="Google Shape;141;p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grpSp>
        <p:nvGrpSpPr>
          <p:cNvPr id="143" name="Google Shape;143;p23"/>
          <p:cNvGrpSpPr/>
          <p:nvPr/>
        </p:nvGrpSpPr>
        <p:grpSpPr>
          <a:xfrm>
            <a:off x="2466138" y="4472723"/>
            <a:ext cx="6686825" cy="670795"/>
            <a:chOff x="5589288" y="4472723"/>
            <a:chExt cx="6686825" cy="670795"/>
          </a:xfrm>
        </p:grpSpPr>
        <p:sp>
          <p:nvSpPr>
            <p:cNvPr id="144" name="Google Shape;144;p23"/>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5" name="Google Shape;145;p23"/>
            <p:cNvGrpSpPr/>
            <p:nvPr/>
          </p:nvGrpSpPr>
          <p:grpSpPr>
            <a:xfrm flipH="1">
              <a:off x="5748896" y="4472723"/>
              <a:ext cx="6527217" cy="670795"/>
              <a:chOff x="-10101302" y="330075"/>
              <a:chExt cx="16532972" cy="1699506"/>
            </a:xfrm>
          </p:grpSpPr>
          <p:sp>
            <p:nvSpPr>
              <p:cNvPr id="146" name="Google Shape;146;p23"/>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3"/>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23"/>
            <p:cNvGrpSpPr/>
            <p:nvPr/>
          </p:nvGrpSpPr>
          <p:grpSpPr>
            <a:xfrm flipH="1">
              <a:off x="5592255" y="4646738"/>
              <a:ext cx="6682918" cy="304563"/>
              <a:chOff x="-30922587" y="330075"/>
              <a:chExt cx="37293072" cy="1699569"/>
            </a:xfrm>
          </p:grpSpPr>
          <p:sp>
            <p:nvSpPr>
              <p:cNvPr id="149" name="Google Shape;149;p23"/>
              <p:cNvSpPr/>
              <p:nvPr/>
            </p:nvSpPr>
            <p:spPr>
              <a:xfrm>
                <a:off x="-30922587" y="330144"/>
                <a:ext cx="35588101"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3"/>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1" name="Google Shape;151;p23"/>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300"/>
            </a:lvl1pPr>
          </a:lstStyle>
          <a:p>
            <a:endParaRPr/>
          </a:p>
        </p:txBody>
      </p:sp>
      <p:sp>
        <p:nvSpPr>
          <p:cNvPr id="152" name="Google Shape;152;p2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grpSp>
        <p:nvGrpSpPr>
          <p:cNvPr id="153" name="Google Shape;153;p23"/>
          <p:cNvGrpSpPr/>
          <p:nvPr/>
        </p:nvGrpSpPr>
        <p:grpSpPr>
          <a:xfrm rot="10800000">
            <a:off x="-8" y="-2"/>
            <a:ext cx="2202830" cy="670795"/>
            <a:chOff x="5575242" y="4472723"/>
            <a:chExt cx="2202830" cy="670795"/>
          </a:xfrm>
        </p:grpSpPr>
        <p:sp>
          <p:nvSpPr>
            <p:cNvPr id="154" name="Google Shape;154;p23"/>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5" name="Google Shape;155;p23"/>
            <p:cNvGrpSpPr/>
            <p:nvPr/>
          </p:nvGrpSpPr>
          <p:grpSpPr>
            <a:xfrm flipH="1">
              <a:off x="5734850" y="4472723"/>
              <a:ext cx="2040837" cy="670795"/>
              <a:chOff x="1297954" y="330075"/>
              <a:chExt cx="5169293" cy="1699506"/>
            </a:xfrm>
          </p:grpSpPr>
          <p:sp>
            <p:nvSpPr>
              <p:cNvPr id="156" name="Google Shape;156;p2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23"/>
            <p:cNvGrpSpPr/>
            <p:nvPr/>
          </p:nvGrpSpPr>
          <p:grpSpPr>
            <a:xfrm flipH="1">
              <a:off x="5578209" y="4646738"/>
              <a:ext cx="2199863" cy="304563"/>
              <a:chOff x="-5827153" y="330075"/>
              <a:chExt cx="12276019" cy="1699569"/>
            </a:xfrm>
          </p:grpSpPr>
          <p:sp>
            <p:nvSpPr>
              <p:cNvPr id="159" name="Google Shape;159;p23"/>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3"/>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7" name="Google Shape;7;p15"/>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l.acm.org/doi/proceedings/10.1145/1133265"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doi.org/10.1145/1133265.1133303"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706174" y="1084521"/>
            <a:ext cx="5347525" cy="296812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2800" b="0"/>
              <a:t>PROJECT MEMBERS:</a:t>
            </a:r>
            <a:br>
              <a:rPr lang="en-US" sz="2800" b="0"/>
            </a:br>
            <a:r>
              <a:rPr lang="en-US" sz="1400" b="0"/>
              <a:t>    </a:t>
            </a:r>
            <a:r>
              <a:rPr lang="en-US" sz="2000" b="0"/>
              <a:t>AKASH ZALKE (4)</a:t>
            </a:r>
            <a:br>
              <a:rPr lang="en-US" sz="2000" b="0"/>
            </a:br>
            <a:r>
              <a:rPr lang="en-US" sz="1400" b="0"/>
              <a:t>    </a:t>
            </a:r>
            <a:r>
              <a:rPr lang="en-US" sz="2000" b="0"/>
              <a:t>ADWAIT PADHYE (3)</a:t>
            </a:r>
            <a:br>
              <a:rPr lang="en-US" sz="2000" b="0"/>
            </a:br>
            <a:r>
              <a:rPr lang="en-US" sz="1400" b="0"/>
              <a:t>    </a:t>
            </a:r>
            <a:r>
              <a:rPr lang="en-US" sz="2000" b="0"/>
              <a:t>ANIK MUKHERJEE (7)             -Leader</a:t>
            </a:r>
            <a:br>
              <a:rPr lang="en-US" sz="2000" b="0"/>
            </a:br>
            <a:r>
              <a:rPr lang="en-US" sz="1400" b="0"/>
              <a:t>    </a:t>
            </a:r>
            <a:r>
              <a:rPr lang="en-US" sz="2000" b="0"/>
              <a:t>HIMANSHI DARVEKAR (21)</a:t>
            </a:r>
            <a:br>
              <a:rPr lang="en-US" sz="2000" b="0"/>
            </a:br>
            <a:endParaRPr sz="2000" b="0"/>
          </a:p>
        </p:txBody>
      </p:sp>
      <p:sp>
        <p:nvSpPr>
          <p:cNvPr id="166" name="Google Shape;166;p1"/>
          <p:cNvSpPr/>
          <p:nvPr/>
        </p:nvSpPr>
        <p:spPr>
          <a:xfrm>
            <a:off x="815138" y="2116353"/>
            <a:ext cx="92149" cy="92148"/>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7" name="Google Shape;167;p1"/>
          <p:cNvSpPr/>
          <p:nvPr/>
        </p:nvSpPr>
        <p:spPr>
          <a:xfrm flipH="1">
            <a:off x="806290" y="2425933"/>
            <a:ext cx="92149" cy="92147"/>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8" name="Google Shape;168;p1"/>
          <p:cNvSpPr/>
          <p:nvPr/>
        </p:nvSpPr>
        <p:spPr>
          <a:xfrm>
            <a:off x="806291" y="2732103"/>
            <a:ext cx="92149" cy="9214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9" name="Google Shape;169;p1"/>
          <p:cNvSpPr/>
          <p:nvPr/>
        </p:nvSpPr>
        <p:spPr>
          <a:xfrm>
            <a:off x="808930" y="3040132"/>
            <a:ext cx="92149" cy="92148"/>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0" name="Google Shape;170;p1"/>
          <p:cNvSpPr txBox="1"/>
          <p:nvPr/>
        </p:nvSpPr>
        <p:spPr>
          <a:xfrm flipH="1">
            <a:off x="1197934" y="341694"/>
            <a:ext cx="713090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GOVERNMENT COLLEGE OF ENGINEERING NAGPUR</a:t>
            </a:r>
            <a:endParaRPr sz="2000" b="0" i="0" u="none" strike="noStrike" cap="none">
              <a:solidFill>
                <a:srgbClr val="000000"/>
              </a:solidFill>
              <a:latin typeface="Arial"/>
              <a:ea typeface="Arial"/>
              <a:cs typeface="Arial"/>
              <a:sym typeface="Arial"/>
            </a:endParaRPr>
          </a:p>
        </p:txBody>
      </p:sp>
      <p:pic>
        <p:nvPicPr>
          <p:cNvPr id="171" name="Google Shape;171;p1"/>
          <p:cNvPicPr preferRelativeResize="0"/>
          <p:nvPr/>
        </p:nvPicPr>
        <p:blipFill rotWithShape="1">
          <a:blip r:embed="rId3">
            <a:alphaModFix/>
          </a:blip>
          <a:srcRect/>
          <a:stretch/>
        </p:blipFill>
        <p:spPr>
          <a:xfrm>
            <a:off x="139109" y="65499"/>
            <a:ext cx="952500" cy="952500"/>
          </a:xfrm>
          <a:prstGeom prst="rect">
            <a:avLst/>
          </a:prstGeom>
          <a:noFill/>
          <a:ln>
            <a:noFill/>
          </a:ln>
        </p:spPr>
      </p:pic>
      <p:sp>
        <p:nvSpPr>
          <p:cNvPr id="172" name="Google Shape;172;p1"/>
          <p:cNvSpPr txBox="1"/>
          <p:nvPr/>
        </p:nvSpPr>
        <p:spPr>
          <a:xfrm flipH="1">
            <a:off x="7899635" y="4313748"/>
            <a:ext cx="12443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lt1"/>
                </a:solidFill>
                <a:latin typeface="Arial"/>
                <a:ea typeface="Arial"/>
                <a:cs typeface="Arial"/>
                <a:sym typeface="Arial"/>
              </a:rPr>
              <a:t>                     1</a:t>
            </a:r>
            <a:endParaRPr sz="1200"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0"/>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sz="2800" b="0"/>
              <a:t>BENEFITED MULTITUDE</a:t>
            </a:r>
            <a:endParaRPr sz="2800" b="0"/>
          </a:p>
        </p:txBody>
      </p:sp>
      <p:sp>
        <p:nvSpPr>
          <p:cNvPr id="276" name="Google Shape;276;p10"/>
          <p:cNvSpPr txBox="1">
            <a:spLocks noGrp="1"/>
          </p:cNvSpPr>
          <p:nvPr>
            <p:ph type="body" idx="1"/>
          </p:nvPr>
        </p:nvSpPr>
        <p:spPr>
          <a:xfrm>
            <a:off x="360175" y="1676550"/>
            <a:ext cx="8179200" cy="3332400"/>
          </a:xfrm>
          <a:prstGeom prst="rect">
            <a:avLst/>
          </a:prstGeom>
          <a:noFill/>
          <a:ln>
            <a:noFill/>
          </a:ln>
        </p:spPr>
        <p:txBody>
          <a:bodyPr spcFirstLastPara="1" wrap="square" lIns="91425" tIns="91425" rIns="91425" bIns="91425" anchor="ctr" anchorCtr="0">
            <a:noAutofit/>
          </a:bodyPr>
          <a:lstStyle/>
          <a:p>
            <a:pPr marL="457200" lvl="0" indent="-393700" algn="l" rtl="0">
              <a:lnSpc>
                <a:spcPct val="100000"/>
              </a:lnSpc>
              <a:spcBef>
                <a:spcPts val="0"/>
              </a:spcBef>
              <a:spcAft>
                <a:spcPts val="0"/>
              </a:spcAft>
              <a:buSzPts val="2600"/>
              <a:buChar char="▰"/>
            </a:pPr>
            <a:r>
              <a:rPr lang="en-US" sz="1600">
                <a:solidFill>
                  <a:srgbClr val="2F3E5A"/>
                </a:solidFill>
                <a:latin typeface="Roboto Condensed"/>
                <a:ea typeface="Roboto Condensed"/>
                <a:cs typeface="Roboto Condensed"/>
                <a:sym typeface="Roboto Condensed"/>
              </a:rPr>
              <a:t>Alphanumeric passwords are widely used in computer and network authentication to protect users' privacy. However, it is well known that long, text-based passwords are hard for people to remember, while shorter ones are susceptible to attack.</a:t>
            </a:r>
            <a:endParaRPr sz="1600">
              <a:solidFill>
                <a:srgbClr val="2F3E5A"/>
              </a:solidFill>
              <a:latin typeface="Roboto Condensed"/>
              <a:ea typeface="Roboto Condensed"/>
              <a:cs typeface="Roboto Condensed"/>
              <a:sym typeface="Roboto Condensed"/>
            </a:endParaRPr>
          </a:p>
          <a:p>
            <a:pPr marL="0" lvl="0" indent="0" algn="l" rtl="0">
              <a:lnSpc>
                <a:spcPct val="100000"/>
              </a:lnSpc>
              <a:spcBef>
                <a:spcPts val="0"/>
              </a:spcBef>
              <a:spcAft>
                <a:spcPts val="0"/>
              </a:spcAft>
              <a:buNone/>
            </a:pPr>
            <a:r>
              <a:rPr lang="en-US" sz="1600">
                <a:solidFill>
                  <a:srgbClr val="2F3E5A"/>
                </a:solidFill>
                <a:latin typeface="Roboto Condensed"/>
                <a:ea typeface="Roboto Condensed"/>
                <a:cs typeface="Roboto Condensed"/>
                <a:sym typeface="Roboto Condensed"/>
              </a:rPr>
              <a:t>          Graphical password is a promising solution to this problem in all password based systems.</a:t>
            </a:r>
            <a:endParaRPr sz="1600">
              <a:solidFill>
                <a:srgbClr val="2F3E5A"/>
              </a:solidFill>
              <a:latin typeface="Roboto Condensed"/>
              <a:ea typeface="Roboto Condensed"/>
              <a:cs typeface="Roboto Condensed"/>
              <a:sym typeface="Roboto Condensed"/>
            </a:endParaRPr>
          </a:p>
          <a:p>
            <a:pPr marL="76200" lvl="0" indent="0" algn="l" rtl="0">
              <a:lnSpc>
                <a:spcPct val="100000"/>
              </a:lnSpc>
              <a:spcBef>
                <a:spcPts val="0"/>
              </a:spcBef>
              <a:spcAft>
                <a:spcPts val="0"/>
              </a:spcAft>
              <a:buSzPts val="2400"/>
              <a:buNone/>
            </a:pPr>
            <a:endParaRPr sz="1500">
              <a:solidFill>
                <a:srgbClr val="2F3E5A"/>
              </a:solidFill>
              <a:latin typeface="Roboto Condensed"/>
              <a:ea typeface="Roboto Condensed"/>
              <a:cs typeface="Roboto Condensed"/>
              <a:sym typeface="Roboto Condensed"/>
            </a:endParaRPr>
          </a:p>
          <a:p>
            <a:pPr marL="457200" lvl="0" indent="-393700" algn="l" rtl="0">
              <a:spcBef>
                <a:spcPts val="0"/>
              </a:spcBef>
              <a:spcAft>
                <a:spcPts val="0"/>
              </a:spcAft>
              <a:buSzPts val="2600"/>
              <a:buChar char="▰"/>
            </a:pPr>
            <a:r>
              <a:rPr lang="en-US" sz="1600">
                <a:solidFill>
                  <a:srgbClr val="2F3E5A"/>
                </a:solidFill>
                <a:latin typeface="Roboto Condensed"/>
                <a:ea typeface="Roboto Condensed"/>
                <a:cs typeface="Roboto Condensed"/>
                <a:sym typeface="Roboto Condensed"/>
              </a:rPr>
              <a:t>Shoulder-surfing is a known risk where an attacker can capture a password by direct observation or by recording the authentication session. Due to the visual interface, this problem has become exacerbated in graphical passwords.</a:t>
            </a:r>
            <a:endParaRPr sz="1600">
              <a:solidFill>
                <a:srgbClr val="2F3E5A"/>
              </a:solidFill>
              <a:latin typeface="Roboto Condensed"/>
              <a:ea typeface="Roboto Condensed"/>
              <a:cs typeface="Roboto Condensed"/>
              <a:sym typeface="Roboto Condensed"/>
            </a:endParaRPr>
          </a:p>
          <a:p>
            <a:pPr marL="76200" lvl="0" indent="0" algn="l" rtl="0">
              <a:spcBef>
                <a:spcPts val="0"/>
              </a:spcBef>
              <a:spcAft>
                <a:spcPts val="0"/>
              </a:spcAft>
              <a:buNone/>
            </a:pPr>
            <a:endParaRPr sz="1500">
              <a:solidFill>
                <a:srgbClr val="2F3E5A"/>
              </a:solidFill>
              <a:latin typeface="Roboto Condensed"/>
              <a:ea typeface="Roboto Condensed"/>
              <a:cs typeface="Roboto Condensed"/>
              <a:sym typeface="Roboto Condensed"/>
            </a:endParaRPr>
          </a:p>
          <a:p>
            <a:pPr marL="0" lvl="0" indent="0" algn="l" rtl="0">
              <a:spcBef>
                <a:spcPts val="0"/>
              </a:spcBef>
              <a:spcAft>
                <a:spcPts val="0"/>
              </a:spcAft>
              <a:buNone/>
            </a:pPr>
            <a:endParaRPr sz="1500">
              <a:solidFill>
                <a:srgbClr val="2F3E5A"/>
              </a:solidFill>
              <a:latin typeface="Roboto Condensed"/>
              <a:ea typeface="Roboto Condensed"/>
              <a:cs typeface="Roboto Condensed"/>
              <a:sym typeface="Roboto Condensed"/>
            </a:endParaRPr>
          </a:p>
          <a:p>
            <a:pPr marL="76200" lvl="0" indent="0" algn="l" rtl="0">
              <a:spcBef>
                <a:spcPts val="0"/>
              </a:spcBef>
              <a:spcAft>
                <a:spcPts val="0"/>
              </a:spcAft>
              <a:buSzPts val="2400"/>
              <a:buNone/>
            </a:pPr>
            <a:endParaRPr sz="1400">
              <a:solidFill>
                <a:srgbClr val="2F3E5A"/>
              </a:solidFill>
              <a:latin typeface="Roboto Condensed"/>
              <a:ea typeface="Roboto Condensed"/>
              <a:cs typeface="Roboto Condensed"/>
              <a:sym typeface="Roboto Condensed"/>
            </a:endParaRPr>
          </a:p>
          <a:p>
            <a:pPr marL="0" lvl="0" indent="0" algn="l" rtl="0">
              <a:lnSpc>
                <a:spcPct val="100000"/>
              </a:lnSpc>
              <a:spcBef>
                <a:spcPts val="0"/>
              </a:spcBef>
              <a:spcAft>
                <a:spcPts val="0"/>
              </a:spcAft>
              <a:buSzPts val="2400"/>
              <a:buNone/>
            </a:pPr>
            <a:endParaRPr sz="1400">
              <a:solidFill>
                <a:srgbClr val="2F3E5A"/>
              </a:solidFill>
              <a:latin typeface="Roboto Condensed"/>
              <a:ea typeface="Roboto Condensed"/>
              <a:cs typeface="Roboto Condensed"/>
              <a:sym typeface="Roboto Condensed"/>
            </a:endParaRPr>
          </a:p>
          <a:p>
            <a:pPr marL="76200" lvl="0" indent="0" algn="l" rtl="0">
              <a:lnSpc>
                <a:spcPct val="100000"/>
              </a:lnSpc>
              <a:spcBef>
                <a:spcPts val="0"/>
              </a:spcBef>
              <a:spcAft>
                <a:spcPts val="0"/>
              </a:spcAft>
              <a:buSzPts val="2400"/>
              <a:buNone/>
            </a:pPr>
            <a:endParaRPr sz="1400">
              <a:solidFill>
                <a:srgbClr val="263248"/>
              </a:solidFill>
              <a:latin typeface="Roboto Condensed"/>
              <a:ea typeface="Roboto Condensed"/>
              <a:cs typeface="Roboto Condensed"/>
              <a:sym typeface="Roboto Condensed"/>
            </a:endParaRPr>
          </a:p>
          <a:p>
            <a:pPr marL="457200" lvl="0" indent="-228600" algn="l" rtl="0">
              <a:lnSpc>
                <a:spcPct val="100000"/>
              </a:lnSpc>
              <a:spcBef>
                <a:spcPts val="0"/>
              </a:spcBef>
              <a:spcAft>
                <a:spcPts val="0"/>
              </a:spcAft>
              <a:buSzPts val="2400"/>
              <a:buNone/>
            </a:pPr>
            <a:endParaRPr sz="1400">
              <a:solidFill>
                <a:srgbClr val="2F3E5A"/>
              </a:solidFill>
              <a:latin typeface="Roboto Condensed"/>
              <a:ea typeface="Roboto Condensed"/>
              <a:cs typeface="Roboto Condensed"/>
              <a:sym typeface="Roboto Condensed"/>
            </a:endParaRPr>
          </a:p>
        </p:txBody>
      </p:sp>
      <p:sp>
        <p:nvSpPr>
          <p:cNvPr id="277" name="Google Shape;277;p1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pSp>
        <p:nvGrpSpPr>
          <p:cNvPr id="278" name="Google Shape;278;p10"/>
          <p:cNvGrpSpPr/>
          <p:nvPr/>
        </p:nvGrpSpPr>
        <p:grpSpPr>
          <a:xfrm>
            <a:off x="360178" y="634297"/>
            <a:ext cx="318264" cy="282756"/>
            <a:chOff x="5292575" y="3681900"/>
            <a:chExt cx="420150" cy="373275"/>
          </a:xfrm>
        </p:grpSpPr>
        <p:sp>
          <p:nvSpPr>
            <p:cNvPr id="279" name="Google Shape;279;p1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1"/>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sz="2800" b="0"/>
              <a:t>TECHNOLOGIES REQUIRED</a:t>
            </a:r>
            <a:endParaRPr sz="2800" b="0"/>
          </a:p>
        </p:txBody>
      </p:sp>
      <p:sp>
        <p:nvSpPr>
          <p:cNvPr id="291" name="Google Shape;291;p11"/>
          <p:cNvSpPr txBox="1">
            <a:spLocks noGrp="1"/>
          </p:cNvSpPr>
          <p:nvPr>
            <p:ph type="body" idx="1"/>
          </p:nvPr>
        </p:nvSpPr>
        <p:spPr>
          <a:xfrm>
            <a:off x="4328800" y="2901328"/>
            <a:ext cx="3937200" cy="87244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z="1800" b="1" dirty="0">
                <a:solidFill>
                  <a:srgbClr val="2F3E5A"/>
                </a:solidFill>
                <a:latin typeface="Roboto Condensed"/>
                <a:ea typeface="Roboto Condensed"/>
                <a:cs typeface="Roboto Condensed"/>
                <a:sym typeface="Roboto Condensed"/>
              </a:rPr>
              <a:t>Technology Stack:</a:t>
            </a:r>
            <a:endParaRPr sz="1600" dirty="0">
              <a:solidFill>
                <a:srgbClr val="2F3E5A"/>
              </a:solidFill>
              <a:latin typeface="Roboto Condensed"/>
              <a:ea typeface="Roboto Condensed"/>
              <a:cs typeface="Roboto Condensed"/>
              <a:sym typeface="Roboto Condensed"/>
            </a:endParaRPr>
          </a:p>
          <a:p>
            <a:pPr marL="457200" lvl="0" indent="-381000" algn="l" rtl="0">
              <a:lnSpc>
                <a:spcPct val="100000"/>
              </a:lnSpc>
              <a:spcBef>
                <a:spcPts val="0"/>
              </a:spcBef>
              <a:spcAft>
                <a:spcPts val="0"/>
              </a:spcAft>
              <a:buSzPts val="2400"/>
              <a:buChar char="▰"/>
            </a:pPr>
            <a:r>
              <a:rPr lang="en-US" sz="1600" dirty="0" smtClean="0">
                <a:solidFill>
                  <a:srgbClr val="263248"/>
                </a:solidFill>
                <a:latin typeface="Roboto Condensed"/>
                <a:ea typeface="Roboto Condensed"/>
                <a:cs typeface="Roboto Condensed"/>
                <a:sym typeface="Roboto Condensed"/>
              </a:rPr>
              <a:t>Flask</a:t>
            </a:r>
          </a:p>
          <a:p>
            <a:pPr marL="457200" lvl="0" indent="-381000" algn="l" rtl="0">
              <a:lnSpc>
                <a:spcPct val="100000"/>
              </a:lnSpc>
              <a:spcBef>
                <a:spcPts val="0"/>
              </a:spcBef>
              <a:spcAft>
                <a:spcPts val="0"/>
              </a:spcAft>
              <a:buSzPts val="2400"/>
              <a:buChar char="▰"/>
            </a:pPr>
            <a:r>
              <a:rPr lang="en-GB" sz="1600" dirty="0" smtClean="0">
                <a:solidFill>
                  <a:srgbClr val="263248"/>
                </a:solidFill>
                <a:latin typeface="Roboto Condensed"/>
                <a:ea typeface="Roboto Condensed"/>
                <a:cs typeface="Roboto Condensed"/>
                <a:sym typeface="Roboto Condensed"/>
              </a:rPr>
              <a:t>Jinja2</a:t>
            </a:r>
          </a:p>
          <a:p>
            <a:pPr marL="457200" lvl="0" indent="-381000" algn="l" rtl="0">
              <a:lnSpc>
                <a:spcPct val="100000"/>
              </a:lnSpc>
              <a:spcBef>
                <a:spcPts val="0"/>
              </a:spcBef>
              <a:spcAft>
                <a:spcPts val="0"/>
              </a:spcAft>
              <a:buSzPts val="2400"/>
              <a:buChar char="▰"/>
            </a:pPr>
            <a:r>
              <a:rPr lang="en-GB" sz="1600" dirty="0" smtClean="0">
                <a:solidFill>
                  <a:srgbClr val="263248"/>
                </a:solidFill>
                <a:latin typeface="Roboto Condensed"/>
                <a:ea typeface="Roboto Condensed"/>
                <a:cs typeface="Roboto Condensed"/>
                <a:sym typeface="Roboto Condensed"/>
              </a:rPr>
              <a:t>JavaScript</a:t>
            </a:r>
            <a:endParaRPr sz="1600" dirty="0">
              <a:solidFill>
                <a:srgbClr val="263248"/>
              </a:solidFill>
              <a:latin typeface="Roboto Condensed"/>
              <a:ea typeface="Roboto Condensed"/>
              <a:cs typeface="Roboto Condensed"/>
              <a:sym typeface="Roboto Condensed"/>
            </a:endParaRPr>
          </a:p>
          <a:p>
            <a:pPr marL="457200" lvl="0" indent="-381000" algn="l" rtl="0">
              <a:spcBef>
                <a:spcPts val="0"/>
              </a:spcBef>
              <a:spcAft>
                <a:spcPts val="0"/>
              </a:spcAft>
              <a:buClr>
                <a:schemeClr val="accent4"/>
              </a:buClr>
              <a:buSzPts val="2400"/>
              <a:buFont typeface="Roboto Condensed Light"/>
              <a:buChar char="▰"/>
            </a:pPr>
            <a:r>
              <a:rPr lang="en-GB" sz="1600" dirty="0" smtClean="0">
                <a:solidFill>
                  <a:srgbClr val="2F3E5A"/>
                </a:solidFill>
                <a:latin typeface="Roboto Condensed"/>
                <a:ea typeface="Roboto Condensed"/>
                <a:cs typeface="Roboto Condensed"/>
                <a:sym typeface="Roboto Condensed"/>
              </a:rPr>
              <a:t>HTML</a:t>
            </a:r>
            <a:endParaRPr sz="1600" dirty="0">
              <a:solidFill>
                <a:srgbClr val="2F3E5A"/>
              </a:solidFill>
              <a:latin typeface="Roboto Condensed"/>
              <a:ea typeface="Roboto Condensed"/>
              <a:cs typeface="Roboto Condensed"/>
              <a:sym typeface="Roboto Condensed"/>
            </a:endParaRPr>
          </a:p>
          <a:p>
            <a:pPr marL="457200" lvl="0" indent="-381000" algn="l" rtl="0">
              <a:spcBef>
                <a:spcPts val="0"/>
              </a:spcBef>
              <a:spcAft>
                <a:spcPts val="0"/>
              </a:spcAft>
              <a:buClr>
                <a:schemeClr val="accent4"/>
              </a:buClr>
              <a:buSzPts val="2400"/>
              <a:buFont typeface="Roboto Condensed Light"/>
              <a:buChar char="▰"/>
            </a:pPr>
            <a:r>
              <a:rPr lang="en-GB" sz="1600" dirty="0" smtClean="0">
                <a:solidFill>
                  <a:srgbClr val="2F3E5A"/>
                </a:solidFill>
                <a:latin typeface="Roboto Condensed"/>
                <a:ea typeface="Roboto Condensed"/>
                <a:cs typeface="Roboto Condensed"/>
                <a:sym typeface="Roboto Condensed"/>
              </a:rPr>
              <a:t>CSS</a:t>
            </a:r>
            <a:endParaRPr sz="1600" dirty="0">
              <a:solidFill>
                <a:srgbClr val="2F3E5A"/>
              </a:solidFill>
              <a:latin typeface="Roboto Condensed"/>
              <a:ea typeface="Roboto Condensed"/>
              <a:cs typeface="Roboto Condensed"/>
              <a:sym typeface="Roboto Condensed"/>
            </a:endParaRPr>
          </a:p>
          <a:p>
            <a:pPr marL="76200" lvl="0" indent="0" algn="l" rtl="0">
              <a:lnSpc>
                <a:spcPct val="100000"/>
              </a:lnSpc>
              <a:spcBef>
                <a:spcPts val="0"/>
              </a:spcBef>
              <a:spcAft>
                <a:spcPts val="0"/>
              </a:spcAft>
              <a:buSzPts val="2400"/>
              <a:buNone/>
            </a:pPr>
            <a:endParaRPr sz="1600" dirty="0">
              <a:solidFill>
                <a:srgbClr val="2F3E5A"/>
              </a:solidFill>
              <a:latin typeface="Roboto Condensed"/>
              <a:ea typeface="Roboto Condensed"/>
              <a:cs typeface="Roboto Condensed"/>
              <a:sym typeface="Roboto Condensed"/>
            </a:endParaRPr>
          </a:p>
          <a:p>
            <a:pPr marL="457200" lvl="0" indent="-228600" algn="l" rtl="0">
              <a:lnSpc>
                <a:spcPct val="100000"/>
              </a:lnSpc>
              <a:spcBef>
                <a:spcPts val="0"/>
              </a:spcBef>
              <a:spcAft>
                <a:spcPts val="0"/>
              </a:spcAft>
              <a:buSzPts val="2400"/>
              <a:buNone/>
            </a:pPr>
            <a:endParaRPr sz="1600" dirty="0">
              <a:solidFill>
                <a:srgbClr val="2F3E5A"/>
              </a:solidFill>
              <a:latin typeface="Roboto Condensed"/>
              <a:ea typeface="Roboto Condensed"/>
              <a:cs typeface="Roboto Condensed"/>
              <a:sym typeface="Roboto Condensed"/>
            </a:endParaRPr>
          </a:p>
          <a:p>
            <a:pPr marL="457200" lvl="0" indent="-228600" algn="l" rtl="0">
              <a:lnSpc>
                <a:spcPct val="100000"/>
              </a:lnSpc>
              <a:spcBef>
                <a:spcPts val="0"/>
              </a:spcBef>
              <a:spcAft>
                <a:spcPts val="0"/>
              </a:spcAft>
              <a:buSzPts val="2400"/>
              <a:buNone/>
            </a:pPr>
            <a:endParaRPr sz="1600" dirty="0">
              <a:solidFill>
                <a:srgbClr val="2F3E5A"/>
              </a:solidFill>
              <a:latin typeface="Roboto Condensed"/>
              <a:ea typeface="Roboto Condensed"/>
              <a:cs typeface="Roboto Condensed"/>
              <a:sym typeface="Roboto Condensed"/>
            </a:endParaRPr>
          </a:p>
          <a:p>
            <a:pPr marL="76200" lvl="0" indent="0" algn="l" rtl="0">
              <a:lnSpc>
                <a:spcPct val="100000"/>
              </a:lnSpc>
              <a:spcBef>
                <a:spcPts val="0"/>
              </a:spcBef>
              <a:spcAft>
                <a:spcPts val="0"/>
              </a:spcAft>
              <a:buSzPts val="2400"/>
              <a:buNone/>
            </a:pPr>
            <a:endParaRPr sz="1600" dirty="0">
              <a:solidFill>
                <a:srgbClr val="2F3E5A"/>
              </a:solidFill>
              <a:latin typeface="Roboto Condensed"/>
              <a:ea typeface="Roboto Condensed"/>
              <a:cs typeface="Roboto Condensed"/>
              <a:sym typeface="Roboto Condensed"/>
            </a:endParaRPr>
          </a:p>
          <a:p>
            <a:pPr marL="457200" lvl="0" indent="-228600" algn="l" rtl="0">
              <a:lnSpc>
                <a:spcPct val="100000"/>
              </a:lnSpc>
              <a:spcBef>
                <a:spcPts val="0"/>
              </a:spcBef>
              <a:spcAft>
                <a:spcPts val="0"/>
              </a:spcAft>
              <a:buSzPts val="2400"/>
              <a:buNone/>
            </a:pPr>
            <a:endParaRPr sz="1600" dirty="0">
              <a:solidFill>
                <a:srgbClr val="2F3E5A"/>
              </a:solidFill>
              <a:latin typeface="Roboto Condensed"/>
              <a:ea typeface="Roboto Condensed"/>
              <a:cs typeface="Roboto Condensed"/>
              <a:sym typeface="Roboto Condensed"/>
            </a:endParaRPr>
          </a:p>
        </p:txBody>
      </p:sp>
      <p:sp>
        <p:nvSpPr>
          <p:cNvPr id="292" name="Google Shape;292;p1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grpSp>
        <p:nvGrpSpPr>
          <p:cNvPr id="293" name="Google Shape;293;p11"/>
          <p:cNvGrpSpPr/>
          <p:nvPr/>
        </p:nvGrpSpPr>
        <p:grpSpPr>
          <a:xfrm>
            <a:off x="247480" y="629922"/>
            <a:ext cx="392063" cy="291505"/>
            <a:chOff x="5247525" y="3007275"/>
            <a:chExt cx="517575" cy="384825"/>
          </a:xfrm>
        </p:grpSpPr>
        <p:sp>
          <p:nvSpPr>
            <p:cNvPr id="294" name="Google Shape;294;p11"/>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1"/>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6" name="Google Shape;296;p11"/>
          <p:cNvSpPr txBox="1"/>
          <p:nvPr/>
        </p:nvSpPr>
        <p:spPr>
          <a:xfrm>
            <a:off x="639550" y="1672225"/>
            <a:ext cx="4111500" cy="331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4"/>
              </a:buClr>
              <a:buSzPts val="2400"/>
              <a:buFont typeface="Roboto Condensed Light"/>
              <a:buNone/>
            </a:pPr>
            <a:r>
              <a:rPr lang="en-US" sz="1800" b="1" i="0" u="none" strike="noStrike" cap="none">
                <a:solidFill>
                  <a:srgbClr val="2F3E5A"/>
                </a:solidFill>
                <a:latin typeface="Roboto Condensed"/>
                <a:ea typeface="Roboto Condensed"/>
                <a:cs typeface="Roboto Condensed"/>
                <a:sym typeface="Roboto Condensed"/>
              </a:rPr>
              <a:t>Hardware Requirements:</a:t>
            </a:r>
            <a:endParaRPr sz="1600" b="0" i="0" u="none" strike="noStrike" cap="none">
              <a:solidFill>
                <a:srgbClr val="263248"/>
              </a:solidFill>
              <a:latin typeface="Roboto Condensed"/>
              <a:ea typeface="Roboto Condensed"/>
              <a:cs typeface="Roboto Condensed"/>
              <a:sym typeface="Roboto Condensed"/>
            </a:endParaRPr>
          </a:p>
          <a:p>
            <a:pPr marL="457200" marR="0" lvl="0" indent="-381000" algn="l" rtl="0">
              <a:lnSpc>
                <a:spcPct val="100000"/>
              </a:lnSpc>
              <a:spcBef>
                <a:spcPts val="0"/>
              </a:spcBef>
              <a:spcAft>
                <a:spcPts val="0"/>
              </a:spcAft>
              <a:buClr>
                <a:schemeClr val="accent4"/>
              </a:buClr>
              <a:buSzPts val="2400"/>
              <a:buFont typeface="Roboto Condensed Light"/>
              <a:buChar char="▰"/>
            </a:pPr>
            <a:r>
              <a:rPr lang="en-US" sz="1600">
                <a:solidFill>
                  <a:srgbClr val="263248"/>
                </a:solidFill>
                <a:latin typeface="Roboto Condensed"/>
                <a:ea typeface="Roboto Condensed"/>
                <a:cs typeface="Roboto Condensed"/>
                <a:sym typeface="Roboto Condensed"/>
              </a:rPr>
              <a:t>Android/IOS/Windows/Mac</a:t>
            </a:r>
            <a:endParaRPr sz="1600">
              <a:solidFill>
                <a:srgbClr val="263248"/>
              </a:solidFill>
              <a:latin typeface="Roboto Condensed"/>
              <a:ea typeface="Roboto Condensed"/>
              <a:cs typeface="Roboto Condensed"/>
              <a:sym typeface="Roboto Condensed"/>
            </a:endParaRPr>
          </a:p>
          <a:p>
            <a:pPr marL="45720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Clr>
                <a:schemeClr val="accent4"/>
              </a:buClr>
              <a:buSzPts val="2400"/>
              <a:buFont typeface="Roboto Condensed Light"/>
              <a:buNone/>
            </a:pPr>
            <a:r>
              <a:rPr lang="en-US" sz="1800" b="1" i="0" u="none" strike="noStrike" cap="none">
                <a:solidFill>
                  <a:srgbClr val="2F3E5A"/>
                </a:solidFill>
                <a:latin typeface="Roboto Condensed"/>
                <a:ea typeface="Roboto Condensed"/>
                <a:cs typeface="Roboto Condensed"/>
                <a:sym typeface="Roboto Condensed"/>
              </a:rPr>
              <a:t>Software Requirements:</a:t>
            </a:r>
            <a:endParaRPr sz="1600" b="0" i="0" u="none" strike="noStrike" cap="none">
              <a:solidFill>
                <a:srgbClr val="2F3E5A"/>
              </a:solidFill>
              <a:latin typeface="Roboto Condensed"/>
              <a:ea typeface="Roboto Condensed"/>
              <a:cs typeface="Roboto Condensed"/>
              <a:sym typeface="Roboto Condensed"/>
            </a:endParaRPr>
          </a:p>
          <a:p>
            <a:pPr marL="457200" marR="0" lvl="0" indent="-381000" algn="l" rtl="0">
              <a:lnSpc>
                <a:spcPct val="100000"/>
              </a:lnSpc>
              <a:spcBef>
                <a:spcPts val="0"/>
              </a:spcBef>
              <a:spcAft>
                <a:spcPts val="0"/>
              </a:spcAft>
              <a:buClr>
                <a:schemeClr val="accent4"/>
              </a:buClr>
              <a:buSzPts val="2400"/>
              <a:buFont typeface="Roboto Condensed Light"/>
              <a:buChar char="▰"/>
            </a:pPr>
            <a:r>
              <a:rPr lang="en-US" sz="1600" b="0" i="0" u="none" strike="noStrike" cap="none">
                <a:solidFill>
                  <a:srgbClr val="2F3E5A"/>
                </a:solidFill>
                <a:latin typeface="Roboto Condensed"/>
                <a:ea typeface="Roboto Condensed"/>
                <a:cs typeface="Roboto Condensed"/>
                <a:sym typeface="Roboto Condensed"/>
              </a:rPr>
              <a:t>Python</a:t>
            </a:r>
            <a:endParaRPr sz="1600" b="0" i="0" u="none" strike="noStrike" cap="none">
              <a:solidFill>
                <a:srgbClr val="2F3E5A"/>
              </a:solidFill>
              <a:latin typeface="Roboto Condensed"/>
              <a:ea typeface="Roboto Condensed"/>
              <a:cs typeface="Roboto Condensed"/>
              <a:sym typeface="Roboto Condensed"/>
            </a:endParaRPr>
          </a:p>
          <a:p>
            <a:pPr marL="457200" lvl="0" indent="-381000" algn="l" rtl="0">
              <a:spcBef>
                <a:spcPts val="0"/>
              </a:spcBef>
              <a:spcAft>
                <a:spcPts val="0"/>
              </a:spcAft>
              <a:buClr>
                <a:schemeClr val="accent4"/>
              </a:buClr>
              <a:buSzPts val="2400"/>
              <a:buFont typeface="Roboto Condensed Light"/>
              <a:buChar char="▰"/>
            </a:pPr>
            <a:r>
              <a:rPr lang="en-US" sz="1600">
                <a:solidFill>
                  <a:srgbClr val="2F3E5A"/>
                </a:solidFill>
                <a:latin typeface="Roboto Condensed"/>
                <a:ea typeface="Roboto Condensed"/>
                <a:cs typeface="Roboto Condensed"/>
                <a:sym typeface="Roboto Condensed"/>
              </a:rPr>
              <a:t>HTML</a:t>
            </a:r>
            <a:endParaRPr sz="1600">
              <a:solidFill>
                <a:srgbClr val="2F3E5A"/>
              </a:solidFill>
              <a:latin typeface="Roboto Condensed"/>
              <a:ea typeface="Roboto Condensed"/>
              <a:cs typeface="Roboto Condensed"/>
              <a:sym typeface="Roboto Condensed"/>
            </a:endParaRPr>
          </a:p>
          <a:p>
            <a:pPr marL="457200" lvl="0" indent="-381000" algn="l" rtl="0">
              <a:spcBef>
                <a:spcPts val="0"/>
              </a:spcBef>
              <a:spcAft>
                <a:spcPts val="0"/>
              </a:spcAft>
              <a:buClr>
                <a:schemeClr val="accent4"/>
              </a:buClr>
              <a:buSzPts val="2400"/>
              <a:buFont typeface="Roboto Condensed Light"/>
              <a:buChar char="▰"/>
            </a:pPr>
            <a:r>
              <a:rPr lang="en-US" sz="1600">
                <a:solidFill>
                  <a:srgbClr val="2F3E5A"/>
                </a:solidFill>
                <a:latin typeface="Roboto Condensed"/>
                <a:ea typeface="Roboto Condensed"/>
                <a:cs typeface="Roboto Condensed"/>
                <a:sym typeface="Roboto Condensed"/>
              </a:rPr>
              <a:t>CSS</a:t>
            </a:r>
            <a:endParaRPr sz="1600">
              <a:solidFill>
                <a:srgbClr val="2F3E5A"/>
              </a:solidFill>
              <a:latin typeface="Roboto Condensed"/>
              <a:ea typeface="Roboto Condensed"/>
              <a:cs typeface="Roboto Condensed"/>
              <a:sym typeface="Roboto Condensed"/>
            </a:endParaRPr>
          </a:p>
          <a:p>
            <a:pPr marL="457200" lvl="0" indent="-381000" algn="l" rtl="0">
              <a:spcBef>
                <a:spcPts val="0"/>
              </a:spcBef>
              <a:spcAft>
                <a:spcPts val="0"/>
              </a:spcAft>
              <a:buClr>
                <a:schemeClr val="accent4"/>
              </a:buClr>
              <a:buSzPts val="2400"/>
              <a:buFont typeface="Roboto Condensed Light"/>
              <a:buChar char="▰"/>
            </a:pPr>
            <a:r>
              <a:rPr lang="en-US" sz="1600">
                <a:solidFill>
                  <a:srgbClr val="2F3E5A"/>
                </a:solidFill>
                <a:latin typeface="Roboto Condensed"/>
                <a:ea typeface="Roboto Condensed"/>
                <a:cs typeface="Roboto Condensed"/>
                <a:sym typeface="Roboto Condensed"/>
              </a:rPr>
              <a:t>Javascript</a:t>
            </a:r>
            <a:endParaRPr sz="1600">
              <a:solidFill>
                <a:srgbClr val="2F3E5A"/>
              </a:solidFill>
              <a:latin typeface="Roboto Condensed"/>
              <a:ea typeface="Roboto Condensed"/>
              <a:cs typeface="Roboto Condensed"/>
              <a:sym typeface="Roboto Condensed"/>
            </a:endParaRPr>
          </a:p>
          <a:p>
            <a:pPr marL="457200" marR="0" lvl="0" indent="0" algn="l" rtl="0">
              <a:lnSpc>
                <a:spcPct val="100000"/>
              </a:lnSpc>
              <a:spcBef>
                <a:spcPts val="0"/>
              </a:spcBef>
              <a:spcAft>
                <a:spcPts val="0"/>
              </a:spcAft>
              <a:buNone/>
            </a:pPr>
            <a:endParaRPr/>
          </a:p>
          <a:p>
            <a:pPr marL="457200" marR="0" lvl="0" indent="-228600" algn="l" rtl="0">
              <a:lnSpc>
                <a:spcPct val="100000"/>
              </a:lnSpc>
              <a:spcBef>
                <a:spcPts val="0"/>
              </a:spcBef>
              <a:spcAft>
                <a:spcPts val="0"/>
              </a:spcAft>
              <a:buClr>
                <a:schemeClr val="accent4"/>
              </a:buClr>
              <a:buSzPts val="2400"/>
              <a:buFont typeface="Roboto Condensed Light"/>
              <a:buNone/>
            </a:pPr>
            <a:endParaRPr sz="1600" b="0" i="0" u="none" strike="noStrike" cap="none">
              <a:solidFill>
                <a:srgbClr val="2F3E5A"/>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sz="2800" b="0"/>
              <a:t>FUTURE SCOPE</a:t>
            </a:r>
            <a:endParaRPr sz="2800" b="0"/>
          </a:p>
        </p:txBody>
      </p:sp>
      <p:sp>
        <p:nvSpPr>
          <p:cNvPr id="302" name="Google Shape;302;p12"/>
          <p:cNvSpPr txBox="1">
            <a:spLocks noGrp="1"/>
          </p:cNvSpPr>
          <p:nvPr>
            <p:ph type="body" idx="1"/>
          </p:nvPr>
        </p:nvSpPr>
        <p:spPr>
          <a:xfrm>
            <a:off x="852600" y="392575"/>
            <a:ext cx="6132600" cy="3963900"/>
          </a:xfrm>
          <a:prstGeom prst="rect">
            <a:avLst/>
          </a:prstGeom>
          <a:noFill/>
          <a:ln>
            <a:noFill/>
          </a:ln>
        </p:spPr>
        <p:txBody>
          <a:bodyPr spcFirstLastPara="1" wrap="square" lIns="91425" tIns="91425" rIns="91425" bIns="91425" anchor="ctr" anchorCtr="0">
            <a:noAutofit/>
          </a:bodyPr>
          <a:lstStyle/>
          <a:p>
            <a:pPr marL="457200" lvl="0" indent="-381000" algn="l" rtl="0">
              <a:lnSpc>
                <a:spcPct val="100000"/>
              </a:lnSpc>
              <a:spcBef>
                <a:spcPts val="1000"/>
              </a:spcBef>
              <a:spcAft>
                <a:spcPts val="0"/>
              </a:spcAft>
              <a:buSzPts val="2400"/>
              <a:buChar char="▰"/>
            </a:pPr>
            <a:r>
              <a:rPr lang="en-US" sz="1800">
                <a:solidFill>
                  <a:srgbClr val="2F3E5A"/>
                </a:solidFill>
                <a:latin typeface="Roboto Condensed"/>
                <a:ea typeface="Roboto Condensed"/>
                <a:cs typeface="Roboto Condensed"/>
                <a:sym typeface="Roboto Condensed"/>
              </a:rPr>
              <a:t>Integration of current system with other encryption system.</a:t>
            </a:r>
            <a:endParaRPr sz="1800">
              <a:solidFill>
                <a:srgbClr val="2F3E5A"/>
              </a:solidFill>
              <a:latin typeface="Roboto Condensed"/>
              <a:ea typeface="Roboto Condensed"/>
              <a:cs typeface="Roboto Condensed"/>
              <a:sym typeface="Roboto Condensed"/>
            </a:endParaRPr>
          </a:p>
          <a:p>
            <a:pPr marL="457200" lvl="0" indent="-381000" algn="l" rtl="0">
              <a:spcBef>
                <a:spcPts val="1000"/>
              </a:spcBef>
              <a:spcAft>
                <a:spcPts val="0"/>
              </a:spcAft>
              <a:buSzPts val="2400"/>
              <a:buChar char="▰"/>
            </a:pPr>
            <a:r>
              <a:rPr lang="en-US" sz="1800">
                <a:solidFill>
                  <a:srgbClr val="2F3E5A"/>
                </a:solidFill>
                <a:latin typeface="Roboto Condensed"/>
                <a:ea typeface="Roboto Condensed"/>
                <a:cs typeface="Roboto Condensed"/>
                <a:sym typeface="Roboto Condensed"/>
              </a:rPr>
              <a:t>Increase the cross platform support.</a:t>
            </a:r>
            <a:endParaRPr sz="1800">
              <a:solidFill>
                <a:srgbClr val="2F3E5A"/>
              </a:solidFill>
              <a:latin typeface="Roboto Condensed"/>
              <a:ea typeface="Roboto Condensed"/>
              <a:cs typeface="Roboto Condensed"/>
              <a:sym typeface="Roboto Condensed"/>
            </a:endParaRPr>
          </a:p>
          <a:p>
            <a:pPr marL="457200" lvl="0" indent="-381000" algn="l" rtl="0">
              <a:spcBef>
                <a:spcPts val="1000"/>
              </a:spcBef>
              <a:spcAft>
                <a:spcPts val="0"/>
              </a:spcAft>
              <a:buSzPts val="2400"/>
              <a:buChar char="▰"/>
            </a:pPr>
            <a:r>
              <a:rPr lang="en-US" sz="1800">
                <a:solidFill>
                  <a:srgbClr val="2F3E5A"/>
                </a:solidFill>
                <a:latin typeface="Roboto Condensed"/>
                <a:ea typeface="Roboto Condensed"/>
                <a:cs typeface="Roboto Condensed"/>
                <a:sym typeface="Roboto Condensed"/>
              </a:rPr>
              <a:t>Create new forms of mapping similar to colors.</a:t>
            </a:r>
            <a:endParaRPr sz="1800">
              <a:solidFill>
                <a:srgbClr val="2F3E5A"/>
              </a:solidFill>
              <a:latin typeface="Roboto Condensed"/>
              <a:ea typeface="Roboto Condensed"/>
              <a:cs typeface="Roboto Condensed"/>
              <a:sym typeface="Roboto Condensed"/>
            </a:endParaRPr>
          </a:p>
        </p:txBody>
      </p:sp>
      <p:sp>
        <p:nvSpPr>
          <p:cNvPr id="303" name="Google Shape;303;p1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grpSp>
        <p:nvGrpSpPr>
          <p:cNvPr id="304" name="Google Shape;304;p12"/>
          <p:cNvGrpSpPr/>
          <p:nvPr/>
        </p:nvGrpSpPr>
        <p:grpSpPr>
          <a:xfrm>
            <a:off x="360178" y="634297"/>
            <a:ext cx="318264" cy="282756"/>
            <a:chOff x="5292575" y="3681900"/>
            <a:chExt cx="420150" cy="373275"/>
          </a:xfrm>
        </p:grpSpPr>
        <p:sp>
          <p:nvSpPr>
            <p:cNvPr id="305" name="Google Shape;305;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REFERENCES:</a:t>
            </a:r>
            <a:endParaRPr/>
          </a:p>
        </p:txBody>
      </p:sp>
      <p:sp>
        <p:nvSpPr>
          <p:cNvPr id="317" name="Google Shape;317;p13"/>
          <p:cNvSpPr txBox="1">
            <a:spLocks noGrp="1"/>
          </p:cNvSpPr>
          <p:nvPr>
            <p:ph type="body" idx="1"/>
          </p:nvPr>
        </p:nvSpPr>
        <p:spPr>
          <a:xfrm>
            <a:off x="545200" y="1376425"/>
            <a:ext cx="7661700" cy="3575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a:p>
          <a:p>
            <a:pPr marL="457200" lvl="0" indent="-387350" algn="l" rtl="0">
              <a:spcBef>
                <a:spcPts val="1000"/>
              </a:spcBef>
              <a:spcAft>
                <a:spcPts val="0"/>
              </a:spcAft>
              <a:buSzPts val="2500"/>
              <a:buChar char="▰"/>
            </a:pPr>
            <a:r>
              <a:rPr lang="en-US"/>
              <a:t> </a:t>
            </a:r>
            <a:r>
              <a:rPr lang="en-US" sz="1200">
                <a:solidFill>
                  <a:srgbClr val="000000"/>
                </a:solidFill>
              </a:rPr>
              <a:t>H. Gao, X. Guo, X. Chen, L. Wang and X. Liu, "YAGP: Yet Another Graphical Password Strategy," </a:t>
            </a:r>
            <a:r>
              <a:rPr lang="en-US" sz="1200" i="1">
                <a:solidFill>
                  <a:srgbClr val="000000"/>
                </a:solidFill>
              </a:rPr>
              <a:t>2008 Annual Computer Security Applications Conference (ACSAC)</a:t>
            </a:r>
            <a:r>
              <a:rPr lang="en-US" sz="1200">
                <a:solidFill>
                  <a:srgbClr val="000000"/>
                </a:solidFill>
              </a:rPr>
              <a:t>, 2008, pp. 121-129, doi: 10.1109/ACSAC.2008.19.</a:t>
            </a:r>
            <a:endParaRPr sz="1200">
              <a:solidFill>
                <a:srgbClr val="000000"/>
              </a:solidFill>
            </a:endParaRPr>
          </a:p>
          <a:p>
            <a:pPr marL="457200" lvl="0" indent="-387350" algn="l" rtl="0">
              <a:spcBef>
                <a:spcPts val="1000"/>
              </a:spcBef>
              <a:spcAft>
                <a:spcPts val="0"/>
              </a:spcAft>
              <a:buSzPts val="2500"/>
              <a:buChar char="▰"/>
            </a:pPr>
            <a:r>
              <a:rPr lang="en-US" sz="1200">
                <a:solidFill>
                  <a:srgbClr val="000000"/>
                </a:solidFill>
              </a:rPr>
              <a:t>H. Gao, Z. Ren, X. Chang, X. Liu and U. Aickelin, "A New Graphical Password Scheme Resistant to Shoulder-Surfing," 2010 International Conference on Cyberworlds, 2010, pp. 194-199, doi: 10.1109/CW.2010.34.</a:t>
            </a:r>
            <a:endParaRPr sz="1200">
              <a:solidFill>
                <a:srgbClr val="000000"/>
              </a:solidFill>
            </a:endParaRPr>
          </a:p>
          <a:p>
            <a:pPr marL="457200" lvl="0" indent="-387350" algn="l" rtl="0">
              <a:spcBef>
                <a:spcPts val="1000"/>
              </a:spcBef>
              <a:spcAft>
                <a:spcPts val="0"/>
              </a:spcAft>
              <a:buSzPts val="2500"/>
              <a:buChar char="▰"/>
            </a:pPr>
            <a:r>
              <a:rPr lang="en-US" sz="1400"/>
              <a:t>https://www.researchgate.net/publication/224229789_A_graphical_password_authentication_system</a:t>
            </a:r>
            <a:endParaRPr sz="1400"/>
          </a:p>
          <a:p>
            <a:pPr marL="457200" lvl="0" indent="-387350" algn="l" rtl="0">
              <a:spcBef>
                <a:spcPts val="1000"/>
              </a:spcBef>
              <a:spcAft>
                <a:spcPts val="0"/>
              </a:spcAft>
              <a:buSzPts val="2500"/>
              <a:buChar char="▰"/>
            </a:pPr>
            <a:r>
              <a:rPr lang="en-US" sz="1300">
                <a:uFill>
                  <a:noFill/>
                </a:uFill>
                <a:hlinkClick r:id="rId3"/>
              </a:rPr>
              <a:t>AVI '06:</a:t>
            </a:r>
            <a:r>
              <a:rPr lang="en-US" sz="1300">
                <a:solidFill>
                  <a:schemeClr val="hlink"/>
                </a:solidFill>
                <a:uFill>
                  <a:noFill/>
                </a:uFill>
                <a:hlinkClick r:id="rId3"/>
              </a:rPr>
              <a:t> </a:t>
            </a:r>
            <a:r>
              <a:rPr lang="en-US" sz="1300">
                <a:uFill>
                  <a:noFill/>
                </a:uFill>
                <a:hlinkClick r:id="rId3"/>
              </a:rPr>
              <a:t>Proceedings of the working conference on Advanced visual interfaces</a:t>
            </a:r>
            <a:r>
              <a:rPr lang="en-US" sz="1300">
                <a:solidFill>
                  <a:srgbClr val="000000"/>
                </a:solidFill>
              </a:rPr>
              <a:t> May 2006 Pages 177–184 </a:t>
            </a:r>
            <a:r>
              <a:rPr lang="en-US" sz="1300">
                <a:uFill>
                  <a:noFill/>
                </a:uFill>
                <a:hlinkClick r:id="rId4"/>
              </a:rPr>
              <a:t>https://doi.org/10.1145/1133265.1133303</a:t>
            </a:r>
            <a:endParaRPr sz="1700"/>
          </a:p>
          <a:p>
            <a:pPr marL="457200" lvl="0" indent="0" algn="l" rtl="0">
              <a:spcBef>
                <a:spcPts val="1000"/>
              </a:spcBef>
              <a:spcAft>
                <a:spcPts val="0"/>
              </a:spcAft>
              <a:buNone/>
            </a:pPr>
            <a:endParaRPr sz="1600" u="sng"/>
          </a:p>
          <a:p>
            <a:pPr marL="457200" lvl="0" indent="0" algn="l" rtl="0">
              <a:spcBef>
                <a:spcPts val="1000"/>
              </a:spcBef>
              <a:spcAft>
                <a:spcPts val="0"/>
              </a:spcAft>
              <a:buNone/>
            </a:pPr>
            <a:endParaRPr sz="1100">
              <a:solidFill>
                <a:srgbClr val="000000"/>
              </a:solidFill>
              <a:latin typeface="Arial"/>
              <a:ea typeface="Arial"/>
              <a:cs typeface="Arial"/>
              <a:sym typeface="Arial"/>
            </a:endParaRPr>
          </a:p>
          <a:p>
            <a:pPr marL="0" lvl="0" indent="0" algn="l" rtl="0">
              <a:spcBef>
                <a:spcPts val="1000"/>
              </a:spcBef>
              <a:spcAft>
                <a:spcPts val="0"/>
              </a:spcAft>
              <a:buNone/>
            </a:pPr>
            <a:endParaRPr sz="1100">
              <a:solidFill>
                <a:srgbClr val="000000"/>
              </a:solidFill>
              <a:latin typeface="Arial"/>
              <a:ea typeface="Arial"/>
              <a:cs typeface="Arial"/>
              <a:sym typeface="Arial"/>
            </a:endParaRPr>
          </a:p>
          <a:p>
            <a:pPr marL="0" lvl="0" indent="0" algn="l" rtl="0">
              <a:spcBef>
                <a:spcPts val="1000"/>
              </a:spcBef>
              <a:spcAft>
                <a:spcPts val="0"/>
              </a:spcAft>
              <a:buNone/>
            </a:pPr>
            <a:endParaRPr sz="1500" u="sng"/>
          </a:p>
        </p:txBody>
      </p:sp>
      <p:sp>
        <p:nvSpPr>
          <p:cNvPr id="318" name="Google Shape;318;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14"/>
          <p:cNvSpPr txBox="1"/>
          <p:nvPr/>
        </p:nvSpPr>
        <p:spPr>
          <a:xfrm>
            <a:off x="1106099" y="2209499"/>
            <a:ext cx="6960467" cy="46990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434343"/>
                </a:solidFill>
                <a:latin typeface="Montserrat"/>
                <a:ea typeface="Montserrat"/>
                <a:cs typeface="Montserrat"/>
                <a:sym typeface="Montserrat"/>
              </a:rPr>
              <a:t>THANK YOU</a:t>
            </a:r>
            <a:endParaRPr sz="2800" b="1" i="0" u="none" strike="noStrike" cap="none">
              <a:solidFill>
                <a:srgbClr val="434343"/>
              </a:solidFill>
              <a:latin typeface="Montserrat"/>
              <a:ea typeface="Montserrat"/>
              <a:cs typeface="Montserrat"/>
              <a:sym typeface="Montserrat"/>
            </a:endParaRPr>
          </a:p>
        </p:txBody>
      </p:sp>
      <p:sp>
        <p:nvSpPr>
          <p:cNvPr id="324" name="Google Shape;324;p14"/>
          <p:cNvSpPr txBox="1"/>
          <p:nvPr/>
        </p:nvSpPr>
        <p:spPr>
          <a:xfrm>
            <a:off x="7584558" y="4632251"/>
            <a:ext cx="155944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a:t>
            </a:r>
            <a:r>
              <a:rPr lang="en-US" sz="1200" b="1" i="0" u="none" strike="noStrike" cap="none">
                <a:solidFill>
                  <a:schemeClr val="lt1"/>
                </a:solidFill>
                <a:latin typeface="Arial"/>
                <a:ea typeface="Arial"/>
                <a:cs typeface="Arial"/>
                <a:sym typeface="Arial"/>
              </a:rPr>
              <a:t>1</a:t>
            </a:r>
            <a:r>
              <a:rPr lang="en-US" sz="1200" b="1">
                <a:solidFill>
                  <a:schemeClr val="lt1"/>
                </a:solidFill>
              </a:rPr>
              <a:t>4</a:t>
            </a:r>
            <a:endParaRPr sz="1200" b="1"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
          <p:cNvSpPr txBox="1">
            <a:spLocks noGrp="1"/>
          </p:cNvSpPr>
          <p:nvPr>
            <p:ph type="ctrTitle"/>
          </p:nvPr>
        </p:nvSpPr>
        <p:spPr>
          <a:xfrm>
            <a:off x="188723" y="1087685"/>
            <a:ext cx="6998885" cy="296812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3600" b="0"/>
              <a:t>COLOR MATRIX BASED VIRTUAL PASSWORD SYSTEM</a:t>
            </a:r>
            <a:endParaRPr sz="1800"/>
          </a:p>
        </p:txBody>
      </p:sp>
      <p:sp>
        <p:nvSpPr>
          <p:cNvPr id="178" name="Google Shape;178;p2"/>
          <p:cNvSpPr txBox="1"/>
          <p:nvPr/>
        </p:nvSpPr>
        <p:spPr>
          <a:xfrm flipH="1">
            <a:off x="7800398" y="4309730"/>
            <a:ext cx="134360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a:t>
            </a:r>
            <a:r>
              <a:rPr lang="en-US" sz="1200" b="1" i="0" u="none" strike="noStrike" cap="none">
                <a:solidFill>
                  <a:schemeClr val="lt1"/>
                </a:solidFill>
                <a:latin typeface="Arial"/>
                <a:ea typeface="Arial"/>
                <a:cs typeface="Arial"/>
                <a:sym typeface="Arial"/>
              </a:rPr>
              <a:t>2</a:t>
            </a:r>
            <a:endParaRPr sz="1200" b="1"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
          <p:cNvSpPr txBox="1">
            <a:spLocks noGrp="1"/>
          </p:cNvSpPr>
          <p:nvPr>
            <p:ph type="title"/>
          </p:nvPr>
        </p:nvSpPr>
        <p:spPr>
          <a:xfrm>
            <a:off x="814275" y="390789"/>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sz="2800" b="0"/>
              <a:t>PROBLEM STATEMENT</a:t>
            </a:r>
            <a:endParaRPr sz="2800" b="0"/>
          </a:p>
        </p:txBody>
      </p:sp>
      <p:sp>
        <p:nvSpPr>
          <p:cNvPr id="184" name="Google Shape;184;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grpSp>
        <p:nvGrpSpPr>
          <p:cNvPr id="185" name="Google Shape;185;p3"/>
          <p:cNvGrpSpPr/>
          <p:nvPr/>
        </p:nvGrpSpPr>
        <p:grpSpPr>
          <a:xfrm>
            <a:off x="152828" y="529947"/>
            <a:ext cx="460705" cy="491455"/>
            <a:chOff x="9901824" y="937343"/>
            <a:chExt cx="744273" cy="793950"/>
          </a:xfrm>
        </p:grpSpPr>
        <p:grpSp>
          <p:nvGrpSpPr>
            <p:cNvPr id="186" name="Google Shape;186;p3"/>
            <p:cNvGrpSpPr/>
            <p:nvPr/>
          </p:nvGrpSpPr>
          <p:grpSpPr>
            <a:xfrm>
              <a:off x="9901824" y="937343"/>
              <a:ext cx="744273" cy="793950"/>
              <a:chOff x="9901824" y="937343"/>
              <a:chExt cx="744273" cy="793950"/>
            </a:xfrm>
          </p:grpSpPr>
          <p:sp>
            <p:nvSpPr>
              <p:cNvPr id="187" name="Google Shape;187;p3"/>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 name="Google Shape;188;p3"/>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 name="Google Shape;189;p3"/>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 name="Google Shape;190;p3"/>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 name="Google Shape;191;p3"/>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2" name="Google Shape;192;p3"/>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 name="Google Shape;193;p3"/>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 name="Google Shape;194;p3"/>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 name="Google Shape;195;p3"/>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 name="Google Shape;196;p3"/>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97" name="Google Shape;197;p3"/>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 name="Google Shape;198;p3"/>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 name="Google Shape;199;p3"/>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 name="Google Shape;200;p3"/>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 name="Google Shape;201;p3"/>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 name="Google Shape;202;p3"/>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203" name="Google Shape;203;p3"/>
          <p:cNvPicPr preferRelativeResize="0"/>
          <p:nvPr/>
        </p:nvPicPr>
        <p:blipFill>
          <a:blip r:embed="rId3">
            <a:alphaModFix/>
          </a:blip>
          <a:stretch>
            <a:fillRect/>
          </a:stretch>
        </p:blipFill>
        <p:spPr>
          <a:xfrm>
            <a:off x="5150025" y="1546125"/>
            <a:ext cx="3662876" cy="2701225"/>
          </a:xfrm>
          <a:prstGeom prst="rect">
            <a:avLst/>
          </a:prstGeom>
          <a:noFill/>
          <a:ln>
            <a:noFill/>
          </a:ln>
        </p:spPr>
      </p:pic>
      <p:sp>
        <p:nvSpPr>
          <p:cNvPr id="204" name="Google Shape;204;p3"/>
          <p:cNvSpPr txBox="1"/>
          <p:nvPr/>
        </p:nvSpPr>
        <p:spPr>
          <a:xfrm>
            <a:off x="152825" y="1546125"/>
            <a:ext cx="4493700" cy="2647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600">
                <a:latin typeface="Roboto Condensed Light"/>
                <a:ea typeface="Roboto Condensed Light"/>
                <a:cs typeface="Roboto Condensed Light"/>
                <a:sym typeface="Roboto Condensed Light"/>
              </a:rPr>
              <a:t>Today’s information system the security is largely supported by password for authentication process .</a:t>
            </a:r>
            <a:endParaRPr sz="1600">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r>
              <a:rPr lang="en-US" sz="1600">
                <a:latin typeface="Roboto Condensed Light"/>
                <a:ea typeface="Roboto Condensed Light"/>
                <a:cs typeface="Roboto Condensed Light"/>
                <a:sym typeface="Roboto Condensed Light"/>
              </a:rPr>
              <a:t>The most of password contains alphanumeric and special characters it is highly vulnerable. </a:t>
            </a:r>
            <a:endParaRPr sz="1600">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r>
              <a:rPr lang="en-US" sz="1600">
                <a:latin typeface="Roboto Condensed Light"/>
                <a:ea typeface="Roboto Condensed Light"/>
                <a:cs typeface="Roboto Condensed Light"/>
                <a:sym typeface="Roboto Condensed Light"/>
              </a:rPr>
              <a:t>To overcome the drawbacks of traditional method we propose new authentication method to tackle well known Security threats like brute force, dictionary attacks phishing attacks and spyware attacks.</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ctrTitle" idx="4294967295"/>
          </p:nvPr>
        </p:nvSpPr>
        <p:spPr>
          <a:xfrm>
            <a:off x="2488487" y="106973"/>
            <a:ext cx="4164798" cy="61954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US" sz="2800" b="0" i="0" u="none" strike="noStrike" cap="none">
                <a:solidFill>
                  <a:schemeClr val="accent5"/>
                </a:solidFill>
                <a:latin typeface="Roboto Condensed"/>
                <a:ea typeface="Roboto Condensed"/>
                <a:cs typeface="Roboto Condensed"/>
                <a:sym typeface="Roboto Condensed"/>
              </a:rPr>
              <a:t>PROBLEM EXPLANATION</a:t>
            </a:r>
            <a:endParaRPr sz="2800" b="0" i="0" u="none" strike="noStrike" cap="none">
              <a:solidFill>
                <a:schemeClr val="accent5"/>
              </a:solidFill>
              <a:latin typeface="Roboto Condensed"/>
              <a:ea typeface="Roboto Condensed"/>
              <a:cs typeface="Roboto Condensed"/>
              <a:sym typeface="Roboto Condensed"/>
            </a:endParaRPr>
          </a:p>
        </p:txBody>
      </p:sp>
      <p:sp>
        <p:nvSpPr>
          <p:cNvPr id="210" name="Google Shape;210;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11" name="Google Shape;211;p4"/>
          <p:cNvSpPr txBox="1"/>
          <p:nvPr/>
        </p:nvSpPr>
        <p:spPr>
          <a:xfrm>
            <a:off x="787650" y="1111463"/>
            <a:ext cx="75687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In today's high technology environment, organizations are becoming more and more dependent on their information systems.</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 </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The public is increasingly concerned about the proper use of information, particularly personal data. The threats to information systems from criminals and terrorists are increasing. </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Today’s information system the security is largely supported by password for authentication process.The most of password contains alphanumeric and special characters it is highly vulnerable. To overcome the drawbacks of traditional method we propose new authentication method to abolish well known Security threats like brute force, dictionary attacks, shoulder surfing,  phishing attacks and spyware attacks.</a:t>
            </a:r>
            <a:endParaRPr sz="1600">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ctrTitle" idx="4294967295"/>
          </p:nvPr>
        </p:nvSpPr>
        <p:spPr>
          <a:xfrm>
            <a:off x="2703835" y="131821"/>
            <a:ext cx="5391086" cy="61954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US" sz="2800" b="0" i="0" u="none" strike="noStrike" cap="none">
                <a:solidFill>
                  <a:schemeClr val="accent5"/>
                </a:solidFill>
                <a:latin typeface="Roboto Condensed"/>
                <a:ea typeface="Roboto Condensed"/>
                <a:cs typeface="Roboto Condensed"/>
                <a:sym typeface="Roboto Condensed"/>
              </a:rPr>
              <a:t>PROBLEMS WITH EXISTING SYSTEM</a:t>
            </a:r>
            <a:endParaRPr sz="2800" b="0" i="0" u="none" strike="noStrike" cap="none">
              <a:solidFill>
                <a:schemeClr val="accent5"/>
              </a:solidFill>
              <a:latin typeface="Roboto Condensed"/>
              <a:ea typeface="Roboto Condensed"/>
              <a:cs typeface="Roboto Condensed"/>
              <a:sym typeface="Roboto Condensed"/>
            </a:endParaRPr>
          </a:p>
        </p:txBody>
      </p:sp>
      <p:sp>
        <p:nvSpPr>
          <p:cNvPr id="217" name="Google Shape;217;p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218" name="Google Shape;218;p5"/>
          <p:cNvSpPr txBox="1"/>
          <p:nvPr/>
        </p:nvSpPr>
        <p:spPr>
          <a:xfrm>
            <a:off x="544100" y="924750"/>
            <a:ext cx="4908600" cy="3786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Encryption is a process of changing the data into unreadable format, much of the data flows through information system is highly sensitive need to be protected, and the disadvantage of widely used encryptions method are that they are vulnerable when the user is entering the actual password and hackers can easily get hold of the password even before the password gets encrypted , such attacks are Phishing attack , Keylogger attack and also Shoulder surfing.</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Studies have shown that most malware does not harm computers but collect data from the systems, this data comprise of keylogging activities and monitoring password and username fields.</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1600">
              <a:latin typeface="Roboto Condensed Light"/>
              <a:ea typeface="Roboto Condensed Light"/>
              <a:cs typeface="Roboto Condensed Light"/>
              <a:sym typeface="Roboto Condensed Light"/>
            </a:endParaRPr>
          </a:p>
        </p:txBody>
      </p:sp>
      <p:pic>
        <p:nvPicPr>
          <p:cNvPr id="219" name="Google Shape;219;p5"/>
          <p:cNvPicPr preferRelativeResize="0"/>
          <p:nvPr/>
        </p:nvPicPr>
        <p:blipFill rotWithShape="1">
          <a:blip r:embed="rId3">
            <a:alphaModFix/>
          </a:blip>
          <a:srcRect r="32750"/>
          <a:stretch/>
        </p:blipFill>
        <p:spPr>
          <a:xfrm>
            <a:off x="5793375" y="1132925"/>
            <a:ext cx="2868951" cy="23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ctrTitle" idx="4294967295"/>
          </p:nvPr>
        </p:nvSpPr>
        <p:spPr>
          <a:xfrm>
            <a:off x="2186310" y="110555"/>
            <a:ext cx="5908500" cy="61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US" sz="2800" b="0" i="0" u="none" strike="noStrike" cap="none">
                <a:solidFill>
                  <a:schemeClr val="accent5"/>
                </a:solidFill>
                <a:latin typeface="Roboto Condensed"/>
                <a:ea typeface="Roboto Condensed"/>
                <a:cs typeface="Roboto Condensed"/>
                <a:sym typeface="Roboto Condensed"/>
              </a:rPr>
              <a:t>P</a:t>
            </a:r>
            <a:r>
              <a:rPr lang="en-US" sz="2800" b="0">
                <a:solidFill>
                  <a:schemeClr val="accent5"/>
                </a:solidFill>
              </a:rPr>
              <a:t>ROPOSED </a:t>
            </a:r>
            <a:r>
              <a:rPr lang="en-US" sz="2800" b="0" i="0" u="none" strike="noStrike" cap="none">
                <a:solidFill>
                  <a:schemeClr val="accent5"/>
                </a:solidFill>
                <a:latin typeface="Roboto Condensed"/>
                <a:ea typeface="Roboto Condensed"/>
                <a:cs typeface="Roboto Condensed"/>
                <a:sym typeface="Roboto Condensed"/>
              </a:rPr>
              <a:t>MODEL</a:t>
            </a:r>
            <a:endParaRPr sz="2800" b="0" i="0" u="none" strike="noStrike" cap="none">
              <a:solidFill>
                <a:schemeClr val="accent5"/>
              </a:solidFill>
              <a:latin typeface="Roboto Condensed"/>
              <a:ea typeface="Roboto Condensed"/>
              <a:cs typeface="Roboto Condensed"/>
              <a:sym typeface="Roboto Condensed"/>
            </a:endParaRPr>
          </a:p>
        </p:txBody>
      </p:sp>
      <p:sp>
        <p:nvSpPr>
          <p:cNvPr id="225" name="Google Shape;225;p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26" name="Google Shape;226;p6"/>
          <p:cNvSpPr txBox="1"/>
          <p:nvPr/>
        </p:nvSpPr>
        <p:spPr>
          <a:xfrm>
            <a:off x="452775" y="665725"/>
            <a:ext cx="8540700" cy="5356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a:latin typeface="Roboto Condensed Light"/>
                <a:ea typeface="Roboto Condensed Light"/>
                <a:cs typeface="Roboto Condensed Light"/>
                <a:sym typeface="Roboto Condensed Light"/>
              </a:rPr>
              <a:t>To overcome the drawbacks of the present password systems, we are presenting a robust password scheme, which is multi-platform and easily adaptable for traditional personal computers, smart phones and web applications. </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a:latin typeface="Roboto Condensed Light"/>
                <a:ea typeface="Roboto Condensed Light"/>
                <a:cs typeface="Roboto Condensed Light"/>
                <a:sym typeface="Roboto Condensed Light"/>
              </a:rPr>
              <a:t>In our model user will be authenticated in following steps whenever logging in:.</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b="1">
                <a:solidFill>
                  <a:schemeClr val="dk1"/>
                </a:solidFill>
                <a:latin typeface="Roboto Condensed"/>
                <a:ea typeface="Roboto Condensed"/>
                <a:cs typeface="Roboto Condensed"/>
                <a:sym typeface="Roboto Condensed"/>
              </a:rPr>
              <a:t>Step  1:</a:t>
            </a:r>
            <a:r>
              <a:rPr lang="en-US" sz="1600">
                <a:latin typeface="Roboto Condensed Light"/>
                <a:ea typeface="Roboto Condensed Light"/>
                <a:cs typeface="Roboto Condensed Light"/>
                <a:sym typeface="Roboto Condensed Light"/>
              </a:rPr>
              <a:t>  User enters his username.</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b="1">
                <a:solidFill>
                  <a:schemeClr val="dk1"/>
                </a:solidFill>
                <a:latin typeface="Roboto Condensed"/>
                <a:ea typeface="Roboto Condensed"/>
                <a:cs typeface="Roboto Condensed"/>
                <a:sym typeface="Roboto Condensed"/>
              </a:rPr>
              <a:t>Step  2:</a:t>
            </a:r>
            <a:r>
              <a:rPr lang="en-US" sz="1600">
                <a:latin typeface="Roboto Condensed Light"/>
                <a:ea typeface="Roboto Condensed Light"/>
                <a:cs typeface="Roboto Condensed Light"/>
                <a:sym typeface="Roboto Condensed Light"/>
              </a:rPr>
              <a:t> A color grid will be displayed with alphanumeric characters mapped with some color.</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b="1">
                <a:solidFill>
                  <a:schemeClr val="dk1"/>
                </a:solidFill>
                <a:latin typeface="Roboto Condensed"/>
                <a:ea typeface="Roboto Condensed"/>
                <a:cs typeface="Roboto Condensed"/>
                <a:sym typeface="Roboto Condensed"/>
              </a:rPr>
              <a:t>Step  3:</a:t>
            </a:r>
            <a:r>
              <a:rPr lang="en-US" sz="1600">
                <a:latin typeface="Roboto Condensed Light"/>
                <a:ea typeface="Roboto Condensed Light"/>
                <a:cs typeface="Roboto Condensed Light"/>
                <a:sym typeface="Roboto Condensed Light"/>
              </a:rPr>
              <a:t> Now user will enter the first letter of the background color of grid in which his actual passwords </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a:latin typeface="Roboto Condensed Light"/>
                <a:ea typeface="Roboto Condensed Light"/>
                <a:cs typeface="Roboto Condensed Light"/>
                <a:sym typeface="Roboto Condensed Light"/>
              </a:rPr>
              <a:t>              letter lies.</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b="1">
                <a:solidFill>
                  <a:schemeClr val="dk1"/>
                </a:solidFill>
                <a:latin typeface="Roboto Condensed"/>
                <a:ea typeface="Roboto Condensed"/>
                <a:cs typeface="Roboto Condensed"/>
                <a:sym typeface="Roboto Condensed"/>
              </a:rPr>
              <a:t>Step 4:</a:t>
            </a:r>
            <a:r>
              <a:rPr lang="en-US" sz="1600">
                <a:latin typeface="Roboto Condensed Light"/>
                <a:ea typeface="Roboto Condensed Light"/>
                <a:cs typeface="Roboto Condensed Light"/>
                <a:sym typeface="Roboto Condensed Light"/>
              </a:rPr>
              <a:t> In this step authentication of the password will be done on server side by verifying the background </a:t>
            </a:r>
            <a:r>
              <a:rPr lang="en-US" sz="1600">
                <a:solidFill>
                  <a:schemeClr val="lt1"/>
                </a:solidFill>
                <a:latin typeface="Roboto Condensed Light"/>
                <a:ea typeface="Roboto Condensed Light"/>
                <a:cs typeface="Roboto Condensed Light"/>
                <a:sym typeface="Roboto Condensed Light"/>
              </a:rPr>
              <a:t>...………….</a:t>
            </a:r>
            <a:r>
              <a:rPr lang="en-US" sz="1600">
                <a:latin typeface="Roboto Condensed Light"/>
                <a:ea typeface="Roboto Condensed Light"/>
                <a:cs typeface="Roboto Condensed Light"/>
                <a:sym typeface="Roboto Condensed Light"/>
              </a:rPr>
              <a:t>color of the box with given authentication key. After refreshing, the virtual password expires which  </a:t>
            </a:r>
            <a:r>
              <a:rPr lang="en-US" sz="1600">
                <a:solidFill>
                  <a:schemeClr val="lt1"/>
                </a:solidFill>
                <a:latin typeface="Roboto Condensed Light"/>
                <a:ea typeface="Roboto Condensed Light"/>
                <a:cs typeface="Roboto Condensed Light"/>
                <a:sym typeface="Roboto Condensed Light"/>
              </a:rPr>
              <a:t>……………. </a:t>
            </a:r>
            <a:r>
              <a:rPr lang="en-US" sz="1600">
                <a:latin typeface="Roboto Condensed Light"/>
                <a:ea typeface="Roboto Condensed Light"/>
                <a:cs typeface="Roboto Condensed Light"/>
                <a:sym typeface="Roboto Condensed Light"/>
              </a:rPr>
              <a:t>means the background color of boxes of grid </a:t>
            </a:r>
            <a:r>
              <a:rPr lang="en-US" sz="1600">
                <a:solidFill>
                  <a:schemeClr val="lt1"/>
                </a:solidFill>
                <a:latin typeface="Roboto Condensed Light"/>
                <a:ea typeface="Roboto Condensed Light"/>
                <a:cs typeface="Roboto Condensed Light"/>
                <a:sym typeface="Roboto Condensed Light"/>
              </a:rPr>
              <a:t> </a:t>
            </a:r>
            <a:r>
              <a:rPr lang="en-US" sz="1600">
                <a:latin typeface="Roboto Condensed Light"/>
                <a:ea typeface="Roboto Condensed Light"/>
                <a:cs typeface="Roboto Condensed Light"/>
                <a:sym typeface="Roboto Condensed Light"/>
              </a:rPr>
              <a:t>changes randomly. </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a:latin typeface="Roboto Condensed Light"/>
                <a:ea typeface="Roboto Condensed Light"/>
                <a:cs typeface="Roboto Condensed Light"/>
                <a:sym typeface="Roboto Condensed Light"/>
              </a:rPr>
              <a:t>For every login attempt the background color of boxes in grid will be changed. As the user uses color codem matrix password system it is impossible for hacker to intrude into system or know</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r>
              <a:rPr lang="en-US" sz="1600">
                <a:latin typeface="Roboto Condensed Light"/>
                <a:ea typeface="Roboto Condensed Light"/>
                <a:cs typeface="Roboto Condensed Light"/>
                <a:sym typeface="Roboto Condensed Light"/>
              </a:rPr>
              <a:t>the original password using the virtual password.</a:t>
            </a: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just" rtl="0">
              <a:spcBef>
                <a:spcPts val="0"/>
              </a:spcBef>
              <a:spcAft>
                <a:spcPts val="0"/>
              </a:spcAft>
              <a:buNone/>
            </a:pPr>
            <a:endParaRPr sz="1600">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ee6710ec7b_0_10"/>
          <p:cNvSpPr txBox="1">
            <a:spLocks noGrp="1"/>
          </p:cNvSpPr>
          <p:nvPr>
            <p:ph type="ctrTitle" idx="4294967295"/>
          </p:nvPr>
        </p:nvSpPr>
        <p:spPr>
          <a:xfrm>
            <a:off x="2186310" y="110555"/>
            <a:ext cx="5908500" cy="61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US" sz="2800" b="0" i="0" u="none" strike="noStrike" cap="none">
                <a:solidFill>
                  <a:schemeClr val="accent5"/>
                </a:solidFill>
                <a:latin typeface="Roboto Condensed"/>
                <a:ea typeface="Roboto Condensed"/>
                <a:cs typeface="Roboto Condensed"/>
                <a:sym typeface="Roboto Condensed"/>
              </a:rPr>
              <a:t>P</a:t>
            </a:r>
            <a:r>
              <a:rPr lang="en-US" sz="2800" b="0">
                <a:solidFill>
                  <a:schemeClr val="accent5"/>
                </a:solidFill>
              </a:rPr>
              <a:t>ROPOSED </a:t>
            </a:r>
            <a:r>
              <a:rPr lang="en-US" sz="2800" b="0" i="0" u="none" strike="noStrike" cap="none">
                <a:solidFill>
                  <a:schemeClr val="accent5"/>
                </a:solidFill>
                <a:latin typeface="Roboto Condensed"/>
                <a:ea typeface="Roboto Condensed"/>
                <a:cs typeface="Roboto Condensed"/>
                <a:sym typeface="Roboto Condensed"/>
              </a:rPr>
              <a:t>MODEL</a:t>
            </a:r>
            <a:endParaRPr sz="2800" b="0" i="0" u="none" strike="noStrike" cap="none">
              <a:solidFill>
                <a:schemeClr val="accent5"/>
              </a:solidFill>
              <a:latin typeface="Roboto Condensed"/>
              <a:ea typeface="Roboto Condensed"/>
              <a:cs typeface="Roboto Condensed"/>
              <a:sym typeface="Roboto Condensed"/>
            </a:endParaRPr>
          </a:p>
        </p:txBody>
      </p:sp>
      <p:sp>
        <p:nvSpPr>
          <p:cNvPr id="232" name="Google Shape;232;gee6710ec7b_0_1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33" name="Google Shape;233;gee6710ec7b_0_10"/>
          <p:cNvSpPr txBox="1"/>
          <p:nvPr/>
        </p:nvSpPr>
        <p:spPr>
          <a:xfrm>
            <a:off x="494175" y="586475"/>
            <a:ext cx="5404800" cy="437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Example:</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Suppose user’s actual password is ‘Hello’ but he’s not going to use his actual password as</a:t>
            </a:r>
            <a:r>
              <a:rPr lang="en-US" sz="1600" b="1">
                <a:latin typeface="Roboto Condensed"/>
                <a:ea typeface="Roboto Condensed"/>
                <a:cs typeface="Roboto Condensed"/>
                <a:sym typeface="Roboto Condensed"/>
              </a:rPr>
              <a:t> ‘Hello’</a:t>
            </a:r>
            <a:r>
              <a:rPr lang="en-US" sz="1600">
                <a:latin typeface="Roboto Condensed Light"/>
                <a:ea typeface="Roboto Condensed Light"/>
                <a:cs typeface="Roboto Condensed Light"/>
                <a:sym typeface="Roboto Condensed Light"/>
              </a:rPr>
              <a:t> instead  as you can see a color grid on right side so accordingly the user will enter </a:t>
            </a:r>
            <a:r>
              <a:rPr lang="en-US" sz="1600" b="1">
                <a:latin typeface="Roboto Condensed"/>
                <a:ea typeface="Roboto Condensed"/>
                <a:cs typeface="Roboto Condensed"/>
                <a:sym typeface="Roboto Condensed"/>
              </a:rPr>
              <a:t>‘GYBBB’</a:t>
            </a:r>
            <a:r>
              <a:rPr lang="en-US" sz="1600">
                <a:latin typeface="Roboto Condensed Light"/>
                <a:ea typeface="Roboto Condensed Light"/>
                <a:cs typeface="Roboto Condensed Light"/>
                <a:sym typeface="Roboto Condensed Light"/>
              </a:rPr>
              <a:t> as his virtual password here:</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b="1">
                <a:latin typeface="Roboto Condensed"/>
                <a:ea typeface="Roboto Condensed"/>
                <a:cs typeface="Roboto Condensed"/>
                <a:sym typeface="Roboto Condensed"/>
              </a:rPr>
              <a:t>‘G’ </a:t>
            </a:r>
            <a:r>
              <a:rPr lang="en-US" sz="1600">
                <a:latin typeface="Roboto Condensed Light"/>
                <a:ea typeface="Roboto Condensed Light"/>
                <a:cs typeface="Roboto Condensed Light"/>
                <a:sym typeface="Roboto Condensed Light"/>
              </a:rPr>
              <a:t>stands for ‘Green color’ which  is mapped to letter  </a:t>
            </a:r>
            <a:r>
              <a:rPr lang="en-US" sz="1600" b="1">
                <a:latin typeface="Roboto Condensed"/>
                <a:ea typeface="Roboto Condensed"/>
                <a:cs typeface="Roboto Condensed"/>
                <a:sym typeface="Roboto Condensed"/>
              </a:rPr>
              <a:t>‘H’</a:t>
            </a:r>
            <a:r>
              <a:rPr lang="en-US" sz="1600">
                <a:latin typeface="Roboto Condensed Light"/>
                <a:ea typeface="Roboto Condensed Light"/>
                <a:cs typeface="Roboto Condensed Light"/>
                <a:sym typeface="Roboto Condensed Light"/>
              </a:rPr>
              <a:t> </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b="1">
                <a:latin typeface="Roboto Condensed"/>
                <a:ea typeface="Roboto Condensed"/>
                <a:cs typeface="Roboto Condensed"/>
                <a:sym typeface="Roboto Condensed"/>
              </a:rPr>
              <a:t>‘Y’ </a:t>
            </a:r>
            <a:r>
              <a:rPr lang="en-US" sz="1600">
                <a:latin typeface="Roboto Condensed Light"/>
                <a:ea typeface="Roboto Condensed Light"/>
                <a:cs typeface="Roboto Condensed Light"/>
                <a:sym typeface="Roboto Condensed Light"/>
              </a:rPr>
              <a:t>stands for ‘Yellow color’ which  is mapped to letter </a:t>
            </a:r>
            <a:r>
              <a:rPr lang="en-US" sz="1600" b="1">
                <a:latin typeface="Roboto Condensed"/>
                <a:ea typeface="Roboto Condensed"/>
                <a:cs typeface="Roboto Condensed"/>
                <a:sym typeface="Roboto Condensed"/>
              </a:rPr>
              <a:t>‘E’ </a:t>
            </a:r>
            <a:endParaRPr sz="1600" b="1">
              <a:latin typeface="Roboto Condensed"/>
              <a:ea typeface="Roboto Condensed"/>
              <a:cs typeface="Roboto Condensed"/>
              <a:sym typeface="Roboto Condensed"/>
            </a:endParaRPr>
          </a:p>
          <a:p>
            <a:pPr marL="0" lvl="0" indent="0" algn="l" rtl="0">
              <a:spcBef>
                <a:spcPts val="0"/>
              </a:spcBef>
              <a:spcAft>
                <a:spcPts val="0"/>
              </a:spcAft>
              <a:buNone/>
            </a:pPr>
            <a:r>
              <a:rPr lang="en-US" sz="1600" b="1">
                <a:latin typeface="Roboto Condensed"/>
                <a:ea typeface="Roboto Condensed"/>
                <a:cs typeface="Roboto Condensed"/>
                <a:sym typeface="Roboto Condensed"/>
              </a:rPr>
              <a:t>‘B’</a:t>
            </a:r>
            <a:r>
              <a:rPr lang="en-US" sz="1600">
                <a:latin typeface="Roboto Condensed Light"/>
                <a:ea typeface="Roboto Condensed Light"/>
                <a:cs typeface="Roboto Condensed Light"/>
                <a:sym typeface="Roboto Condensed Light"/>
              </a:rPr>
              <a:t> stands for ‘Blue color’ which  is mapped to letter     </a:t>
            </a:r>
            <a:r>
              <a:rPr lang="en-US" sz="1600" b="1">
                <a:latin typeface="Roboto Condensed"/>
                <a:ea typeface="Roboto Condensed"/>
                <a:cs typeface="Roboto Condensed"/>
                <a:sym typeface="Roboto Condensed"/>
              </a:rPr>
              <a:t>‘L’</a:t>
            </a:r>
            <a:r>
              <a:rPr lang="en-US" sz="1600">
                <a:latin typeface="Roboto Condensed Light"/>
                <a:ea typeface="Roboto Condensed Light"/>
                <a:cs typeface="Roboto Condensed Light"/>
                <a:sym typeface="Roboto Condensed Light"/>
              </a:rPr>
              <a:t> </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b="1">
                <a:latin typeface="Roboto Condensed"/>
                <a:ea typeface="Roboto Condensed"/>
                <a:cs typeface="Roboto Condensed"/>
                <a:sym typeface="Roboto Condensed"/>
              </a:rPr>
              <a:t>‘B’</a:t>
            </a:r>
            <a:r>
              <a:rPr lang="en-US" sz="1600">
                <a:latin typeface="Roboto Condensed Light"/>
                <a:ea typeface="Roboto Condensed Light"/>
                <a:cs typeface="Roboto Condensed Light"/>
                <a:sym typeface="Roboto Condensed Light"/>
              </a:rPr>
              <a:t> stands for ‘Blue color’ which  is mapped to letter     </a:t>
            </a:r>
            <a:r>
              <a:rPr lang="en-US" sz="1600" b="1">
                <a:latin typeface="Roboto Condensed"/>
                <a:ea typeface="Roboto Condensed"/>
                <a:cs typeface="Roboto Condensed"/>
                <a:sym typeface="Roboto Condensed"/>
              </a:rPr>
              <a:t>‘L’</a:t>
            </a:r>
            <a:r>
              <a:rPr lang="en-US" sz="1600">
                <a:latin typeface="Roboto Condensed Light"/>
                <a:ea typeface="Roboto Condensed Light"/>
                <a:cs typeface="Roboto Condensed Light"/>
                <a:sym typeface="Roboto Condensed Light"/>
              </a:rPr>
              <a:t> </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b="1">
                <a:latin typeface="Roboto Condensed"/>
                <a:ea typeface="Roboto Condensed"/>
                <a:cs typeface="Roboto Condensed"/>
                <a:sym typeface="Roboto Condensed"/>
              </a:rPr>
              <a:t>‘B’</a:t>
            </a:r>
            <a:r>
              <a:rPr lang="en-US" sz="1600">
                <a:latin typeface="Roboto Condensed Light"/>
                <a:ea typeface="Roboto Condensed Light"/>
                <a:cs typeface="Roboto Condensed Light"/>
                <a:sym typeface="Roboto Condensed Light"/>
              </a:rPr>
              <a:t> stands for ‘Blue color’ which  is mapped to letter     </a:t>
            </a:r>
            <a:r>
              <a:rPr lang="en-US" sz="1600" b="1">
                <a:latin typeface="Roboto Condensed"/>
                <a:ea typeface="Roboto Condensed"/>
                <a:cs typeface="Roboto Condensed"/>
                <a:sym typeface="Roboto Condensed"/>
              </a:rPr>
              <a:t>‘O’ </a:t>
            </a:r>
            <a:endParaRPr sz="1600" b="1">
              <a:latin typeface="Roboto Condensed"/>
              <a:ea typeface="Roboto Condensed"/>
              <a:cs typeface="Roboto Condensed"/>
              <a:sym typeface="Roboto Condensed"/>
            </a:endParaRPr>
          </a:p>
          <a:p>
            <a:pPr marL="0" lvl="0" indent="0" algn="l" rtl="0">
              <a:spcBef>
                <a:spcPts val="0"/>
              </a:spcBef>
              <a:spcAft>
                <a:spcPts val="0"/>
              </a:spcAft>
              <a:buNone/>
            </a:pP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sz="1600">
                <a:latin typeface="Roboto Condensed Light"/>
                <a:ea typeface="Roboto Condensed Light"/>
                <a:cs typeface="Roboto Condensed Light"/>
                <a:sym typeface="Roboto Condensed Light"/>
              </a:rPr>
              <a:t>Since single color can be mapped to more than one letter its not possible for hacker to get exact password even through shoulder surfing or keylogger attacks. Also, the color mapping changes on refresh or each login attempts. </a:t>
            </a:r>
            <a:endParaRPr sz="1600">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1600">
              <a:latin typeface="Roboto Condensed Light"/>
              <a:ea typeface="Roboto Condensed Light"/>
              <a:cs typeface="Roboto Condensed Light"/>
              <a:sym typeface="Roboto Condensed Light"/>
            </a:endParaRPr>
          </a:p>
        </p:txBody>
      </p:sp>
      <p:pic>
        <p:nvPicPr>
          <p:cNvPr id="234" name="Google Shape;234;gee6710ec7b_0_10"/>
          <p:cNvPicPr preferRelativeResize="0"/>
          <p:nvPr/>
        </p:nvPicPr>
        <p:blipFill>
          <a:blip r:embed="rId3">
            <a:alphaModFix/>
          </a:blip>
          <a:stretch>
            <a:fillRect/>
          </a:stretch>
        </p:blipFill>
        <p:spPr>
          <a:xfrm>
            <a:off x="5898975" y="820775"/>
            <a:ext cx="2940225" cy="2792449"/>
          </a:xfrm>
          <a:prstGeom prst="rect">
            <a:avLst/>
          </a:prstGeom>
          <a:noFill/>
          <a:ln>
            <a:noFill/>
          </a:ln>
        </p:spPr>
      </p:pic>
      <p:sp>
        <p:nvSpPr>
          <p:cNvPr id="235" name="Google Shape;235;gee6710ec7b_0_10"/>
          <p:cNvSpPr txBox="1"/>
          <p:nvPr/>
        </p:nvSpPr>
        <p:spPr>
          <a:xfrm>
            <a:off x="6165850" y="3641725"/>
            <a:ext cx="92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latin typeface="Roboto Condensed Light"/>
                <a:ea typeface="Roboto Condensed Light"/>
                <a:cs typeface="Roboto Condensed Light"/>
                <a:sym typeface="Roboto Condensed Light"/>
              </a:rPr>
              <a:t>Password:</a:t>
            </a:r>
            <a:r>
              <a:rPr lang="en-US">
                <a:latin typeface="Roboto Condensed Light"/>
                <a:ea typeface="Roboto Condensed Light"/>
                <a:cs typeface="Roboto Condensed Light"/>
                <a:sym typeface="Roboto Condensed Light"/>
              </a:rPr>
              <a:t> </a:t>
            </a:r>
            <a:r>
              <a:rPr lang="en-US" b="1">
                <a:latin typeface="Roboto Condensed"/>
                <a:ea typeface="Roboto Condensed"/>
                <a:cs typeface="Roboto Condensed"/>
                <a:sym typeface="Roboto Condensed"/>
              </a:rPr>
              <a:t>HELLO</a:t>
            </a:r>
            <a:endParaRPr b="1">
              <a:latin typeface="Roboto Condensed"/>
              <a:ea typeface="Roboto Condensed"/>
              <a:cs typeface="Roboto Condensed"/>
              <a:sym typeface="Roboto Condensed"/>
            </a:endParaRPr>
          </a:p>
        </p:txBody>
      </p:sp>
      <p:sp>
        <p:nvSpPr>
          <p:cNvPr id="236" name="Google Shape;236;gee6710ec7b_0_10"/>
          <p:cNvSpPr txBox="1"/>
          <p:nvPr/>
        </p:nvSpPr>
        <p:spPr>
          <a:xfrm>
            <a:off x="7172375" y="3645625"/>
            <a:ext cx="1932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latin typeface="Roboto Condensed Light"/>
                <a:ea typeface="Roboto Condensed Light"/>
                <a:cs typeface="Roboto Condensed Light"/>
                <a:sym typeface="Roboto Condensed Light"/>
              </a:rPr>
              <a:t>Virtual Password Entered:</a:t>
            </a:r>
            <a:endParaRPr sz="1000">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n-US" b="1">
                <a:latin typeface="Roboto Condensed"/>
                <a:ea typeface="Roboto Condensed"/>
                <a:cs typeface="Roboto Condensed"/>
                <a:sym typeface="Roboto Condensed"/>
              </a:rPr>
              <a:t>GYBBB</a:t>
            </a:r>
            <a:endParaRPr b="1">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sz="2800" b="0"/>
              <a:t>MODULES TO DESIGN</a:t>
            </a:r>
            <a:endParaRPr sz="2800"/>
          </a:p>
        </p:txBody>
      </p:sp>
      <p:sp>
        <p:nvSpPr>
          <p:cNvPr id="242" name="Google Shape;242;p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grpSp>
        <p:nvGrpSpPr>
          <p:cNvPr id="243" name="Google Shape;243;p7"/>
          <p:cNvGrpSpPr/>
          <p:nvPr/>
        </p:nvGrpSpPr>
        <p:grpSpPr>
          <a:xfrm rot="10800000">
            <a:off x="1138658" y="1682189"/>
            <a:ext cx="2694428" cy="837018"/>
            <a:chOff x="185742" y="1697043"/>
            <a:chExt cx="5165698" cy="1658117"/>
          </a:xfrm>
        </p:grpSpPr>
        <p:sp>
          <p:nvSpPr>
            <p:cNvPr id="244" name="Google Shape;244;p7"/>
            <p:cNvSpPr/>
            <p:nvPr/>
          </p:nvSpPr>
          <p:spPr>
            <a:xfrm rot="10800000" flipH="1">
              <a:off x="1427933" y="1697044"/>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a:solidFill>
                    <a:srgbClr val="263248"/>
                  </a:solidFill>
                  <a:latin typeface="Roboto Condensed"/>
                  <a:ea typeface="Roboto Condensed"/>
                  <a:cs typeface="Roboto Condensed"/>
                  <a:sym typeface="Roboto Condensed"/>
                </a:rPr>
                <a:t>USER INTERFACE</a:t>
              </a:r>
              <a:endParaRPr sz="1400" b="0" i="0" u="none" strike="noStrike" cap="none">
                <a:solidFill>
                  <a:srgbClr val="263248"/>
                </a:solidFill>
                <a:latin typeface="Roboto Condensed"/>
                <a:ea typeface="Roboto Condensed"/>
                <a:cs typeface="Roboto Condensed"/>
                <a:sym typeface="Roboto Condensed"/>
              </a:endParaRPr>
            </a:p>
          </p:txBody>
        </p:sp>
        <p:sp>
          <p:nvSpPr>
            <p:cNvPr id="245" name="Google Shape;245;p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246" name="Google Shape;246;p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247" name="Google Shape;247;p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grpSp>
      <p:grpSp>
        <p:nvGrpSpPr>
          <p:cNvPr id="248" name="Google Shape;248;p7"/>
          <p:cNvGrpSpPr/>
          <p:nvPr/>
        </p:nvGrpSpPr>
        <p:grpSpPr>
          <a:xfrm rot="10800000">
            <a:off x="4516418" y="1654349"/>
            <a:ext cx="2694428" cy="864881"/>
            <a:chOff x="185742" y="1697030"/>
            <a:chExt cx="5165698" cy="1658130"/>
          </a:xfrm>
        </p:grpSpPr>
        <p:sp>
          <p:nvSpPr>
            <p:cNvPr id="249" name="Google Shape;249;p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300">
                  <a:solidFill>
                    <a:srgbClr val="263248"/>
                  </a:solidFill>
                  <a:latin typeface="Roboto Condensed"/>
                  <a:ea typeface="Roboto Condensed"/>
                  <a:cs typeface="Roboto Condensed"/>
                  <a:sym typeface="Roboto Condensed"/>
                </a:rPr>
                <a:t>VIRTUAL PASSWORD MAPPING</a:t>
              </a:r>
              <a:endParaRPr sz="1300" b="0" i="0" u="none" strike="noStrike" cap="none">
                <a:solidFill>
                  <a:srgbClr val="263248"/>
                </a:solidFill>
                <a:latin typeface="Roboto Condensed"/>
                <a:ea typeface="Roboto Condensed"/>
                <a:cs typeface="Roboto Condensed"/>
                <a:sym typeface="Roboto Condensed"/>
              </a:endParaRPr>
            </a:p>
          </p:txBody>
        </p:sp>
        <p:sp>
          <p:nvSpPr>
            <p:cNvPr id="250" name="Google Shape;250;p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251" name="Google Shape;251;p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252" name="Google Shape;252;p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grpSp>
      <p:grpSp>
        <p:nvGrpSpPr>
          <p:cNvPr id="253" name="Google Shape;253;p7"/>
          <p:cNvGrpSpPr/>
          <p:nvPr/>
        </p:nvGrpSpPr>
        <p:grpSpPr>
          <a:xfrm rot="10800000">
            <a:off x="1138655" y="2962507"/>
            <a:ext cx="2694428" cy="864874"/>
            <a:chOff x="185742" y="1697043"/>
            <a:chExt cx="5165698" cy="1658117"/>
          </a:xfrm>
        </p:grpSpPr>
        <p:sp>
          <p:nvSpPr>
            <p:cNvPr id="254" name="Google Shape;254;p7"/>
            <p:cNvSpPr/>
            <p:nvPr/>
          </p:nvSpPr>
          <p:spPr>
            <a:xfrm rot="10800000" flipH="1">
              <a:off x="1429551" y="1697044"/>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a:solidFill>
                    <a:srgbClr val="FFFFFF"/>
                  </a:solidFill>
                  <a:latin typeface="Roboto Condensed"/>
                  <a:ea typeface="Roboto Condensed"/>
                  <a:cs typeface="Roboto Condensed"/>
                  <a:sym typeface="Roboto Condensed"/>
                </a:rPr>
                <a:t>KEY GENERATION AT SERVER</a:t>
              </a:r>
              <a:endParaRPr sz="1400" b="0" i="0" u="none" strike="noStrike" cap="none">
                <a:solidFill>
                  <a:srgbClr val="FFFFFF"/>
                </a:solidFill>
                <a:latin typeface="Roboto Condensed"/>
                <a:ea typeface="Roboto Condensed"/>
                <a:cs typeface="Roboto Condensed"/>
                <a:sym typeface="Roboto Condensed"/>
              </a:endParaRPr>
            </a:p>
          </p:txBody>
        </p:sp>
        <p:sp>
          <p:nvSpPr>
            <p:cNvPr id="255" name="Google Shape;255;p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256" name="Google Shape;256;p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257" name="Google Shape;257;p7"/>
            <p:cNvSpPr/>
            <p:nvPr/>
          </p:nvSpPr>
          <p:spPr>
            <a:xfrm rot="10800000">
              <a:off x="185748" y="2940860"/>
              <a:ext cx="1243800" cy="414300"/>
            </a:xfrm>
            <a:prstGeom prst="triangle">
              <a:avLst>
                <a:gd name="adj" fmla="val 0"/>
              </a:avLst>
            </a:prstGeom>
            <a:solidFill>
              <a:srgbClr val="263248"/>
            </a:solidFill>
            <a:ln w="9525" cap="flat" cmpd="sng">
              <a:solidFill>
                <a:srgbClr val="2F3E5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grpSp>
      <p:sp>
        <p:nvSpPr>
          <p:cNvPr id="258" name="Google Shape;258;p7"/>
          <p:cNvSpPr/>
          <p:nvPr/>
        </p:nvSpPr>
        <p:spPr>
          <a:xfrm>
            <a:off x="300249" y="623919"/>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9" name="Google Shape;259;p7"/>
          <p:cNvGrpSpPr/>
          <p:nvPr/>
        </p:nvGrpSpPr>
        <p:grpSpPr>
          <a:xfrm rot="10800000">
            <a:off x="4441470" y="2957530"/>
            <a:ext cx="2769390" cy="874824"/>
            <a:chOff x="127162" y="1697040"/>
            <a:chExt cx="5224278" cy="1658120"/>
          </a:xfrm>
        </p:grpSpPr>
        <p:sp>
          <p:nvSpPr>
            <p:cNvPr id="260" name="Google Shape;260;p7"/>
            <p:cNvSpPr/>
            <p:nvPr/>
          </p:nvSpPr>
          <p:spPr>
            <a:xfrm rot="10800000" flipH="1">
              <a:off x="1429553" y="1697040"/>
              <a:ext cx="2693400" cy="1243800"/>
            </a:xfrm>
            <a:prstGeom prst="rect">
              <a:avLst/>
            </a:prstGeom>
            <a:solidFill>
              <a:srgbClr val="1C2536"/>
            </a:solidFill>
            <a:ln w="9525" cap="flat" cmpd="sng">
              <a:solidFill>
                <a:srgbClr val="1F293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100">
                  <a:solidFill>
                    <a:srgbClr val="FFFFFF"/>
                  </a:solidFill>
                  <a:latin typeface="Roboto Condensed"/>
                  <a:ea typeface="Roboto Condensed"/>
                  <a:cs typeface="Roboto Condensed"/>
                  <a:sym typeface="Roboto Condensed"/>
                </a:rPr>
                <a:t>AUTHENTICATION</a:t>
              </a:r>
              <a:endParaRPr sz="1100">
                <a:solidFill>
                  <a:srgbClr val="FFFFFF"/>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None/>
              </a:pPr>
              <a:r>
                <a:rPr lang="en-US" sz="1100">
                  <a:solidFill>
                    <a:srgbClr val="FFFFFF"/>
                  </a:solidFill>
                  <a:latin typeface="Roboto Condensed"/>
                  <a:ea typeface="Roboto Condensed"/>
                  <a:cs typeface="Roboto Condensed"/>
                  <a:sym typeface="Roboto Condensed"/>
                </a:rPr>
                <a:t>(MATCHING KEY WITH VIRTUAL PASSWORD)</a:t>
              </a:r>
              <a:endParaRPr sz="1100" b="0" i="0" u="none" strike="noStrike" cap="none">
                <a:solidFill>
                  <a:srgbClr val="FFFFFF"/>
                </a:solidFill>
                <a:latin typeface="Roboto Condensed"/>
                <a:ea typeface="Roboto Condensed"/>
                <a:cs typeface="Roboto Condensed"/>
                <a:sym typeface="Roboto Condensed"/>
              </a:endParaRPr>
            </a:p>
          </p:txBody>
        </p:sp>
        <p:sp>
          <p:nvSpPr>
            <p:cNvPr id="261" name="Google Shape;261;p7"/>
            <p:cNvSpPr/>
            <p:nvPr/>
          </p:nvSpPr>
          <p:spPr>
            <a:xfrm rot="10800000" flipH="1">
              <a:off x="4107640" y="1697043"/>
              <a:ext cx="1243800" cy="1243800"/>
            </a:xfrm>
            <a:prstGeom prst="rtTriangle">
              <a:avLst/>
            </a:prstGeom>
            <a:solidFill>
              <a:srgbClr val="1C2536"/>
            </a:solidFill>
            <a:ln w="9525" cap="flat" cmpd="sng">
              <a:solidFill>
                <a:srgbClr val="1C253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262" name="Google Shape;262;p7"/>
            <p:cNvSpPr/>
            <p:nvPr/>
          </p:nvSpPr>
          <p:spPr>
            <a:xfrm flipH="1">
              <a:off x="127162" y="1712590"/>
              <a:ext cx="1269000" cy="1228200"/>
            </a:xfrm>
            <a:prstGeom prst="rtTriangle">
              <a:avLst/>
            </a:prstGeom>
            <a:solidFill>
              <a:srgbClr val="1C2536"/>
            </a:solidFill>
            <a:ln w="9525" cap="flat" cmpd="sng">
              <a:solidFill>
                <a:srgbClr val="1C253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263" name="Google Shape;263;p7"/>
            <p:cNvSpPr/>
            <p:nvPr/>
          </p:nvSpPr>
          <p:spPr>
            <a:xfrm rot="10800000">
              <a:off x="185748" y="2940860"/>
              <a:ext cx="1243800" cy="414300"/>
            </a:xfrm>
            <a:prstGeom prst="triangle">
              <a:avLst>
                <a:gd name="adj" fmla="val 0"/>
              </a:avLst>
            </a:prstGeom>
            <a:solidFill>
              <a:srgbClr val="0D131D"/>
            </a:solidFill>
            <a:ln w="9525" cap="flat" cmpd="sng">
              <a:solidFill>
                <a:srgbClr val="1C253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8"/>
          <p:cNvSpPr txBox="1">
            <a:spLocks noGrp="1"/>
          </p:cNvSpPr>
          <p:nvPr>
            <p:ph type="ctrTitle" idx="4294967295"/>
          </p:nvPr>
        </p:nvSpPr>
        <p:spPr>
          <a:xfrm>
            <a:off x="1966304" y="131821"/>
            <a:ext cx="6128617" cy="61954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US" sz="2800" b="0" i="0" u="none" strike="noStrike" cap="none">
                <a:solidFill>
                  <a:schemeClr val="accent5"/>
                </a:solidFill>
                <a:latin typeface="Roboto Condensed"/>
                <a:ea typeface="Roboto Condensed"/>
                <a:cs typeface="Roboto Condensed"/>
                <a:sym typeface="Roboto Condensed"/>
              </a:rPr>
              <a:t>DATA FLOW DIAGRAM</a:t>
            </a:r>
            <a:endParaRPr sz="2800" b="0" i="0" u="none" strike="noStrike" cap="none">
              <a:solidFill>
                <a:schemeClr val="accent5"/>
              </a:solidFill>
              <a:latin typeface="Roboto Condensed"/>
              <a:ea typeface="Roboto Condensed"/>
              <a:cs typeface="Roboto Condensed"/>
              <a:sym typeface="Roboto Condensed"/>
            </a:endParaRPr>
          </a:p>
        </p:txBody>
      </p:sp>
      <p:sp>
        <p:nvSpPr>
          <p:cNvPr id="269" name="Google Shape;269;p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270" name="Google Shape;270;p8"/>
          <p:cNvPicPr preferRelativeResize="0"/>
          <p:nvPr/>
        </p:nvPicPr>
        <p:blipFill>
          <a:blip r:embed="rId3">
            <a:alphaModFix/>
          </a:blip>
          <a:stretch>
            <a:fillRect/>
          </a:stretch>
        </p:blipFill>
        <p:spPr>
          <a:xfrm>
            <a:off x="1925288" y="751368"/>
            <a:ext cx="5293427" cy="4087329"/>
          </a:xfrm>
          <a:prstGeom prst="rect">
            <a:avLst/>
          </a:prstGeom>
          <a:noFill/>
          <a:ln>
            <a:noFill/>
          </a:ln>
        </p:spPr>
      </p:pic>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On-screen Show (16:9)</PresentationFormat>
  <Paragraphs>110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Condensed Light</vt:lpstr>
      <vt:lpstr>Arvo</vt:lpstr>
      <vt:lpstr>Arial</vt:lpstr>
      <vt:lpstr>Montserrat</vt:lpstr>
      <vt:lpstr>Roboto Condensed</vt:lpstr>
      <vt:lpstr>Calibri</vt:lpstr>
      <vt:lpstr>Salerio template</vt:lpstr>
      <vt:lpstr>PROJECT MEMBERS:     AKASH ZALKE (4)     ADWAIT PADHYE (3)     ANIK MUKHERJEE (7)             -Leader     HIMANSHI DARVEKAR (21) </vt:lpstr>
      <vt:lpstr>COLOR MATRIX BASED VIRTUAL PASSWORD SYSTEM</vt:lpstr>
      <vt:lpstr>PROBLEM STATEMENT</vt:lpstr>
      <vt:lpstr>PROBLEM EXPLANATION</vt:lpstr>
      <vt:lpstr>PROBLEMS WITH EXISTING SYSTEM</vt:lpstr>
      <vt:lpstr>PROPOSED MODEL</vt:lpstr>
      <vt:lpstr>PROPOSED MODEL</vt:lpstr>
      <vt:lpstr>MODULES TO DESIGN</vt:lpstr>
      <vt:lpstr>DATA FLOW DIAGRAM</vt:lpstr>
      <vt:lpstr>BENEFITED MULTITUDE</vt:lpstr>
      <vt:lpstr>TECHNOLOGIES REQUIRED</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MEMBERS:     AKASH ZALKE (4)     ADWAIT PADHYE (3)     ANIK MUKHERJEE (7)             -Leader     HIMANSHI DARVEKAR (21) </dc:title>
  <dc:creator>Anik Mukherjee</dc:creator>
  <cp:lastModifiedBy>Anik Mukherjee</cp:lastModifiedBy>
  <cp:revision>1</cp:revision>
  <dcterms:modified xsi:type="dcterms:W3CDTF">2021-12-26T17:13:37Z</dcterms:modified>
</cp:coreProperties>
</file>