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6" r:id="rId2"/>
    <p:sldId id="286" r:id="rId3"/>
    <p:sldId id="257" r:id="rId4"/>
    <p:sldId id="288" r:id="rId5"/>
    <p:sldId id="297" r:id="rId6"/>
    <p:sldId id="296" r:id="rId7"/>
    <p:sldId id="294" r:id="rId8"/>
    <p:sldId id="292" r:id="rId9"/>
    <p:sldId id="290" r:id="rId10"/>
    <p:sldId id="285" r:id="rId11"/>
  </p:sldIdLst>
  <p:sldSz cx="9144000" cy="5143500" type="screen16x9"/>
  <p:notesSz cx="6858000" cy="9144000"/>
  <p:embeddedFontLst>
    <p:embeddedFont>
      <p:font typeface="Arvo"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Roboto Condensed" panose="02000000000000000000" pitchFamily="2" charset="0"/>
      <p:regular r:id="rId25"/>
      <p:bold r:id="rId26"/>
      <p:italic r:id="rId27"/>
      <p:boldItalic r:id="rId28"/>
    </p:embeddedFont>
    <p:embeddedFont>
      <p:font typeface="Roboto Condensed Light"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985F2-B0F3-474C-BD09-7C3EC18D09D9}" v="466" dt="2021-12-22T17:55:53.549"/>
    <p1510:client id="{BD1BDE72-F55C-41FB-B789-3913A65590F4}" v="114" dt="2021-12-23T10:35:52.914"/>
  </p1510:revLst>
</p1510:revInfo>
</file>

<file path=ppt/tableStyles.xml><?xml version="1.0" encoding="utf-8"?>
<a:tblStyleLst xmlns:a="http://schemas.openxmlformats.org/drawingml/2006/main" def="{025D08E4-4CB9-4A25-91DF-C19B82DA8EF8}">
  <a:tblStyle styleId="{025D08E4-4CB9-4A25-91DF-C19B82DA8E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2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51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3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998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49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95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657edcabb3_9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657edcabb3_95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51732" y="1131039"/>
            <a:ext cx="5347525" cy="3280460"/>
          </a:xfrm>
          <a:prstGeom prst="rect">
            <a:avLst/>
          </a:prstGeom>
        </p:spPr>
        <p:txBody>
          <a:bodyPr spcFirstLastPara="1" wrap="square" lIns="91425" tIns="91425" rIns="91425" bIns="91425" anchor="ctr" anchorCtr="0">
            <a:noAutofit/>
          </a:bodyPr>
          <a:lstStyle/>
          <a:p>
            <a:pPr algn="ctr"/>
            <a:r>
              <a:rPr lang="en-US" sz="2400"/>
              <a:t>TEAM ID: 502</a:t>
            </a:r>
            <a:br>
              <a:rPr lang="en-US" sz="2400"/>
            </a:br>
            <a:br>
              <a:rPr lang="en-US" sz="1400" b="0"/>
            </a:br>
            <a:r>
              <a:rPr lang="en-US" sz="2000" b="0"/>
              <a:t>TEAM MEMBERS</a:t>
            </a:r>
            <a:r>
              <a:rPr lang="en-US" sz="1800" b="0"/>
              <a:t>:</a:t>
            </a:r>
            <a:br>
              <a:rPr lang="en-US" sz="1400" b="0"/>
            </a:br>
            <a:br>
              <a:rPr lang="en-US" sz="1400" b="0"/>
            </a:br>
            <a:r>
              <a:rPr lang="en-US" sz="2000" b="0"/>
              <a:t>Anurag Naresh </a:t>
            </a:r>
            <a:r>
              <a:rPr lang="en-US" sz="2000" b="0" err="1"/>
              <a:t>Maldhure</a:t>
            </a:r>
            <a:br>
              <a:rPr lang="en-US" sz="2000" b="0"/>
            </a:br>
            <a:r>
              <a:rPr lang="en-US" sz="2000" b="0"/>
              <a:t>Mahima Khushal </a:t>
            </a:r>
            <a:r>
              <a:rPr lang="en-US" sz="2000" b="0" err="1"/>
              <a:t>Dhurve</a:t>
            </a:r>
            <a:br>
              <a:rPr lang="en-US" sz="2000" b="0"/>
            </a:br>
            <a:r>
              <a:rPr lang="en-US" sz="2000" b="0"/>
              <a:t>Akash Vinayak </a:t>
            </a:r>
            <a:r>
              <a:rPr lang="en-US" sz="2000" b="0" err="1"/>
              <a:t>Zalke</a:t>
            </a:r>
            <a:br>
              <a:rPr lang="en-US" sz="2000" b="0"/>
            </a:br>
            <a:r>
              <a:rPr lang="en-US" sz="2000" b="0"/>
              <a:t>Rutika  Pramod </a:t>
            </a:r>
            <a:r>
              <a:rPr lang="en-US" sz="2000" b="0" err="1"/>
              <a:t>Warade</a:t>
            </a:r>
            <a:br>
              <a:rPr lang="en-US" sz="2000" b="0"/>
            </a:br>
            <a:br>
              <a:rPr lang="en-US" sz="2000" b="0"/>
            </a:br>
            <a:endParaRPr lang="en-US" sz="2000" b="0"/>
          </a:p>
        </p:txBody>
      </p:sp>
      <p:sp>
        <p:nvSpPr>
          <p:cNvPr id="13" name="TextBox 12">
            <a:extLst>
              <a:ext uri="{FF2B5EF4-FFF2-40B4-BE49-F238E27FC236}">
                <a16:creationId xmlns:a16="http://schemas.microsoft.com/office/drawing/2014/main" id="{923532DA-585B-4313-A406-579B569D8EF2}"/>
              </a:ext>
            </a:extLst>
          </p:cNvPr>
          <p:cNvSpPr txBox="1"/>
          <p:nvPr/>
        </p:nvSpPr>
        <p:spPr>
          <a:xfrm flipH="1">
            <a:off x="7899635" y="4313748"/>
            <a:ext cx="1244365" cy="276999"/>
          </a:xfrm>
          <a:prstGeom prst="rect">
            <a:avLst/>
          </a:prstGeom>
          <a:noFill/>
        </p:spPr>
        <p:txBody>
          <a:bodyPr wrap="square" rtlCol="0">
            <a:spAutoFit/>
          </a:bodyPr>
          <a:lstStyle/>
          <a:p>
            <a:r>
              <a:rPr lang="en-US" sz="1200" b="1">
                <a:solidFill>
                  <a:schemeClr val="bg1"/>
                </a:solidFill>
              </a:rPr>
              <a:t>                     1</a:t>
            </a:r>
            <a:endParaRPr lang="en-IN" sz="12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446"/>
        <p:cNvGrpSpPr/>
        <p:nvPr/>
      </p:nvGrpSpPr>
      <p:grpSpPr>
        <a:xfrm>
          <a:off x="0" y="0"/>
          <a:ext cx="0" cy="0"/>
          <a:chOff x="0" y="0"/>
          <a:chExt cx="0" cy="0"/>
        </a:xfrm>
      </p:grpSpPr>
      <p:sp>
        <p:nvSpPr>
          <p:cNvPr id="1448" name="Google Shape;1448;p40"/>
          <p:cNvSpPr txBox="1"/>
          <p:nvPr/>
        </p:nvSpPr>
        <p:spPr>
          <a:xfrm>
            <a:off x="1106099" y="2209499"/>
            <a:ext cx="6960467" cy="469905"/>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4000" b="1">
                <a:solidFill>
                  <a:srgbClr val="434343"/>
                </a:solidFill>
                <a:latin typeface="Montserrat"/>
                <a:ea typeface="Montserrat"/>
                <a:cs typeface="Montserrat"/>
                <a:sym typeface="Montserrat"/>
              </a:rPr>
              <a:t>THANK YOU!</a:t>
            </a:r>
            <a:endParaRPr sz="4000" b="1">
              <a:solidFill>
                <a:srgbClr val="434343"/>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28590367-ED25-4144-BFD6-675F2B5F7E6D}"/>
              </a:ext>
            </a:extLst>
          </p:cNvPr>
          <p:cNvSpPr txBox="1"/>
          <p:nvPr/>
        </p:nvSpPr>
        <p:spPr>
          <a:xfrm>
            <a:off x="7584558" y="4632251"/>
            <a:ext cx="1559442" cy="276999"/>
          </a:xfrm>
          <a:prstGeom prst="rect">
            <a:avLst/>
          </a:prstGeom>
          <a:noFill/>
        </p:spPr>
        <p:txBody>
          <a:bodyPr wrap="square" rtlCol="0">
            <a:spAutoFit/>
          </a:bodyPr>
          <a:lstStyle/>
          <a:p>
            <a:r>
              <a:rPr lang="en-US" sz="1200"/>
              <a:t>                           </a:t>
            </a:r>
            <a:r>
              <a:rPr lang="en-US" sz="1200" b="1">
                <a:solidFill>
                  <a:schemeClr val="bg1"/>
                </a:solidFill>
              </a:rPr>
              <a:t>12</a:t>
            </a:r>
            <a:endParaRPr lang="en-IN" sz="12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72947" y="1084521"/>
            <a:ext cx="6998885" cy="2968129"/>
          </a:xfrm>
          <a:prstGeom prst="rect">
            <a:avLst/>
          </a:prstGeom>
        </p:spPr>
        <p:txBody>
          <a:bodyPr spcFirstLastPara="1" wrap="square" lIns="91425" tIns="91425" rIns="91425" bIns="91425" anchor="ctr" anchorCtr="0">
            <a:noAutofit/>
          </a:bodyPr>
          <a:lstStyle/>
          <a:p>
            <a:r>
              <a:rPr lang="en-US" sz="2500"/>
              <a:t>ON LINE INSTALLATION OF DRIPPER WITH ROBOTIC ARM ON ROVER</a:t>
            </a:r>
            <a:br>
              <a:rPr lang="en-US" sz="1400"/>
            </a:br>
            <a:endParaRPr sz="1400"/>
          </a:p>
        </p:txBody>
      </p:sp>
      <p:sp>
        <p:nvSpPr>
          <p:cNvPr id="8" name="TextBox 7">
            <a:extLst>
              <a:ext uri="{FF2B5EF4-FFF2-40B4-BE49-F238E27FC236}">
                <a16:creationId xmlns:a16="http://schemas.microsoft.com/office/drawing/2014/main" id="{7ED3D7CD-757B-4799-94F3-F8B27EC4B9CD}"/>
              </a:ext>
            </a:extLst>
          </p:cNvPr>
          <p:cNvSpPr txBox="1"/>
          <p:nvPr/>
        </p:nvSpPr>
        <p:spPr>
          <a:xfrm flipH="1">
            <a:off x="7800398" y="4309730"/>
            <a:ext cx="1343602" cy="276999"/>
          </a:xfrm>
          <a:prstGeom prst="rect">
            <a:avLst/>
          </a:prstGeom>
          <a:noFill/>
        </p:spPr>
        <p:txBody>
          <a:bodyPr wrap="square" rtlCol="0">
            <a:spAutoFit/>
          </a:bodyPr>
          <a:lstStyle/>
          <a:p>
            <a:r>
              <a:rPr lang="en-US" sz="1200"/>
              <a:t>                        </a:t>
            </a:r>
            <a:r>
              <a:rPr lang="en-US" sz="1200" b="1">
                <a:solidFill>
                  <a:schemeClr val="bg1"/>
                </a:solidFill>
              </a:rPr>
              <a:t>2</a:t>
            </a:r>
            <a:endParaRPr lang="en-IN" sz="1200" b="1">
              <a:solidFill>
                <a:schemeClr val="bg1"/>
              </a:solidFill>
            </a:endParaRPr>
          </a:p>
        </p:txBody>
      </p:sp>
    </p:spTree>
    <p:extLst>
      <p:ext uri="{BB962C8B-B14F-4D97-AF65-F5344CB8AC3E}">
        <p14:creationId xmlns:p14="http://schemas.microsoft.com/office/powerpoint/2010/main" val="189609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0789"/>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0"/>
              <a:t>INTRODUCTION</a:t>
            </a:r>
            <a:endParaRPr sz="2800" b="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93" name="Google Shape;193;p12"/>
          <p:cNvSpPr txBox="1">
            <a:spLocks noGrp="1"/>
          </p:cNvSpPr>
          <p:nvPr>
            <p:ph type="body" idx="1"/>
          </p:nvPr>
        </p:nvSpPr>
        <p:spPr>
          <a:xfrm>
            <a:off x="116514" y="1505192"/>
            <a:ext cx="6360457" cy="2506824"/>
          </a:xfrm>
          <a:prstGeom prst="rect">
            <a:avLst/>
          </a:prstGeom>
        </p:spPr>
        <p:txBody>
          <a:bodyPr spcFirstLastPara="1" wrap="square" lIns="91425" tIns="91425" rIns="91425" bIns="91425" anchor="t" anchorCtr="0">
            <a:noAutofit/>
          </a:bodyPr>
          <a:lstStyle/>
          <a:p>
            <a:pPr marL="0" indent="0">
              <a:spcAft>
                <a:spcPts val="1000"/>
              </a:spcAft>
              <a:buNone/>
            </a:pPr>
            <a:r>
              <a:rPr lang="en-US" sz="1400">
                <a:latin typeface="Roboto Condensed"/>
              </a:rPr>
              <a:t>Drip irrigation is one of the most effective methods to provide water/fertilizers and its nutrients directly to plants. This method delivers water and its nutrients directly to the roots in the appropriate amount when required. Water is delivered across the field in pipes called dripper lines featuring smaller units which are called drippers. Dripper specifically emits drops containing water. This method also reduces the chances of leaching. This method gives a maximum yield with lessening of weed growing and maximum utilization of the fertilizers. Also this method can be implemented on both regular and irregular species of land if properly installed. </a:t>
            </a:r>
          </a:p>
          <a:p>
            <a:pPr marL="0" indent="0">
              <a:spcAft>
                <a:spcPts val="1000"/>
              </a:spcAft>
              <a:buNone/>
            </a:pPr>
            <a:r>
              <a:rPr lang="en-US" sz="1400">
                <a:latin typeface="Roboto Condensed"/>
              </a:rPr>
              <a:t>Drip irrigation is known to be the most efficient irrigation methods with 95-100% water use efficiency. This is compared to sprinkler systems that have 80-85% water use efficiency or flood and furrow that are 60-70% efficient. Efficiency is related to the effectiveness of the system on crop performance and eventually on yield and profitability of the farmer.</a:t>
            </a:r>
          </a:p>
        </p:txBody>
      </p:sp>
      <p:grpSp>
        <p:nvGrpSpPr>
          <p:cNvPr id="22" name="Google Shape;1056;p38">
            <a:extLst>
              <a:ext uri="{FF2B5EF4-FFF2-40B4-BE49-F238E27FC236}">
                <a16:creationId xmlns:a16="http://schemas.microsoft.com/office/drawing/2014/main" id="{86D37CE5-5305-47B5-87D6-4D7D00BDCF88}"/>
              </a:ext>
            </a:extLst>
          </p:cNvPr>
          <p:cNvGrpSpPr/>
          <p:nvPr/>
        </p:nvGrpSpPr>
        <p:grpSpPr>
          <a:xfrm>
            <a:off x="152828" y="529947"/>
            <a:ext cx="460705" cy="491455"/>
            <a:chOff x="9901824" y="937343"/>
            <a:chExt cx="744273" cy="793950"/>
          </a:xfrm>
        </p:grpSpPr>
        <p:grpSp>
          <p:nvGrpSpPr>
            <p:cNvPr id="23" name="Google Shape;1057;p38">
              <a:extLst>
                <a:ext uri="{FF2B5EF4-FFF2-40B4-BE49-F238E27FC236}">
                  <a16:creationId xmlns:a16="http://schemas.microsoft.com/office/drawing/2014/main" id="{69CE270F-FC7C-44B5-B274-B4CC0365D99A}"/>
                </a:ext>
              </a:extLst>
            </p:cNvPr>
            <p:cNvGrpSpPr/>
            <p:nvPr/>
          </p:nvGrpSpPr>
          <p:grpSpPr>
            <a:xfrm>
              <a:off x="9901824" y="937343"/>
              <a:ext cx="744273" cy="793950"/>
              <a:chOff x="9901824" y="937343"/>
              <a:chExt cx="744273" cy="793950"/>
            </a:xfrm>
          </p:grpSpPr>
          <p:sp>
            <p:nvSpPr>
              <p:cNvPr id="30" name="Google Shape;1058;p38">
                <a:extLst>
                  <a:ext uri="{FF2B5EF4-FFF2-40B4-BE49-F238E27FC236}">
                    <a16:creationId xmlns:a16="http://schemas.microsoft.com/office/drawing/2014/main" id="{7FA1C4B1-CEB5-4A0C-8488-C4CF08C32D46}"/>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059;p38">
                <a:extLst>
                  <a:ext uri="{FF2B5EF4-FFF2-40B4-BE49-F238E27FC236}">
                    <a16:creationId xmlns:a16="http://schemas.microsoft.com/office/drawing/2014/main" id="{962C77FF-E505-44E9-A3D7-4B6F3E4B1E93}"/>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60;p38">
                <a:extLst>
                  <a:ext uri="{FF2B5EF4-FFF2-40B4-BE49-F238E27FC236}">
                    <a16:creationId xmlns:a16="http://schemas.microsoft.com/office/drawing/2014/main" id="{78EB835C-5DD4-4EDE-9343-1CA3B0537281}"/>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61;p38">
                <a:extLst>
                  <a:ext uri="{FF2B5EF4-FFF2-40B4-BE49-F238E27FC236}">
                    <a16:creationId xmlns:a16="http://schemas.microsoft.com/office/drawing/2014/main" id="{3BDC6262-1F24-4486-9886-2B0BDC304D9B}"/>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062;p38">
                <a:extLst>
                  <a:ext uri="{FF2B5EF4-FFF2-40B4-BE49-F238E27FC236}">
                    <a16:creationId xmlns:a16="http://schemas.microsoft.com/office/drawing/2014/main" id="{A6E6C351-C7C9-42A2-9BC0-765349099F7A}"/>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063;p38">
                <a:extLst>
                  <a:ext uri="{FF2B5EF4-FFF2-40B4-BE49-F238E27FC236}">
                    <a16:creationId xmlns:a16="http://schemas.microsoft.com/office/drawing/2014/main" id="{EFCB5ABF-A95F-425A-BC18-4739971D3DC8}"/>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64;p38">
                <a:extLst>
                  <a:ext uri="{FF2B5EF4-FFF2-40B4-BE49-F238E27FC236}">
                    <a16:creationId xmlns:a16="http://schemas.microsoft.com/office/drawing/2014/main" id="{D30F3129-1B81-4AFB-B0BD-226641AAB31D}"/>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65;p38">
                <a:extLst>
                  <a:ext uri="{FF2B5EF4-FFF2-40B4-BE49-F238E27FC236}">
                    <a16:creationId xmlns:a16="http://schemas.microsoft.com/office/drawing/2014/main" id="{9D6E5292-907F-4DD3-BA67-AF00D5835B02}"/>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66;p38">
                <a:extLst>
                  <a:ext uri="{FF2B5EF4-FFF2-40B4-BE49-F238E27FC236}">
                    <a16:creationId xmlns:a16="http://schemas.microsoft.com/office/drawing/2014/main" id="{312BFC29-3E16-4382-8228-00611DD8D9EF}"/>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67;p38">
                <a:extLst>
                  <a:ext uri="{FF2B5EF4-FFF2-40B4-BE49-F238E27FC236}">
                    <a16:creationId xmlns:a16="http://schemas.microsoft.com/office/drawing/2014/main" id="{369B7548-9139-47FD-8EC2-76422937C7C1}"/>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4" name="Google Shape;1068;p38">
              <a:extLst>
                <a:ext uri="{FF2B5EF4-FFF2-40B4-BE49-F238E27FC236}">
                  <a16:creationId xmlns:a16="http://schemas.microsoft.com/office/drawing/2014/main" id="{03AF2BF8-9754-4965-82D2-B35B4910CFE7}"/>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069;p38">
              <a:extLst>
                <a:ext uri="{FF2B5EF4-FFF2-40B4-BE49-F238E27FC236}">
                  <a16:creationId xmlns:a16="http://schemas.microsoft.com/office/drawing/2014/main" id="{E56A319F-372B-4144-9C49-C3BD9BB306D4}"/>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070;p38">
              <a:extLst>
                <a:ext uri="{FF2B5EF4-FFF2-40B4-BE49-F238E27FC236}">
                  <a16:creationId xmlns:a16="http://schemas.microsoft.com/office/drawing/2014/main" id="{5862D188-1636-4471-A6F9-DD1684C85716}"/>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71;p38">
              <a:extLst>
                <a:ext uri="{FF2B5EF4-FFF2-40B4-BE49-F238E27FC236}">
                  <a16:creationId xmlns:a16="http://schemas.microsoft.com/office/drawing/2014/main" id="{BE510689-AD79-473B-86E2-5337AEA12AA5}"/>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72;p38">
              <a:extLst>
                <a:ext uri="{FF2B5EF4-FFF2-40B4-BE49-F238E27FC236}">
                  <a16:creationId xmlns:a16="http://schemas.microsoft.com/office/drawing/2014/main" id="{108ADFA4-F11F-4DCF-97D0-C279C22C3824}"/>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73;p38">
              <a:extLst>
                <a:ext uri="{FF2B5EF4-FFF2-40B4-BE49-F238E27FC236}">
                  <a16:creationId xmlns:a16="http://schemas.microsoft.com/office/drawing/2014/main" id="{718FEDA8-3278-4C27-B70D-2408F2B29B41}"/>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2" name="Picture 2">
            <a:extLst>
              <a:ext uri="{FF2B5EF4-FFF2-40B4-BE49-F238E27FC236}">
                <a16:creationId xmlns:a16="http://schemas.microsoft.com/office/drawing/2014/main" id="{5ABDEB66-7855-4445-9AC8-2382148AAB7C}"/>
              </a:ext>
            </a:extLst>
          </p:cNvPr>
          <p:cNvPicPr>
            <a:picLocks noChangeAspect="1"/>
          </p:cNvPicPr>
          <p:nvPr/>
        </p:nvPicPr>
        <p:blipFill>
          <a:blip r:embed="rId3"/>
          <a:stretch>
            <a:fillRect/>
          </a:stretch>
        </p:blipFill>
        <p:spPr>
          <a:xfrm>
            <a:off x="6496493" y="1503179"/>
            <a:ext cx="2563775" cy="25026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0789"/>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0"/>
              <a:t>PROBLEM EXPLANATION</a:t>
            </a:r>
            <a:endParaRPr sz="2800" b="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2" name="Google Shape;1056;p38">
            <a:extLst>
              <a:ext uri="{FF2B5EF4-FFF2-40B4-BE49-F238E27FC236}">
                <a16:creationId xmlns:a16="http://schemas.microsoft.com/office/drawing/2014/main" id="{86D37CE5-5305-47B5-87D6-4D7D00BDCF88}"/>
              </a:ext>
            </a:extLst>
          </p:cNvPr>
          <p:cNvGrpSpPr/>
          <p:nvPr/>
        </p:nvGrpSpPr>
        <p:grpSpPr>
          <a:xfrm>
            <a:off x="152828" y="529947"/>
            <a:ext cx="460705" cy="491455"/>
            <a:chOff x="9901824" y="937343"/>
            <a:chExt cx="744273" cy="793950"/>
          </a:xfrm>
        </p:grpSpPr>
        <p:grpSp>
          <p:nvGrpSpPr>
            <p:cNvPr id="23" name="Google Shape;1057;p38">
              <a:extLst>
                <a:ext uri="{FF2B5EF4-FFF2-40B4-BE49-F238E27FC236}">
                  <a16:creationId xmlns:a16="http://schemas.microsoft.com/office/drawing/2014/main" id="{69CE270F-FC7C-44B5-B274-B4CC0365D99A}"/>
                </a:ext>
              </a:extLst>
            </p:cNvPr>
            <p:cNvGrpSpPr/>
            <p:nvPr/>
          </p:nvGrpSpPr>
          <p:grpSpPr>
            <a:xfrm>
              <a:off x="9901824" y="937343"/>
              <a:ext cx="744273" cy="793950"/>
              <a:chOff x="9901824" y="937343"/>
              <a:chExt cx="744273" cy="793950"/>
            </a:xfrm>
          </p:grpSpPr>
          <p:sp>
            <p:nvSpPr>
              <p:cNvPr id="30" name="Google Shape;1058;p38">
                <a:extLst>
                  <a:ext uri="{FF2B5EF4-FFF2-40B4-BE49-F238E27FC236}">
                    <a16:creationId xmlns:a16="http://schemas.microsoft.com/office/drawing/2014/main" id="{7FA1C4B1-CEB5-4A0C-8488-C4CF08C32D46}"/>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059;p38">
                <a:extLst>
                  <a:ext uri="{FF2B5EF4-FFF2-40B4-BE49-F238E27FC236}">
                    <a16:creationId xmlns:a16="http://schemas.microsoft.com/office/drawing/2014/main" id="{962C77FF-E505-44E9-A3D7-4B6F3E4B1E93}"/>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60;p38">
                <a:extLst>
                  <a:ext uri="{FF2B5EF4-FFF2-40B4-BE49-F238E27FC236}">
                    <a16:creationId xmlns:a16="http://schemas.microsoft.com/office/drawing/2014/main" id="{78EB835C-5DD4-4EDE-9343-1CA3B0537281}"/>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61;p38">
                <a:extLst>
                  <a:ext uri="{FF2B5EF4-FFF2-40B4-BE49-F238E27FC236}">
                    <a16:creationId xmlns:a16="http://schemas.microsoft.com/office/drawing/2014/main" id="{3BDC6262-1F24-4486-9886-2B0BDC304D9B}"/>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062;p38">
                <a:extLst>
                  <a:ext uri="{FF2B5EF4-FFF2-40B4-BE49-F238E27FC236}">
                    <a16:creationId xmlns:a16="http://schemas.microsoft.com/office/drawing/2014/main" id="{A6E6C351-C7C9-42A2-9BC0-765349099F7A}"/>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063;p38">
                <a:extLst>
                  <a:ext uri="{FF2B5EF4-FFF2-40B4-BE49-F238E27FC236}">
                    <a16:creationId xmlns:a16="http://schemas.microsoft.com/office/drawing/2014/main" id="{EFCB5ABF-A95F-425A-BC18-4739971D3DC8}"/>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64;p38">
                <a:extLst>
                  <a:ext uri="{FF2B5EF4-FFF2-40B4-BE49-F238E27FC236}">
                    <a16:creationId xmlns:a16="http://schemas.microsoft.com/office/drawing/2014/main" id="{D30F3129-1B81-4AFB-B0BD-226641AAB31D}"/>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65;p38">
                <a:extLst>
                  <a:ext uri="{FF2B5EF4-FFF2-40B4-BE49-F238E27FC236}">
                    <a16:creationId xmlns:a16="http://schemas.microsoft.com/office/drawing/2014/main" id="{9D6E5292-907F-4DD3-BA67-AF00D5835B02}"/>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66;p38">
                <a:extLst>
                  <a:ext uri="{FF2B5EF4-FFF2-40B4-BE49-F238E27FC236}">
                    <a16:creationId xmlns:a16="http://schemas.microsoft.com/office/drawing/2014/main" id="{312BFC29-3E16-4382-8228-00611DD8D9EF}"/>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67;p38">
                <a:extLst>
                  <a:ext uri="{FF2B5EF4-FFF2-40B4-BE49-F238E27FC236}">
                    <a16:creationId xmlns:a16="http://schemas.microsoft.com/office/drawing/2014/main" id="{369B7548-9139-47FD-8EC2-76422937C7C1}"/>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4" name="Google Shape;1068;p38">
              <a:extLst>
                <a:ext uri="{FF2B5EF4-FFF2-40B4-BE49-F238E27FC236}">
                  <a16:creationId xmlns:a16="http://schemas.microsoft.com/office/drawing/2014/main" id="{03AF2BF8-9754-4965-82D2-B35B4910CFE7}"/>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069;p38">
              <a:extLst>
                <a:ext uri="{FF2B5EF4-FFF2-40B4-BE49-F238E27FC236}">
                  <a16:creationId xmlns:a16="http://schemas.microsoft.com/office/drawing/2014/main" id="{E56A319F-372B-4144-9C49-C3BD9BB306D4}"/>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070;p38">
              <a:extLst>
                <a:ext uri="{FF2B5EF4-FFF2-40B4-BE49-F238E27FC236}">
                  <a16:creationId xmlns:a16="http://schemas.microsoft.com/office/drawing/2014/main" id="{5862D188-1636-4471-A6F9-DD1684C85716}"/>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71;p38">
              <a:extLst>
                <a:ext uri="{FF2B5EF4-FFF2-40B4-BE49-F238E27FC236}">
                  <a16:creationId xmlns:a16="http://schemas.microsoft.com/office/drawing/2014/main" id="{BE510689-AD79-473B-86E2-5337AEA12AA5}"/>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72;p38">
              <a:extLst>
                <a:ext uri="{FF2B5EF4-FFF2-40B4-BE49-F238E27FC236}">
                  <a16:creationId xmlns:a16="http://schemas.microsoft.com/office/drawing/2014/main" id="{108ADFA4-F11F-4DCF-97D0-C279C22C3824}"/>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73;p38">
              <a:extLst>
                <a:ext uri="{FF2B5EF4-FFF2-40B4-BE49-F238E27FC236}">
                  <a16:creationId xmlns:a16="http://schemas.microsoft.com/office/drawing/2014/main" id="{718FEDA8-3278-4C27-B70D-2408F2B29B41}"/>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 name="TextBox 2"/>
          <p:cNvSpPr txBox="1"/>
          <p:nvPr/>
        </p:nvSpPr>
        <p:spPr>
          <a:xfrm>
            <a:off x="421069" y="1656920"/>
            <a:ext cx="3972176" cy="523220"/>
          </a:xfrm>
          <a:prstGeom prst="rect">
            <a:avLst/>
          </a:prstGeom>
          <a:noFill/>
        </p:spPr>
        <p:txBody>
          <a:bodyPr wrap="square" lIns="91440" tIns="45720" rIns="91440" bIns="45720" rtlCol="0" anchor="t">
            <a:spAutoFit/>
          </a:bodyPr>
          <a:lstStyle/>
          <a:p>
            <a:endParaRPr lang="en-GB">
              <a:solidFill>
                <a:schemeClr val="accent1">
                  <a:lumMod val="75000"/>
                </a:schemeClr>
              </a:solidFill>
              <a:latin typeface="Roboto Condensed" panose="020B0604020202020204" charset="0"/>
              <a:ea typeface="Roboto Condensed" panose="020B0604020202020204" charset="0"/>
            </a:endParaRPr>
          </a:p>
          <a:p>
            <a:endParaRPr lang="en-GB"/>
          </a:p>
        </p:txBody>
      </p:sp>
      <p:sp>
        <p:nvSpPr>
          <p:cNvPr id="41" name="TextBox 1">
            <a:extLst>
              <a:ext uri="{FF2B5EF4-FFF2-40B4-BE49-F238E27FC236}">
                <a16:creationId xmlns:a16="http://schemas.microsoft.com/office/drawing/2014/main" id="{FC053578-6159-4CD2-B1AB-DCB75BC0CA3F}"/>
              </a:ext>
            </a:extLst>
          </p:cNvPr>
          <p:cNvSpPr txBox="1"/>
          <p:nvPr/>
        </p:nvSpPr>
        <p:spPr>
          <a:xfrm>
            <a:off x="421069" y="1656920"/>
            <a:ext cx="8231844" cy="1815882"/>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a:solidFill>
                <a:schemeClr val="accent1">
                  <a:lumMod val="75000"/>
                </a:schemeClr>
              </a:solidFill>
              <a:latin typeface="Roboto Condensed" panose="020B0604020202020204" charset="0"/>
              <a:ea typeface="Roboto Condensed" panose="020B0604020202020204" charset="0"/>
            </a:endParaRPr>
          </a:p>
          <a:p>
            <a:r>
              <a:rPr lang="en-US">
                <a:latin typeface="Roboto Condensed"/>
              </a:rPr>
              <a:t>Drip system installation is a long process which punching the holes in the dripper tubes, screwing the vacuum break, laying out the tube, installing if the ground stakes, laying tube around the shrubs and trees, positioning sprayers for ground overclose off the tubing’s end , cover the tubing with mulch . While performing these tasks sometimes the farmer may hurt himself while punching the holes in the tubes. Also for making so many punches the farmers have to stand and sit again and again which may result in the back and knee pain for the farmer. Therefore , we thought of creating a rover which may be used by the farmer to install a dripper system.</a:t>
            </a:r>
            <a:endParaRPr lang="en-GB">
              <a:latin typeface="Roboto Condensed"/>
            </a:endParaRPr>
          </a:p>
          <a:p>
            <a:endParaRPr lang="en-GB"/>
          </a:p>
        </p:txBody>
      </p:sp>
    </p:spTree>
    <p:extLst>
      <p:ext uri="{BB962C8B-B14F-4D97-AF65-F5344CB8AC3E}">
        <p14:creationId xmlns:p14="http://schemas.microsoft.com/office/powerpoint/2010/main" val="387666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7CE87-7234-4035-9B20-8D35DD7E5559}"/>
              </a:ext>
            </a:extLst>
          </p:cNvPr>
          <p:cNvSpPr>
            <a:spLocks noGrp="1"/>
          </p:cNvSpPr>
          <p:nvPr>
            <p:ph type="title"/>
          </p:nvPr>
        </p:nvSpPr>
        <p:spPr>
          <a:xfrm>
            <a:off x="814275" y="392575"/>
            <a:ext cx="5637184" cy="766200"/>
          </a:xfrm>
        </p:spPr>
        <p:txBody>
          <a:bodyPr/>
          <a:lstStyle/>
          <a:p>
            <a:r>
              <a:rPr lang="en-US" sz="2800" b="0"/>
              <a:t>Why do farmers prefer drip irrigation?</a:t>
            </a:r>
            <a:endParaRPr lang="en-US" sz="2800"/>
          </a:p>
          <a:p>
            <a:endParaRPr lang="en-US"/>
          </a:p>
        </p:txBody>
      </p:sp>
      <p:sp>
        <p:nvSpPr>
          <p:cNvPr id="3" name="Text Placeholder 2">
            <a:extLst>
              <a:ext uri="{FF2B5EF4-FFF2-40B4-BE49-F238E27FC236}">
                <a16:creationId xmlns:a16="http://schemas.microsoft.com/office/drawing/2014/main" id="{EC15B3F1-D50F-4EA1-9AB5-7F1851DB3500}"/>
              </a:ext>
            </a:extLst>
          </p:cNvPr>
          <p:cNvSpPr>
            <a:spLocks noGrp="1"/>
          </p:cNvSpPr>
          <p:nvPr>
            <p:ph type="body" idx="1"/>
          </p:nvPr>
        </p:nvSpPr>
        <p:spPr>
          <a:xfrm>
            <a:off x="814275" y="1537988"/>
            <a:ext cx="7485125" cy="2724300"/>
          </a:xfrm>
        </p:spPr>
        <p:txBody>
          <a:bodyPr/>
          <a:lstStyle/>
          <a:p>
            <a:r>
              <a:rPr lang="en-US" sz="1400">
                <a:latin typeface="Roboto Condensed"/>
              </a:rPr>
              <a:t>Drip Irrigation not only delivers greater ROI compared to other of irrigation methods, it also gives farmers an efficient and simple way to operate their farms.</a:t>
            </a:r>
          </a:p>
          <a:p>
            <a:r>
              <a:rPr lang="en-US" sz="1400">
                <a:latin typeface="Roboto Condensed"/>
              </a:rPr>
              <a:t>Higher consistent quality yields</a:t>
            </a:r>
          </a:p>
          <a:p>
            <a:r>
              <a:rPr lang="en-US" sz="1400">
                <a:latin typeface="Roboto Condensed"/>
              </a:rPr>
              <a:t>Huge water savings: no evaporation, no run off, no waste</a:t>
            </a:r>
          </a:p>
          <a:p>
            <a:r>
              <a:rPr lang="en-US" sz="1400">
                <a:latin typeface="Roboto Condensed"/>
              </a:rPr>
              <a:t>100% land utilization - drip irrigates uniformly in any topography and soil type</a:t>
            </a:r>
          </a:p>
          <a:p>
            <a:r>
              <a:rPr lang="en-US" sz="1400">
                <a:latin typeface="Roboto Condensed"/>
              </a:rPr>
              <a:t>Energy savings: drip irrigation works on low pressure</a:t>
            </a:r>
          </a:p>
          <a:p>
            <a:r>
              <a:rPr lang="en-US" sz="1400">
                <a:latin typeface="Roboto Condensed"/>
              </a:rPr>
              <a:t>Efficient use of fertilizer and crop protection, with no leaching</a:t>
            </a:r>
          </a:p>
          <a:p>
            <a:r>
              <a:rPr lang="en-US" sz="1400">
                <a:latin typeface="Roboto Condensed"/>
              </a:rPr>
              <a:t>Less dependency on weather, greater stability and lower risks</a:t>
            </a:r>
          </a:p>
          <a:p>
            <a:endParaRPr lang="en-US" sz="1100"/>
          </a:p>
        </p:txBody>
      </p:sp>
      <p:sp>
        <p:nvSpPr>
          <p:cNvPr id="5" name="Slide Number Placeholder 4">
            <a:extLst>
              <a:ext uri="{FF2B5EF4-FFF2-40B4-BE49-F238E27FC236}">
                <a16:creationId xmlns:a16="http://schemas.microsoft.com/office/drawing/2014/main" id="{5DD083D6-99B4-480F-A916-42169BF891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5</a:t>
            </a:fld>
            <a:endParaRPr lang="en"/>
          </a:p>
        </p:txBody>
      </p:sp>
    </p:spTree>
    <p:extLst>
      <p:ext uri="{BB962C8B-B14F-4D97-AF65-F5344CB8AC3E}">
        <p14:creationId xmlns:p14="http://schemas.microsoft.com/office/powerpoint/2010/main" val="34073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0789"/>
            <a:ext cx="5258400" cy="766200"/>
          </a:xfrm>
          <a:prstGeom prst="rect">
            <a:avLst/>
          </a:prstGeom>
        </p:spPr>
        <p:txBody>
          <a:bodyPr spcFirstLastPara="1" wrap="square" lIns="91425" tIns="91425" rIns="91425" bIns="91425" anchor="ctr" anchorCtr="0">
            <a:noAutofit/>
          </a:bodyPr>
          <a:lstStyle/>
          <a:p>
            <a:r>
              <a:rPr lang="en-US" sz="2800" b="0"/>
              <a:t>PROSPOSED SOLUTION</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2" name="Google Shape;1056;p38">
            <a:extLst>
              <a:ext uri="{FF2B5EF4-FFF2-40B4-BE49-F238E27FC236}">
                <a16:creationId xmlns:a16="http://schemas.microsoft.com/office/drawing/2014/main" id="{86D37CE5-5305-47B5-87D6-4D7D00BDCF88}"/>
              </a:ext>
            </a:extLst>
          </p:cNvPr>
          <p:cNvGrpSpPr/>
          <p:nvPr/>
        </p:nvGrpSpPr>
        <p:grpSpPr>
          <a:xfrm>
            <a:off x="152828" y="529947"/>
            <a:ext cx="460705" cy="491455"/>
            <a:chOff x="9901824" y="937343"/>
            <a:chExt cx="744273" cy="793950"/>
          </a:xfrm>
        </p:grpSpPr>
        <p:grpSp>
          <p:nvGrpSpPr>
            <p:cNvPr id="23" name="Google Shape;1057;p38">
              <a:extLst>
                <a:ext uri="{FF2B5EF4-FFF2-40B4-BE49-F238E27FC236}">
                  <a16:creationId xmlns:a16="http://schemas.microsoft.com/office/drawing/2014/main" id="{69CE270F-FC7C-44B5-B274-B4CC0365D99A}"/>
                </a:ext>
              </a:extLst>
            </p:cNvPr>
            <p:cNvGrpSpPr/>
            <p:nvPr/>
          </p:nvGrpSpPr>
          <p:grpSpPr>
            <a:xfrm>
              <a:off x="9901824" y="937343"/>
              <a:ext cx="744273" cy="793950"/>
              <a:chOff x="9901824" y="937343"/>
              <a:chExt cx="744273" cy="793950"/>
            </a:xfrm>
          </p:grpSpPr>
          <p:sp>
            <p:nvSpPr>
              <p:cNvPr id="30" name="Google Shape;1058;p38">
                <a:extLst>
                  <a:ext uri="{FF2B5EF4-FFF2-40B4-BE49-F238E27FC236}">
                    <a16:creationId xmlns:a16="http://schemas.microsoft.com/office/drawing/2014/main" id="{7FA1C4B1-CEB5-4A0C-8488-C4CF08C32D46}"/>
                  </a:ext>
                </a:extLst>
              </p:cNvPr>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059;p38">
                <a:extLst>
                  <a:ext uri="{FF2B5EF4-FFF2-40B4-BE49-F238E27FC236}">
                    <a16:creationId xmlns:a16="http://schemas.microsoft.com/office/drawing/2014/main" id="{962C77FF-E505-44E9-A3D7-4B6F3E4B1E93}"/>
                  </a:ext>
                </a:extLst>
              </p:cNvPr>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060;p38">
                <a:extLst>
                  <a:ext uri="{FF2B5EF4-FFF2-40B4-BE49-F238E27FC236}">
                    <a16:creationId xmlns:a16="http://schemas.microsoft.com/office/drawing/2014/main" id="{78EB835C-5DD4-4EDE-9343-1CA3B0537281}"/>
                  </a:ext>
                </a:extLst>
              </p:cNvPr>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3" name="Google Shape;1061;p38">
                <a:extLst>
                  <a:ext uri="{FF2B5EF4-FFF2-40B4-BE49-F238E27FC236}">
                    <a16:creationId xmlns:a16="http://schemas.microsoft.com/office/drawing/2014/main" id="{3BDC6262-1F24-4486-9886-2B0BDC304D9B}"/>
                  </a:ext>
                </a:extLst>
              </p:cNvPr>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4" name="Google Shape;1062;p38">
                <a:extLst>
                  <a:ext uri="{FF2B5EF4-FFF2-40B4-BE49-F238E27FC236}">
                    <a16:creationId xmlns:a16="http://schemas.microsoft.com/office/drawing/2014/main" id="{A6E6C351-C7C9-42A2-9BC0-765349099F7A}"/>
                  </a:ext>
                </a:extLst>
              </p:cNvPr>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063;p38">
                <a:extLst>
                  <a:ext uri="{FF2B5EF4-FFF2-40B4-BE49-F238E27FC236}">
                    <a16:creationId xmlns:a16="http://schemas.microsoft.com/office/drawing/2014/main" id="{EFCB5ABF-A95F-425A-BC18-4739971D3DC8}"/>
                  </a:ext>
                </a:extLst>
              </p:cNvPr>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064;p38">
                <a:extLst>
                  <a:ext uri="{FF2B5EF4-FFF2-40B4-BE49-F238E27FC236}">
                    <a16:creationId xmlns:a16="http://schemas.microsoft.com/office/drawing/2014/main" id="{D30F3129-1B81-4AFB-B0BD-226641AAB31D}"/>
                  </a:ext>
                </a:extLst>
              </p:cNvPr>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065;p38">
                <a:extLst>
                  <a:ext uri="{FF2B5EF4-FFF2-40B4-BE49-F238E27FC236}">
                    <a16:creationId xmlns:a16="http://schemas.microsoft.com/office/drawing/2014/main" id="{9D6E5292-907F-4DD3-BA67-AF00D5835B02}"/>
                  </a:ext>
                </a:extLst>
              </p:cNvPr>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066;p38">
                <a:extLst>
                  <a:ext uri="{FF2B5EF4-FFF2-40B4-BE49-F238E27FC236}">
                    <a16:creationId xmlns:a16="http://schemas.microsoft.com/office/drawing/2014/main" id="{312BFC29-3E16-4382-8228-00611DD8D9EF}"/>
                  </a:ext>
                </a:extLst>
              </p:cNvPr>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067;p38">
                <a:extLst>
                  <a:ext uri="{FF2B5EF4-FFF2-40B4-BE49-F238E27FC236}">
                    <a16:creationId xmlns:a16="http://schemas.microsoft.com/office/drawing/2014/main" id="{369B7548-9139-47FD-8EC2-76422937C7C1}"/>
                  </a:ext>
                </a:extLst>
              </p:cNvPr>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24" name="Google Shape;1068;p38">
              <a:extLst>
                <a:ext uri="{FF2B5EF4-FFF2-40B4-BE49-F238E27FC236}">
                  <a16:creationId xmlns:a16="http://schemas.microsoft.com/office/drawing/2014/main" id="{03AF2BF8-9754-4965-82D2-B35B4910CFE7}"/>
                </a:ext>
              </a:extLst>
            </p:cNvPr>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5" name="Google Shape;1069;p38">
              <a:extLst>
                <a:ext uri="{FF2B5EF4-FFF2-40B4-BE49-F238E27FC236}">
                  <a16:creationId xmlns:a16="http://schemas.microsoft.com/office/drawing/2014/main" id="{E56A319F-372B-4144-9C49-C3BD9BB306D4}"/>
                </a:ext>
              </a:extLst>
            </p:cNvPr>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6" name="Google Shape;1070;p38">
              <a:extLst>
                <a:ext uri="{FF2B5EF4-FFF2-40B4-BE49-F238E27FC236}">
                  <a16:creationId xmlns:a16="http://schemas.microsoft.com/office/drawing/2014/main" id="{5862D188-1636-4471-A6F9-DD1684C85716}"/>
                </a:ext>
              </a:extLst>
            </p:cNvPr>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071;p38">
              <a:extLst>
                <a:ext uri="{FF2B5EF4-FFF2-40B4-BE49-F238E27FC236}">
                  <a16:creationId xmlns:a16="http://schemas.microsoft.com/office/drawing/2014/main" id="{BE510689-AD79-473B-86E2-5337AEA12AA5}"/>
                </a:ext>
              </a:extLst>
            </p:cNvPr>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072;p38">
              <a:extLst>
                <a:ext uri="{FF2B5EF4-FFF2-40B4-BE49-F238E27FC236}">
                  <a16:creationId xmlns:a16="http://schemas.microsoft.com/office/drawing/2014/main" id="{108ADFA4-F11F-4DCF-97D0-C279C22C3824}"/>
                </a:ext>
              </a:extLst>
            </p:cNvPr>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073;p38">
              <a:extLst>
                <a:ext uri="{FF2B5EF4-FFF2-40B4-BE49-F238E27FC236}">
                  <a16:creationId xmlns:a16="http://schemas.microsoft.com/office/drawing/2014/main" id="{718FEDA8-3278-4C27-B70D-2408F2B29B41}"/>
                </a:ext>
              </a:extLst>
            </p:cNvPr>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3" name="TextBox 2"/>
          <p:cNvSpPr txBox="1"/>
          <p:nvPr/>
        </p:nvSpPr>
        <p:spPr>
          <a:xfrm>
            <a:off x="421069" y="1656920"/>
            <a:ext cx="3972176" cy="523220"/>
          </a:xfrm>
          <a:prstGeom prst="rect">
            <a:avLst/>
          </a:prstGeom>
          <a:noFill/>
        </p:spPr>
        <p:txBody>
          <a:bodyPr wrap="square" lIns="91440" tIns="45720" rIns="91440" bIns="45720" rtlCol="0" anchor="t">
            <a:spAutoFit/>
          </a:bodyPr>
          <a:lstStyle/>
          <a:p>
            <a:endParaRPr lang="en-GB">
              <a:solidFill>
                <a:schemeClr val="accent1">
                  <a:lumMod val="75000"/>
                </a:schemeClr>
              </a:solidFill>
              <a:latin typeface="Roboto Condensed" panose="020B0604020202020204" charset="0"/>
              <a:ea typeface="Roboto Condensed" panose="020B0604020202020204" charset="0"/>
            </a:endParaRPr>
          </a:p>
          <a:p>
            <a:endParaRPr lang="en-GB"/>
          </a:p>
        </p:txBody>
      </p:sp>
      <p:sp>
        <p:nvSpPr>
          <p:cNvPr id="41" name="TextBox 1">
            <a:extLst>
              <a:ext uri="{FF2B5EF4-FFF2-40B4-BE49-F238E27FC236}">
                <a16:creationId xmlns:a16="http://schemas.microsoft.com/office/drawing/2014/main" id="{FC053578-6159-4CD2-B1AB-DCB75BC0CA3F}"/>
              </a:ext>
            </a:extLst>
          </p:cNvPr>
          <p:cNvSpPr txBox="1"/>
          <p:nvPr/>
        </p:nvSpPr>
        <p:spPr>
          <a:xfrm>
            <a:off x="421069" y="1656920"/>
            <a:ext cx="7500856" cy="1169551"/>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a:solidFill>
                <a:schemeClr val="accent1">
                  <a:lumMod val="75000"/>
                </a:schemeClr>
              </a:solidFill>
              <a:latin typeface="Roboto Condensed" panose="020B0604020202020204" charset="0"/>
              <a:ea typeface="Roboto Condensed" panose="020B0604020202020204" charset="0"/>
            </a:endParaRPr>
          </a:p>
          <a:p>
            <a:r>
              <a:rPr lang="en-US">
                <a:latin typeface="Roboto Condensed"/>
              </a:rPr>
              <a:t>On line Installation of dripper with robotic arm mounted on rover. The rover will be equipped with the cameras and with help of Computer Vision we will complete stages of installation of drip irrigation system.</a:t>
            </a:r>
          </a:p>
          <a:p>
            <a:endParaRPr lang="en-GB">
              <a:latin typeface="Roboto Condensed"/>
            </a:endParaRPr>
          </a:p>
        </p:txBody>
      </p:sp>
    </p:spTree>
    <p:extLst>
      <p:ext uri="{BB962C8B-B14F-4D97-AF65-F5344CB8AC3E}">
        <p14:creationId xmlns:p14="http://schemas.microsoft.com/office/powerpoint/2010/main" val="31616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 sz="2800" b="0"/>
              <a:t>MODULES TO DESIGN</a:t>
            </a:r>
            <a:endParaRPr sz="2800"/>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420" name="Google Shape;420;p27"/>
          <p:cNvGrpSpPr/>
          <p:nvPr/>
        </p:nvGrpSpPr>
        <p:grpSpPr>
          <a:xfrm rot="10800000">
            <a:off x="836024" y="2296511"/>
            <a:ext cx="2694428" cy="864873"/>
            <a:chOff x="185742" y="1697043"/>
            <a:chExt cx="5165698" cy="1658117"/>
          </a:xfrm>
        </p:grpSpPr>
        <p:sp>
          <p:nvSpPr>
            <p:cNvPr id="421" name="Google Shape;421;p27"/>
            <p:cNvSpPr/>
            <p:nvPr/>
          </p:nvSpPr>
          <p:spPr>
            <a:xfrm rot="10800000" flipH="1">
              <a:off x="1427933" y="1697043"/>
              <a:ext cx="2693399" cy="1243801"/>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263248"/>
                  </a:solidFill>
                  <a:latin typeface="Roboto Condensed"/>
                  <a:ea typeface="Roboto Condensed"/>
                  <a:cs typeface="Roboto Condensed"/>
                  <a:sym typeface="Roboto Condensed"/>
                </a:rPr>
                <a:t>Input images</a:t>
              </a:r>
              <a:endParaRPr sz="18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a:solidFill>
                    <a:srgbClr val="263248"/>
                  </a:solidFill>
                  <a:latin typeface="Roboto Condensed"/>
                  <a:ea typeface="Roboto Condensed"/>
                  <a:cs typeface="Roboto Condensed"/>
                  <a:sym typeface="Roboto Condensed"/>
                </a:rPr>
                <a:t>P</a:t>
              </a:r>
              <a:r>
                <a:rPr lang="en" sz="1600">
                  <a:solidFill>
                    <a:srgbClr val="263248"/>
                  </a:solidFill>
                  <a:latin typeface="Roboto Condensed"/>
                  <a:ea typeface="Roboto Condensed"/>
                  <a:cs typeface="Roboto Condensed"/>
                  <a:sym typeface="Roboto Condensed"/>
                </a:rPr>
                <a:t>rocessing image</a:t>
              </a:r>
              <a:endParaRPr sz="16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0"/>
            <a:ext cx="2694428" cy="864874"/>
            <a:chOff x="185742" y="1697042"/>
            <a:chExt cx="5165698" cy="1658118"/>
          </a:xfrm>
        </p:grpSpPr>
        <p:sp>
          <p:nvSpPr>
            <p:cNvPr id="431" name="Google Shape;431;p27"/>
            <p:cNvSpPr/>
            <p:nvPr/>
          </p:nvSpPr>
          <p:spPr>
            <a:xfrm rot="10800000" flipH="1">
              <a:off x="1429551" y="1697042"/>
              <a:ext cx="2693399" cy="1243801"/>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solidFill>
                    <a:srgbClr val="FFFFFF"/>
                  </a:solidFill>
                  <a:latin typeface="Roboto Condensed"/>
                  <a:ea typeface="Roboto Condensed"/>
                  <a:cs typeface="Roboto Condensed"/>
                  <a:sym typeface="Roboto Condensed"/>
                </a:rPr>
                <a:t>C</a:t>
              </a:r>
              <a:r>
                <a:rPr lang="en" sz="1800">
                  <a:solidFill>
                    <a:srgbClr val="FFFFFF"/>
                  </a:solidFill>
                  <a:latin typeface="Roboto Condensed"/>
                  <a:ea typeface="Roboto Condensed"/>
                  <a:cs typeface="Roboto Condensed"/>
                  <a:sym typeface="Roboto Condensed"/>
                </a:rPr>
                <a:t>rowd count</a:t>
              </a:r>
              <a:endParaRPr sz="18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sp>
        <p:nvSpPr>
          <p:cNvPr id="22" name="Google Shape;618;p37">
            <a:extLst>
              <a:ext uri="{FF2B5EF4-FFF2-40B4-BE49-F238E27FC236}">
                <a16:creationId xmlns:a16="http://schemas.microsoft.com/office/drawing/2014/main" id="{8EAF9F60-55EE-4A25-B78D-B81F4F4DB9ED}"/>
              </a:ext>
            </a:extLst>
          </p:cNvPr>
          <p:cNvSpPr/>
          <p:nvPr/>
        </p:nvSpPr>
        <p:spPr>
          <a:xfrm>
            <a:off x="300249" y="623919"/>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64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a:t>BENEFITED MULTITUDE</a:t>
            </a:r>
            <a:endParaRPr sz="2800" b="0"/>
          </a:p>
        </p:txBody>
      </p:sp>
      <p:sp>
        <p:nvSpPr>
          <p:cNvPr id="237" name="Google Shape;237;p16"/>
          <p:cNvSpPr txBox="1">
            <a:spLocks noGrp="1"/>
          </p:cNvSpPr>
          <p:nvPr>
            <p:ph type="body" idx="1"/>
          </p:nvPr>
        </p:nvSpPr>
        <p:spPr>
          <a:xfrm>
            <a:off x="814275" y="1491000"/>
            <a:ext cx="6132600" cy="3145500"/>
          </a:xfrm>
          <a:prstGeom prst="rect">
            <a:avLst/>
          </a:prstGeom>
        </p:spPr>
        <p:txBody>
          <a:bodyPr spcFirstLastPara="1" wrap="square" lIns="91425" tIns="91425" rIns="91425" bIns="91425" anchor="ctr" anchorCtr="0">
            <a:noAutofit/>
          </a:bodyPr>
          <a:lstStyle/>
          <a:p>
            <a:pPr marL="76200" lvl="0" indent="0">
              <a:spcBef>
                <a:spcPts val="0"/>
              </a:spcBef>
              <a:buNone/>
            </a:pPr>
            <a:endParaRPr lang="en-GB" sz="1400">
              <a:solidFill>
                <a:schemeClr val="accent1">
                  <a:lumMod val="75000"/>
                </a:schemeClr>
              </a:solidFill>
              <a:latin typeface="Roboto Condensed"/>
              <a:ea typeface="Roboto Condensed"/>
            </a:endParaRPr>
          </a:p>
          <a:p>
            <a:pPr marL="76200" lvl="0" indent="0">
              <a:spcBef>
                <a:spcPts val="0"/>
              </a:spcBef>
              <a:buNone/>
            </a:pPr>
            <a:endParaRPr lang="en" sz="1400">
              <a:solidFill>
                <a:schemeClr val="accent1">
                  <a:lumMod val="75000"/>
                </a:schemeClr>
              </a:solidFill>
              <a:latin typeface="Roboto Condensed" panose="020B0604020202020204" charset="0"/>
              <a:ea typeface="Roboto Condensed" panose="020B0604020202020204" charset="0"/>
            </a:endParaRPr>
          </a:p>
          <a:p>
            <a:pPr>
              <a:spcBef>
                <a:spcPts val="0"/>
              </a:spcBef>
            </a:pPr>
            <a:r>
              <a:rPr lang="en" sz="1400">
                <a:solidFill>
                  <a:schemeClr val="accent1">
                    <a:lumMod val="75000"/>
                  </a:schemeClr>
                </a:solidFill>
                <a:latin typeface="Roboto Condensed"/>
                <a:ea typeface="Roboto Condensed"/>
              </a:rPr>
              <a:t>Less manpower for installation of drip irrigation.</a:t>
            </a:r>
          </a:p>
          <a:p>
            <a:pPr marL="76200" lvl="0" indent="0">
              <a:spcBef>
                <a:spcPts val="0"/>
              </a:spcBef>
              <a:buNone/>
            </a:pPr>
            <a:endParaRPr lang="en" sz="1400">
              <a:solidFill>
                <a:schemeClr val="accent1">
                  <a:lumMod val="75000"/>
                </a:schemeClr>
              </a:solidFill>
              <a:latin typeface="Roboto Condensed" panose="020B0604020202020204" charset="0"/>
              <a:ea typeface="Roboto Condensed" panose="020B0604020202020204" charset="0"/>
            </a:endParaRPr>
          </a:p>
          <a:p>
            <a:pPr lvl="0">
              <a:spcBef>
                <a:spcPts val="0"/>
              </a:spcBef>
            </a:pPr>
            <a:endParaRPr lang="en" sz="1400">
              <a:solidFill>
                <a:schemeClr val="accent1">
                  <a:lumMod val="75000"/>
                </a:schemeClr>
              </a:solidFill>
              <a:latin typeface="Roboto Condensed" panose="020B0604020202020204" charset="0"/>
              <a:ea typeface="Roboto Condensed" panose="020B0604020202020204" charset="0"/>
            </a:endParaRPr>
          </a:p>
          <a:p>
            <a:pPr lvl="0">
              <a:spcBef>
                <a:spcPts val="0"/>
              </a:spcBef>
            </a:pPr>
            <a:endParaRPr lang="en" sz="1400">
              <a:solidFill>
                <a:schemeClr val="accent1">
                  <a:lumMod val="75000"/>
                </a:schemeClr>
              </a:solidFill>
              <a:latin typeface="Roboto Condensed" panose="020B0604020202020204" charset="0"/>
              <a:ea typeface="Roboto Condensed" panose="020B060402020202020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7" name="Google Shape;744;p37">
            <a:extLst>
              <a:ext uri="{FF2B5EF4-FFF2-40B4-BE49-F238E27FC236}">
                <a16:creationId xmlns:a16="http://schemas.microsoft.com/office/drawing/2014/main" id="{3A414F8B-5FB8-44C9-9DC3-19BC9EC4FBBC}"/>
              </a:ext>
            </a:extLst>
          </p:cNvPr>
          <p:cNvGrpSpPr/>
          <p:nvPr/>
        </p:nvGrpSpPr>
        <p:grpSpPr>
          <a:xfrm>
            <a:off x="360178" y="634297"/>
            <a:ext cx="318264" cy="282756"/>
            <a:chOff x="5292575" y="3681900"/>
            <a:chExt cx="420150" cy="373275"/>
          </a:xfrm>
        </p:grpSpPr>
        <p:sp>
          <p:nvSpPr>
            <p:cNvPr id="18" name="Google Shape;745;p37">
              <a:extLst>
                <a:ext uri="{FF2B5EF4-FFF2-40B4-BE49-F238E27FC236}">
                  <a16:creationId xmlns:a16="http://schemas.microsoft.com/office/drawing/2014/main" id="{03F2A0F5-55F1-4B04-B9B0-FF6A2328B251}"/>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99C6A7F2-E1E3-41F6-928B-CA44C978B54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7;p37">
              <a:extLst>
                <a:ext uri="{FF2B5EF4-FFF2-40B4-BE49-F238E27FC236}">
                  <a16:creationId xmlns:a16="http://schemas.microsoft.com/office/drawing/2014/main" id="{5C4B5726-11BD-4D4E-8BFC-BEE416092672}"/>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8;p37">
              <a:extLst>
                <a:ext uri="{FF2B5EF4-FFF2-40B4-BE49-F238E27FC236}">
                  <a16:creationId xmlns:a16="http://schemas.microsoft.com/office/drawing/2014/main" id="{EF251E23-11F9-4D2E-9731-108357F0633B}"/>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9;p37">
              <a:extLst>
                <a:ext uri="{FF2B5EF4-FFF2-40B4-BE49-F238E27FC236}">
                  <a16:creationId xmlns:a16="http://schemas.microsoft.com/office/drawing/2014/main" id="{E0191163-4EA8-4D7A-B9EC-D3CE31757FAE}"/>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50;p37">
              <a:extLst>
                <a:ext uri="{FF2B5EF4-FFF2-40B4-BE49-F238E27FC236}">
                  <a16:creationId xmlns:a16="http://schemas.microsoft.com/office/drawing/2014/main" id="{F84D0ACD-77C4-47E8-9937-0CC5238FE685}"/>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51;p37">
              <a:extLst>
                <a:ext uri="{FF2B5EF4-FFF2-40B4-BE49-F238E27FC236}">
                  <a16:creationId xmlns:a16="http://schemas.microsoft.com/office/drawing/2014/main" id="{B939EC9D-6297-43A2-B7F3-70193607F0AA}"/>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897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b="0"/>
              <a:t>TECHNOLOGIES REQUIRED</a:t>
            </a:r>
            <a:endParaRPr sz="2800" b="0"/>
          </a:p>
        </p:txBody>
      </p:sp>
      <p:sp>
        <p:nvSpPr>
          <p:cNvPr id="237" name="Google Shape;237;p16"/>
          <p:cNvSpPr txBox="1">
            <a:spLocks noGrp="1"/>
          </p:cNvSpPr>
          <p:nvPr>
            <p:ph type="body" idx="1"/>
          </p:nvPr>
        </p:nvSpPr>
        <p:spPr>
          <a:xfrm>
            <a:off x="814275" y="1491000"/>
            <a:ext cx="6132600" cy="3145500"/>
          </a:xfrm>
          <a:prstGeom prst="rect">
            <a:avLst/>
          </a:prstGeom>
        </p:spPr>
        <p:txBody>
          <a:bodyPr spcFirstLastPara="1" wrap="square" lIns="91425" tIns="91425" rIns="91425" bIns="91425" anchor="ctr" anchorCtr="0">
            <a:noAutofit/>
          </a:bodyPr>
          <a:lstStyle/>
          <a:p>
            <a:pPr>
              <a:spcBef>
                <a:spcPts val="0"/>
              </a:spcBef>
            </a:pPr>
            <a:r>
              <a:rPr lang="en" sz="1400" b="1" u="sng" dirty="0">
                <a:solidFill>
                  <a:schemeClr val="accent1">
                    <a:lumMod val="75000"/>
                  </a:schemeClr>
                </a:solidFill>
                <a:latin typeface="Roboto Condensed"/>
                <a:ea typeface="Roboto Condensed"/>
              </a:rPr>
              <a:t>Hardware Requirements:</a:t>
            </a:r>
            <a:r>
              <a:rPr lang="en" sz="1400" dirty="0">
                <a:solidFill>
                  <a:schemeClr val="accent1">
                    <a:lumMod val="75000"/>
                  </a:schemeClr>
                </a:solidFill>
                <a:latin typeface="Roboto Condensed"/>
                <a:ea typeface="Roboto Condensed"/>
              </a:rPr>
              <a:t>   </a:t>
            </a:r>
            <a:r>
              <a:rPr lang="en" sz="1400" dirty="0">
                <a:latin typeface="Roboto Condensed"/>
              </a:rPr>
              <a:t>Rover, Line installation mechanism, camera, drill and tap installation mechanism, </a:t>
            </a:r>
            <a:endParaRPr lang="en" sz="1400" dirty="0">
              <a:solidFill>
                <a:srgbClr val="263248"/>
              </a:solidFill>
              <a:latin typeface="Roboto Condensed"/>
            </a:endParaRPr>
          </a:p>
          <a:p>
            <a:pPr marL="457200" lvl="0" indent="-381000" algn="l" rtl="0">
              <a:spcBef>
                <a:spcPts val="0"/>
              </a:spcBef>
              <a:spcAft>
                <a:spcPts val="0"/>
              </a:spcAft>
              <a:buSzPts val="2400"/>
              <a:buChar char="▰"/>
            </a:pPr>
            <a:endParaRPr lang="en" sz="1800">
              <a:solidFill>
                <a:schemeClr val="accent1">
                  <a:lumMod val="75000"/>
                </a:schemeClr>
              </a:solidFill>
              <a:latin typeface="Roboto Condensed" panose="020B0604020202020204" charset="0"/>
              <a:ea typeface="Roboto Condensed" panose="020B0604020202020204" charset="0"/>
            </a:endParaRPr>
          </a:p>
          <a:p>
            <a:pPr marL="76200" lvl="0" indent="0" algn="l" rtl="0">
              <a:spcBef>
                <a:spcPts val="0"/>
              </a:spcBef>
              <a:spcAft>
                <a:spcPts val="0"/>
              </a:spcAft>
              <a:buSzPts val="2400"/>
              <a:buNone/>
            </a:pPr>
            <a:endParaRPr lang="en" sz="1800">
              <a:solidFill>
                <a:schemeClr val="accent1">
                  <a:lumMod val="75000"/>
                </a:schemeClr>
              </a:solidFill>
              <a:latin typeface="Roboto Condensed" panose="020B0604020202020204" charset="0"/>
              <a:ea typeface="Roboto Condensed" panose="020B0604020202020204" charset="0"/>
            </a:endParaRPr>
          </a:p>
          <a:p>
            <a:pPr>
              <a:spcBef>
                <a:spcPts val="0"/>
              </a:spcBef>
            </a:pPr>
            <a:r>
              <a:rPr lang="en" sz="1400" b="1" u="sng" dirty="0">
                <a:solidFill>
                  <a:schemeClr val="accent1">
                    <a:lumMod val="75000"/>
                  </a:schemeClr>
                </a:solidFill>
                <a:latin typeface="Roboto Condensed"/>
                <a:ea typeface="Roboto Condensed"/>
              </a:rPr>
              <a:t>Software Requirements:  </a:t>
            </a:r>
            <a:r>
              <a:rPr lang="en" sz="1400" b="1" u="sng" dirty="0" err="1">
                <a:solidFill>
                  <a:schemeClr val="accent1">
                    <a:lumMod val="75000"/>
                  </a:schemeClr>
                </a:solidFill>
                <a:latin typeface="Roboto Condensed"/>
                <a:ea typeface="Roboto Condensed"/>
              </a:rPr>
              <a:t>Solidworks</a:t>
            </a:r>
            <a:r>
              <a:rPr lang="en" sz="1400" b="1" u="sng" dirty="0">
                <a:solidFill>
                  <a:schemeClr val="accent1">
                    <a:lumMod val="75000"/>
                  </a:schemeClr>
                </a:solidFill>
                <a:latin typeface="Roboto Condensed"/>
                <a:ea typeface="Roboto Condensed"/>
              </a:rPr>
              <a:t>, CATIA, Python/Matlab, MongoDB/Flask for server creation, </a:t>
            </a:r>
            <a:endParaRPr lang="en" sz="1400" dirty="0">
              <a:solidFill>
                <a:schemeClr val="accent1">
                  <a:lumMod val="75000"/>
                </a:schemeClr>
              </a:solidFill>
              <a:latin typeface="Roboto Condensed"/>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20" name="Google Shape;693;p37">
            <a:extLst>
              <a:ext uri="{FF2B5EF4-FFF2-40B4-BE49-F238E27FC236}">
                <a16:creationId xmlns:a16="http://schemas.microsoft.com/office/drawing/2014/main" id="{4F02D2C6-C223-4F22-807E-5162D2637484}"/>
              </a:ext>
            </a:extLst>
          </p:cNvPr>
          <p:cNvGrpSpPr/>
          <p:nvPr/>
        </p:nvGrpSpPr>
        <p:grpSpPr>
          <a:xfrm>
            <a:off x="285406" y="610085"/>
            <a:ext cx="349624" cy="331179"/>
            <a:chOff x="2583100" y="2973775"/>
            <a:chExt cx="461550" cy="437200"/>
          </a:xfrm>
        </p:grpSpPr>
        <p:sp>
          <p:nvSpPr>
            <p:cNvPr id="21" name="Google Shape;694;p37">
              <a:extLst>
                <a:ext uri="{FF2B5EF4-FFF2-40B4-BE49-F238E27FC236}">
                  <a16:creationId xmlns:a16="http://schemas.microsoft.com/office/drawing/2014/main" id="{597C8A89-6CCD-4E6A-AD56-002F2D40CCB7}"/>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5;p37">
              <a:extLst>
                <a:ext uri="{FF2B5EF4-FFF2-40B4-BE49-F238E27FC236}">
                  <a16:creationId xmlns:a16="http://schemas.microsoft.com/office/drawing/2014/main" id="{3A0E2672-414C-4EED-9BB1-B365807890E9}"/>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697;p37">
            <a:extLst>
              <a:ext uri="{FF2B5EF4-FFF2-40B4-BE49-F238E27FC236}">
                <a16:creationId xmlns:a16="http://schemas.microsoft.com/office/drawing/2014/main" id="{1459C900-38D4-4301-9723-606A65D1F19C}"/>
              </a:ext>
            </a:extLst>
          </p:cNvPr>
          <p:cNvGrpSpPr/>
          <p:nvPr/>
        </p:nvGrpSpPr>
        <p:grpSpPr>
          <a:xfrm>
            <a:off x="5004377" y="629922"/>
            <a:ext cx="392063" cy="291505"/>
            <a:chOff x="5247525" y="3007275"/>
            <a:chExt cx="517575" cy="384825"/>
          </a:xfrm>
        </p:grpSpPr>
        <p:sp>
          <p:nvSpPr>
            <p:cNvPr id="24" name="Google Shape;698;p37">
              <a:extLst>
                <a:ext uri="{FF2B5EF4-FFF2-40B4-BE49-F238E27FC236}">
                  <a16:creationId xmlns:a16="http://schemas.microsoft.com/office/drawing/2014/main" id="{6A09F742-3CC9-4027-9A67-42C0B7131473}"/>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9;p37">
              <a:extLst>
                <a:ext uri="{FF2B5EF4-FFF2-40B4-BE49-F238E27FC236}">
                  <a16:creationId xmlns:a16="http://schemas.microsoft.com/office/drawing/2014/main" id="{FF004B2E-AE07-4C10-9B1D-5F6EC813FF3D}"/>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187476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Salerio template</vt:lpstr>
      <vt:lpstr>TEAM ID: 502  TEAM MEMBERS:  Anurag Naresh Maldhure Mahima Khushal Dhurve Akash Vinayak Zalke Rutika  Pramod Warade  </vt:lpstr>
      <vt:lpstr>ON LINE INSTALLATION OF DRIPPER WITH ROBOTIC ARM ON ROVER </vt:lpstr>
      <vt:lpstr>INTRODUCTION</vt:lpstr>
      <vt:lpstr>PROBLEM EXPLANATION</vt:lpstr>
      <vt:lpstr>Why do farmers prefer drip irrigation? </vt:lpstr>
      <vt:lpstr>PROSPOSED SOLUTION</vt:lpstr>
      <vt:lpstr>MODULES TO DESIGN</vt:lpstr>
      <vt:lpstr>BENEFITED MULTITUDE</vt:lpstr>
      <vt:lpstr>TECHNOLOGIES REQUIRED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MEMBERS :     AKASH ZALKE     ADWAIT PADHYE     ANIK MUKHERJEE     HIMANSHI DARVEKAR</dc:title>
  <dc:creator>Anik Mukherjee</dc:creator>
  <cp:revision>43</cp:revision>
  <dcterms:modified xsi:type="dcterms:W3CDTF">2021-12-23T10:38:41Z</dcterms:modified>
</cp:coreProperties>
</file>