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0" r:id="rId5"/>
    <p:sldId id="261" r:id="rId6"/>
    <p:sldId id="262" r:id="rId7"/>
    <p:sldId id="263" r:id="rId8"/>
    <p:sldId id="264" r:id="rId9"/>
    <p:sldId id="265" r:id="rId10"/>
    <p:sldId id="266" r:id="rId11"/>
    <p:sldId id="267" r:id="rId12"/>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624417" y="3717925"/>
            <a:ext cx="10943167"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4940300"/>
            <a:ext cx="10949517"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p>
        </p:txBody>
      </p:sp>
      <p:sp>
        <p:nvSpPr>
          <p:cNvPr id="5" name="Footer Placeholder 4"/>
          <p:cNvSpPr>
            <a:spLocks noGrp="1"/>
          </p:cNvSpPr>
          <p:nvPr>
            <p:ph type="ftr" sz="quarter" idx="11"/>
          </p:nvPr>
        </p:nvSpPr>
        <p:spPr/>
        <p:txBody>
          <a:bodyPr/>
          <a:p>
            <a:pPr lvl="0"/>
            <a:endParaRPr lang="en-US"/>
          </a:p>
        </p:txBody>
      </p:sp>
      <p:sp>
        <p:nvSpPr>
          <p:cNvPr id="6" name="Slide Number Placeholder 5"/>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p>
        </p:txBody>
      </p:sp>
      <p:sp>
        <p:nvSpPr>
          <p:cNvPr id="6" name="Footer Placeholder 5"/>
          <p:cNvSpPr>
            <a:spLocks noGrp="1"/>
          </p:cNvSpPr>
          <p:nvPr>
            <p:ph type="ftr" sz="quarter" idx="11"/>
          </p:nvPr>
        </p:nvSpPr>
        <p:spPr/>
        <p:txBody>
          <a:bodyPr/>
          <a:p>
            <a:pPr lvl="0"/>
            <a:endParaRPr lang="en-US"/>
          </a:p>
        </p:txBody>
      </p:sp>
      <p:sp>
        <p:nvSpPr>
          <p:cNvPr id="7" name="Slide Number Placeholder 6"/>
          <p:cNvSpPr>
            <a:spLocks noGrp="1"/>
          </p:cNvSpPr>
          <p:nvPr>
            <p:ph type="sldNum" sz="quarter" idx="12"/>
          </p:nvPr>
        </p:nvSpPr>
        <p:spPr/>
        <p:txBody>
          <a:bodyPr/>
          <a:p>
            <a:pPr lvl="0"/>
            <a:fld id="{9A0DB2DC-4C9A-4742-B13C-FB6460FD3503}" type="slidenum">
              <a:rPr lang="en-US"/>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85140" y="1719580"/>
            <a:ext cx="11275060" cy="1884045"/>
          </a:xfrm>
        </p:spPr>
        <p:txBody>
          <a:bodyPr>
            <a:normAutofit/>
          </a:bodyPr>
          <a:lstStyle/>
          <a:p>
            <a:r>
              <a:rPr lang="en-US" sz="2400" dirty="0">
                <a:solidFill>
                  <a:schemeClr val="bg1"/>
                </a:solidFill>
              </a:rPr>
              <a:t>Shashank kumar</a:t>
            </a:r>
            <a:br>
              <a:rPr lang="en-US" sz="2400" dirty="0">
                <a:solidFill>
                  <a:schemeClr val="bg1"/>
                </a:solidFill>
              </a:rPr>
            </a:br>
            <a:r>
              <a:rPr lang="en-US" sz="2400" dirty="0">
                <a:solidFill>
                  <a:schemeClr val="bg1"/>
                </a:solidFill>
              </a:rPr>
              <a:t>Student (UG)</a:t>
            </a:r>
            <a:br>
              <a:rPr lang="en-US" sz="2400" dirty="0">
                <a:solidFill>
                  <a:schemeClr val="bg1"/>
                </a:solidFill>
              </a:rPr>
            </a:br>
            <a:r>
              <a:rPr lang="en-US" sz="2400" dirty="0">
                <a:solidFill>
                  <a:schemeClr val="bg1"/>
                </a:solidFill>
              </a:rPr>
              <a:t>IIIT BH </a:t>
            </a:r>
            <a:br>
              <a:rPr lang="en-US" sz="2400" dirty="0">
                <a:solidFill>
                  <a:schemeClr val="bg1"/>
                </a:solidFill>
              </a:rPr>
            </a:br>
            <a:r>
              <a:rPr lang="en-US" sz="2400" dirty="0">
                <a:solidFill>
                  <a:schemeClr val="bg1"/>
                </a:solidFill>
              </a:rPr>
              <a:t>Electronics and Telecommunication engineering</a:t>
            </a:r>
            <a:endParaRPr lang="en-US" sz="2400" dirty="0">
              <a:solidFill>
                <a:schemeClr val="bg1"/>
              </a:solidFill>
            </a:endParaRPr>
          </a:p>
        </p:txBody>
      </p:sp>
      <p:sp>
        <p:nvSpPr>
          <p:cNvPr id="3" name="Subtitle 2"/>
          <p:cNvSpPr>
            <a:spLocks noGrp="1"/>
          </p:cNvSpPr>
          <p:nvPr>
            <p:ph type="subTitle" idx="1"/>
          </p:nvPr>
        </p:nvSpPr>
        <p:spPr/>
        <p:txBody>
          <a:bodyPr>
            <a:normAutofit/>
          </a:bodyPr>
          <a:lstStyle/>
          <a:p>
            <a:pPr algn="ctr"/>
            <a:r>
              <a:rPr lang="en-IN" sz="4800" dirty="0" smtClean="0"/>
              <a:t>         Epidemiology Research Track</a:t>
            </a:r>
            <a:endParaRPr lang="en-IN" sz="4800" dirty="0" smtClean="0"/>
          </a:p>
        </p:txBody>
      </p:sp>
      <p:pic>
        <p:nvPicPr>
          <p:cNvPr id="1026" name="Picture 2" descr="CARE INC (501C3 APPROVED) - COLLABORATIVE ACTION ON SARSCOV2 ERADICATION"/>
          <p:cNvPicPr>
            <a:picLocks noChangeAspect="1" noChangeArrowheads="1"/>
          </p:cNvPicPr>
          <p:nvPr/>
        </p:nvPicPr>
        <p:blipFill>
          <a:blip r:embed="rId1" cstate="print"/>
          <a:srcRect/>
          <a:stretch>
            <a:fillRect/>
          </a:stretch>
        </p:blipFill>
        <p:spPr bwMode="auto">
          <a:xfrm>
            <a:off x="144329" y="50334"/>
            <a:ext cx="2152650" cy="9525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1278890"/>
            <a:ext cx="10972800" cy="530860"/>
          </a:xfrm>
        </p:spPr>
        <p:txBody>
          <a:bodyPr/>
          <a:p>
            <a:r>
              <a:rPr lang="en-US">
                <a:sym typeface="+mn-ea"/>
              </a:rPr>
              <a:t>Experimental results for Death</a:t>
            </a:r>
            <a:endParaRPr lang="en-US"/>
          </a:p>
        </p:txBody>
      </p:sp>
      <p:sp>
        <p:nvSpPr>
          <p:cNvPr id="6" name="Content Placeholder 5"/>
          <p:cNvSpPr>
            <a:spLocks noGrp="1"/>
          </p:cNvSpPr>
          <p:nvPr>
            <p:ph sz="half" idx="1"/>
          </p:nvPr>
        </p:nvSpPr>
        <p:spPr>
          <a:xfrm>
            <a:off x="609600" y="1809750"/>
            <a:ext cx="11510645" cy="4318000"/>
          </a:xfrm>
        </p:spPr>
        <p:txBody>
          <a:bodyPr/>
          <a:p>
            <a:r>
              <a:rPr lang="en-US" sz="2400"/>
              <a:t>Feature ranking:</a:t>
            </a:r>
            <a:endParaRPr lang="en-US" sz="2400"/>
          </a:p>
          <a:p>
            <a:r>
              <a:rPr lang="en-US" sz="2400"/>
              <a:t>tempC, Importance: 0.2783188108662247</a:t>
            </a:r>
            <a:endParaRPr lang="en-US" sz="2400"/>
          </a:p>
          <a:p>
            <a:r>
              <a:rPr lang="en-US" sz="2400"/>
              <a:t> sunHour, Importance: 0.23116350589441223</a:t>
            </a:r>
            <a:endParaRPr lang="en-US" sz="2400"/>
          </a:p>
          <a:p>
            <a:r>
              <a:rPr lang="en-US" sz="2400"/>
              <a:t>population, Importance: 0.2234751409533564</a:t>
            </a:r>
            <a:endParaRPr lang="en-US" sz="2400"/>
          </a:p>
          <a:p>
            <a:r>
              <a:rPr lang="en-US" sz="2400"/>
              <a:t>4, Feature: humidity, Importance: 0.12045105074320783</a:t>
            </a:r>
            <a:endParaRPr lang="en-US" sz="2400"/>
          </a:p>
          <a:p>
            <a:r>
              <a:rPr lang="en-US" sz="2400"/>
              <a:t>5, Feature: windspeedKmph, Importance: 0.10199897488467109</a:t>
            </a:r>
            <a:endParaRPr lang="en-US" sz="2400"/>
          </a:p>
          <a:p>
            <a:r>
              <a:rPr lang="en-US" sz="2400"/>
              <a:t>6, Feature: density, Importance: 0.024602767811378688</a:t>
            </a:r>
            <a:endParaRPr lang="en-US" sz="2400"/>
          </a:p>
          <a:p>
            <a:r>
              <a:rPr lang="en-US" sz="2400"/>
              <a:t>7, Feature: age, Importance: 0.01230138390568934</a:t>
            </a:r>
            <a:endParaRPr lang="en-US" sz="2400"/>
          </a:p>
          <a:p>
            <a:r>
              <a:rPr lang="en-US" sz="2400"/>
              <a:t>8, Feature: urban_percentage, Importance: 0.004100461301900208</a:t>
            </a:r>
            <a:endParaRPr lang="en-US" sz="2400"/>
          </a:p>
          <a:p>
            <a:r>
              <a:rPr lang="en-US" sz="2400"/>
              <a:t>9, Feature: fertility, Importance: 0.0035879036391593903</a:t>
            </a:r>
            <a:endParaRPr lang="en-US" sz="2400"/>
          </a:p>
        </p:txBody>
      </p:sp>
      <p:pic>
        <p:nvPicPr>
          <p:cNvPr id="1026" name="Picture 2" descr="CARE INC (501C3 APPROVED) - COLLABORATIVE ACTION ON SARSCOV2 ERADICATION"/>
          <p:cNvPicPr>
            <a:picLocks noChangeAspect="1" noChangeArrowheads="1"/>
          </p:cNvPicPr>
          <p:nvPr>
            <p:ph sz="half" idx="2"/>
          </p:nvPr>
        </p:nvPicPr>
        <p:blipFill>
          <a:blip r:embed="rId1" cstate="print"/>
          <a:srcRect/>
          <a:stretch>
            <a:fillRect/>
          </a:stretch>
        </p:blipFill>
        <p:spPr bwMode="auto">
          <a:xfrm>
            <a:off x="22860" y="-2540"/>
            <a:ext cx="2152650" cy="9525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50900"/>
            <a:ext cx="10972800" cy="2240915"/>
          </a:xfrm>
        </p:spPr>
        <p:txBody>
          <a:bodyPr/>
          <a:p>
            <a:r>
              <a:rPr lang="en-US"/>
              <a:t>Association between weather data and COVID-19 spread and mortality rate: Machine learning approaches</a:t>
            </a:r>
            <a:endParaRPr lang="en-US"/>
          </a:p>
        </p:txBody>
      </p:sp>
      <p:sp>
        <p:nvSpPr>
          <p:cNvPr id="3" name="Content Placeholder 2"/>
          <p:cNvSpPr>
            <a:spLocks noGrp="1"/>
          </p:cNvSpPr>
          <p:nvPr>
            <p:ph idx="1"/>
          </p:nvPr>
        </p:nvSpPr>
        <p:spPr>
          <a:xfrm>
            <a:off x="609600" y="3091180"/>
            <a:ext cx="10972800" cy="3035300"/>
          </a:xfrm>
          <a:solidFill>
            <a:schemeClr val="bg1"/>
          </a:solidFill>
        </p:spPr>
        <p:txBody>
          <a:bodyPr/>
          <a:p>
            <a:r>
              <a:rPr lang="en-US"/>
              <a:t>Here We will analyze collected Dataset With help of Machine Learning algorithems and Visualize in Different Mannner after that we will get some useful relation that will show the appropriate relationship among weather parameters and covid 19 spread and also we will compare this with mortality rate.</a:t>
            </a:r>
            <a:endParaRPr lang="en-US"/>
          </a:p>
        </p:txBody>
      </p:sp>
      <p:pic>
        <p:nvPicPr>
          <p:cNvPr id="1026" name="Picture 2" descr="CARE INC (501C3 APPROVED) - COLLABORATIVE ACTION ON SARSCOV2 ERADICATION"/>
          <p:cNvPicPr>
            <a:picLocks noChangeAspect="1" noChangeArrowheads="1"/>
          </p:cNvPicPr>
          <p:nvPr/>
        </p:nvPicPr>
        <p:blipFill>
          <a:blip r:embed="rId1" cstate="print"/>
          <a:srcRect/>
          <a:stretch>
            <a:fillRect/>
          </a:stretch>
        </p:blipFill>
        <p:spPr bwMode="auto">
          <a:xfrm>
            <a:off x="144329" y="50334"/>
            <a:ext cx="2152650" cy="9525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folHlink"/>
            </a:gs>
            <a:gs pos="2000">
              <a:schemeClr val="bg1"/>
            </a:gs>
          </a:gsLst>
          <a:lin ang="5400000" scaled="1"/>
          <a:tileRect/>
        </a:gradFill>
        <a:effectLst/>
      </p:bgPr>
    </p:bg>
    <p:spTree>
      <p:nvGrpSpPr>
        <p:cNvPr id="1" name=""/>
        <p:cNvGrpSpPr/>
        <p:nvPr/>
      </p:nvGrpSpPr>
      <p:grpSpPr/>
      <p:sp>
        <p:nvSpPr>
          <p:cNvPr id="2" name="Title 1"/>
          <p:cNvSpPr>
            <a:spLocks noGrp="1"/>
          </p:cNvSpPr>
          <p:nvPr>
            <p:ph type="title"/>
          </p:nvPr>
        </p:nvSpPr>
        <p:spPr>
          <a:xfrm>
            <a:off x="594995" y="891540"/>
            <a:ext cx="10973435" cy="857250"/>
          </a:xfrm>
        </p:spPr>
        <p:txBody>
          <a:bodyPr/>
          <a:p>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br>
              <a:rPr lang="en-US"/>
            </a:br>
            <a:r>
              <a:rPr lang="en-US">
                <a:sym typeface="+mn-ea"/>
              </a:rPr>
              <a:t>Introduction and Background</a:t>
            </a:r>
            <a:br>
              <a:rPr lang="en-US"/>
            </a:br>
            <a:br>
              <a:rPr lang="en-US"/>
            </a:br>
            <a:r>
              <a:rPr lang="en-US" sz="1800"/>
              <a:t>Faced with the global pandemic of COVID-19, declared by World Health Organization (WHO) on March 11th 2020, and the need to better understand the seasonal behavior of the virus, I have conducted this systematic review to describe current knowledge about the emergence and replicability of the virus and its connection with different weather factors such as temperature and relative humidity.</a:t>
            </a:r>
            <a:br>
              <a:rPr lang="en-US"/>
            </a:br>
            <a:r>
              <a:rPr lang="en-US"/>
              <a:t>           </a:t>
            </a:r>
            <a:r>
              <a:rPr lang="en-US" sz="1800"/>
              <a:t>               The correlation between weather variables in the affected regions and the spread of COVID-19 earned special attention in the upgoing research publications. Recently, researchers found that a notable association between the weather variables (temperature and humidity) and the regions that have major COVID-19 out Moreover,these regions are located at the same temperature zone in the northern hemisphere.</a:t>
            </a:r>
            <a:br>
              <a:rPr lang="en-US" sz="1800"/>
            </a:br>
            <a:r>
              <a:rPr lang="en-US" sz="1800"/>
              <a:t>                          Even though the pandemic is becoming a global issue, the most infected areas include outbreak epicentres such as parts of Northeastern United States, China’s central province of Hubei, South Korea, Japan, Iran, Italy, Spain, Germany, and England, all of which share an average temperature of 5 C to 11 C and 47% to 79% humidity in January and February 2020. For Italy, regions with a temperature higher than 15 degrees Celsius and 75% humidity have less spread of COVID-19 cases.</a:t>
            </a:r>
            <a:br>
              <a:rPr lang="en-US" sz="2000"/>
            </a:br>
            <a:br>
              <a:rPr lang="en-US" sz="2000"/>
            </a:br>
            <a:br>
              <a:rPr lang="en-US"/>
            </a:br>
            <a:br>
              <a:rPr lang="en-US"/>
            </a:br>
            <a:br>
              <a:rPr lang="en-US"/>
            </a:br>
            <a:br>
              <a:rPr lang="en-US"/>
            </a:br>
            <a:br>
              <a:rPr lang="en-US"/>
            </a:br>
            <a:br>
              <a:rPr lang="en-US"/>
            </a:br>
            <a:endParaRPr lang="en-US"/>
          </a:p>
        </p:txBody>
      </p:sp>
      <p:pic>
        <p:nvPicPr>
          <p:cNvPr id="5" name="Picture 2" descr="CARE INC (501C3 APPROVED) - COLLABORATIVE ACTION ON SARSCOV2 ERADICATION"/>
          <p:cNvPicPr>
            <a:picLocks noChangeAspect="1" noChangeArrowheads="1"/>
          </p:cNvPicPr>
          <p:nvPr>
            <p:ph idx="1"/>
          </p:nvPr>
        </p:nvPicPr>
        <p:blipFill>
          <a:blip r:embed="rId1" cstate="print"/>
          <a:srcRect/>
          <a:stretch>
            <a:fillRect/>
          </a:stretch>
        </p:blipFill>
        <p:spPr bwMode="auto">
          <a:xfrm>
            <a:off x="-5080" y="41275"/>
            <a:ext cx="2152650" cy="9525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416685"/>
            <a:ext cx="10972800" cy="1590040"/>
          </a:xfrm>
        </p:spPr>
        <p:txBody>
          <a:bodyPr/>
          <a:p>
            <a:br>
              <a:rPr lang="en-US"/>
            </a:br>
            <a:r>
              <a:rPr lang="en-US">
                <a:sym typeface="+mn-ea"/>
              </a:rPr>
              <a:t>Hypothesise and Methodology</a:t>
            </a:r>
            <a:br>
              <a:rPr lang="en-US"/>
            </a:br>
            <a:br>
              <a:rPr lang="en-US"/>
            </a:br>
            <a:br>
              <a:rPr lang="en-US"/>
            </a:br>
            <a:endParaRPr lang="en-US"/>
          </a:p>
        </p:txBody>
      </p:sp>
      <p:sp>
        <p:nvSpPr>
          <p:cNvPr id="3" name="Content Placeholder 2"/>
          <p:cNvSpPr>
            <a:spLocks noGrp="1"/>
          </p:cNvSpPr>
          <p:nvPr>
            <p:ph sz="half" idx="1"/>
          </p:nvPr>
        </p:nvSpPr>
        <p:spPr>
          <a:xfrm>
            <a:off x="492760" y="2179320"/>
            <a:ext cx="11456670" cy="3948430"/>
          </a:xfrm>
        </p:spPr>
        <p:txBody>
          <a:bodyPr/>
          <a:p>
            <a:r>
              <a:rPr lang="en-US" sz="2400"/>
              <a:t>We hypothesise that the spread of the virus will decrease in the area with higher temperature and humidity than areas with average records.</a:t>
            </a:r>
            <a:endParaRPr lang="en-US" sz="2400"/>
          </a:p>
          <a:p>
            <a:r>
              <a:rPr lang="en-US" sz="2400">
                <a:sym typeface="+mn-ea"/>
              </a:rPr>
              <a:t>Our work to find dataset which contains weather report ,location report and also covid cases and death.</a:t>
            </a:r>
            <a:endParaRPr lang="en-US" sz="2400"/>
          </a:p>
          <a:p>
            <a:r>
              <a:rPr lang="en-US" sz="2400"/>
              <a:t>Find the best predictive model for analyzing daily confirmed cases in countries with the highest number of COVID-19 cases in the world.</a:t>
            </a:r>
            <a:endParaRPr lang="en-US" sz="2400"/>
          </a:p>
          <a:p>
            <a:r>
              <a:rPr lang="en-US" sz="2400"/>
              <a:t>Predict the number of confirmed cases to have more readiness in healthcare systems and make forecast using advanced machine learning algorithms.</a:t>
            </a:r>
            <a:endParaRPr lang="en-US" sz="2400"/>
          </a:p>
          <a:p>
            <a:r>
              <a:rPr lang="en-US" sz="2400"/>
              <a:t>To validate the propose model, we have includes more number of weather and climatic condition features that can influence the spread of the COVID-19 virus</a:t>
            </a:r>
            <a:endParaRPr lang="en-US" sz="2400"/>
          </a:p>
        </p:txBody>
      </p:sp>
      <p:pic>
        <p:nvPicPr>
          <p:cNvPr id="1026" name="Picture 2" descr="CARE INC (501C3 APPROVED) - COLLABORATIVE ACTION ON SARSCOV2 ERADICATION"/>
          <p:cNvPicPr>
            <a:picLocks noChangeAspect="1" noChangeArrowheads="1"/>
          </p:cNvPicPr>
          <p:nvPr>
            <p:ph sz="half" idx="2"/>
          </p:nvPr>
        </p:nvPicPr>
        <p:blipFill>
          <a:blip r:embed="rId1" cstate="print"/>
          <a:srcRect/>
          <a:stretch>
            <a:fillRect/>
          </a:stretch>
        </p:blipFill>
        <p:spPr bwMode="auto">
          <a:xfrm>
            <a:off x="19050" y="45085"/>
            <a:ext cx="2152650" cy="9525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1002665"/>
            <a:ext cx="10972800" cy="556260"/>
          </a:xfrm>
        </p:spPr>
        <p:txBody>
          <a:bodyPr/>
          <a:p>
            <a:r>
              <a:rPr lang="en-US"/>
              <a:t>Data collection</a:t>
            </a:r>
            <a:endParaRPr lang="en-US"/>
          </a:p>
        </p:txBody>
      </p:sp>
      <p:sp>
        <p:nvSpPr>
          <p:cNvPr id="8" name="Content Placeholder 7"/>
          <p:cNvSpPr>
            <a:spLocks noGrp="1"/>
          </p:cNvSpPr>
          <p:nvPr>
            <p:ph sz="half" idx="1"/>
          </p:nvPr>
        </p:nvSpPr>
        <p:spPr>
          <a:xfrm>
            <a:off x="609600" y="1558290"/>
            <a:ext cx="5384800" cy="5293360"/>
          </a:xfrm>
        </p:spPr>
        <p:txBody>
          <a:bodyPr/>
          <a:p>
            <a:pPr marL="0" indent="0">
              <a:buNone/>
            </a:pPr>
            <a:r>
              <a:rPr lang="en-US" sz="2000"/>
              <a:t> 1.https://www.kaggle.com/winterpierre91/covid19-global-weather-data</a:t>
            </a:r>
            <a:endParaRPr lang="en-US" sz="2000"/>
          </a:p>
          <a:p>
            <a:pPr marL="0" indent="0">
              <a:buNone/>
            </a:pPr>
            <a:r>
              <a:rPr lang="en-US" sz="2000"/>
              <a:t>    From here we are collecting weather data for different country at different date .</a:t>
            </a:r>
            <a:endParaRPr lang="en-US" sz="2000"/>
          </a:p>
          <a:p>
            <a:pPr marL="0" indent="0">
              <a:buNone/>
            </a:pPr>
            <a:r>
              <a:rPr lang="en-US" sz="2000"/>
              <a:t>Columns:</a:t>
            </a:r>
            <a:endParaRPr lang="en-US" sz="2000"/>
          </a:p>
          <a:p>
            <a:pPr marL="0" indent="0">
              <a:buNone/>
            </a:pPr>
            <a:r>
              <a:rPr lang="en-US" sz="2000"/>
              <a:t>index             16556          non-null int64</a:t>
            </a:r>
            <a:endParaRPr lang="en-US" sz="2000"/>
          </a:p>
          <a:p>
            <a:pPr marL="0" indent="0">
              <a:buNone/>
            </a:pPr>
            <a:r>
              <a:rPr lang="en-US" sz="2000"/>
              <a:t>country          16556          non-null object</a:t>
            </a:r>
            <a:endParaRPr lang="en-US" sz="2000"/>
          </a:p>
          <a:p>
            <a:pPr marL="0" indent="0">
              <a:buNone/>
            </a:pPr>
            <a:r>
              <a:rPr lang="en-US" sz="2000"/>
              <a:t>state              16556          non-null object</a:t>
            </a:r>
            <a:endParaRPr lang="en-US" sz="2000"/>
          </a:p>
          <a:p>
            <a:pPr marL="0" indent="0">
              <a:buNone/>
            </a:pPr>
            <a:r>
              <a:rPr lang="en-US" sz="2000"/>
              <a:t>date               16556          non-null object</a:t>
            </a:r>
            <a:endParaRPr lang="en-US" sz="2000"/>
          </a:p>
          <a:p>
            <a:pPr marL="0" indent="0">
              <a:buNone/>
            </a:pPr>
            <a:r>
              <a:rPr lang="en-US" sz="2000"/>
              <a:t>humidity         16379         non-null float64</a:t>
            </a:r>
            <a:endParaRPr lang="en-US" sz="2000"/>
          </a:p>
          <a:p>
            <a:pPr marL="0" indent="0">
              <a:buNone/>
            </a:pPr>
            <a:r>
              <a:rPr lang="en-US" sz="2000"/>
              <a:t>sunHour          16379        non-null float64</a:t>
            </a:r>
            <a:endParaRPr lang="en-US" sz="2000"/>
          </a:p>
          <a:p>
            <a:pPr marL="0" indent="0">
              <a:buNone/>
            </a:pPr>
            <a:r>
              <a:rPr lang="en-US" sz="2000"/>
              <a:t>tempC            16379         non-null float64</a:t>
            </a:r>
            <a:endParaRPr lang="en-US" sz="2000"/>
          </a:p>
          <a:p>
            <a:pPr marL="0" indent="0">
              <a:buNone/>
            </a:pPr>
            <a:r>
              <a:rPr lang="en-US" sz="2000"/>
              <a:t>windspeedKmph  16379   non-null float64</a:t>
            </a:r>
            <a:endParaRPr lang="en-US" sz="2000"/>
          </a:p>
        </p:txBody>
      </p:sp>
      <p:sp>
        <p:nvSpPr>
          <p:cNvPr id="9" name="Content Placeholder 8"/>
          <p:cNvSpPr>
            <a:spLocks noGrp="1"/>
          </p:cNvSpPr>
          <p:nvPr>
            <p:ph sz="half" idx="2"/>
          </p:nvPr>
        </p:nvSpPr>
        <p:spPr>
          <a:xfrm>
            <a:off x="5993765" y="760730"/>
            <a:ext cx="5588635" cy="5661660"/>
          </a:xfrm>
        </p:spPr>
        <p:txBody>
          <a:bodyPr/>
          <a:p>
            <a:r>
              <a:rPr lang="en-US" sz="2000"/>
              <a:t>2.https://www.kaggle.com/imdevskp/corona-virus-report</a:t>
            </a:r>
            <a:endParaRPr lang="en-US" sz="2000"/>
          </a:p>
          <a:p>
            <a:r>
              <a:rPr lang="en-US" sz="2000"/>
              <a:t>From here we are collecting covid cleand dataset along with country lattitude and longitude</a:t>
            </a:r>
            <a:endParaRPr lang="en-US" sz="2000"/>
          </a:p>
          <a:p>
            <a:r>
              <a:rPr lang="en-US" sz="2000"/>
              <a:t>columns:</a:t>
            </a:r>
            <a:endParaRPr lang="en-US" sz="2000"/>
          </a:p>
          <a:p>
            <a:r>
              <a:rPr lang="en-US" sz="1800"/>
              <a:t>Data columns (total 11 columns):</a:t>
            </a:r>
            <a:endParaRPr lang="en-US" sz="1800"/>
          </a:p>
          <a:p>
            <a:r>
              <a:rPr lang="en-US" sz="1800"/>
              <a:t>state         49068 non-null object</a:t>
            </a:r>
            <a:endParaRPr lang="en-US" sz="1800"/>
          </a:p>
          <a:p>
            <a:r>
              <a:rPr lang="en-US" sz="1800"/>
              <a:t>country       49068 non-null object</a:t>
            </a:r>
            <a:endParaRPr lang="en-US" sz="1800"/>
          </a:p>
          <a:p>
            <a:r>
              <a:rPr lang="en-US" sz="1800"/>
              <a:t>Lat           49068 non-null float64</a:t>
            </a:r>
            <a:endParaRPr lang="en-US" sz="1800"/>
          </a:p>
          <a:p>
            <a:r>
              <a:rPr lang="en-US" sz="1800"/>
              <a:t>Long          49068 non-null float64</a:t>
            </a:r>
            <a:endParaRPr lang="en-US" sz="1800"/>
          </a:p>
          <a:p>
            <a:r>
              <a:rPr lang="en-US" sz="1800"/>
              <a:t>date          49068 non-null object</a:t>
            </a:r>
            <a:endParaRPr lang="en-US" sz="1800"/>
          </a:p>
          <a:p>
            <a:r>
              <a:rPr lang="en-US" sz="1800"/>
              <a:t>confirmed     49068 non-null int64</a:t>
            </a:r>
            <a:endParaRPr lang="en-US" sz="1800"/>
          </a:p>
          <a:p>
            <a:r>
              <a:rPr lang="en-US" sz="1800"/>
              <a:t>deaths        49068 non-null int64</a:t>
            </a:r>
            <a:endParaRPr lang="en-US" sz="1800"/>
          </a:p>
          <a:p>
            <a:r>
              <a:rPr lang="en-US" sz="1800"/>
              <a:t>recovered     49068 non-null int64</a:t>
            </a:r>
            <a:endParaRPr lang="en-US" sz="1800"/>
          </a:p>
          <a:p>
            <a:r>
              <a:rPr lang="en-US" sz="1800"/>
              <a:t>Active        49068 non-null int64</a:t>
            </a:r>
            <a:endParaRPr lang="en-US" sz="1800"/>
          </a:p>
          <a:p>
            <a:r>
              <a:rPr lang="en-US" sz="1800"/>
              <a:t>WHO Region    49068 non-null object</a:t>
            </a:r>
            <a:endParaRPr lang="en-US" sz="1800"/>
          </a:p>
          <a:p>
            <a:r>
              <a:rPr lang="en-US" sz="1800"/>
              <a:t>active        49068 non-null int64</a:t>
            </a:r>
            <a:endParaRPr lang="en-US" sz="1800"/>
          </a:p>
        </p:txBody>
      </p:sp>
      <p:pic>
        <p:nvPicPr>
          <p:cNvPr id="1026" name="Picture 2" descr="CARE INC (501C3 APPROVED) - COLLABORATIVE ACTION ON SARSCOV2 ERADICATION"/>
          <p:cNvPicPr>
            <a:picLocks noChangeAspect="1" noChangeArrowheads="1"/>
          </p:cNvPicPr>
          <p:nvPr/>
        </p:nvPicPr>
        <p:blipFill>
          <a:blip r:embed="rId1" cstate="print"/>
          <a:srcRect/>
          <a:stretch>
            <a:fillRect/>
          </a:stretch>
        </p:blipFill>
        <p:spPr bwMode="auto">
          <a:xfrm>
            <a:off x="144329" y="50334"/>
            <a:ext cx="2152650" cy="9525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534670" y="1174115"/>
            <a:ext cx="11047730" cy="817245"/>
          </a:xfrm>
        </p:spPr>
        <p:txBody>
          <a:bodyPr/>
          <a:p>
            <a:r>
              <a:rPr lang="en-US"/>
              <a:t>Methods</a:t>
            </a:r>
            <a:endParaRPr lang="en-US"/>
          </a:p>
        </p:txBody>
      </p:sp>
      <p:pic>
        <p:nvPicPr>
          <p:cNvPr id="1026" name="Picture 2" descr="CARE INC (501C3 APPROVED) - COLLABORATIVE ACTION ON SARSCOV2 ERADICATION"/>
          <p:cNvPicPr>
            <a:picLocks noChangeAspect="1" noChangeArrowheads="1"/>
          </p:cNvPicPr>
          <p:nvPr>
            <p:ph sz="half" idx="1"/>
          </p:nvPr>
        </p:nvPicPr>
        <p:blipFill>
          <a:blip r:embed="rId1" cstate="print"/>
          <a:srcRect/>
          <a:stretch>
            <a:fillRect/>
          </a:stretch>
        </p:blipFill>
        <p:spPr bwMode="auto">
          <a:xfrm>
            <a:off x="1270" y="3175"/>
            <a:ext cx="2152650" cy="952500"/>
          </a:xfrm>
          <a:prstGeom prst="rect">
            <a:avLst/>
          </a:prstGeom>
          <a:noFill/>
        </p:spPr>
      </p:pic>
      <p:sp>
        <p:nvSpPr>
          <p:cNvPr id="7" name="Content Placeholder 6"/>
          <p:cNvSpPr>
            <a:spLocks noGrp="1"/>
          </p:cNvSpPr>
          <p:nvPr>
            <p:ph sz="half" idx="2"/>
          </p:nvPr>
        </p:nvSpPr>
        <p:spPr>
          <a:xfrm>
            <a:off x="534670" y="1991360"/>
            <a:ext cx="11047730" cy="4136390"/>
          </a:xfrm>
        </p:spPr>
        <p:txBody>
          <a:bodyPr/>
          <a:p>
            <a:r>
              <a:rPr lang="en-US" sz="2000"/>
              <a:t>In this work, we developed machine learning models used to investigate and understand the real effect of temperature and humidity on the spread of COVID-19 .</a:t>
            </a:r>
            <a:endParaRPr lang="en-US" sz="2000"/>
          </a:p>
          <a:p>
            <a:endParaRPr lang="en-US" sz="2000"/>
          </a:p>
          <a:p>
            <a:r>
              <a:rPr lang="en-US" sz="2000"/>
              <a:t>We  have selected Decision tree as our predicting machine learning model.</a:t>
            </a:r>
            <a:endParaRPr lang="en-US" sz="2000"/>
          </a:p>
          <a:p>
            <a:endParaRPr lang="en-US" sz="2000"/>
          </a:p>
          <a:p>
            <a:r>
              <a:rPr lang="en-US" sz="2000"/>
              <a:t>We are visualizing the data with help of </a:t>
            </a:r>
            <a:r>
              <a:rPr lang="en-US" sz="2000" b="1"/>
              <a:t>scatter_geo</a:t>
            </a:r>
            <a:r>
              <a:rPr lang="en-US" sz="2000"/>
              <a:t> which is visualizing the data on world map and with help of lattitude and longitude.</a:t>
            </a:r>
            <a:endParaRPr lang="en-US" sz="2000"/>
          </a:p>
          <a:p>
            <a:pPr marL="0" indent="0">
              <a:buNone/>
            </a:pPr>
            <a:endParaRPr lang="en-US" sz="2000"/>
          </a:p>
          <a:p>
            <a:r>
              <a:rPr lang="en-US" sz="2000"/>
              <a:t>This algorithms were selected as they are the most widely used for predicting the spread of COVID-19 and other prediction related analysis. This models was trained with the features such as Population Density, Fertility Rate, Median Age, Infection Ratio, Urban Percentage, Temperature, Humidity, Hours of Sunlight, and Wind Speed.</a:t>
            </a:r>
            <a:endParaRPr lang="en-US" sz="2000"/>
          </a:p>
          <a:p>
            <a:endParaRPr lang="en-US" sz="2000"/>
          </a:p>
          <a:p>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5460" y="976630"/>
            <a:ext cx="11076940" cy="485775"/>
          </a:xfrm>
        </p:spPr>
        <p:txBody>
          <a:bodyPr/>
          <a:p>
            <a:r>
              <a:rPr lang="en-US"/>
              <a:t>Variables</a:t>
            </a:r>
            <a:endParaRPr lang="en-US"/>
          </a:p>
        </p:txBody>
      </p:sp>
      <p:pic>
        <p:nvPicPr>
          <p:cNvPr id="1026" name="Picture 2" descr="CARE INC (501C3 APPROVED) - COLLABORATIVE ACTION ON SARSCOV2 ERADICATION"/>
          <p:cNvPicPr>
            <a:picLocks noChangeAspect="1" noChangeArrowheads="1"/>
          </p:cNvPicPr>
          <p:nvPr>
            <p:ph sz="half" idx="1"/>
          </p:nvPr>
        </p:nvPicPr>
        <p:blipFill>
          <a:blip r:embed="rId1" cstate="print"/>
          <a:srcRect/>
          <a:stretch>
            <a:fillRect/>
          </a:stretch>
        </p:blipFill>
        <p:spPr bwMode="auto">
          <a:xfrm>
            <a:off x="1270" y="24765"/>
            <a:ext cx="2152650" cy="952500"/>
          </a:xfrm>
          <a:prstGeom prst="rect">
            <a:avLst/>
          </a:prstGeom>
          <a:noFill/>
          <a:ln w="9525">
            <a:noFill/>
          </a:ln>
        </p:spPr>
      </p:pic>
      <p:graphicFrame>
        <p:nvGraphicFramePr>
          <p:cNvPr id="5" name="Content Placeholder 4"/>
          <p:cNvGraphicFramePr/>
          <p:nvPr>
            <p:ph sz="half" idx="2"/>
          </p:nvPr>
        </p:nvGraphicFramePr>
        <p:xfrm>
          <a:off x="504825" y="1463040"/>
          <a:ext cx="11078845" cy="5408930"/>
        </p:xfrm>
        <a:graphic>
          <a:graphicData uri="http://schemas.openxmlformats.org/drawingml/2006/table">
            <a:tbl>
              <a:tblPr firstRow="1" bandRow="1">
                <a:tableStyleId>{5C22544A-7EE6-4342-B048-85BDC9FD1C3A}</a:tableStyleId>
              </a:tblPr>
              <a:tblGrid>
                <a:gridCol w="3753485"/>
                <a:gridCol w="3662680"/>
              </a:tblGrid>
              <a:tr h="365760">
                <a:tc>
                  <a:txBody>
                    <a:bodyPr/>
                    <a:p>
                      <a:pPr>
                        <a:buNone/>
                      </a:pPr>
                      <a:r>
                        <a:rPr lang="en-US"/>
                        <a:t>Variable name</a:t>
                      </a:r>
                      <a:endParaRPr lang="en-US"/>
                    </a:p>
                  </a:txBody>
                  <a:tcPr/>
                </a:tc>
                <a:tc>
                  <a:txBody>
                    <a:bodyPr/>
                    <a:p>
                      <a:pPr>
                        <a:buNone/>
                      </a:pPr>
                      <a:r>
                        <a:rPr lang="en-US"/>
                        <a:t>Dependancy</a:t>
                      </a:r>
                      <a:endParaRPr lang="en-US"/>
                    </a:p>
                  </a:txBody>
                  <a:tcPr/>
                </a:tc>
              </a:tr>
              <a:tr h="562610">
                <a:tc>
                  <a:txBody>
                    <a:bodyPr/>
                    <a:p>
                      <a:pPr>
                        <a:buNone/>
                      </a:pPr>
                      <a:r>
                        <a:rPr lang="en-US"/>
                        <a:t>1. Humidity</a:t>
                      </a:r>
                      <a:endParaRPr lang="en-US"/>
                    </a:p>
                  </a:txBody>
                  <a:tcPr/>
                </a:tc>
                <a:tc>
                  <a:txBody>
                    <a:bodyPr/>
                    <a:p>
                      <a:pPr>
                        <a:buNone/>
                      </a:pPr>
                      <a:r>
                        <a:rPr lang="en-US"/>
                        <a:t>Independent</a:t>
                      </a:r>
                      <a:endParaRPr lang="en-US"/>
                    </a:p>
                  </a:txBody>
                  <a:tcPr/>
                </a:tc>
              </a:tr>
              <a:tr h="519430">
                <a:tc>
                  <a:txBody>
                    <a:bodyPr/>
                    <a:p>
                      <a:pPr>
                        <a:buNone/>
                      </a:pPr>
                      <a:r>
                        <a:rPr lang="en-US"/>
                        <a:t>2.Temprature</a:t>
                      </a:r>
                      <a:endParaRPr lang="en-US"/>
                    </a:p>
                  </a:txBody>
                  <a:tcPr/>
                </a:tc>
                <a:tc>
                  <a:txBody>
                    <a:bodyPr/>
                    <a:p>
                      <a:pPr>
                        <a:buNone/>
                      </a:pPr>
                      <a:r>
                        <a:rPr lang="en-US" sz="1800">
                          <a:sym typeface="+mn-ea"/>
                        </a:rPr>
                        <a:t>Independent</a:t>
                      </a:r>
                      <a:endParaRPr lang="en-US" sz="1800">
                        <a:sym typeface="+mn-ea"/>
                      </a:endParaRPr>
                    </a:p>
                    <a:p>
                      <a:pPr>
                        <a:buNone/>
                      </a:pPr>
                      <a:endParaRPr lang="en-US"/>
                    </a:p>
                  </a:txBody>
                  <a:tcPr/>
                </a:tc>
              </a:tr>
              <a:tr h="640080">
                <a:tc>
                  <a:txBody>
                    <a:bodyPr/>
                    <a:p>
                      <a:pPr>
                        <a:buNone/>
                      </a:pPr>
                      <a:r>
                        <a:rPr lang="en-US"/>
                        <a:t>3.Windspeed</a:t>
                      </a:r>
                      <a:endParaRPr lang="en-US"/>
                    </a:p>
                  </a:txBody>
                  <a:tcPr/>
                </a:tc>
                <a:tc>
                  <a:txBody>
                    <a:bodyPr/>
                    <a:p>
                      <a:pPr>
                        <a:buNone/>
                      </a:pPr>
                      <a:r>
                        <a:rPr lang="en-US" sz="1800">
                          <a:sym typeface="+mn-ea"/>
                        </a:rPr>
                        <a:t>Independent</a:t>
                      </a:r>
                      <a:endParaRPr lang="en-US" sz="1800">
                        <a:sym typeface="+mn-ea"/>
                      </a:endParaRPr>
                    </a:p>
                    <a:p>
                      <a:pPr>
                        <a:buNone/>
                      </a:pPr>
                      <a:endParaRPr lang="en-US"/>
                    </a:p>
                  </a:txBody>
                  <a:tcPr/>
                </a:tc>
              </a:tr>
              <a:tr h="640080">
                <a:tc>
                  <a:txBody>
                    <a:bodyPr/>
                    <a:p>
                      <a:pPr>
                        <a:buNone/>
                      </a:pPr>
                      <a:r>
                        <a:rPr lang="en-US"/>
                        <a:t>4.Sunhour</a:t>
                      </a:r>
                      <a:endParaRPr lang="en-US"/>
                    </a:p>
                  </a:txBody>
                  <a:tcPr/>
                </a:tc>
                <a:tc>
                  <a:txBody>
                    <a:bodyPr/>
                    <a:p>
                      <a:pPr>
                        <a:buNone/>
                      </a:pPr>
                      <a:r>
                        <a:rPr lang="en-US" sz="1800">
                          <a:sym typeface="+mn-ea"/>
                        </a:rPr>
                        <a:t>Independent</a:t>
                      </a:r>
                      <a:endParaRPr lang="en-US" sz="1800">
                        <a:sym typeface="+mn-ea"/>
                      </a:endParaRPr>
                    </a:p>
                    <a:p>
                      <a:pPr>
                        <a:buNone/>
                      </a:pPr>
                      <a:endParaRPr lang="en-US"/>
                    </a:p>
                  </a:txBody>
                  <a:tcPr/>
                </a:tc>
              </a:tr>
              <a:tr h="640080">
                <a:tc>
                  <a:txBody>
                    <a:bodyPr/>
                    <a:p>
                      <a:pPr>
                        <a:buNone/>
                      </a:pPr>
                      <a:r>
                        <a:rPr lang="en-US"/>
                        <a:t>5.Confirmed</a:t>
                      </a:r>
                      <a:endParaRPr lang="en-US"/>
                    </a:p>
                  </a:txBody>
                  <a:tcPr/>
                </a:tc>
                <a:tc>
                  <a:txBody>
                    <a:bodyPr/>
                    <a:p>
                      <a:pPr>
                        <a:buNone/>
                      </a:pPr>
                      <a:r>
                        <a:rPr lang="en-US" sz="1800">
                          <a:sym typeface="+mn-ea"/>
                        </a:rPr>
                        <a:t>dependent</a:t>
                      </a:r>
                      <a:endParaRPr lang="en-US" sz="1800">
                        <a:sym typeface="+mn-ea"/>
                      </a:endParaRPr>
                    </a:p>
                    <a:p>
                      <a:pPr>
                        <a:buNone/>
                      </a:pPr>
                      <a:endParaRPr lang="en-US"/>
                    </a:p>
                  </a:txBody>
                  <a:tcPr/>
                </a:tc>
              </a:tr>
              <a:tr h="640080">
                <a:tc>
                  <a:txBody>
                    <a:bodyPr/>
                    <a:p>
                      <a:pPr>
                        <a:buNone/>
                      </a:pPr>
                      <a:r>
                        <a:rPr lang="en-US"/>
                        <a:t>6.Deaths</a:t>
                      </a:r>
                      <a:endParaRPr lang="en-US"/>
                    </a:p>
                  </a:txBody>
                  <a:tcPr/>
                </a:tc>
                <a:tc>
                  <a:txBody>
                    <a:bodyPr/>
                    <a:p>
                      <a:pPr>
                        <a:buNone/>
                      </a:pPr>
                      <a:r>
                        <a:rPr lang="en-US" sz="1800">
                          <a:sym typeface="+mn-ea"/>
                        </a:rPr>
                        <a:t>dependent</a:t>
                      </a:r>
                      <a:endParaRPr lang="en-US" sz="1800">
                        <a:sym typeface="+mn-ea"/>
                      </a:endParaRPr>
                    </a:p>
                    <a:p>
                      <a:pPr>
                        <a:buNone/>
                      </a:pPr>
                      <a:endParaRPr lang="en-US"/>
                    </a:p>
                  </a:txBody>
                  <a:tcPr/>
                </a:tc>
              </a:tr>
              <a:tr h="640080">
                <a:tc>
                  <a:txBody>
                    <a:bodyPr/>
                    <a:p>
                      <a:pPr>
                        <a:buNone/>
                      </a:pPr>
                      <a:r>
                        <a:rPr lang="en-US"/>
                        <a:t>7.Population</a:t>
                      </a:r>
                      <a:endParaRPr lang="en-US"/>
                    </a:p>
                  </a:txBody>
                  <a:tcPr/>
                </a:tc>
                <a:tc>
                  <a:txBody>
                    <a:bodyPr/>
                    <a:p>
                      <a:pPr>
                        <a:buNone/>
                      </a:pPr>
                      <a:r>
                        <a:rPr lang="en-US" sz="1800">
                          <a:sym typeface="+mn-ea"/>
                        </a:rPr>
                        <a:t>Independent</a:t>
                      </a:r>
                      <a:endParaRPr lang="en-US" sz="1800">
                        <a:sym typeface="+mn-ea"/>
                      </a:endParaRPr>
                    </a:p>
                    <a:p>
                      <a:pPr>
                        <a:buNone/>
                      </a:pPr>
                      <a:endParaRPr lang="en-US"/>
                    </a:p>
                  </a:txBody>
                  <a:tcPr/>
                </a:tc>
              </a:tr>
              <a:tr h="640080">
                <a:tc>
                  <a:txBody>
                    <a:bodyPr/>
                    <a:p>
                      <a:pPr>
                        <a:buNone/>
                      </a:pPr>
                      <a:r>
                        <a:rPr lang="en-US"/>
                        <a:t>8.Density</a:t>
                      </a:r>
                      <a:endParaRPr lang="en-US"/>
                    </a:p>
                  </a:txBody>
                  <a:tcPr/>
                </a:tc>
                <a:tc>
                  <a:txBody>
                    <a:bodyPr/>
                    <a:p>
                      <a:pPr>
                        <a:buNone/>
                      </a:pPr>
                      <a:r>
                        <a:rPr lang="en-US" sz="1800">
                          <a:sym typeface="+mn-ea"/>
                        </a:rPr>
                        <a:t>Independent</a:t>
                      </a:r>
                      <a:endParaRPr lang="en-US" sz="1800">
                        <a:sym typeface="+mn-ea"/>
                      </a:endParaRPr>
                    </a:p>
                    <a:p>
                      <a:pPr>
                        <a:buNone/>
                      </a:pP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036955"/>
            <a:ext cx="10972800" cy="742315"/>
          </a:xfrm>
        </p:spPr>
        <p:txBody>
          <a:bodyPr/>
          <a:p>
            <a:r>
              <a:rPr lang="en-US"/>
              <a:t>Experimental results for virus infection</a:t>
            </a:r>
            <a:endParaRPr lang="en-US"/>
          </a:p>
        </p:txBody>
      </p:sp>
      <p:sp>
        <p:nvSpPr>
          <p:cNvPr id="3" name="Content Placeholder 2"/>
          <p:cNvSpPr>
            <a:spLocks noGrp="1"/>
          </p:cNvSpPr>
          <p:nvPr>
            <p:ph sz="half" idx="1"/>
          </p:nvPr>
        </p:nvSpPr>
        <p:spPr>
          <a:xfrm>
            <a:off x="609600" y="1779270"/>
            <a:ext cx="10972165" cy="4348480"/>
          </a:xfrm>
        </p:spPr>
        <p:txBody>
          <a:bodyPr/>
          <a:p>
            <a:r>
              <a:rPr lang="en-US" sz="2400"/>
              <a:t>Feature ranking:                                       Importance</a:t>
            </a:r>
            <a:endParaRPr lang="en-US" sz="2400"/>
          </a:p>
          <a:p>
            <a:r>
              <a:rPr lang="en-US" sz="2400"/>
              <a:t> tempC, Importance:      			0.2570790052197829</a:t>
            </a:r>
            <a:endParaRPr lang="en-US" sz="2400"/>
          </a:p>
          <a:p>
            <a:r>
              <a:rPr lang="en-US" sz="2400"/>
              <a:t> sunHour, Importance:   			0.25045373563517775</a:t>
            </a:r>
            <a:endParaRPr lang="en-US" sz="2400"/>
          </a:p>
          <a:p>
            <a:r>
              <a:rPr lang="en-US" sz="2400"/>
              <a:t> humidity, Importance:  			 0.2058261530927998</a:t>
            </a:r>
            <a:endParaRPr lang="en-US" sz="2400"/>
          </a:p>
          <a:p>
            <a:r>
              <a:rPr lang="en-US" sz="2400"/>
              <a:t> population, Importance: 		0.13502776591200336</a:t>
            </a:r>
            <a:endParaRPr lang="en-US" sz="2400"/>
          </a:p>
          <a:p>
            <a:r>
              <a:rPr lang="en-US" sz="2400"/>
              <a:t> windspeedKmph, Importance: 		0.1296412831706275</a:t>
            </a:r>
            <a:endParaRPr lang="en-US" sz="2400"/>
          </a:p>
          <a:p>
            <a:r>
              <a:rPr lang="en-US" sz="2400"/>
              <a:t> density, Importance: 			0.015430137214657047</a:t>
            </a:r>
            <a:endParaRPr lang="en-US" sz="2400"/>
          </a:p>
          <a:p>
            <a:r>
              <a:rPr lang="en-US" sz="2400"/>
              <a:t> age, Importance: 			0.004753024036007128</a:t>
            </a:r>
            <a:endParaRPr lang="en-US" sz="2400"/>
          </a:p>
          <a:p>
            <a:r>
              <a:rPr lang="en-US" sz="2400"/>
              <a:t> urban_percentage, Importance: 	0.0014065283754076364</a:t>
            </a:r>
            <a:endParaRPr lang="en-US" sz="2400"/>
          </a:p>
          <a:p>
            <a:r>
              <a:rPr lang="en-US" sz="2400"/>
              <a:t> fertility, Importance: 			0.0003823673435367415</a:t>
            </a:r>
            <a:endParaRPr lang="en-US" sz="2400"/>
          </a:p>
        </p:txBody>
      </p:sp>
      <p:pic>
        <p:nvPicPr>
          <p:cNvPr id="1026" name="Picture 2" descr="CARE INC (501C3 APPROVED) - COLLABORATIVE ACTION ON SARSCOV2 ERADICATION"/>
          <p:cNvPicPr>
            <a:picLocks noChangeAspect="1" noChangeArrowheads="1"/>
          </p:cNvPicPr>
          <p:nvPr>
            <p:ph sz="half" idx="2"/>
          </p:nvPr>
        </p:nvPicPr>
        <p:blipFill>
          <a:blip r:embed="rId1" cstate="print"/>
          <a:srcRect/>
          <a:stretch>
            <a:fillRect/>
          </a:stretch>
        </p:blipFill>
        <p:spPr bwMode="auto">
          <a:xfrm>
            <a:off x="-7620" y="-17145"/>
            <a:ext cx="2152650" cy="9525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1"/>
          <p:cNvPicPr>
            <a:picLocks noChangeAspect="1"/>
          </p:cNvPicPr>
          <p:nvPr>
            <p:ph sz="half" idx="1"/>
          </p:nvPr>
        </p:nvPicPr>
        <p:blipFill>
          <a:blip r:embed="rId1"/>
          <a:stretch>
            <a:fillRect/>
          </a:stretch>
        </p:blipFill>
        <p:spPr>
          <a:xfrm>
            <a:off x="23495" y="1054100"/>
            <a:ext cx="12142470" cy="5829300"/>
          </a:xfrm>
          <a:prstGeom prst="rect">
            <a:avLst/>
          </a:prstGeom>
        </p:spPr>
      </p:pic>
      <p:pic>
        <p:nvPicPr>
          <p:cNvPr id="1026" name="Picture 2" descr="CARE INC (501C3 APPROVED) - COLLABORATIVE ACTION ON SARSCOV2 ERADICATION"/>
          <p:cNvPicPr>
            <a:picLocks noChangeAspect="1" noChangeArrowheads="1"/>
          </p:cNvPicPr>
          <p:nvPr>
            <p:ph sz="half" idx="2"/>
          </p:nvPr>
        </p:nvPicPr>
        <p:blipFill>
          <a:blip r:embed="rId2" cstate="print"/>
          <a:srcRect/>
          <a:stretch>
            <a:fillRect/>
          </a:stretch>
        </p:blipFill>
        <p:spPr bwMode="auto">
          <a:xfrm>
            <a:off x="22860" y="5715"/>
            <a:ext cx="2152650" cy="952500"/>
          </a:xfrm>
          <a:prstGeom prst="rect">
            <a:avLst/>
          </a:prstGeom>
          <a:noFill/>
          <a:ln w="9525">
            <a:noFill/>
          </a:ln>
        </p:spPr>
      </p:pic>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5643</Words>
  <Application>WPS Presentation</Application>
  <PresentationFormat>Widescreen</PresentationFormat>
  <Paragraphs>131</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Green Color</vt:lpstr>
      <vt:lpstr>Shashank kumar Student (UG) IIIT BH  Electronics and Telecommunication engineering</vt:lpstr>
      <vt:lpstr>Association between weather data and COVID-19 spread and mortality rate: Machine learning approaches</vt:lpstr>
      <vt:lpstr>                  Introduction and Background  Faced with the global pandemic of COVID-19, declared by World Health Organization (WHO) on March 11th 2020, and the need to better understand the seasonal behavior of the virus, I have conducted this systematic review to describe current knowledge about the emergence and replicability of the virus and its connection with different weather factors such as temperature and relative humidity.                           The correlation between weather variables in the affected regions and the spread of COVID-19 earned special attention in the upgoing research publications. Recently, researchers found that a notable association between the weather variables (temperature and humidity) and the regions that have major COVID-19 out Moreover,these regions are located at the same temperature zone in the northern hemisphere.                           Even though the pandemic is becoming a global issue, the most infected areas include outbreak epicentres such as parts of Northeastern United States, China’s central province of Hubei, South Korea, Japan, Iran, Italy, Spain, Germany, and England, all of which share an average temperature of 5 C to 11 C and 47% to 79% humidity in January and February 2020. For Italy, regions with a temperature higher than 15 degrees Celsius and 75% humidity have less spread of COVID-19 cases.        </vt:lpstr>
      <vt:lpstr> Hypothesise and Methodology   </vt:lpstr>
      <vt:lpstr>Data collection</vt:lpstr>
      <vt:lpstr>Methods</vt:lpstr>
      <vt:lpstr>Variables</vt:lpstr>
      <vt:lpstr>Experimental results for virus infection</vt:lpstr>
      <vt:lpstr>PowerPoint 演示文稿</vt:lpstr>
      <vt:lpstr>Experimental results for Death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Shashank kumar Student (UG) IIIT BH  Electronics and Telecommunication engineering</dc:title>
  <dc:creator>SHASHANK RAJPUT</dc:creator>
  <cp:lastModifiedBy>SHASHANK RAJPUT</cp:lastModifiedBy>
  <cp:revision>1</cp:revision>
  <dcterms:created xsi:type="dcterms:W3CDTF">2021-01-30T05:45:42Z</dcterms:created>
  <dcterms:modified xsi:type="dcterms:W3CDTF">2021-01-30T05:45:43Z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1033-10.2.0.7636</vt:lpwstr>
  </property>
</Properties>
</file>