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2" r:id="rId2"/>
    <p:sldId id="273" r:id="rId3"/>
    <p:sldId id="259" r:id="rId4"/>
    <p:sldId id="278" r:id="rId5"/>
    <p:sldId id="261" r:id="rId6"/>
    <p:sldId id="262" r:id="rId7"/>
    <p:sldId id="263" r:id="rId8"/>
    <p:sldId id="264" r:id="rId9"/>
    <p:sldId id="279" r:id="rId10"/>
    <p:sldId id="267" r:id="rId11"/>
    <p:sldId id="268" r:id="rId12"/>
    <p:sldId id="282" r:id="rId13"/>
    <p:sldId id="283" r:id="rId14"/>
    <p:sldId id="280" r:id="rId15"/>
    <p:sldId id="289" r:id="rId16"/>
    <p:sldId id="284" r:id="rId17"/>
    <p:sldId id="285" r:id="rId18"/>
    <p:sldId id="288" r:id="rId19"/>
    <p:sldId id="286" r:id="rId20"/>
    <p:sldId id="287" r:id="rId21"/>
    <p:sldId id="293" r:id="rId22"/>
    <p:sldId id="292" r:id="rId23"/>
    <p:sldId id="294" r:id="rId24"/>
    <p:sldId id="295" r:id="rId25"/>
    <p:sldId id="296" r:id="rId26"/>
    <p:sldId id="297" r:id="rId27"/>
    <p:sldId id="298" r:id="rId28"/>
    <p:sldId id="299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B584D"/>
    <a:srgbClr val="A7C4FF"/>
    <a:srgbClr val="C39082"/>
    <a:srgbClr val="543E34"/>
    <a:srgbClr val="D2FA90"/>
    <a:srgbClr val="BB67CF"/>
    <a:srgbClr val="96857B"/>
    <a:srgbClr val="C6BFA9"/>
    <a:srgbClr val="E04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5720"/>
            <a:ext cx="9144000" cy="1008809"/>
          </a:xfrm>
        </p:spPr>
        <p:txBody>
          <a:bodyPr/>
          <a:lstStyle/>
          <a:p>
            <a:r>
              <a:rPr lang="en-US" dirty="0"/>
              <a:t>MACHINE 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07976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7100" dirty="0">
                <a:solidFill>
                  <a:srgbClr val="543E34"/>
                </a:solidFill>
                <a:latin typeface="+mj-lt"/>
              </a:rPr>
              <a:t>AND</a:t>
            </a:r>
            <a:r>
              <a:rPr lang="en-US" sz="8000" dirty="0">
                <a:solidFill>
                  <a:srgbClr val="543E34"/>
                </a:solidFill>
                <a:latin typeface="+mj-lt"/>
              </a:rPr>
              <a:t> ITS </a:t>
            </a:r>
          </a:p>
          <a:p>
            <a:r>
              <a:rPr lang="en-US" sz="8000" dirty="0">
                <a:solidFill>
                  <a:srgbClr val="543E34"/>
                </a:solidFill>
                <a:latin typeface="+mj-lt"/>
              </a:rPr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293EF-1F7E-DAD2-7D79-2EDCE70575CA}"/>
              </a:ext>
            </a:extLst>
          </p:cNvPr>
          <p:cNvSpPr txBox="1"/>
          <p:nvPr/>
        </p:nvSpPr>
        <p:spPr>
          <a:xfrm>
            <a:off x="275771" y="435429"/>
            <a:ext cx="2351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Classifier: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3EB11-1B43-0B84-25C9-4ACDE7CD008A}"/>
              </a:ext>
            </a:extLst>
          </p:cNvPr>
          <p:cNvSpPr txBox="1"/>
          <p:nvPr/>
        </p:nvSpPr>
        <p:spPr>
          <a:xfrm>
            <a:off x="1088571" y="925769"/>
            <a:ext cx="928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Algorithm that maps the input data to a specific category.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33EDC-1E6A-DFD9-966B-2E014C8E339F}"/>
              </a:ext>
            </a:extLst>
          </p:cNvPr>
          <p:cNvSpPr txBox="1"/>
          <p:nvPr/>
        </p:nvSpPr>
        <p:spPr>
          <a:xfrm>
            <a:off x="275771" y="141611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The Steps to be followed in the classification techniques: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50314-57DC-AC3F-E045-62E8F7D17657}"/>
              </a:ext>
            </a:extLst>
          </p:cNvPr>
          <p:cNvSpPr txBox="1"/>
          <p:nvPr/>
        </p:nvSpPr>
        <p:spPr>
          <a:xfrm>
            <a:off x="1095828" y="1818399"/>
            <a:ext cx="11253410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Training by Input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 Classification Model tries to draw some conclusion from the input values given for training.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will predict the class labels/categories for the new data 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9655A-1157-D040-48F9-41A74FBE3AF8}"/>
              </a:ext>
            </a:extLst>
          </p:cNvPr>
          <p:cNvSpPr txBox="1"/>
          <p:nvPr/>
        </p:nvSpPr>
        <p:spPr>
          <a:xfrm>
            <a:off x="275771" y="3414413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The Algorithms Which are using in the classification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93DD1-E813-662A-9FC1-A8A90AF92A44}"/>
              </a:ext>
            </a:extLst>
          </p:cNvPr>
          <p:cNvSpPr txBox="1"/>
          <p:nvPr/>
        </p:nvSpPr>
        <p:spPr>
          <a:xfrm>
            <a:off x="1095828" y="3736053"/>
            <a:ext cx="10283372" cy="281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Logistic Regression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K_Nearest Neighbor(KNN).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Naïve Bayes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Decision Tree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SVM(Support Vector Machine (classifier))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Random Forest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DDD81-4125-EC70-5D52-FBD8E5ED8F7D}"/>
              </a:ext>
            </a:extLst>
          </p:cNvPr>
          <p:cNvSpPr txBox="1"/>
          <p:nvPr/>
        </p:nvSpPr>
        <p:spPr>
          <a:xfrm>
            <a:off x="133532" y="834343"/>
            <a:ext cx="3971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>
                <a:solidFill>
                  <a:schemeClr val="bg1"/>
                </a:solidFill>
                <a:latin typeface="+mj-lt"/>
              </a:rPr>
              <a:t>Naive Bayes</a:t>
            </a:r>
            <a:r>
              <a:rPr lang="en-US" sz="2000" u="sng" dirty="0">
                <a:solidFill>
                  <a:schemeClr val="bg1"/>
                </a:solidFill>
              </a:rPr>
              <a:t>:</a:t>
            </a:r>
            <a:endParaRPr lang="en-IN" sz="2000" u="sng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46311-B248-BC9C-518E-4D03257DFF62}"/>
              </a:ext>
            </a:extLst>
          </p:cNvPr>
          <p:cNvSpPr txBox="1"/>
          <p:nvPr/>
        </p:nvSpPr>
        <p:spPr>
          <a:xfrm>
            <a:off x="885371" y="1640114"/>
            <a:ext cx="1014229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000000"/>
                </a:solidFill>
                <a:effectLst/>
              </a:rPr>
              <a:t>Naïve Bayes Classifier is one of the </a:t>
            </a:r>
            <a:r>
              <a:rPr lang="en-US" sz="2200" b="1" i="0" dirty="0">
                <a:solidFill>
                  <a:schemeClr val="bg1"/>
                </a:solidFill>
                <a:effectLst/>
              </a:rPr>
              <a:t>simple and most effective Classification algorithms </a:t>
            </a:r>
            <a:r>
              <a:rPr lang="en-US" sz="2200" i="0" dirty="0">
                <a:solidFill>
                  <a:srgbClr val="000000"/>
                </a:solidFill>
                <a:effectLst/>
              </a:rPr>
              <a:t>which helps in building the fast machine learning models that </a:t>
            </a:r>
            <a:r>
              <a:rPr lang="en-US" sz="2200" b="1" i="0" u="sng" dirty="0">
                <a:solidFill>
                  <a:srgbClr val="FF0000"/>
                </a:solidFill>
                <a:effectLst/>
              </a:rPr>
              <a:t>can make quick predictions.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000000"/>
                </a:solidFill>
                <a:effectLst/>
              </a:rPr>
              <a:t>It is a probabilistic classifier, which means it </a:t>
            </a:r>
            <a:r>
              <a:rPr lang="en-US" sz="2200" b="1" i="0" u="sng" dirty="0">
                <a:solidFill>
                  <a:schemeClr val="bg1"/>
                </a:solidFill>
                <a:effectLst/>
              </a:rPr>
              <a:t>predicts on the basis of the probabilit</a:t>
            </a:r>
            <a:r>
              <a:rPr lang="en-US" sz="2200" b="1" i="0" dirty="0">
                <a:solidFill>
                  <a:schemeClr val="bg1"/>
                </a:solidFill>
                <a:effectLst/>
              </a:rPr>
              <a:t>y </a:t>
            </a:r>
            <a:r>
              <a:rPr lang="en-US" sz="2200" i="0" dirty="0">
                <a:solidFill>
                  <a:srgbClr val="000000"/>
                </a:solidFill>
                <a:effectLst/>
              </a:rPr>
              <a:t>of an object.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20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000000"/>
                </a:solidFill>
                <a:effectLst/>
              </a:rPr>
              <a:t>Some popular examples of Naïve Bayes Algorithm are </a:t>
            </a:r>
            <a:r>
              <a:rPr lang="en-US" sz="2200" b="1" i="0" u="sng" dirty="0">
                <a:solidFill>
                  <a:schemeClr val="bg1"/>
                </a:solidFill>
                <a:effectLst/>
              </a:rPr>
              <a:t>spam filtration, Sentimental analysis, and classifying articles.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20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</a:rPr>
              <a:t>It is the most popular choice for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inter-bold"/>
              </a:rPr>
              <a:t>text classification problems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2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FFE91-224D-A3EA-94E8-E06D398063A0}"/>
              </a:ext>
            </a:extLst>
          </p:cNvPr>
          <p:cNvSpPr txBox="1"/>
          <p:nvPr/>
        </p:nvSpPr>
        <p:spPr>
          <a:xfrm>
            <a:off x="2911928" y="1647143"/>
            <a:ext cx="6107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>
                <a:latin typeface="+mj-lt"/>
              </a:rPr>
              <a:t>Working</a:t>
            </a:r>
            <a:r>
              <a:rPr lang="en-US" sz="3000" b="1" u="sng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u="sng" dirty="0">
                <a:solidFill>
                  <a:srgbClr val="543E34"/>
                </a:solidFill>
                <a:latin typeface="+mj-lt"/>
              </a:rPr>
              <a:t>of</a:t>
            </a:r>
            <a:r>
              <a:rPr lang="en-US" sz="3000" b="1" u="sng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u="sng" dirty="0">
                <a:solidFill>
                  <a:srgbClr val="543E34"/>
                </a:solidFill>
                <a:latin typeface="+mj-lt"/>
              </a:rPr>
              <a:t>Naive Bayes</a:t>
            </a:r>
            <a:r>
              <a:rPr lang="en-US" sz="2000" u="sng" dirty="0">
                <a:solidFill>
                  <a:srgbClr val="543E34"/>
                </a:solidFill>
              </a:rPr>
              <a:t>:</a:t>
            </a:r>
            <a:endParaRPr lang="en-IN" sz="2000" u="sng" dirty="0">
              <a:solidFill>
                <a:srgbClr val="543E3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48645-2511-2BF9-38DD-429C22453E44}"/>
              </a:ext>
            </a:extLst>
          </p:cNvPr>
          <p:cNvSpPr txBox="1"/>
          <p:nvPr/>
        </p:nvSpPr>
        <p:spPr>
          <a:xfrm>
            <a:off x="2911928" y="2548821"/>
            <a:ext cx="6754586" cy="2582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solidFill>
                  <a:srgbClr val="543E34"/>
                </a:solidFill>
                <a:effectLst/>
              </a:rPr>
              <a:t>Convert the given dataset into frequency tables.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solidFill>
                  <a:srgbClr val="543E34"/>
                </a:solidFill>
                <a:effectLst/>
              </a:rPr>
              <a:t>Generate Likelihood table by finding the probabilities of given features.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solidFill>
                  <a:srgbClr val="543E34"/>
                </a:solidFill>
                <a:effectLst/>
              </a:rPr>
              <a:t>Now, use Bayes theorem to calculate the posterior probability.</a:t>
            </a:r>
          </a:p>
        </p:txBody>
      </p:sp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4600-E489-07FF-AB68-9E005D96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A722F-0BA8-A91D-F13C-6DB53E9A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53F9E-738C-D5AB-D010-4957D845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A5F9E1-2FD1-25FB-BABF-8AD916595173}"/>
              </a:ext>
            </a:extLst>
          </p:cNvPr>
          <p:cNvSpPr txBox="1"/>
          <p:nvPr/>
        </p:nvSpPr>
        <p:spPr>
          <a:xfrm>
            <a:off x="859536" y="562821"/>
            <a:ext cx="75006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000" b="0" i="0" dirty="0">
                <a:solidFill>
                  <a:srgbClr val="610B38"/>
                </a:solidFill>
                <a:effectLst/>
                <a:latin typeface="+mj-lt"/>
              </a:rPr>
              <a:t>K-Nearest Neighbor(KNN) Algorithm: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0C441A-2B73-9562-40E2-5A2C104E29E6}"/>
              </a:ext>
            </a:extLst>
          </p:cNvPr>
          <p:cNvSpPr txBox="1"/>
          <p:nvPr/>
        </p:nvSpPr>
        <p:spPr>
          <a:xfrm>
            <a:off x="859535" y="1247445"/>
            <a:ext cx="1030437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543E34"/>
                </a:solidFill>
                <a:effectLst/>
              </a:rPr>
              <a:t>K-Nearest Neighbour is one of the </a:t>
            </a:r>
            <a:r>
              <a:rPr lang="en-US" sz="2200" b="0" i="0" u="sng" dirty="0">
                <a:solidFill>
                  <a:srgbClr val="FF0000"/>
                </a:solidFill>
                <a:effectLst/>
              </a:rPr>
              <a:t>simplest Machine Learning</a:t>
            </a:r>
            <a:r>
              <a:rPr lang="en-US" sz="2200" b="0" i="0" dirty="0">
                <a:solidFill>
                  <a:srgbClr val="543E34"/>
                </a:solidFill>
                <a:effectLst/>
              </a:rPr>
              <a:t> algorithms based on Supervised Learning technique.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543E3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543E34"/>
                </a:solidFill>
                <a:effectLst/>
              </a:rPr>
              <a:t>K-NN algorithm can be used for </a:t>
            </a:r>
            <a:r>
              <a:rPr lang="en-US" sz="2200" b="0" u="sng" dirty="0">
                <a:solidFill>
                  <a:srgbClr val="FF0000"/>
                </a:solidFill>
                <a:effectLst/>
              </a:rPr>
              <a:t>Regression as well as for Classification </a:t>
            </a:r>
            <a:r>
              <a:rPr lang="en-US" sz="2200" b="0" i="0" dirty="0">
                <a:solidFill>
                  <a:srgbClr val="543E34"/>
                </a:solidFill>
                <a:effectLst/>
              </a:rPr>
              <a:t>but mostly it is used for the Classification problems</a:t>
            </a:r>
          </a:p>
          <a:p>
            <a:endParaRPr lang="en-US" sz="2200" dirty="0">
              <a:solidFill>
                <a:srgbClr val="543E3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543E34"/>
                </a:solidFill>
                <a:effectLst/>
              </a:rPr>
              <a:t>K-NN algorithm assumes the similarity between the new case/data and available cases and </a:t>
            </a:r>
            <a:r>
              <a:rPr lang="en-US" sz="2200" b="0" i="0" dirty="0">
                <a:solidFill>
                  <a:srgbClr val="FF0000"/>
                </a:solidFill>
                <a:effectLst/>
              </a:rPr>
              <a:t>put the new case </a:t>
            </a:r>
            <a:r>
              <a:rPr lang="en-US" sz="2200" b="0" i="0" dirty="0">
                <a:solidFill>
                  <a:srgbClr val="543E34"/>
                </a:solidFill>
                <a:effectLst/>
              </a:rPr>
              <a:t>into the </a:t>
            </a:r>
            <a:r>
              <a:rPr lang="en-US" sz="2200" b="0" i="0" u="sng" dirty="0">
                <a:solidFill>
                  <a:srgbClr val="FF0000"/>
                </a:solidFill>
                <a:effectLst/>
              </a:rPr>
              <a:t>category that is most similar to the available categories.</a:t>
            </a:r>
            <a:br>
              <a:rPr lang="en-US" sz="2200" u="sng" dirty="0">
                <a:solidFill>
                  <a:srgbClr val="FF0000"/>
                </a:solidFill>
              </a:rPr>
            </a:br>
            <a:endParaRPr lang="en-IN" sz="2200" u="sng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8465A1-8AF6-14BB-D850-463BDF82D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35" y="4207954"/>
            <a:ext cx="4103370" cy="22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9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F1DF45-8CE1-3DD0-B964-8121773F82FD}"/>
              </a:ext>
            </a:extLst>
          </p:cNvPr>
          <p:cNvSpPr txBox="1"/>
          <p:nvPr/>
        </p:nvSpPr>
        <p:spPr>
          <a:xfrm>
            <a:off x="2735942" y="2337394"/>
            <a:ext cx="8270725" cy="2574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543E34"/>
                </a:solidFill>
                <a:effectLst/>
              </a:rPr>
              <a:t>Data Pre-processing step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543E34"/>
                </a:solidFill>
                <a:effectLst/>
              </a:rPr>
              <a:t>Fitting the K-NN algorithm to the Training set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543E34"/>
                </a:solidFill>
                <a:effectLst/>
              </a:rPr>
              <a:t>Predicting the test result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543E34"/>
                </a:solidFill>
                <a:effectLst/>
              </a:rPr>
              <a:t>Test accuracy of the result(Creation of Confusion matrix)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543E34"/>
                </a:solidFill>
                <a:effectLst/>
              </a:rPr>
              <a:t>Visualizing the test set 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7EEDB-EFE8-E0F6-F990-083981A3873B}"/>
              </a:ext>
            </a:extLst>
          </p:cNvPr>
          <p:cNvSpPr txBox="1"/>
          <p:nvPr/>
        </p:nvSpPr>
        <p:spPr>
          <a:xfrm>
            <a:off x="2735942" y="1756466"/>
            <a:ext cx="6959600" cy="580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543E34"/>
                </a:solidFill>
                <a:effectLst/>
                <a:latin typeface="+mj-lt"/>
              </a:rPr>
              <a:t>Steps to implement the K-NN algorithm:</a:t>
            </a:r>
            <a:endParaRPr lang="en-US" sz="2400" b="0" i="0" dirty="0">
              <a:solidFill>
                <a:srgbClr val="543E3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4F70A-0E6C-1619-813A-375E9DAF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A9FEB-926F-EEA3-EEBC-125F8E04197D}"/>
              </a:ext>
            </a:extLst>
          </p:cNvPr>
          <p:cNvSpPr txBox="1"/>
          <p:nvPr/>
        </p:nvSpPr>
        <p:spPr>
          <a:xfrm>
            <a:off x="2359426" y="1756466"/>
            <a:ext cx="6959600" cy="580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Linear Regression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+mj-lt"/>
              </a:rPr>
              <a:t>:</a:t>
            </a:r>
            <a:endParaRPr lang="en-US" sz="2400" b="0" i="0" dirty="0"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919A2-18D5-0390-7E7D-23CF8A6740F5}"/>
              </a:ext>
            </a:extLst>
          </p:cNvPr>
          <p:cNvSpPr txBox="1"/>
          <p:nvPr/>
        </p:nvSpPr>
        <p:spPr>
          <a:xfrm>
            <a:off x="4357702" y="2485312"/>
            <a:ext cx="3476595" cy="156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543E34"/>
                </a:solidFill>
              </a:rPr>
              <a:t>Simple Linear Regression</a:t>
            </a:r>
            <a:endParaRPr lang="en-US" sz="2200" b="1" i="0" dirty="0">
              <a:solidFill>
                <a:srgbClr val="543E34"/>
              </a:solidFill>
              <a:effectLst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543E34"/>
                </a:solidFill>
              </a:rPr>
              <a:t>Multiple Linear Regression</a:t>
            </a:r>
            <a:endParaRPr lang="en-US" sz="2200" b="1" i="0" dirty="0">
              <a:solidFill>
                <a:srgbClr val="543E34"/>
              </a:solidFill>
              <a:effectLst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543E34"/>
                </a:solidFill>
                <a:effectLst/>
              </a:rPr>
              <a:t>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238593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CCA097-B5F8-2232-0489-FA58CB95B183}"/>
              </a:ext>
            </a:extLst>
          </p:cNvPr>
          <p:cNvSpPr txBox="1"/>
          <p:nvPr/>
        </p:nvSpPr>
        <p:spPr>
          <a:xfrm>
            <a:off x="-1211716" y="315331"/>
            <a:ext cx="8279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>
                <a:latin typeface="+mj-lt"/>
              </a:rPr>
              <a:t>Unsupervised Learning:</a:t>
            </a:r>
            <a:endParaRPr lang="en-IN" sz="2000" u="sn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6AB4BF-6C74-706A-435A-3BBA4CA86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139146"/>
            <a:ext cx="5439717" cy="4279877"/>
          </a:xfrm>
        </p:spPr>
        <p:txBody>
          <a:bodyPr>
            <a:normAutofit/>
          </a:bodyPr>
          <a:lstStyle/>
          <a:p>
            <a:r>
              <a:rPr lang="en-US" sz="2400" b="1" u="sng" dirty="0">
                <a:ea typeface="Cascadia Code" panose="020B0609020000020004" pitchFamily="49" charset="0"/>
                <a:cs typeface="Cascadia Code" panose="020B0609020000020004" pitchFamily="49" charset="0"/>
              </a:rPr>
              <a:t>What is unsupervised learning? </a:t>
            </a:r>
          </a:p>
          <a:p>
            <a:endParaRPr lang="en-US" sz="2000" b="1" u="sng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ea typeface="Cascadia Code" panose="020B0609020000020004" pitchFamily="49" charset="0"/>
                <a:cs typeface="Cascadia Code" panose="020B0609020000020004" pitchFamily="49" charset="0"/>
              </a:rPr>
              <a:t>Unsupervised learning, also known as unsupervised machine learning, uses machine learning algorithms to analyze and cluster unlabeled datasets.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ea typeface="Cascadia Code" panose="020B0609020000020004" pitchFamily="49" charset="0"/>
                <a:cs typeface="Cascadia Code" panose="020B0609020000020004" pitchFamily="49" charset="0"/>
              </a:rPr>
              <a:t>These algorithms discover hidden patterns or data groupings without the need for human intervention.</a:t>
            </a:r>
            <a:endParaRPr lang="en-IN" sz="2000" b="1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8878D9D-CA36-7506-F960-81A91441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287" y="1438977"/>
            <a:ext cx="6087578" cy="339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8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92E4-ACEC-4F81-5C7C-9122A628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b="1" dirty="0"/>
              <a:t>Why We are Using Unsupervised Learning: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D6D45-3D34-B574-2229-95FDC999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601" y="1490472"/>
            <a:ext cx="8192542" cy="38770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543E34"/>
                </a:solidFill>
              </a:rPr>
              <a:t>Its ability to discover similarities and differences in information make it the ideal solution for </a:t>
            </a:r>
            <a:r>
              <a:rPr lang="en-US" sz="2200" b="1" u="sng" dirty="0">
                <a:solidFill>
                  <a:srgbClr val="FF0000"/>
                </a:solidFill>
              </a:rPr>
              <a:t>exploratory data analysis, cross-selling strategies, customer </a:t>
            </a:r>
            <a:r>
              <a:rPr lang="en-US" sz="2200" b="1" dirty="0">
                <a:solidFill>
                  <a:srgbClr val="FF0000"/>
                </a:solidFill>
              </a:rPr>
              <a:t>segmentation, and image recognition.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543E34"/>
                </a:solidFill>
              </a:rPr>
              <a:t>Unsupervised learning models are utilized for three main tasks_clustering, </a:t>
            </a:r>
            <a:r>
              <a:rPr lang="en-US" sz="2200" b="1" dirty="0">
                <a:solidFill>
                  <a:srgbClr val="FF0000"/>
                </a:solidFill>
              </a:rPr>
              <a:t>association, and dimensionality reduction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543E34"/>
                </a:solidFill>
              </a:rPr>
              <a:t>Unlike supervised learning, unsupervised learning methods </a:t>
            </a:r>
            <a:r>
              <a:rPr lang="en-US" sz="2200" b="1" dirty="0">
                <a:solidFill>
                  <a:srgbClr val="FF0000"/>
                </a:solidFill>
              </a:rPr>
              <a:t>cannot be directly applied to a regression or a classification </a:t>
            </a:r>
            <a:r>
              <a:rPr lang="en-US" sz="2200" b="1" dirty="0">
                <a:solidFill>
                  <a:srgbClr val="543E34"/>
                </a:solidFill>
              </a:rPr>
              <a:t>problem as one has no idea what the values for the output might be.</a:t>
            </a:r>
            <a:endParaRPr lang="en-IN" sz="2200" b="1" dirty="0">
              <a:solidFill>
                <a:srgbClr val="543E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416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9C43A39-D655-4812-D15C-AD44B286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UnSupervised </a:t>
            </a:r>
            <a:r>
              <a:rPr lang="en-IN" sz="6000" b="0" i="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Algorithm</a:t>
            </a:r>
            <a:br>
              <a:rPr lang="en-IN" sz="6000" b="0" i="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</a:b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B014FA-CB42-11F4-C13E-4570D6492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314" y="2059432"/>
            <a:ext cx="6972586" cy="30586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Clustering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</a:rPr>
              <a:t>K- Means Clustering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Dimensionality reduction.</a:t>
            </a:r>
          </a:p>
          <a:p>
            <a:endParaRPr lang="en-IN"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85253-8F62-AD8C-FC33-5031A70714E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4300"/>
            <a:ext cx="987425" cy="31115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90FFA-259F-678C-F62B-A729FE0D430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753475" y="6464300"/>
            <a:ext cx="3438525" cy="31115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2EA1C-985F-E2E5-AAD8-E6FEEDDDB6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6464300"/>
            <a:ext cx="987425" cy="311150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88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E098-5153-1D62-D8FE-B3AE514BE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4754"/>
            <a:ext cx="4629752" cy="801520"/>
          </a:xfrm>
        </p:spPr>
        <p:txBody>
          <a:bodyPr/>
          <a:lstStyle/>
          <a:p>
            <a:r>
              <a:rPr lang="en-IN" sz="3000" dirty="0">
                <a:solidFill>
                  <a:srgbClr val="FF0000"/>
                </a:solidFill>
              </a:rPr>
              <a:t>CLUSTERING: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E5FCF7-E323-BF3D-099B-395D25E68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866" y="1086343"/>
            <a:ext cx="9525802" cy="4704564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543E34"/>
                </a:solidFill>
              </a:rPr>
              <a:t>In machine learning too, we often group examples as a first step to understand a subject (data set) in a machine learning system. </a:t>
            </a:r>
          </a:p>
          <a:p>
            <a:pPr marL="342900" indent="-342900" algn="l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543E34"/>
                </a:solidFill>
              </a:rPr>
              <a:t>Grouping unlabeled examples is called clustering. As the examples are unlabeled, clustering relies on unsupervised machine learning.</a:t>
            </a:r>
          </a:p>
          <a:p>
            <a:pPr marL="342900" indent="-342900" algn="l"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543E34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4F71D3-2C95-6A0B-E58F-B5A9DA83CC67}"/>
              </a:ext>
            </a:extLst>
          </p:cNvPr>
          <p:cNvSpPr txBox="1">
            <a:spLocks/>
          </p:cNvSpPr>
          <p:nvPr/>
        </p:nvSpPr>
        <p:spPr>
          <a:xfrm>
            <a:off x="3424990" y="3557120"/>
            <a:ext cx="4629752" cy="80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000" dirty="0">
                <a:solidFill>
                  <a:srgbClr val="FF0000"/>
                </a:solidFill>
              </a:rPr>
              <a:t>Types of Clustering: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A146F-D68D-5F6A-0DF5-3989AA4F91CD}"/>
              </a:ext>
            </a:extLst>
          </p:cNvPr>
          <p:cNvSpPr/>
          <p:nvPr/>
        </p:nvSpPr>
        <p:spPr>
          <a:xfrm>
            <a:off x="1732548" y="5247957"/>
            <a:ext cx="2021305" cy="673769"/>
          </a:xfrm>
          <a:prstGeom prst="rect">
            <a:avLst/>
          </a:prstGeom>
          <a:solidFill>
            <a:srgbClr val="968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SOFT CLUSTERING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76AE6-D5CF-B241-9E0F-9A0BD3D56E80}"/>
              </a:ext>
            </a:extLst>
          </p:cNvPr>
          <p:cNvSpPr/>
          <p:nvPr/>
        </p:nvSpPr>
        <p:spPr>
          <a:xfrm>
            <a:off x="7804485" y="5247957"/>
            <a:ext cx="2021305" cy="673769"/>
          </a:xfrm>
          <a:prstGeom prst="rect">
            <a:avLst/>
          </a:prstGeom>
          <a:solidFill>
            <a:srgbClr val="968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HARD CLUSTERING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DB9E06-634B-FF45-0BC3-92FBD0649DCF}"/>
              </a:ext>
            </a:extLst>
          </p:cNvPr>
          <p:cNvSpPr/>
          <p:nvPr/>
        </p:nvSpPr>
        <p:spPr>
          <a:xfrm>
            <a:off x="3753853" y="3547495"/>
            <a:ext cx="4177366" cy="7988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>
                <a:solidFill>
                  <a:srgbClr val="FF0000"/>
                </a:solidFill>
                <a:latin typeface="+mj-lt"/>
              </a:rPr>
              <a:t>Types of Clustering: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0A26046-6A0B-325F-5A42-48CDB81A6550}"/>
              </a:ext>
            </a:extLst>
          </p:cNvPr>
          <p:cNvCxnSpPr>
            <a:stCxn id="7" idx="2"/>
            <a:endCxn id="4" idx="0"/>
          </p:cNvCxnSpPr>
          <p:nvPr/>
        </p:nvCxnSpPr>
        <p:spPr>
          <a:xfrm rot="5400000">
            <a:off x="3842087" y="3247507"/>
            <a:ext cx="901565" cy="3099335"/>
          </a:xfrm>
          <a:prstGeom prst="bentConnector3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D359949-0445-7C62-867A-A0CD4AC0816C}"/>
              </a:ext>
            </a:extLst>
          </p:cNvPr>
          <p:cNvCxnSpPr>
            <a:stCxn id="7" idx="2"/>
            <a:endCxn id="5" idx="0"/>
          </p:cNvCxnSpPr>
          <p:nvPr/>
        </p:nvCxnSpPr>
        <p:spPr>
          <a:xfrm rot="16200000" flipH="1">
            <a:off x="6878055" y="3310873"/>
            <a:ext cx="901565" cy="2972602"/>
          </a:xfrm>
          <a:prstGeom prst="bentConnector3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4893E9-AB06-41A1-EDAB-AA718B428814}"/>
              </a:ext>
            </a:extLst>
          </p:cNvPr>
          <p:cNvSpPr txBox="1"/>
          <p:nvPr/>
        </p:nvSpPr>
        <p:spPr>
          <a:xfrm>
            <a:off x="2196353" y="2447362"/>
            <a:ext cx="3899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OUTLINE :</a:t>
            </a:r>
            <a:endParaRPr lang="en-IN" sz="6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BDC2F-3C35-EDE5-3579-B29CDC618EBF}"/>
              </a:ext>
            </a:extLst>
          </p:cNvPr>
          <p:cNvSpPr txBox="1"/>
          <p:nvPr/>
        </p:nvSpPr>
        <p:spPr>
          <a:xfrm>
            <a:off x="8059274" y="2119291"/>
            <a:ext cx="389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r>
              <a:rPr lang="en-US" sz="2000" dirty="0"/>
              <a:t>INTRODUCTION TO ML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6517A-AAAA-D793-F99F-11075683DC66}"/>
              </a:ext>
            </a:extLst>
          </p:cNvPr>
          <p:cNvSpPr txBox="1"/>
          <p:nvPr/>
        </p:nvSpPr>
        <p:spPr>
          <a:xfrm>
            <a:off x="8072720" y="2732486"/>
            <a:ext cx="4022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2.SUPERVISED LEARNING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CBBCE-E8E7-BE2D-2A50-7C049040FF0E}"/>
              </a:ext>
            </a:extLst>
          </p:cNvPr>
          <p:cNvSpPr txBox="1"/>
          <p:nvPr/>
        </p:nvSpPr>
        <p:spPr>
          <a:xfrm>
            <a:off x="8086168" y="3398044"/>
            <a:ext cx="389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3.UNSUPERVISED LEARNING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A1E7F-9BC8-DD0D-0BE3-9B526ED0A8C7}"/>
              </a:ext>
            </a:extLst>
          </p:cNvPr>
          <p:cNvSpPr txBox="1"/>
          <p:nvPr/>
        </p:nvSpPr>
        <p:spPr>
          <a:xfrm>
            <a:off x="8099615" y="3968617"/>
            <a:ext cx="3025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4.GRAPHICAL MODEL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94FE6-1D4D-B0D4-3B4C-367201226A2C}"/>
              </a:ext>
            </a:extLst>
          </p:cNvPr>
          <p:cNvSpPr txBox="1"/>
          <p:nvPr/>
        </p:nvSpPr>
        <p:spPr>
          <a:xfrm>
            <a:off x="8099615" y="4617593"/>
            <a:ext cx="3697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5.REINFORCEMENT LEARNING</a:t>
            </a:r>
            <a:endParaRPr lang="en-IN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8BAEF5-0758-CFB8-EBC6-22B654E4E0CF}"/>
              </a:ext>
            </a:extLst>
          </p:cNvPr>
          <p:cNvCxnSpPr>
            <a:cxnSpLocks/>
          </p:cNvCxnSpPr>
          <p:nvPr/>
        </p:nvCxnSpPr>
        <p:spPr>
          <a:xfrm flipH="1">
            <a:off x="7342095" y="2581832"/>
            <a:ext cx="4455458" cy="0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EC9ED-8EE6-8551-21A6-93496162A180}"/>
              </a:ext>
            </a:extLst>
          </p:cNvPr>
          <p:cNvCxnSpPr>
            <a:cxnSpLocks/>
          </p:cNvCxnSpPr>
          <p:nvPr/>
        </p:nvCxnSpPr>
        <p:spPr>
          <a:xfrm flipH="1">
            <a:off x="7261413" y="3196802"/>
            <a:ext cx="445545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56CD25-CF4A-B1F0-4EAC-B3F4AD1D22C2}"/>
              </a:ext>
            </a:extLst>
          </p:cNvPr>
          <p:cNvCxnSpPr>
            <a:cxnSpLocks/>
          </p:cNvCxnSpPr>
          <p:nvPr/>
        </p:nvCxnSpPr>
        <p:spPr>
          <a:xfrm flipH="1">
            <a:off x="7247966" y="3809998"/>
            <a:ext cx="445545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3924CE-C3A3-D1CA-9007-378257A2C6B3}"/>
              </a:ext>
            </a:extLst>
          </p:cNvPr>
          <p:cNvCxnSpPr>
            <a:cxnSpLocks/>
          </p:cNvCxnSpPr>
          <p:nvPr/>
        </p:nvCxnSpPr>
        <p:spPr>
          <a:xfrm flipH="1">
            <a:off x="7261413" y="4458975"/>
            <a:ext cx="445545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8684CD-BEF4-174E-38AC-693589684331}"/>
              </a:ext>
            </a:extLst>
          </p:cNvPr>
          <p:cNvCxnSpPr>
            <a:cxnSpLocks/>
          </p:cNvCxnSpPr>
          <p:nvPr/>
        </p:nvCxnSpPr>
        <p:spPr>
          <a:xfrm flipH="1">
            <a:off x="7247966" y="5074723"/>
            <a:ext cx="445545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264D9-1033-91AB-ED3E-4026E1A6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BFE58-2F65-C91A-3917-7CB4E0C7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5C6FF-F80B-059A-9F7A-71C24E43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20</a:t>
            </a:fld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07AAA0-E479-BD1C-1346-4E7BCD828B2E}"/>
              </a:ext>
            </a:extLst>
          </p:cNvPr>
          <p:cNvSpPr txBox="1"/>
          <p:nvPr/>
        </p:nvSpPr>
        <p:spPr>
          <a:xfrm>
            <a:off x="1164336" y="2931991"/>
            <a:ext cx="8868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 hard clustering, one data point can belong to one cluster only.</a:t>
            </a:r>
            <a:endParaRPr lang="en-IN" sz="2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57E6F5-FA2B-9091-59D2-2071980E3B4A}"/>
              </a:ext>
            </a:extLst>
          </p:cNvPr>
          <p:cNvSpPr txBox="1"/>
          <p:nvPr/>
        </p:nvSpPr>
        <p:spPr>
          <a:xfrm>
            <a:off x="1164336" y="1065056"/>
            <a:ext cx="9681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	Soft clustering, the output provided is a probability likelihood of a data point belonging to each of the pre-defined numbers of clusters.</a:t>
            </a:r>
            <a:endParaRPr lang="en-IN" sz="2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35B2FF-D44A-889B-0FCF-4D54017E6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247" y="3695495"/>
            <a:ext cx="6396242" cy="1763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F00B0B-2FB5-FB95-9422-F62BDAE3FB2C}"/>
              </a:ext>
            </a:extLst>
          </p:cNvPr>
          <p:cNvSpPr txBox="1"/>
          <p:nvPr/>
        </p:nvSpPr>
        <p:spPr>
          <a:xfrm>
            <a:off x="1164336" y="2197891"/>
            <a:ext cx="36455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+mj-lt"/>
                <a:ea typeface="Cascadia Code" panose="020B0609020000020004" pitchFamily="49" charset="0"/>
                <a:cs typeface="Cascadia Code" panose="020B0609020000020004" pitchFamily="49" charset="0"/>
              </a:rPr>
              <a:t>HARD CLUSTERING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0E706F-8E07-0136-A0C8-B738B3A8DFEC}"/>
              </a:ext>
            </a:extLst>
          </p:cNvPr>
          <p:cNvSpPr txBox="1"/>
          <p:nvPr/>
        </p:nvSpPr>
        <p:spPr>
          <a:xfrm>
            <a:off x="991804" y="369759"/>
            <a:ext cx="36455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+mj-lt"/>
                <a:ea typeface="Cascadia Code" panose="020B0609020000020004" pitchFamily="49" charset="0"/>
                <a:cs typeface="Cascadia Code" panose="020B0609020000020004" pitchFamily="49" charset="0"/>
              </a:rPr>
              <a:t>SOFT CLUSTERING</a:t>
            </a:r>
          </a:p>
        </p:txBody>
      </p:sp>
    </p:spTree>
    <p:extLst>
      <p:ext uri="{BB962C8B-B14F-4D97-AF65-F5344CB8AC3E}">
        <p14:creationId xmlns:p14="http://schemas.microsoft.com/office/powerpoint/2010/main" val="882594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F5F0AA-1FBA-34B3-D8A8-044E6D48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b="1" dirty="0">
                <a:solidFill>
                  <a:srgbClr val="FF0000"/>
                </a:solidFill>
                <a:latin typeface="+mj-lt"/>
              </a:rPr>
              <a:t>K-Means Clustering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66257-EA89-DB3A-63B8-F4E0E039C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390156"/>
            <a:ext cx="9363456" cy="1688413"/>
          </a:xfrm>
        </p:spPr>
        <p:txBody>
          <a:bodyPr>
            <a:noAutofit/>
          </a:bodyPr>
          <a:lstStyle/>
          <a:p>
            <a:r>
              <a:rPr lang="en-US" sz="2200" b="1" dirty="0"/>
              <a:t>K-means is a data clustering approach for unsupervised machine learning that can separate unlabeled data into a predetermined number of disjoint groups of equal variance – clusters – based on their similarities. </a:t>
            </a:r>
          </a:p>
          <a:p>
            <a:r>
              <a:rPr lang="en-US" sz="2200" b="1" dirty="0"/>
              <a:t>It's a popular algorithm thanks to its ease of use and speed on large datasets</a:t>
            </a:r>
            <a:endParaRPr lang="en-IN" sz="2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BFA09-E266-0162-485F-6FE8A04A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D1868E-910E-9B8E-13B4-255FBF208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913" y="3429000"/>
            <a:ext cx="5033774" cy="25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29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5DD52E-4BCE-E65D-D39F-4E193054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13500"/>
            <a:ext cx="10515600" cy="676656"/>
          </a:xfrm>
        </p:spPr>
        <p:txBody>
          <a:bodyPr/>
          <a:lstStyle/>
          <a:p>
            <a:r>
              <a:rPr lang="en-IN" sz="3000" dirty="0">
                <a:solidFill>
                  <a:srgbClr val="FF0000"/>
                </a:solidFill>
              </a:rPr>
              <a:t>Dimensionality Reduction: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4D6130F-9DB1-B7B1-6BED-79EB635FA53E}"/>
              </a:ext>
            </a:extLst>
          </p:cNvPr>
          <p:cNvSpPr txBox="1">
            <a:spLocks/>
          </p:cNvSpPr>
          <p:nvPr/>
        </p:nvSpPr>
        <p:spPr>
          <a:xfrm>
            <a:off x="576071" y="1390156"/>
            <a:ext cx="9697481" cy="1743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543E34"/>
                </a:solidFill>
              </a:rPr>
              <a:t>Dimensionality reduction is the task of reducing the number of features in a dataset. In machine learning tasks like regression or classification.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543E34"/>
                </a:solidFill>
              </a:rPr>
              <a:t>Dimensionality reduction is a machine learning (ML) or statistical technique of reducing the amount of random variables in a problem by obtaining a set of principal variables.</a:t>
            </a:r>
          </a:p>
          <a:p>
            <a:pPr algn="l"/>
            <a:endParaRPr lang="en-US" sz="2200" b="1" dirty="0">
              <a:solidFill>
                <a:srgbClr val="543E34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278DD6-C3DC-AA99-150A-AB9C05B8C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726" y="3142577"/>
            <a:ext cx="3928179" cy="290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89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3E17E-EA61-63AC-C0F4-B598CE2531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6464300"/>
            <a:ext cx="987425" cy="311150"/>
          </a:xfrm>
        </p:spPr>
        <p:txBody>
          <a:bodyPr/>
          <a:lstStyle/>
          <a:p>
            <a:fld id="{58FB4751-880F-D840-AAA9-3A15815CC996}" type="slidenum">
              <a:rPr lang="en-US" smtClean="0"/>
              <a:t>23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63132-5BEE-E78B-094F-CDEBA39D1122}"/>
              </a:ext>
            </a:extLst>
          </p:cNvPr>
          <p:cNvSpPr txBox="1"/>
          <p:nvPr/>
        </p:nvSpPr>
        <p:spPr>
          <a:xfrm>
            <a:off x="-445234" y="261542"/>
            <a:ext cx="10167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>
                <a:latin typeface="+mj-lt"/>
              </a:rPr>
              <a:t>Probabilistic Graphical Modeling(PGM):</a:t>
            </a:r>
            <a:endParaRPr lang="en-IN" sz="2000" u="sng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8EFEDB5-09D1-0363-AC99-2C75EF65271B}"/>
              </a:ext>
            </a:extLst>
          </p:cNvPr>
          <p:cNvSpPr txBox="1">
            <a:spLocks/>
          </p:cNvSpPr>
          <p:nvPr/>
        </p:nvSpPr>
        <p:spPr>
          <a:xfrm>
            <a:off x="576071" y="1139147"/>
            <a:ext cx="10628504" cy="31370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543E34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Probabilistic Graphical Models are rich frameworks for </a:t>
            </a:r>
            <a:r>
              <a:rPr lang="en-US" sz="2400" b="1" dirty="0">
                <a:solidFill>
                  <a:srgbClr val="C00000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encoding probability distributions </a:t>
            </a:r>
            <a:r>
              <a:rPr lang="en-US" sz="2400" b="1" dirty="0">
                <a:solidFill>
                  <a:srgbClr val="543E34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over complex domains.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543E34"/>
                </a:solidFill>
                <a:effectLst/>
              </a:rPr>
              <a:t>These representations sit at the intersection of statistics and computer science, relying on concepts from 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probability theory, graph algorithms</a:t>
            </a:r>
            <a:r>
              <a:rPr lang="en-US" sz="2400" b="1" i="0" dirty="0">
                <a:solidFill>
                  <a:srgbClr val="543E34"/>
                </a:solidFill>
                <a:effectLst/>
              </a:rPr>
              <a:t>, machine learning, and more.</a:t>
            </a:r>
            <a:endParaRPr lang="en-US" sz="2400" b="1" dirty="0">
              <a:solidFill>
                <a:srgbClr val="543E34"/>
              </a:solidFill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b="1" dirty="0">
              <a:solidFill>
                <a:srgbClr val="543E34"/>
              </a:solidFill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21EF7-634B-6B19-FE06-6A6E9102BC73}"/>
              </a:ext>
            </a:extLst>
          </p:cNvPr>
          <p:cNvSpPr txBox="1"/>
          <p:nvPr/>
        </p:nvSpPr>
        <p:spPr>
          <a:xfrm>
            <a:off x="-1301363" y="3722167"/>
            <a:ext cx="8279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>
                <a:latin typeface="+mj-lt"/>
              </a:rPr>
              <a:t>Why do we need PGM:</a:t>
            </a:r>
            <a:endParaRPr lang="en-IN" sz="2000" u="sng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CCE54DE7-E208-942C-F8BA-B912C43807D1}"/>
              </a:ext>
            </a:extLst>
          </p:cNvPr>
          <p:cNvSpPr txBox="1">
            <a:spLocks/>
          </p:cNvSpPr>
          <p:nvPr/>
        </p:nvSpPr>
        <p:spPr>
          <a:xfrm>
            <a:off x="659455" y="4466552"/>
            <a:ext cx="10326791" cy="21299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rgbClr val="543E34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Compact Graphical Representation</a:t>
            </a:r>
            <a:endParaRPr lang="en-US" sz="2400" b="1" dirty="0">
              <a:solidFill>
                <a:srgbClr val="543E34"/>
              </a:solidFill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b="1" dirty="0">
                <a:solidFill>
                  <a:srgbClr val="543E34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Intuitive Diagrams of complex relationships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b="1" dirty="0">
                <a:solidFill>
                  <a:srgbClr val="543E34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Convenient from computational aspects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b="1" dirty="0">
                <a:solidFill>
                  <a:srgbClr val="543E34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Dynamic Solutions of </a:t>
            </a:r>
            <a:r>
              <a:rPr lang="en-IN" sz="2400" b="1" dirty="0" err="1">
                <a:solidFill>
                  <a:srgbClr val="543E34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Modelss</a:t>
            </a:r>
            <a:endParaRPr lang="en-IN" sz="2400" b="1" dirty="0">
              <a:solidFill>
                <a:srgbClr val="543E34"/>
              </a:solidFill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50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8DD4A-5CCA-534E-A723-AC3FCC7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263" y="6774089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4719757-E6AF-AB31-616D-982AC405E78A}"/>
              </a:ext>
            </a:extLst>
          </p:cNvPr>
          <p:cNvSpPr txBox="1">
            <a:spLocks/>
          </p:cNvSpPr>
          <p:nvPr/>
        </p:nvSpPr>
        <p:spPr>
          <a:xfrm>
            <a:off x="847164" y="677461"/>
            <a:ext cx="10059476" cy="4929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>
                <a:solidFill>
                  <a:srgbClr val="C00000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1.Compact Graphical Representation</a:t>
            </a:r>
            <a:endParaRPr lang="en-US" b="1" dirty="0">
              <a:solidFill>
                <a:srgbClr val="C00000"/>
              </a:solidFill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2200" b="1" dirty="0">
                <a:solidFill>
                  <a:srgbClr val="543E34"/>
                </a:solidFill>
              </a:rPr>
              <a:t>	PGM are frameworks used to create and represent compact graphical models of complex real world scenarios.</a:t>
            </a:r>
          </a:p>
          <a:p>
            <a:pPr algn="l"/>
            <a:r>
              <a:rPr lang="en-US" sz="2200" b="1" dirty="0">
                <a:solidFill>
                  <a:srgbClr val="C00000"/>
                </a:solidFill>
              </a:rPr>
              <a:t>2. Intuitive Diagrams of Complex Relationships</a:t>
            </a:r>
          </a:p>
          <a:p>
            <a:pPr algn="l"/>
            <a:r>
              <a:rPr lang="en-US" sz="2200" b="1" dirty="0">
                <a:solidFill>
                  <a:srgbClr val="543E34"/>
                </a:solidFill>
              </a:rPr>
              <a:t>	PGMs give us intuitive diagrams of complex relationships between stochastic variables..</a:t>
            </a: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3.Convenient from Computational Aspect </a:t>
            </a:r>
          </a:p>
          <a:p>
            <a:pPr algn="l"/>
            <a:r>
              <a:rPr lang="en-US" sz="2200" b="1" dirty="0">
                <a:solidFill>
                  <a:srgbClr val="543E34"/>
                </a:solidFill>
              </a:rPr>
              <a:t>	PGMs are also convenient from computational point of view, since we already have algorithms for working with graphs and statistics.</a:t>
            </a:r>
          </a:p>
          <a:p>
            <a:pPr algn="l"/>
            <a:r>
              <a:rPr lang="en-US" sz="2200" b="1" dirty="0">
                <a:solidFill>
                  <a:srgbClr val="C00000"/>
                </a:solidFill>
              </a:rPr>
              <a:t>4.Dynamic Simulation of Models Using PGM </a:t>
            </a:r>
          </a:p>
          <a:p>
            <a:pPr algn="l"/>
            <a:r>
              <a:rPr lang="en-US" sz="2200" b="1" dirty="0">
                <a:solidFill>
                  <a:srgbClr val="543E34"/>
                </a:solidFill>
              </a:rPr>
              <a:t>	We can simulate dynamics of industrial establishments, create models, and many other things.</a:t>
            </a:r>
          </a:p>
          <a:p>
            <a:pPr algn="l"/>
            <a:endParaRPr lang="en-US" sz="2200" b="1" dirty="0">
              <a:solidFill>
                <a:srgbClr val="543E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47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8A34-68FD-A479-66AA-83C8E4B5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137F-BAF6-8413-B900-EA10B960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507CB-5413-15A5-3E3C-B9E9F26B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23B24-F459-A7B6-BC59-D16E95E5D4FB}"/>
              </a:ext>
            </a:extLst>
          </p:cNvPr>
          <p:cNvSpPr txBox="1"/>
          <p:nvPr/>
        </p:nvSpPr>
        <p:spPr>
          <a:xfrm>
            <a:off x="-445234" y="261542"/>
            <a:ext cx="10167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>
                <a:latin typeface="+mj-lt"/>
              </a:rPr>
              <a:t>Directed graph and Indirected Graph:</a:t>
            </a:r>
            <a:endParaRPr lang="en-IN" sz="2000" u="sng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DBEC5ED-0CAF-512B-D691-E1934E31C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26820"/>
              </p:ext>
            </p:extLst>
          </p:nvPr>
        </p:nvGraphicFramePr>
        <p:xfrm>
          <a:off x="1012271" y="1229041"/>
          <a:ext cx="10167458" cy="4075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729">
                  <a:extLst>
                    <a:ext uri="{9D8B030D-6E8A-4147-A177-3AD203B41FA5}">
                      <a16:colId xmlns:a16="http://schemas.microsoft.com/office/drawing/2014/main" val="383736631"/>
                    </a:ext>
                  </a:extLst>
                </a:gridCol>
                <a:gridCol w="5083729">
                  <a:extLst>
                    <a:ext uri="{9D8B030D-6E8A-4147-A177-3AD203B41FA5}">
                      <a16:colId xmlns:a16="http://schemas.microsoft.com/office/drawing/2014/main" val="208105258"/>
                    </a:ext>
                  </a:extLst>
                </a:gridCol>
              </a:tblGrid>
              <a:tr h="1089425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Directed Graph</a:t>
                      </a:r>
                      <a:endParaRPr lang="en-IN" sz="24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39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	Directed Graph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en-IN" sz="2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968236"/>
                  </a:ext>
                </a:extLst>
              </a:tr>
              <a:tr h="992687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type of graph that contains ordered pairs of vertices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type of graph that contains unordered pairs of vertices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7C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34075"/>
                  </a:ext>
                </a:extLst>
              </a:tr>
              <a:tr h="99268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Edges represent the direction of vertexes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Edges do not represent the direction of vertexes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7C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401524"/>
                  </a:ext>
                </a:extLst>
              </a:tr>
              <a:tr h="99268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An arrow represents the edges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Undirected arcs represent the edges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7C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752349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1154FC-A787-9F8D-4226-3F2FA840CB40}"/>
              </a:ext>
            </a:extLst>
          </p:cNvPr>
          <p:cNvCxnSpPr>
            <a:endCxn id="9" idx="2"/>
          </p:cNvCxnSpPr>
          <p:nvPr/>
        </p:nvCxnSpPr>
        <p:spPr>
          <a:xfrm>
            <a:off x="6096000" y="1229041"/>
            <a:ext cx="0" cy="407534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D470B4-5DB3-41CB-FFDD-4F7454FFF1AB}"/>
              </a:ext>
            </a:extLst>
          </p:cNvPr>
          <p:cNvCxnSpPr/>
          <p:nvPr/>
        </p:nvCxnSpPr>
        <p:spPr>
          <a:xfrm>
            <a:off x="11179729" y="1229040"/>
            <a:ext cx="0" cy="407534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B23A16-56D6-BCAD-4859-9C6B117B57F3}"/>
              </a:ext>
            </a:extLst>
          </p:cNvPr>
          <p:cNvCxnSpPr/>
          <p:nvPr/>
        </p:nvCxnSpPr>
        <p:spPr>
          <a:xfrm>
            <a:off x="1012271" y="1220076"/>
            <a:ext cx="0" cy="407534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54A913-40F5-99EC-9496-BB9CF5701953}"/>
              </a:ext>
            </a:extLst>
          </p:cNvPr>
          <p:cNvCxnSpPr/>
          <p:nvPr/>
        </p:nvCxnSpPr>
        <p:spPr>
          <a:xfrm>
            <a:off x="1012271" y="1229040"/>
            <a:ext cx="10167458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0D7931-9A97-5487-6B86-16200A11D335}"/>
              </a:ext>
            </a:extLst>
          </p:cNvPr>
          <p:cNvCxnSpPr/>
          <p:nvPr/>
        </p:nvCxnSpPr>
        <p:spPr>
          <a:xfrm>
            <a:off x="1012271" y="5278363"/>
            <a:ext cx="10167458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547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A16130B-F4DD-12B0-82BB-83B3D667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577" y="1846848"/>
            <a:ext cx="7768846" cy="3572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1F6A3C-50CE-E1B6-E15F-3E06A01A3CF7}"/>
              </a:ext>
            </a:extLst>
          </p:cNvPr>
          <p:cNvSpPr txBox="1"/>
          <p:nvPr/>
        </p:nvSpPr>
        <p:spPr>
          <a:xfrm>
            <a:off x="44083" y="584271"/>
            <a:ext cx="12103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>
                <a:latin typeface="+mj-lt"/>
              </a:rPr>
              <a:t>Sample diagram of Directed graph and Indirected Graph:</a:t>
            </a:r>
            <a:endParaRPr lang="en-IN" sz="2000" u="sng" dirty="0"/>
          </a:p>
        </p:txBody>
      </p:sp>
    </p:spTree>
    <p:extLst>
      <p:ext uri="{BB962C8B-B14F-4D97-AF65-F5344CB8AC3E}">
        <p14:creationId xmlns:p14="http://schemas.microsoft.com/office/powerpoint/2010/main" val="3636570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366E9-84F7-7735-A2E6-DFF578A2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63CDF-D122-2E45-7637-61A0131C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D4D56-BD6A-8613-3170-46AF9BB5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EDE87-6628-DBBC-A847-5CE809C147CC}"/>
              </a:ext>
            </a:extLst>
          </p:cNvPr>
          <p:cNvSpPr txBox="1"/>
          <p:nvPr/>
        </p:nvSpPr>
        <p:spPr>
          <a:xfrm>
            <a:off x="-445234" y="261542"/>
            <a:ext cx="10167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>
                <a:latin typeface="+mj-lt"/>
              </a:rPr>
              <a:t>Directed graph and Indirected Graph:</a:t>
            </a:r>
            <a:endParaRPr lang="en-IN" sz="2000" u="sng" dirty="0"/>
          </a:p>
        </p:txBody>
      </p:sp>
    </p:spTree>
    <p:extLst>
      <p:ext uri="{BB962C8B-B14F-4D97-AF65-F5344CB8AC3E}">
        <p14:creationId xmlns:p14="http://schemas.microsoft.com/office/powerpoint/2010/main" val="3335070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12F59-F414-5B95-43B7-A849CDEC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78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7F4AE5-B7A8-9C6F-38F9-5678E83C0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0A4158-9315-D15C-2CA7-FD54A3D2DB1C}"/>
              </a:ext>
            </a:extLst>
          </p:cNvPr>
          <p:cNvSpPr txBox="1"/>
          <p:nvPr/>
        </p:nvSpPr>
        <p:spPr>
          <a:xfrm>
            <a:off x="632012" y="403412"/>
            <a:ext cx="559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latin typeface="+mj-lt"/>
              </a:rPr>
              <a:t>Machine Learning</a:t>
            </a:r>
            <a:r>
              <a:rPr lang="en-US" sz="2000" u="sng" dirty="0"/>
              <a:t>:</a:t>
            </a:r>
            <a:endParaRPr lang="en-IN" sz="20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0239C-24B5-64C1-5B17-09F1FCFE3A20}"/>
              </a:ext>
            </a:extLst>
          </p:cNvPr>
          <p:cNvSpPr txBox="1"/>
          <p:nvPr/>
        </p:nvSpPr>
        <p:spPr>
          <a:xfrm>
            <a:off x="753035" y="1143000"/>
            <a:ext cx="9762565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M</a:t>
            </a:r>
            <a:r>
              <a:rPr lang="en-IN" sz="2200" dirty="0"/>
              <a:t>achine Learning Enables a Machine to </a:t>
            </a:r>
            <a:r>
              <a:rPr lang="en-IN" sz="2200" dirty="0">
                <a:solidFill>
                  <a:srgbClr val="FF0000"/>
                </a:solidFill>
              </a:rPr>
              <a:t>automatically learn</a:t>
            </a:r>
            <a:r>
              <a:rPr lang="en-IN" sz="2200" dirty="0"/>
              <a:t> from data, </a:t>
            </a:r>
            <a:r>
              <a:rPr lang="en-IN" sz="2200" dirty="0">
                <a:solidFill>
                  <a:srgbClr val="FF0000"/>
                </a:solidFill>
              </a:rPr>
              <a:t>improve performance from experiences</a:t>
            </a:r>
            <a:r>
              <a:rPr lang="en-IN" sz="2200" dirty="0"/>
              <a:t> and predict things without being explicitly programmed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The Term Machine Learning was initially started by </a:t>
            </a:r>
            <a:r>
              <a:rPr lang="en-US" sz="2200" u="sng" dirty="0">
                <a:solidFill>
                  <a:srgbClr val="FF0000"/>
                </a:solidFill>
              </a:rPr>
              <a:t>Aurthur Samuel in 1959.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38F52-3432-37F7-C1FF-C2D875663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92" y="3588654"/>
            <a:ext cx="63436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672CCC-91B7-5FE6-DDB8-EDD9EA4F3945}"/>
              </a:ext>
            </a:extLst>
          </p:cNvPr>
          <p:cNvSpPr txBox="1"/>
          <p:nvPr/>
        </p:nvSpPr>
        <p:spPr>
          <a:xfrm>
            <a:off x="699247" y="1216639"/>
            <a:ext cx="719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latin typeface="+mj-lt"/>
              </a:rPr>
              <a:t>When to use Machine Learning</a:t>
            </a:r>
            <a:r>
              <a:rPr lang="en-US" sz="2000" u="sng" dirty="0"/>
              <a:t>:</a:t>
            </a:r>
            <a:endParaRPr lang="en-IN" sz="20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020C4-C436-0D90-7045-EB0F708FDF46}"/>
              </a:ext>
            </a:extLst>
          </p:cNvPr>
          <p:cNvSpPr txBox="1"/>
          <p:nvPr/>
        </p:nvSpPr>
        <p:spPr>
          <a:xfrm>
            <a:off x="1147482" y="2124635"/>
            <a:ext cx="9897035" cy="292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543E34"/>
                </a:solidFill>
              </a:rPr>
              <a:t>Human’s Expertise does not exist (Navigating On Mars).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543E34"/>
                </a:solidFill>
                <a:effectLst/>
              </a:rPr>
              <a:t>Many human tasks </a:t>
            </a:r>
            <a:r>
              <a:rPr lang="en-US" sz="2200" b="0" i="0" u="sng" dirty="0">
                <a:solidFill>
                  <a:srgbClr val="FF0000"/>
                </a:solidFill>
                <a:effectLst/>
              </a:rPr>
              <a:t>(such as recognizing whether an email is spam or not spam)</a:t>
            </a:r>
            <a:r>
              <a:rPr lang="en-US" sz="2200" b="0" i="0" dirty="0">
                <a:solidFill>
                  <a:srgbClr val="543E34"/>
                </a:solidFill>
                <a:effectLst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543E34"/>
                </a:solidFill>
                <a:effectLst/>
              </a:rPr>
              <a:t>You might be able to manually recognize a few hundred emails and decide whether they are spam or not. However, this task becomes tedious for millions of emails. ML solutions are effective at handling large-scale problems.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543E34"/>
                </a:solidFill>
                <a:effectLst/>
              </a:rPr>
              <a:t>Mo</a:t>
            </a:r>
            <a:r>
              <a:rPr lang="en-US" sz="2200" dirty="0">
                <a:solidFill>
                  <a:srgbClr val="543E34"/>
                </a:solidFill>
              </a:rPr>
              <a:t>dels are based on huge amounts of data(Genomics).</a:t>
            </a:r>
            <a:endParaRPr lang="en-US" sz="2200" b="0" i="0" dirty="0">
              <a:solidFill>
                <a:srgbClr val="543E3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8824F2-DE1D-41DE-3FDC-8F7E7A284676}"/>
              </a:ext>
            </a:extLst>
          </p:cNvPr>
          <p:cNvSpPr txBox="1"/>
          <p:nvPr/>
        </p:nvSpPr>
        <p:spPr>
          <a:xfrm>
            <a:off x="2650138" y="200638"/>
            <a:ext cx="6891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>
                <a:latin typeface="+mj-lt"/>
              </a:rPr>
              <a:t>Few examples of Machine Learning</a:t>
            </a:r>
            <a:r>
              <a:rPr lang="en-US" sz="2000" u="sng" dirty="0"/>
              <a:t>:</a:t>
            </a:r>
            <a:endParaRPr lang="en-IN" sz="20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4C9A5-2999-02B3-B521-9D9D9D0291A3}"/>
              </a:ext>
            </a:extLst>
          </p:cNvPr>
          <p:cNvSpPr txBox="1"/>
          <p:nvPr/>
        </p:nvSpPr>
        <p:spPr>
          <a:xfrm>
            <a:off x="1214078" y="919949"/>
            <a:ext cx="6079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b="1" i="0" dirty="0">
                <a:solidFill>
                  <a:srgbClr val="543E34"/>
                </a:solidFill>
                <a:effectLst/>
              </a:rPr>
              <a:t>Recognizing Patterns: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D7DA-6825-7BF9-3A00-C9D5791526E6}"/>
              </a:ext>
            </a:extLst>
          </p:cNvPr>
          <p:cNvSpPr txBox="1"/>
          <p:nvPr/>
        </p:nvSpPr>
        <p:spPr>
          <a:xfrm>
            <a:off x="1967539" y="1350836"/>
            <a:ext cx="8361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>
                <a:solidFill>
                  <a:srgbClr val="543E34"/>
                </a:solidFill>
                <a:effectLst/>
              </a:rPr>
              <a:t>1.Facial identifiers or facial expressions.</a:t>
            </a:r>
          </a:p>
          <a:p>
            <a:r>
              <a:rPr lang="en-US" sz="2200" dirty="0">
                <a:solidFill>
                  <a:srgbClr val="543E34"/>
                </a:solidFill>
              </a:rPr>
              <a:t>2.Hand written or spoken words.</a:t>
            </a:r>
            <a:endParaRPr lang="en-US" sz="2200" b="0" i="0" dirty="0">
              <a:solidFill>
                <a:srgbClr val="543E34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6B798-2F30-15D4-C7CD-A6251A847351}"/>
              </a:ext>
            </a:extLst>
          </p:cNvPr>
          <p:cNvSpPr txBox="1"/>
          <p:nvPr/>
        </p:nvSpPr>
        <p:spPr>
          <a:xfrm>
            <a:off x="1214078" y="2120277"/>
            <a:ext cx="6079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543E34"/>
                </a:solidFill>
              </a:rPr>
              <a:t>Generating Patterns</a:t>
            </a:r>
            <a:r>
              <a:rPr lang="en-US" sz="2200" b="1" i="0" dirty="0">
                <a:solidFill>
                  <a:srgbClr val="543E34"/>
                </a:solidFill>
                <a:effectLst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5F619-EB6C-D761-12ED-61FF02AD3567}"/>
              </a:ext>
            </a:extLst>
          </p:cNvPr>
          <p:cNvSpPr txBox="1"/>
          <p:nvPr/>
        </p:nvSpPr>
        <p:spPr>
          <a:xfrm>
            <a:off x="1967539" y="2504997"/>
            <a:ext cx="5623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>
                <a:solidFill>
                  <a:srgbClr val="543E34"/>
                </a:solidFill>
                <a:effectLst/>
              </a:rPr>
              <a:t>1.Generating images or motion sequences.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B73C7-8841-96F2-350A-11A5B78D18E1}"/>
              </a:ext>
            </a:extLst>
          </p:cNvPr>
          <p:cNvSpPr txBox="1"/>
          <p:nvPr/>
        </p:nvSpPr>
        <p:spPr>
          <a:xfrm>
            <a:off x="1214077" y="2946081"/>
            <a:ext cx="8361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b="1" i="0" dirty="0">
                <a:solidFill>
                  <a:srgbClr val="543E34"/>
                </a:solidFill>
                <a:effectLst/>
              </a:rPr>
              <a:t>Recognizing Anomalies: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ECCB41-12E1-15B6-C19E-3D5C04CBECAE}"/>
              </a:ext>
            </a:extLst>
          </p:cNvPr>
          <p:cNvSpPr txBox="1"/>
          <p:nvPr/>
        </p:nvSpPr>
        <p:spPr>
          <a:xfrm>
            <a:off x="2032854" y="3400872"/>
            <a:ext cx="9070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>
                <a:solidFill>
                  <a:srgbClr val="543E34"/>
                </a:solidFill>
                <a:effectLst/>
              </a:rPr>
              <a:t>1.Unusual credit card transactions.</a:t>
            </a:r>
          </a:p>
          <a:p>
            <a:r>
              <a:rPr lang="en-US" sz="2200" dirty="0">
                <a:solidFill>
                  <a:srgbClr val="543E34"/>
                </a:solidFill>
              </a:rPr>
              <a:t>2.Unusual patterns of sensor </a:t>
            </a:r>
            <a:r>
              <a:rPr lang="en-US" sz="2200" u="sng" dirty="0">
                <a:solidFill>
                  <a:srgbClr val="FF0000"/>
                </a:solidFill>
              </a:rPr>
              <a:t>readings in a nuclear plant</a:t>
            </a:r>
            <a:r>
              <a:rPr lang="en-US" sz="2200" dirty="0">
                <a:solidFill>
                  <a:srgbClr val="543E34"/>
                </a:solidFill>
              </a:rPr>
              <a:t>.</a:t>
            </a:r>
            <a:endParaRPr lang="en-US" sz="2200" b="0" i="0" dirty="0">
              <a:solidFill>
                <a:srgbClr val="543E34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46268-962F-C3A9-5485-3970BBE3B8A2}"/>
              </a:ext>
            </a:extLst>
          </p:cNvPr>
          <p:cNvSpPr txBox="1"/>
          <p:nvPr/>
        </p:nvSpPr>
        <p:spPr>
          <a:xfrm>
            <a:off x="1214078" y="4194218"/>
            <a:ext cx="34087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543E34"/>
                </a:solidFill>
              </a:rPr>
              <a:t>Prediction</a:t>
            </a:r>
            <a:r>
              <a:rPr lang="en-US" sz="2200" b="1" i="0" dirty="0">
                <a:solidFill>
                  <a:srgbClr val="543E34"/>
                </a:solidFill>
                <a:effectLst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77A1B-01F3-C009-311E-67B442783008}"/>
              </a:ext>
            </a:extLst>
          </p:cNvPr>
          <p:cNvSpPr txBox="1"/>
          <p:nvPr/>
        </p:nvSpPr>
        <p:spPr>
          <a:xfrm>
            <a:off x="2032854" y="4662097"/>
            <a:ext cx="26988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543E34"/>
                </a:solidFill>
              </a:rPr>
              <a:t>(i). Web Search</a:t>
            </a:r>
          </a:p>
          <a:p>
            <a:r>
              <a:rPr lang="en-US" sz="2200" dirty="0">
                <a:solidFill>
                  <a:srgbClr val="543E34"/>
                </a:solidFill>
              </a:rPr>
              <a:t>(ii). E-Commerce</a:t>
            </a:r>
          </a:p>
          <a:p>
            <a:r>
              <a:rPr lang="en-US" sz="2200" dirty="0">
                <a:solidFill>
                  <a:srgbClr val="543E34"/>
                </a:solidFill>
              </a:rPr>
              <a:t>(iii).Space Exploitation</a:t>
            </a:r>
            <a:endParaRPr lang="en-US" sz="2200" b="0" i="0" dirty="0">
              <a:solidFill>
                <a:srgbClr val="543E34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380DD-4559-5CCA-2D2B-E3594DA20170}"/>
              </a:ext>
            </a:extLst>
          </p:cNvPr>
          <p:cNvSpPr txBox="1"/>
          <p:nvPr/>
        </p:nvSpPr>
        <p:spPr>
          <a:xfrm>
            <a:off x="4754283" y="4696077"/>
            <a:ext cx="26988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543E34"/>
                </a:solidFill>
              </a:rPr>
              <a:t>(iv). Robotics</a:t>
            </a:r>
          </a:p>
          <a:p>
            <a:r>
              <a:rPr lang="en-US" sz="2200" dirty="0">
                <a:solidFill>
                  <a:srgbClr val="543E34"/>
                </a:solidFill>
              </a:rPr>
              <a:t>(v). Social</a:t>
            </a:r>
          </a:p>
          <a:p>
            <a:r>
              <a:rPr lang="en-US" sz="2200" dirty="0">
                <a:solidFill>
                  <a:srgbClr val="543E34"/>
                </a:solidFill>
              </a:rPr>
              <a:t>(vi). Finance</a:t>
            </a:r>
            <a:endParaRPr lang="en-US" sz="2200" b="0" i="0" dirty="0">
              <a:solidFill>
                <a:srgbClr val="543E3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0288" y="6547104"/>
            <a:ext cx="975941" cy="216553"/>
          </a:xfrm>
        </p:spPr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BDAD38-3085-BD8F-A886-6EBBFA3E5C77}"/>
              </a:ext>
            </a:extLst>
          </p:cNvPr>
          <p:cNvSpPr/>
          <p:nvPr/>
        </p:nvSpPr>
        <p:spPr>
          <a:xfrm>
            <a:off x="4209145" y="1005105"/>
            <a:ext cx="4037222" cy="5061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Types of Machine Learning</a:t>
            </a:r>
            <a:endParaRPr lang="en-IN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34514-EC27-79E9-AA3D-041E5CCA9061}"/>
              </a:ext>
            </a:extLst>
          </p:cNvPr>
          <p:cNvSpPr/>
          <p:nvPr/>
        </p:nvSpPr>
        <p:spPr>
          <a:xfrm>
            <a:off x="1465943" y="2104571"/>
            <a:ext cx="2148114" cy="6766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Supervised Learning</a:t>
            </a:r>
            <a:endParaRPr lang="en-IN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DD056-0C31-47E2-9617-890417E5AAA9}"/>
              </a:ext>
            </a:extLst>
          </p:cNvPr>
          <p:cNvSpPr/>
          <p:nvPr/>
        </p:nvSpPr>
        <p:spPr>
          <a:xfrm>
            <a:off x="5632667" y="2104570"/>
            <a:ext cx="2148114" cy="676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Unsupervised  Learning</a:t>
            </a:r>
            <a:endParaRPr lang="en-IN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3D4216-3EE3-7264-BDE6-B26B8742F578}"/>
              </a:ext>
            </a:extLst>
          </p:cNvPr>
          <p:cNvSpPr/>
          <p:nvPr/>
        </p:nvSpPr>
        <p:spPr>
          <a:xfrm>
            <a:off x="9285950" y="2104570"/>
            <a:ext cx="2148114" cy="676656"/>
          </a:xfrm>
          <a:prstGeom prst="rect">
            <a:avLst/>
          </a:prstGeom>
          <a:solidFill>
            <a:srgbClr val="E04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Reinforcement Learning</a:t>
            </a:r>
            <a:endParaRPr lang="en-IN" dirty="0">
              <a:latin typeface="+mj-lt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96ADD3D-5FBF-6F46-67BB-27243774B042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16200000" flipH="1">
            <a:off x="7997207" y="-258230"/>
            <a:ext cx="593348" cy="4132251"/>
          </a:xfrm>
          <a:prstGeom prst="bentConnector3">
            <a:avLst/>
          </a:prstGeom>
          <a:ln w="38100">
            <a:solidFill>
              <a:srgbClr val="E041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9C86739-2F8B-CE2C-34C2-B2109EB6832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087204" y="-35982"/>
            <a:ext cx="593349" cy="3687756"/>
          </a:xfrm>
          <a:prstGeom prst="bent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2FE9BA0-1CEA-D0ED-5286-07E07D2D3ED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6170566" y="1568412"/>
            <a:ext cx="593348" cy="478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C84D546-1136-2C0F-9A18-36BF038ACB38}"/>
              </a:ext>
            </a:extLst>
          </p:cNvPr>
          <p:cNvSpPr/>
          <p:nvPr/>
        </p:nvSpPr>
        <p:spPr>
          <a:xfrm>
            <a:off x="496679" y="3374574"/>
            <a:ext cx="2148114" cy="6766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Supervised Learning</a:t>
            </a:r>
            <a:endParaRPr lang="en-IN" dirty="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C1995C-2F63-7A68-76EC-2980C2186375}"/>
              </a:ext>
            </a:extLst>
          </p:cNvPr>
          <p:cNvSpPr/>
          <p:nvPr/>
        </p:nvSpPr>
        <p:spPr>
          <a:xfrm>
            <a:off x="2816898" y="3367321"/>
            <a:ext cx="2148114" cy="6766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Supervised Learning</a:t>
            </a:r>
            <a:endParaRPr lang="en-IN" dirty="0"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2AA2DF-962D-3E28-6B53-46CBA5C9EA9A}"/>
              </a:ext>
            </a:extLst>
          </p:cNvPr>
          <p:cNvSpPr/>
          <p:nvPr/>
        </p:nvSpPr>
        <p:spPr>
          <a:xfrm>
            <a:off x="9285950" y="3330515"/>
            <a:ext cx="2148114" cy="676656"/>
          </a:xfrm>
          <a:prstGeom prst="rect">
            <a:avLst/>
          </a:prstGeom>
          <a:solidFill>
            <a:srgbClr val="E04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Reinforcement Learning</a:t>
            </a:r>
            <a:endParaRPr lang="en-IN" dirty="0">
              <a:latin typeface="+mj-l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7CB090E-947C-307A-6617-D3AFCD7C01BA}"/>
              </a:ext>
            </a:extLst>
          </p:cNvPr>
          <p:cNvSpPr/>
          <p:nvPr/>
        </p:nvSpPr>
        <p:spPr>
          <a:xfrm>
            <a:off x="496679" y="4688116"/>
            <a:ext cx="2148114" cy="6766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Classification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0C1EE64-F005-A480-A052-93F4C6582034}"/>
              </a:ext>
            </a:extLst>
          </p:cNvPr>
          <p:cNvSpPr/>
          <p:nvPr/>
        </p:nvSpPr>
        <p:spPr>
          <a:xfrm>
            <a:off x="2816898" y="4702632"/>
            <a:ext cx="2148114" cy="6766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Regression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9E4A202-4042-E453-FB6C-586AD2E89255}"/>
              </a:ext>
            </a:extLst>
          </p:cNvPr>
          <p:cNvSpPr/>
          <p:nvPr/>
        </p:nvSpPr>
        <p:spPr>
          <a:xfrm>
            <a:off x="5632667" y="4184952"/>
            <a:ext cx="2148114" cy="676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Clustering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FEB42C7-4195-5964-AE32-0133A23FEC41}"/>
              </a:ext>
            </a:extLst>
          </p:cNvPr>
          <p:cNvSpPr/>
          <p:nvPr/>
        </p:nvSpPr>
        <p:spPr>
          <a:xfrm>
            <a:off x="9285950" y="4630058"/>
            <a:ext cx="2148114" cy="676656"/>
          </a:xfrm>
          <a:prstGeom prst="rect">
            <a:avLst/>
          </a:prstGeom>
          <a:solidFill>
            <a:srgbClr val="E04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Decision Making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112B4430-DF07-227E-0C87-FD904C8A5872}"/>
              </a:ext>
            </a:extLst>
          </p:cNvPr>
          <p:cNvCxnSpPr>
            <a:stCxn id="7" idx="2"/>
            <a:endCxn id="46" idx="0"/>
          </p:cNvCxnSpPr>
          <p:nvPr/>
        </p:nvCxnSpPr>
        <p:spPr>
          <a:xfrm rot="5400000">
            <a:off x="1758695" y="2593268"/>
            <a:ext cx="593347" cy="969264"/>
          </a:xfrm>
          <a:prstGeom prst="bent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9032C38-7F5A-F000-3102-810307E332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22431" y="2398797"/>
            <a:ext cx="586094" cy="1350955"/>
          </a:xfrm>
          <a:prstGeom prst="bent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8E89F71-B920-5E79-9CF6-C7C9E2763757}"/>
              </a:ext>
            </a:extLst>
          </p:cNvPr>
          <p:cNvCxnSpPr>
            <a:stCxn id="46" idx="2"/>
            <a:endCxn id="69" idx="0"/>
          </p:cNvCxnSpPr>
          <p:nvPr/>
        </p:nvCxnSpPr>
        <p:spPr>
          <a:xfrm>
            <a:off x="1570736" y="4051230"/>
            <a:ext cx="0" cy="63688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EF46640-38CB-480B-0804-32712860C283}"/>
              </a:ext>
            </a:extLst>
          </p:cNvPr>
          <p:cNvCxnSpPr>
            <a:stCxn id="47" idx="2"/>
            <a:endCxn id="70" idx="0"/>
          </p:cNvCxnSpPr>
          <p:nvPr/>
        </p:nvCxnSpPr>
        <p:spPr>
          <a:xfrm>
            <a:off x="3890955" y="4043977"/>
            <a:ext cx="0" cy="65865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F5C69DD-2364-B46E-A5D0-1FEC69C88BD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706723" y="2781226"/>
            <a:ext cx="1" cy="14037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ACF67CA-8C8C-D6C2-8882-D0DCFFE3BC39}"/>
              </a:ext>
            </a:extLst>
          </p:cNvPr>
          <p:cNvCxnSpPr>
            <a:stCxn id="12" idx="2"/>
            <a:endCxn id="53" idx="0"/>
          </p:cNvCxnSpPr>
          <p:nvPr/>
        </p:nvCxnSpPr>
        <p:spPr>
          <a:xfrm>
            <a:off x="10360007" y="2781226"/>
            <a:ext cx="0" cy="549289"/>
          </a:xfrm>
          <a:prstGeom prst="straightConnector1">
            <a:avLst/>
          </a:prstGeom>
          <a:ln w="38100">
            <a:solidFill>
              <a:srgbClr val="E041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2BAF480-CECA-ABC4-A001-4502AAEC5F09}"/>
              </a:ext>
            </a:extLst>
          </p:cNvPr>
          <p:cNvCxnSpPr>
            <a:stCxn id="53" idx="2"/>
            <a:endCxn id="72" idx="0"/>
          </p:cNvCxnSpPr>
          <p:nvPr/>
        </p:nvCxnSpPr>
        <p:spPr>
          <a:xfrm>
            <a:off x="10360007" y="4007171"/>
            <a:ext cx="0" cy="622887"/>
          </a:xfrm>
          <a:prstGeom prst="straightConnector1">
            <a:avLst/>
          </a:prstGeom>
          <a:ln w="38100">
            <a:solidFill>
              <a:srgbClr val="E041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B4D03-B7B5-ADF1-275A-63F17EBE3AF9}"/>
              </a:ext>
            </a:extLst>
          </p:cNvPr>
          <p:cNvSpPr txBox="1"/>
          <p:nvPr/>
        </p:nvSpPr>
        <p:spPr>
          <a:xfrm>
            <a:off x="1865085" y="1535954"/>
            <a:ext cx="8279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>
                <a:latin typeface="+mj-lt"/>
              </a:rPr>
              <a:t>Some Algorithms of Machine Learning</a:t>
            </a:r>
            <a:r>
              <a:rPr lang="en-US" sz="2000" u="sng" dirty="0"/>
              <a:t>:</a:t>
            </a:r>
            <a:endParaRPr lang="en-IN" sz="20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0F29B-51B2-CFC9-BAA0-028437A54A79}"/>
              </a:ext>
            </a:extLst>
          </p:cNvPr>
          <p:cNvSpPr txBox="1"/>
          <p:nvPr/>
        </p:nvSpPr>
        <p:spPr>
          <a:xfrm>
            <a:off x="1865085" y="2220687"/>
            <a:ext cx="8461829" cy="2698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200" b="1" dirty="0">
                <a:solidFill>
                  <a:srgbClr val="000000"/>
                </a:solidFill>
                <a:latin typeface="+mj-lt"/>
              </a:rPr>
              <a:t>Classifications</a:t>
            </a:r>
            <a:r>
              <a:rPr lang="en-US" dirty="0">
                <a:solidFill>
                  <a:srgbClr val="543E34"/>
                </a:solidFill>
              </a:rPr>
              <a:t> </a:t>
            </a:r>
            <a:r>
              <a:rPr lang="en-US" sz="2200" dirty="0">
                <a:solidFill>
                  <a:srgbClr val="543E34"/>
                </a:solidFill>
              </a:rPr>
              <a:t>: Naive Bayes, Support Vector Classifications.</a:t>
            </a:r>
          </a:p>
          <a:p>
            <a:pPr algn="ctr">
              <a:lnSpc>
                <a:spcPct val="200000"/>
              </a:lnSpc>
            </a:pPr>
            <a:r>
              <a:rPr lang="en-US" sz="2200" b="1" dirty="0">
                <a:solidFill>
                  <a:srgbClr val="000000"/>
                </a:solidFill>
                <a:latin typeface="+mj-lt"/>
              </a:rPr>
              <a:t>Regression</a:t>
            </a:r>
            <a:r>
              <a:rPr lang="en-US" dirty="0">
                <a:solidFill>
                  <a:srgbClr val="543E34"/>
                </a:solidFill>
              </a:rPr>
              <a:t> </a:t>
            </a:r>
            <a:r>
              <a:rPr lang="en-US" sz="1800" dirty="0">
                <a:solidFill>
                  <a:srgbClr val="543E34"/>
                </a:solidFill>
              </a:rPr>
              <a:t>: </a:t>
            </a:r>
            <a:r>
              <a:rPr lang="en-US" sz="2200" dirty="0">
                <a:solidFill>
                  <a:srgbClr val="543E34"/>
                </a:solidFill>
              </a:rPr>
              <a:t>Linear Regression, Support Vector Regressions.</a:t>
            </a:r>
          </a:p>
          <a:p>
            <a:pPr algn="ctr">
              <a:lnSpc>
                <a:spcPct val="200000"/>
              </a:lnSpc>
            </a:pPr>
            <a:r>
              <a:rPr lang="en-US" sz="2200" b="1" dirty="0">
                <a:solidFill>
                  <a:srgbClr val="000000"/>
                </a:solidFill>
                <a:latin typeface="+mj-lt"/>
              </a:rPr>
              <a:t>Clustering</a:t>
            </a:r>
            <a:r>
              <a:rPr lang="en-US" dirty="0">
                <a:solidFill>
                  <a:srgbClr val="543E34"/>
                </a:solidFill>
              </a:rPr>
              <a:t> : </a:t>
            </a:r>
            <a:r>
              <a:rPr lang="en-US" sz="2200" dirty="0">
                <a:solidFill>
                  <a:srgbClr val="543E34"/>
                </a:solidFill>
              </a:rPr>
              <a:t>K-means Clustering, Gaussian Mixture.</a:t>
            </a:r>
          </a:p>
          <a:p>
            <a:pPr algn="ctr">
              <a:lnSpc>
                <a:spcPct val="200000"/>
              </a:lnSpc>
            </a:pPr>
            <a:r>
              <a:rPr lang="en-IN" sz="2200" b="1" dirty="0">
                <a:solidFill>
                  <a:srgbClr val="000000"/>
                </a:solidFill>
                <a:latin typeface="+mj-lt"/>
              </a:rPr>
              <a:t>Decision Making</a:t>
            </a:r>
            <a:r>
              <a:rPr lang="en-IN" sz="2200" b="1" dirty="0">
                <a:latin typeface="+mj-lt"/>
              </a:rPr>
              <a:t> </a:t>
            </a:r>
            <a:r>
              <a:rPr lang="en-IN" sz="1800" dirty="0"/>
              <a:t>: </a:t>
            </a:r>
            <a:r>
              <a:rPr lang="en-IN" sz="2200" dirty="0"/>
              <a:t>Q Learning , R Learning, TD Learning.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A38B2F-9943-81D8-8E98-B74FBABAC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773500"/>
            <a:ext cx="5795699" cy="407072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 Provide Sample </a:t>
            </a:r>
            <a:r>
              <a:rPr lang="en-US" u="sng" dirty="0">
                <a:solidFill>
                  <a:srgbClr val="FF0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Labelled Data </a:t>
            </a:r>
            <a:r>
              <a:rPr lang="en-US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to the Machine Learning system in order to </a:t>
            </a:r>
            <a:r>
              <a:rPr lang="en-US" dirty="0">
                <a:solidFill>
                  <a:srgbClr val="FF0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train it</a:t>
            </a:r>
            <a:r>
              <a:rPr lang="en-US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, and on that basis it provides the Output.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The Goal of Supervised Learning is to </a:t>
            </a:r>
            <a:r>
              <a:rPr lang="en-US" u="sng" dirty="0">
                <a:solidFill>
                  <a:srgbClr val="FF0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map the input data </a:t>
            </a:r>
            <a:r>
              <a:rPr lang="en-US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with the output data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Process of making predictions of the future based on </a:t>
            </a:r>
            <a:r>
              <a:rPr lang="en-US" u="sng" dirty="0">
                <a:solidFill>
                  <a:srgbClr val="FF0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past and present data</a:t>
            </a:r>
            <a:r>
              <a:rPr lang="en-US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.</a:t>
            </a:r>
            <a:endParaRPr lang="en-IN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30B66-BED5-33EA-56DC-1BC9D0FE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794909"/>
            <a:ext cx="9144000" cy="676656"/>
          </a:xfrm>
        </p:spPr>
        <p:txBody>
          <a:bodyPr/>
          <a:lstStyle/>
          <a:p>
            <a:r>
              <a:rPr lang="en-US" sz="4000" b="1" u="sng" dirty="0"/>
              <a:t>Supervised</a:t>
            </a:r>
            <a:r>
              <a:rPr lang="en-US" b="1" u="sng" dirty="0"/>
              <a:t> Learning:</a:t>
            </a:r>
            <a:endParaRPr lang="en-IN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4DAB159-1E3E-2D76-490B-F1DBE72D448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370" t="16930" r="16589" b="1629"/>
          <a:stretch/>
        </p:blipFill>
        <p:spPr>
          <a:xfrm>
            <a:off x="7043929" y="-3377"/>
            <a:ext cx="5148071" cy="4539091"/>
          </a:xfrm>
        </p:spPr>
      </p:pic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D8A895-7D8B-F1DA-5CD6-186ED997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73" y="383164"/>
            <a:ext cx="9144000" cy="676656"/>
          </a:xfrm>
        </p:spPr>
        <p:txBody>
          <a:bodyPr/>
          <a:lstStyle/>
          <a:p>
            <a:r>
              <a:rPr lang="en-US" sz="4000" dirty="0"/>
              <a:t>Types Of Supervised Learning :</a:t>
            </a:r>
            <a:endParaRPr lang="en-IN" sz="40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893AD39-7529-E29A-26EE-B7F53E65B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24150"/>
              </p:ext>
            </p:extLst>
          </p:nvPr>
        </p:nvGraphicFramePr>
        <p:xfrm>
          <a:off x="682174" y="1567543"/>
          <a:ext cx="10334167" cy="413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454">
                  <a:extLst>
                    <a:ext uri="{9D8B030D-6E8A-4147-A177-3AD203B41FA5}">
                      <a16:colId xmlns:a16="http://schemas.microsoft.com/office/drawing/2014/main" val="3845724739"/>
                    </a:ext>
                  </a:extLst>
                </a:gridCol>
                <a:gridCol w="5190713">
                  <a:extLst>
                    <a:ext uri="{9D8B030D-6E8A-4147-A177-3AD203B41FA5}">
                      <a16:colId xmlns:a16="http://schemas.microsoft.com/office/drawing/2014/main" val="1448550831"/>
                    </a:ext>
                  </a:extLst>
                </a:gridCol>
              </a:tblGrid>
              <a:tr h="681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sng" dirty="0">
                          <a:solidFill>
                            <a:srgbClr val="543E34"/>
                          </a:solidFill>
                          <a:latin typeface="Cascadia Code SemiLight" panose="020B0609020000020004" pitchFamily="49" charset="0"/>
                          <a:ea typeface="Cascadia Code SemiLight" panose="020B0609020000020004" pitchFamily="49" charset="0"/>
                          <a:cs typeface="Cascadia Code SemiLight" panose="020B0609020000020004" pitchFamily="49" charset="0"/>
                        </a:rPr>
                        <a:t>CLASSIFICATION: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sng" dirty="0">
                          <a:solidFill>
                            <a:srgbClr val="543E34"/>
                          </a:solidFill>
                          <a:latin typeface="Cascadia Code SemiLight" panose="020B0609020000020004" pitchFamily="49" charset="0"/>
                          <a:ea typeface="Cascadia Code SemiLight" panose="020B0609020000020004" pitchFamily="49" charset="0"/>
                          <a:cs typeface="Cascadia Code SemiLight" panose="020B0609020000020004" pitchFamily="49" charset="0"/>
                        </a:rPr>
                        <a:t>REGRESSION:</a:t>
                      </a:r>
                      <a:endParaRPr lang="en-IN" sz="2200" b="0" u="sng" dirty="0">
                        <a:solidFill>
                          <a:srgbClr val="543E34"/>
                        </a:solidFill>
                        <a:latin typeface="Cascadia Code SemiLight" panose="020B0609020000020004" pitchFamily="49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212922"/>
                  </a:ext>
                </a:extLst>
              </a:tr>
              <a:tr h="3454679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dirty="0"/>
                        <a:t>1.</a:t>
                      </a:r>
                      <a:r>
                        <a:rPr lang="en-US" sz="2000" dirty="0">
                          <a:ea typeface="Cascadia Code SemiLight" panose="020B0609020000020004" pitchFamily="49" charset="0"/>
                          <a:cs typeface="Cascadia Code SemiLight" panose="020B0609020000020004" pitchFamily="49" charset="0"/>
                        </a:rPr>
                        <a:t>Classification is the process of </a:t>
                      </a:r>
                      <a:r>
                        <a:rPr lang="en-US" sz="2000" u="sng" dirty="0">
                          <a:solidFill>
                            <a:srgbClr val="FF0000"/>
                          </a:solidFill>
                          <a:ea typeface="Cascadia Code SemiLight" panose="020B0609020000020004" pitchFamily="49" charset="0"/>
                          <a:cs typeface="Cascadia Code SemiLight" panose="020B0609020000020004" pitchFamily="49" charset="0"/>
                        </a:rPr>
                        <a:t>predicting the class </a:t>
                      </a:r>
                      <a:r>
                        <a:rPr lang="en-US" sz="2000" dirty="0">
                          <a:ea typeface="Cascadia Code SemiLight" panose="020B0609020000020004" pitchFamily="49" charset="0"/>
                          <a:cs typeface="Cascadia Code SemiLight" panose="020B0609020000020004" pitchFamily="49" charset="0"/>
                        </a:rPr>
                        <a:t>of given data points.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28737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40F5DD-9E56-53DE-7691-FA76373D89D7}"/>
              </a:ext>
            </a:extLst>
          </p:cNvPr>
          <p:cNvCxnSpPr>
            <a:cxnSpLocks/>
          </p:cNvCxnSpPr>
          <p:nvPr/>
        </p:nvCxnSpPr>
        <p:spPr>
          <a:xfrm>
            <a:off x="682174" y="1567543"/>
            <a:ext cx="0" cy="4136571"/>
          </a:xfrm>
          <a:prstGeom prst="line">
            <a:avLst/>
          </a:prstGeom>
          <a:ln w="38100">
            <a:solidFill>
              <a:srgbClr val="543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1A9788-4006-8C0B-5390-77998EB75B13}"/>
              </a:ext>
            </a:extLst>
          </p:cNvPr>
          <p:cNvCxnSpPr>
            <a:cxnSpLocks/>
          </p:cNvCxnSpPr>
          <p:nvPr/>
        </p:nvCxnSpPr>
        <p:spPr>
          <a:xfrm>
            <a:off x="5798460" y="1567543"/>
            <a:ext cx="0" cy="4136571"/>
          </a:xfrm>
          <a:prstGeom prst="line">
            <a:avLst/>
          </a:prstGeom>
          <a:ln w="38100">
            <a:solidFill>
              <a:srgbClr val="543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72E3B8-71A0-E609-7CF1-1ED2365FBF79}"/>
              </a:ext>
            </a:extLst>
          </p:cNvPr>
          <p:cNvCxnSpPr>
            <a:cxnSpLocks/>
          </p:cNvCxnSpPr>
          <p:nvPr/>
        </p:nvCxnSpPr>
        <p:spPr>
          <a:xfrm>
            <a:off x="11016341" y="1567543"/>
            <a:ext cx="0" cy="4136571"/>
          </a:xfrm>
          <a:prstGeom prst="line">
            <a:avLst/>
          </a:prstGeom>
          <a:ln w="38100">
            <a:solidFill>
              <a:srgbClr val="543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2DCAD3-AE02-0689-ED09-B50E22809D33}"/>
              </a:ext>
            </a:extLst>
          </p:cNvPr>
          <p:cNvCxnSpPr>
            <a:cxnSpLocks/>
          </p:cNvCxnSpPr>
          <p:nvPr/>
        </p:nvCxnSpPr>
        <p:spPr>
          <a:xfrm flipH="1">
            <a:off x="682173" y="1567543"/>
            <a:ext cx="10334167" cy="0"/>
          </a:xfrm>
          <a:prstGeom prst="line">
            <a:avLst/>
          </a:prstGeom>
          <a:ln w="38100">
            <a:solidFill>
              <a:srgbClr val="543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ADA164-3028-2B3A-D40A-5A105575711D}"/>
              </a:ext>
            </a:extLst>
          </p:cNvPr>
          <p:cNvCxnSpPr>
            <a:cxnSpLocks/>
          </p:cNvCxnSpPr>
          <p:nvPr/>
        </p:nvCxnSpPr>
        <p:spPr>
          <a:xfrm flipH="1">
            <a:off x="682174" y="5682343"/>
            <a:ext cx="10334167" cy="0"/>
          </a:xfrm>
          <a:prstGeom prst="line">
            <a:avLst/>
          </a:prstGeom>
          <a:ln w="38100">
            <a:solidFill>
              <a:srgbClr val="543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DD5BFC-66D4-8630-C9E5-E139AD2D347D}"/>
              </a:ext>
            </a:extLst>
          </p:cNvPr>
          <p:cNvCxnSpPr>
            <a:cxnSpLocks/>
          </p:cNvCxnSpPr>
          <p:nvPr/>
        </p:nvCxnSpPr>
        <p:spPr>
          <a:xfrm flipH="1">
            <a:off x="682174" y="2213429"/>
            <a:ext cx="10334167" cy="0"/>
          </a:xfrm>
          <a:prstGeom prst="line">
            <a:avLst/>
          </a:prstGeom>
          <a:ln w="38100">
            <a:solidFill>
              <a:srgbClr val="543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DF8954-A659-A091-FEE8-2D75E6B124EC}"/>
              </a:ext>
            </a:extLst>
          </p:cNvPr>
          <p:cNvCxnSpPr>
            <a:cxnSpLocks/>
          </p:cNvCxnSpPr>
          <p:nvPr/>
        </p:nvCxnSpPr>
        <p:spPr>
          <a:xfrm flipH="1">
            <a:off x="682173" y="3017473"/>
            <a:ext cx="10334167" cy="0"/>
          </a:xfrm>
          <a:prstGeom prst="line">
            <a:avLst/>
          </a:prstGeom>
          <a:ln w="38100">
            <a:solidFill>
              <a:srgbClr val="543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D400A7-7EFE-F8B2-9284-6EF6FC2D0B18}"/>
              </a:ext>
            </a:extLst>
          </p:cNvPr>
          <p:cNvSpPr txBox="1"/>
          <p:nvPr/>
        </p:nvSpPr>
        <p:spPr>
          <a:xfrm>
            <a:off x="718476" y="3135211"/>
            <a:ext cx="4978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2.Classes are sometimes called as targets / </a:t>
            </a:r>
            <a:r>
              <a:rPr lang="en-US" sz="2000" u="sng" dirty="0">
                <a:solidFill>
                  <a:srgbClr val="FF0000"/>
                </a:solidFill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labels or categories.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A2CAED-0E7C-5C1B-C288-E30B5E0EFD7C}"/>
              </a:ext>
            </a:extLst>
          </p:cNvPr>
          <p:cNvSpPr txBox="1"/>
          <p:nvPr/>
        </p:nvSpPr>
        <p:spPr>
          <a:xfrm>
            <a:off x="682173" y="3929248"/>
            <a:ext cx="49783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3.The main goal of classification is to </a:t>
            </a:r>
            <a:r>
              <a:rPr lang="en-US" sz="2000" u="sng" dirty="0">
                <a:solidFill>
                  <a:srgbClr val="FF0000"/>
                </a:solidFill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identify the category/</a:t>
            </a:r>
            <a:r>
              <a:rPr lang="en-US" sz="2000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class to which anew data will fall under.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	</a:t>
            </a:r>
            <a:endParaRPr lang="en-IN" sz="2000" b="1" dirty="0"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            </a:t>
            </a:r>
            <a:r>
              <a:rPr lang="en-US" sz="2000" b="1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*</a:t>
            </a:r>
            <a:r>
              <a:rPr lang="en-US" sz="2000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Linear Classifier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	</a:t>
            </a:r>
            <a:r>
              <a:rPr lang="en-US" sz="2000" b="1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*</a:t>
            </a:r>
            <a:r>
              <a:rPr lang="en-IN" sz="2000" b="1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en-US" sz="2000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Non Linear Classifier</a:t>
            </a:r>
            <a:endParaRPr lang="en-IN" sz="2000" dirty="0"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FD03B1-B90C-0E19-B865-EC2CDCBC2871}"/>
              </a:ext>
            </a:extLst>
          </p:cNvPr>
          <p:cNvCxnSpPr>
            <a:cxnSpLocks/>
          </p:cNvCxnSpPr>
          <p:nvPr/>
        </p:nvCxnSpPr>
        <p:spPr>
          <a:xfrm flipH="1">
            <a:off x="667680" y="3918139"/>
            <a:ext cx="10334167" cy="0"/>
          </a:xfrm>
          <a:prstGeom prst="line">
            <a:avLst/>
          </a:prstGeom>
          <a:ln w="38100">
            <a:solidFill>
              <a:srgbClr val="543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9E5396D-3220-4581-5961-B2EA63765487}"/>
              </a:ext>
            </a:extLst>
          </p:cNvPr>
          <p:cNvSpPr txBox="1"/>
          <p:nvPr/>
        </p:nvSpPr>
        <p:spPr>
          <a:xfrm>
            <a:off x="5798459" y="2212965"/>
            <a:ext cx="5583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1.How the typical value of the </a:t>
            </a:r>
            <a:r>
              <a:rPr lang="en-US" sz="2000" u="sng" dirty="0">
                <a:solidFill>
                  <a:srgbClr val="FF0000"/>
                </a:solidFill>
              </a:rPr>
              <a:t>dependent variable changes</a:t>
            </a:r>
            <a:r>
              <a:rPr lang="en-US" sz="2000" dirty="0"/>
              <a:t> when one or more </a:t>
            </a:r>
            <a:r>
              <a:rPr lang="en-US" sz="2000" dirty="0" err="1"/>
              <a:t>indep</a:t>
            </a:r>
            <a:r>
              <a:rPr lang="en-US" sz="2000" dirty="0"/>
              <a:t> var</a:t>
            </a:r>
            <a:r>
              <a:rPr lang="en-US" dirty="0"/>
              <a:t>.</a:t>
            </a:r>
            <a:endParaRPr lang="en-US" sz="1800" u="sng" dirty="0">
              <a:solidFill>
                <a:srgbClr val="FF0000"/>
              </a:solidFill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E23CF6-983F-2A8C-945E-E4DA374524A1}"/>
              </a:ext>
            </a:extLst>
          </p:cNvPr>
          <p:cNvSpPr txBox="1"/>
          <p:nvPr/>
        </p:nvSpPr>
        <p:spPr>
          <a:xfrm>
            <a:off x="5834763" y="3113631"/>
            <a:ext cx="5546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2.Regression will form a line</a:t>
            </a:r>
            <a:r>
              <a:rPr lang="en-IN" sz="2000" dirty="0"/>
              <a:t>,</a:t>
            </a:r>
            <a:r>
              <a:rPr lang="en-US" sz="2000" dirty="0"/>
              <a:t>where in the line </a:t>
            </a:r>
            <a:endParaRPr lang="en-IN" sz="2000" dirty="0"/>
          </a:p>
          <a:p>
            <a:pPr lvl="0">
              <a:defRPr/>
            </a:pPr>
            <a:r>
              <a:rPr lang="en-US" sz="2000" dirty="0"/>
              <a:t>is best suited on that situation”(Best fit Line)”</a:t>
            </a:r>
            <a:endParaRPr lang="en-US" sz="2000" u="sng" dirty="0">
              <a:solidFill>
                <a:srgbClr val="FF0000"/>
              </a:solidFill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FA9F31-66E1-47B5-FD91-28A5935F8041}"/>
              </a:ext>
            </a:extLst>
          </p:cNvPr>
          <p:cNvSpPr txBox="1"/>
          <p:nvPr/>
        </p:nvSpPr>
        <p:spPr>
          <a:xfrm>
            <a:off x="5900053" y="3921321"/>
            <a:ext cx="49783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3.Statistical Relationship among variables and to predict the </a:t>
            </a:r>
            <a:r>
              <a:rPr lang="en-US" sz="2000" u="sng" dirty="0">
                <a:solidFill>
                  <a:srgbClr val="FF0000"/>
                </a:solidFill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“New Observant” .</a:t>
            </a:r>
            <a:endParaRPr lang="en-IN" sz="2000" u="sng" dirty="0">
              <a:solidFill>
                <a:srgbClr val="FF0000"/>
              </a:solidFill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u="sng" dirty="0">
              <a:solidFill>
                <a:srgbClr val="FF0000"/>
              </a:solidFill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    </a:t>
            </a:r>
            <a:r>
              <a:rPr lang="en-US" sz="2000" b="1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*</a:t>
            </a:r>
            <a:r>
              <a:rPr lang="en-IN" sz="2000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en-US" sz="2000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Linear Regression(Continuous Variable)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    </a:t>
            </a:r>
            <a:r>
              <a:rPr lang="en-US" sz="2000" b="1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*</a:t>
            </a:r>
            <a:r>
              <a:rPr lang="en-IN" sz="2000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en-US" sz="2000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Logistic Regression(Category Value)</a:t>
            </a:r>
            <a:endParaRPr lang="en-US" sz="2000" u="sng" dirty="0">
              <a:solidFill>
                <a:srgbClr val="FF0000"/>
              </a:solidFill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1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{DB0FA7F2-4594-4747-ABC0-E6CC3F7205F2}tf11964407_win32</Template>
  <TotalTime>545</TotalTime>
  <Words>1449</Words>
  <Application>Microsoft Office PowerPoint</Application>
  <PresentationFormat>Widescreen</PresentationFormat>
  <Paragraphs>196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Cascadia Code SemiLight</vt:lpstr>
      <vt:lpstr>Courier New</vt:lpstr>
      <vt:lpstr>Gill Sans Nova</vt:lpstr>
      <vt:lpstr>Gill Sans Nova Light</vt:lpstr>
      <vt:lpstr>inter-bold</vt:lpstr>
      <vt:lpstr>inter-regular</vt:lpstr>
      <vt:lpstr>Sagona Book</vt:lpstr>
      <vt:lpstr>Wingdings</vt:lpstr>
      <vt:lpstr>Office Theme</vt:lpstr>
      <vt:lpstr>MACHINE 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Supervised Learning:</vt:lpstr>
      <vt:lpstr>Types Of Supervised Learning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We are Using Unsupervised Learning:</vt:lpstr>
      <vt:lpstr>UnSupervised Algorithm </vt:lpstr>
      <vt:lpstr>CLUSTERING:</vt:lpstr>
      <vt:lpstr>PowerPoint Presentation</vt:lpstr>
      <vt:lpstr>K-Means Clustering</vt:lpstr>
      <vt:lpstr>Dimensionality Reduction: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 LEARNING</dc:title>
  <dc:creator>ARUN</dc:creator>
  <cp:lastModifiedBy>ARUN</cp:lastModifiedBy>
  <cp:revision>23</cp:revision>
  <dcterms:created xsi:type="dcterms:W3CDTF">2023-02-01T14:30:15Z</dcterms:created>
  <dcterms:modified xsi:type="dcterms:W3CDTF">2023-02-02T09:23:36Z</dcterms:modified>
</cp:coreProperties>
</file>