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73" r:id="rId6"/>
    <p:sldId id="259" r:id="rId7"/>
    <p:sldId id="260" r:id="rId8"/>
    <p:sldId id="261" r:id="rId9"/>
    <p:sldId id="262" r:id="rId10"/>
    <p:sldId id="263" r:id="rId11"/>
    <p:sldId id="264" r:id="rId12"/>
    <p:sldId id="265" r:id="rId13"/>
    <p:sldId id="266" r:id="rId14"/>
    <p:sldId id="267" r:id="rId15"/>
    <p:sldId id="268" r:id="rId16"/>
    <p:sldId id="269" r:id="rId17"/>
    <p:sldId id="274" r:id="rId18"/>
    <p:sldId id="278" r:id="rId19"/>
    <p:sldId id="270" r:id="rId20"/>
    <p:sldId id="271" r:id="rId21"/>
    <p:sldId id="277"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sorterViewPr>
    <p:cViewPr>
      <p:scale>
        <a:sx n="100" d="100"/>
        <a:sy n="100" d="100"/>
      </p:scale>
      <p:origin x="0" y="-18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AC96-7FEF-BDDC-215C-C482A618D696}"/>
              </a:ext>
            </a:extLst>
          </p:cNvPr>
          <p:cNvSpPr>
            <a:spLocks noGrp="1"/>
          </p:cNvSpPr>
          <p:nvPr>
            <p:ph type="ctrTitle"/>
          </p:nvPr>
        </p:nvSpPr>
        <p:spPr/>
        <p:txBody>
          <a:bodyPr>
            <a:normAutofit/>
          </a:bodyPr>
          <a:lstStyle/>
          <a:p>
            <a:r>
              <a:rPr lang="en-US" sz="4000" dirty="0">
                <a:latin typeface="Forte" panose="03060902040502070203" pitchFamily="66" charset="0"/>
              </a:rPr>
              <a:t>HR Data capstone project</a:t>
            </a:r>
          </a:p>
        </p:txBody>
      </p:sp>
      <p:sp>
        <p:nvSpPr>
          <p:cNvPr id="3" name="Subtitle 2">
            <a:extLst>
              <a:ext uri="{FF2B5EF4-FFF2-40B4-BE49-F238E27FC236}">
                <a16:creationId xmlns:a16="http://schemas.microsoft.com/office/drawing/2014/main" id="{5B1DD1C8-6AAA-C885-16FF-BBDE6F195694}"/>
              </a:ext>
            </a:extLst>
          </p:cNvPr>
          <p:cNvSpPr>
            <a:spLocks noGrp="1"/>
          </p:cNvSpPr>
          <p:nvPr>
            <p:ph type="subTitle" idx="1"/>
          </p:nvPr>
        </p:nvSpPr>
        <p:spPr/>
        <p:txBody>
          <a:bodyPr/>
          <a:lstStyle/>
          <a:p>
            <a:pPr algn="ctr"/>
            <a:r>
              <a:rPr lang="en-US" dirty="0">
                <a:latin typeface="Forte" panose="03060902040502070203" pitchFamily="66" charset="0"/>
              </a:rPr>
              <a:t>By</a:t>
            </a:r>
          </a:p>
          <a:p>
            <a:r>
              <a:rPr lang="en-US" sz="2800" dirty="0">
                <a:latin typeface="Forte" panose="03060902040502070203" pitchFamily="66" charset="0"/>
              </a:rPr>
              <a:t>Akashatra Sharma and Raga sudha</a:t>
            </a:r>
          </a:p>
        </p:txBody>
      </p:sp>
    </p:spTree>
    <p:extLst>
      <p:ext uri="{BB962C8B-B14F-4D97-AF65-F5344CB8AC3E}">
        <p14:creationId xmlns:p14="http://schemas.microsoft.com/office/powerpoint/2010/main" val="2757804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C1B185-8804-81A9-818C-49BB81A5E4D4}"/>
              </a:ext>
            </a:extLst>
          </p:cNvPr>
          <p:cNvPicPr>
            <a:picLocks noChangeAspect="1"/>
          </p:cNvPicPr>
          <p:nvPr/>
        </p:nvPicPr>
        <p:blipFill>
          <a:blip r:embed="rId2"/>
          <a:stretch>
            <a:fillRect/>
          </a:stretch>
        </p:blipFill>
        <p:spPr>
          <a:xfrm>
            <a:off x="1768651" y="681318"/>
            <a:ext cx="9544808" cy="5114921"/>
          </a:xfrm>
          <a:prstGeom prst="rect">
            <a:avLst/>
          </a:prstGeom>
        </p:spPr>
      </p:pic>
    </p:spTree>
    <p:extLst>
      <p:ext uri="{BB962C8B-B14F-4D97-AF65-F5344CB8AC3E}">
        <p14:creationId xmlns:p14="http://schemas.microsoft.com/office/powerpoint/2010/main" val="45957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8FB69-E05F-2A16-9945-877B6971B1E3}"/>
              </a:ext>
            </a:extLst>
          </p:cNvPr>
          <p:cNvPicPr>
            <a:picLocks noChangeAspect="1"/>
          </p:cNvPicPr>
          <p:nvPr/>
        </p:nvPicPr>
        <p:blipFill>
          <a:blip r:embed="rId2"/>
          <a:stretch>
            <a:fillRect/>
          </a:stretch>
        </p:blipFill>
        <p:spPr>
          <a:xfrm>
            <a:off x="1569748" y="0"/>
            <a:ext cx="7404154" cy="2190136"/>
          </a:xfrm>
          <a:prstGeom prst="rect">
            <a:avLst/>
          </a:prstGeom>
        </p:spPr>
      </p:pic>
      <p:pic>
        <p:nvPicPr>
          <p:cNvPr id="5" name="Picture 4">
            <a:extLst>
              <a:ext uri="{FF2B5EF4-FFF2-40B4-BE49-F238E27FC236}">
                <a16:creationId xmlns:a16="http://schemas.microsoft.com/office/drawing/2014/main" id="{23BCEDBB-795D-3448-1BE7-30BD0534E2E0}"/>
              </a:ext>
            </a:extLst>
          </p:cNvPr>
          <p:cNvPicPr>
            <a:picLocks noChangeAspect="1"/>
          </p:cNvPicPr>
          <p:nvPr/>
        </p:nvPicPr>
        <p:blipFill>
          <a:blip r:embed="rId3"/>
          <a:stretch>
            <a:fillRect/>
          </a:stretch>
        </p:blipFill>
        <p:spPr>
          <a:xfrm>
            <a:off x="3738283" y="2530662"/>
            <a:ext cx="8256494" cy="4269067"/>
          </a:xfrm>
          <a:prstGeom prst="rect">
            <a:avLst/>
          </a:prstGeom>
        </p:spPr>
      </p:pic>
    </p:spTree>
    <p:extLst>
      <p:ext uri="{BB962C8B-B14F-4D97-AF65-F5344CB8AC3E}">
        <p14:creationId xmlns:p14="http://schemas.microsoft.com/office/powerpoint/2010/main" val="50703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05CAEA-93E3-DB5F-0CC7-4FE777EDCEE1}"/>
              </a:ext>
            </a:extLst>
          </p:cNvPr>
          <p:cNvPicPr>
            <a:picLocks noChangeAspect="1"/>
          </p:cNvPicPr>
          <p:nvPr/>
        </p:nvPicPr>
        <p:blipFill>
          <a:blip r:embed="rId2"/>
          <a:stretch>
            <a:fillRect/>
          </a:stretch>
        </p:blipFill>
        <p:spPr>
          <a:xfrm>
            <a:off x="3343836" y="191552"/>
            <a:ext cx="6436658" cy="6525880"/>
          </a:xfrm>
          <a:prstGeom prst="rect">
            <a:avLst/>
          </a:prstGeom>
        </p:spPr>
      </p:pic>
    </p:spTree>
    <p:extLst>
      <p:ext uri="{BB962C8B-B14F-4D97-AF65-F5344CB8AC3E}">
        <p14:creationId xmlns:p14="http://schemas.microsoft.com/office/powerpoint/2010/main" val="136673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DB748C-E1D4-D632-FAFB-6EE61206761E}"/>
              </a:ext>
            </a:extLst>
          </p:cNvPr>
          <p:cNvPicPr>
            <a:picLocks noChangeAspect="1"/>
          </p:cNvPicPr>
          <p:nvPr/>
        </p:nvPicPr>
        <p:blipFill>
          <a:blip r:embed="rId2"/>
          <a:stretch>
            <a:fillRect/>
          </a:stretch>
        </p:blipFill>
        <p:spPr>
          <a:xfrm>
            <a:off x="1630640" y="412376"/>
            <a:ext cx="4746073" cy="2039745"/>
          </a:xfrm>
          <a:prstGeom prst="rect">
            <a:avLst/>
          </a:prstGeom>
        </p:spPr>
      </p:pic>
      <p:sp>
        <p:nvSpPr>
          <p:cNvPr id="5" name="TextBox 4">
            <a:extLst>
              <a:ext uri="{FF2B5EF4-FFF2-40B4-BE49-F238E27FC236}">
                <a16:creationId xmlns:a16="http://schemas.microsoft.com/office/drawing/2014/main" id="{20105071-BA8E-B3C8-292D-2978C857A6D9}"/>
              </a:ext>
            </a:extLst>
          </p:cNvPr>
          <p:cNvSpPr txBox="1"/>
          <p:nvPr/>
        </p:nvSpPr>
        <p:spPr>
          <a:xfrm>
            <a:off x="1630640" y="2805953"/>
            <a:ext cx="4590866"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observed PG University Kolkata has lower median exp CTC of 2452797</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PG University Mumbai has highest Median exp CTC of 2562197</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not considered null as they are undergraduates</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4% Median exp CTC increase is observed</a:t>
            </a:r>
          </a:p>
        </p:txBody>
      </p:sp>
      <p:pic>
        <p:nvPicPr>
          <p:cNvPr id="7" name="Picture 6">
            <a:extLst>
              <a:ext uri="{FF2B5EF4-FFF2-40B4-BE49-F238E27FC236}">
                <a16:creationId xmlns:a16="http://schemas.microsoft.com/office/drawing/2014/main" id="{601B93C5-5AFE-38B2-FF92-BD1C29712A28}"/>
              </a:ext>
            </a:extLst>
          </p:cNvPr>
          <p:cNvPicPr>
            <a:picLocks noChangeAspect="1"/>
          </p:cNvPicPr>
          <p:nvPr/>
        </p:nvPicPr>
        <p:blipFill>
          <a:blip r:embed="rId3"/>
          <a:stretch>
            <a:fillRect/>
          </a:stretch>
        </p:blipFill>
        <p:spPr>
          <a:xfrm>
            <a:off x="6672090" y="412377"/>
            <a:ext cx="5128088" cy="2039744"/>
          </a:xfrm>
          <a:prstGeom prst="rect">
            <a:avLst/>
          </a:prstGeom>
        </p:spPr>
      </p:pic>
      <p:sp>
        <p:nvSpPr>
          <p:cNvPr id="9" name="TextBox 8">
            <a:extLst>
              <a:ext uri="{FF2B5EF4-FFF2-40B4-BE49-F238E27FC236}">
                <a16:creationId xmlns:a16="http://schemas.microsoft.com/office/drawing/2014/main" id="{8F7F01DC-5CF4-0318-1D8F-DEC12A26D2B9}"/>
              </a:ext>
            </a:extLst>
          </p:cNvPr>
          <p:cNvSpPr txBox="1"/>
          <p:nvPr/>
        </p:nvSpPr>
        <p:spPr>
          <a:xfrm>
            <a:off x="7234518" y="2805953"/>
            <a:ext cx="459086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observed 1985 PG has higher median exp CTC of 3219926</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2013 PG has lower median exp CTC of 914156</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Again from 2013 onwards it got increased, remains at a range of 2700k to 2400k</a:t>
            </a:r>
          </a:p>
        </p:txBody>
      </p:sp>
    </p:spTree>
    <p:extLst>
      <p:ext uri="{BB962C8B-B14F-4D97-AF65-F5344CB8AC3E}">
        <p14:creationId xmlns:p14="http://schemas.microsoft.com/office/powerpoint/2010/main" val="310771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5C357-36C7-8195-D0D0-9136F48EB87E}"/>
              </a:ext>
            </a:extLst>
          </p:cNvPr>
          <p:cNvPicPr>
            <a:picLocks noChangeAspect="1"/>
          </p:cNvPicPr>
          <p:nvPr/>
        </p:nvPicPr>
        <p:blipFill>
          <a:blip r:embed="rId2"/>
          <a:stretch>
            <a:fillRect/>
          </a:stretch>
        </p:blipFill>
        <p:spPr>
          <a:xfrm>
            <a:off x="2608729" y="35151"/>
            <a:ext cx="4121417" cy="6822849"/>
          </a:xfrm>
          <a:prstGeom prst="rect">
            <a:avLst/>
          </a:prstGeom>
        </p:spPr>
      </p:pic>
      <p:sp>
        <p:nvSpPr>
          <p:cNvPr id="4" name="Rectangle: Rounded Corners 3">
            <a:extLst>
              <a:ext uri="{FF2B5EF4-FFF2-40B4-BE49-F238E27FC236}">
                <a16:creationId xmlns:a16="http://schemas.microsoft.com/office/drawing/2014/main" id="{20B34392-303A-F545-3250-7C291392D57B}"/>
              </a:ext>
            </a:extLst>
          </p:cNvPr>
          <p:cNvSpPr/>
          <p:nvPr/>
        </p:nvSpPr>
        <p:spPr>
          <a:xfrm>
            <a:off x="6956612" y="215153"/>
            <a:ext cx="4607859"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median expected CTC is increased as shown in graph for different fields </a:t>
            </a:r>
          </a:p>
        </p:txBody>
      </p:sp>
      <p:sp>
        <p:nvSpPr>
          <p:cNvPr id="5" name="Rectangle: Rounded Corners 4">
            <a:extLst>
              <a:ext uri="{FF2B5EF4-FFF2-40B4-BE49-F238E27FC236}">
                <a16:creationId xmlns:a16="http://schemas.microsoft.com/office/drawing/2014/main" id="{217587BD-8CD5-55DD-CC6B-327ED3F851B2}"/>
              </a:ext>
            </a:extLst>
          </p:cNvPr>
          <p:cNvSpPr/>
          <p:nvPr/>
        </p:nvSpPr>
        <p:spPr>
          <a:xfrm>
            <a:off x="7171765" y="1855694"/>
            <a:ext cx="4509247" cy="136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 Median expected CTC increase  is observed for different locations</a:t>
            </a:r>
          </a:p>
        </p:txBody>
      </p:sp>
      <p:sp>
        <p:nvSpPr>
          <p:cNvPr id="6" name="Rectangle: Rounded Corners 5">
            <a:extLst>
              <a:ext uri="{FF2B5EF4-FFF2-40B4-BE49-F238E27FC236}">
                <a16:creationId xmlns:a16="http://schemas.microsoft.com/office/drawing/2014/main" id="{5C645291-F244-76DC-ADF2-1D5D2EBCE9AE}"/>
              </a:ext>
            </a:extLst>
          </p:cNvPr>
          <p:cNvSpPr/>
          <p:nvPr/>
        </p:nvSpPr>
        <p:spPr>
          <a:xfrm>
            <a:off x="7019365" y="3693459"/>
            <a:ext cx="4742329" cy="1272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79.8%Median expected CTC increase is observed</a:t>
            </a:r>
          </a:p>
        </p:txBody>
      </p:sp>
      <p:sp>
        <p:nvSpPr>
          <p:cNvPr id="7" name="Rectangle: Rounded Corners 6">
            <a:extLst>
              <a:ext uri="{FF2B5EF4-FFF2-40B4-BE49-F238E27FC236}">
                <a16:creationId xmlns:a16="http://schemas.microsoft.com/office/drawing/2014/main" id="{6907245E-BB72-D4F0-95C5-404E99AE88B7}"/>
              </a:ext>
            </a:extLst>
          </p:cNvPr>
          <p:cNvSpPr/>
          <p:nvPr/>
        </p:nvSpPr>
        <p:spPr>
          <a:xfrm>
            <a:off x="7252447" y="5298140"/>
            <a:ext cx="4742329" cy="1272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Median expected CTC increase is observed for current locations</a:t>
            </a:r>
          </a:p>
        </p:txBody>
      </p:sp>
    </p:spTree>
    <p:extLst>
      <p:ext uri="{BB962C8B-B14F-4D97-AF65-F5344CB8AC3E}">
        <p14:creationId xmlns:p14="http://schemas.microsoft.com/office/powerpoint/2010/main" val="298807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486B0C-DE34-9F8F-5F05-D7F6C7EDA159}"/>
              </a:ext>
            </a:extLst>
          </p:cNvPr>
          <p:cNvPicPr>
            <a:picLocks noChangeAspect="1"/>
          </p:cNvPicPr>
          <p:nvPr/>
        </p:nvPicPr>
        <p:blipFill>
          <a:blip r:embed="rId2"/>
          <a:stretch>
            <a:fillRect/>
          </a:stretch>
        </p:blipFill>
        <p:spPr>
          <a:xfrm>
            <a:off x="3460049" y="102842"/>
            <a:ext cx="5271902" cy="6400393"/>
          </a:xfrm>
          <a:prstGeom prst="rect">
            <a:avLst/>
          </a:prstGeom>
        </p:spPr>
      </p:pic>
    </p:spTree>
    <p:extLst>
      <p:ext uri="{BB962C8B-B14F-4D97-AF65-F5344CB8AC3E}">
        <p14:creationId xmlns:p14="http://schemas.microsoft.com/office/powerpoint/2010/main" val="380753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2E8936-2E82-170D-3287-6FDA8CB89541}"/>
              </a:ext>
            </a:extLst>
          </p:cNvPr>
          <p:cNvPicPr>
            <a:picLocks noChangeAspect="1"/>
          </p:cNvPicPr>
          <p:nvPr/>
        </p:nvPicPr>
        <p:blipFill>
          <a:blip r:embed="rId2"/>
          <a:stretch>
            <a:fillRect/>
          </a:stretch>
        </p:blipFill>
        <p:spPr>
          <a:xfrm>
            <a:off x="1766047" y="120150"/>
            <a:ext cx="6805271" cy="2240760"/>
          </a:xfrm>
          <a:prstGeom prst="rect">
            <a:avLst/>
          </a:prstGeom>
        </p:spPr>
      </p:pic>
      <p:pic>
        <p:nvPicPr>
          <p:cNvPr id="5" name="Picture 4">
            <a:extLst>
              <a:ext uri="{FF2B5EF4-FFF2-40B4-BE49-F238E27FC236}">
                <a16:creationId xmlns:a16="http://schemas.microsoft.com/office/drawing/2014/main" id="{C3909C96-4E94-296F-82CC-D0981A28CBCC}"/>
              </a:ext>
            </a:extLst>
          </p:cNvPr>
          <p:cNvPicPr>
            <a:picLocks noChangeAspect="1"/>
          </p:cNvPicPr>
          <p:nvPr/>
        </p:nvPicPr>
        <p:blipFill>
          <a:blip r:embed="rId3"/>
          <a:stretch>
            <a:fillRect/>
          </a:stretch>
        </p:blipFill>
        <p:spPr>
          <a:xfrm>
            <a:off x="1766047" y="2426883"/>
            <a:ext cx="7682753" cy="4098508"/>
          </a:xfrm>
          <a:prstGeom prst="rect">
            <a:avLst/>
          </a:prstGeom>
        </p:spPr>
      </p:pic>
    </p:spTree>
    <p:extLst>
      <p:ext uri="{BB962C8B-B14F-4D97-AF65-F5344CB8AC3E}">
        <p14:creationId xmlns:p14="http://schemas.microsoft.com/office/powerpoint/2010/main" val="365786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5431887-BEBA-C824-E109-B3517F9B5F79}"/>
              </a:ext>
            </a:extLst>
          </p:cNvPr>
          <p:cNvGraphicFramePr>
            <a:graphicFrameLocks noGrp="1"/>
          </p:cNvGraphicFramePr>
          <p:nvPr>
            <p:extLst>
              <p:ext uri="{D42A27DB-BD31-4B8C-83A1-F6EECF244321}">
                <p14:modId xmlns:p14="http://schemas.microsoft.com/office/powerpoint/2010/main" val="3178795679"/>
              </p:ext>
            </p:extLst>
          </p:nvPr>
        </p:nvGraphicFramePr>
        <p:xfrm>
          <a:off x="1990166" y="1532965"/>
          <a:ext cx="9341223" cy="3361765"/>
        </p:xfrm>
        <a:graphic>
          <a:graphicData uri="http://schemas.openxmlformats.org/drawingml/2006/table">
            <a:tbl>
              <a:tblPr firstRow="1" bandRow="1">
                <a:tableStyleId>{5C22544A-7EE6-4342-B048-85BDC9FD1C3A}</a:tableStyleId>
              </a:tblPr>
              <a:tblGrid>
                <a:gridCol w="3113741">
                  <a:extLst>
                    <a:ext uri="{9D8B030D-6E8A-4147-A177-3AD203B41FA5}">
                      <a16:colId xmlns:a16="http://schemas.microsoft.com/office/drawing/2014/main" val="2444661539"/>
                    </a:ext>
                  </a:extLst>
                </a:gridCol>
                <a:gridCol w="3113741">
                  <a:extLst>
                    <a:ext uri="{9D8B030D-6E8A-4147-A177-3AD203B41FA5}">
                      <a16:colId xmlns:a16="http://schemas.microsoft.com/office/drawing/2014/main" val="1893120456"/>
                    </a:ext>
                  </a:extLst>
                </a:gridCol>
                <a:gridCol w="3113741">
                  <a:extLst>
                    <a:ext uri="{9D8B030D-6E8A-4147-A177-3AD203B41FA5}">
                      <a16:colId xmlns:a16="http://schemas.microsoft.com/office/drawing/2014/main" val="2843956701"/>
                    </a:ext>
                  </a:extLst>
                </a:gridCol>
              </a:tblGrid>
              <a:tr h="817875">
                <a:tc>
                  <a:txBody>
                    <a:bodyPr/>
                    <a:lstStyle/>
                    <a:p>
                      <a:pPr algn="ctr"/>
                      <a:r>
                        <a:rPr lang="en-US" dirty="0" err="1"/>
                        <a:t>S.No</a:t>
                      </a:r>
                      <a:endParaRPr lang="en-US" dirty="0"/>
                    </a:p>
                  </a:txBody>
                  <a:tcPr/>
                </a:tc>
                <a:tc>
                  <a:txBody>
                    <a:bodyPr/>
                    <a:lstStyle/>
                    <a:p>
                      <a:pPr algn="ctr"/>
                      <a:r>
                        <a:rPr lang="en-US" dirty="0"/>
                        <a:t>Models</a:t>
                      </a:r>
                    </a:p>
                  </a:txBody>
                  <a:tcPr/>
                </a:tc>
                <a:tc>
                  <a:txBody>
                    <a:bodyPr/>
                    <a:lstStyle/>
                    <a:p>
                      <a:pPr algn="ctr"/>
                      <a:r>
                        <a:rPr lang="en-US" dirty="0"/>
                        <a:t>Coefficient of Determination</a:t>
                      </a:r>
                    </a:p>
                  </a:txBody>
                  <a:tcPr/>
                </a:tc>
                <a:extLst>
                  <a:ext uri="{0D108BD9-81ED-4DB2-BD59-A6C34878D82A}">
                    <a16:rowId xmlns:a16="http://schemas.microsoft.com/office/drawing/2014/main" val="604836705"/>
                  </a:ext>
                </a:extLst>
              </a:tr>
              <a:tr h="817875">
                <a:tc>
                  <a:txBody>
                    <a:bodyPr/>
                    <a:lstStyle/>
                    <a:p>
                      <a:pPr algn="ctr"/>
                      <a:r>
                        <a:rPr lang="en-US" dirty="0"/>
                        <a:t>1</a:t>
                      </a:r>
                    </a:p>
                  </a:txBody>
                  <a:tcPr/>
                </a:tc>
                <a:tc>
                  <a:txBody>
                    <a:bodyPr/>
                    <a:lstStyle/>
                    <a:p>
                      <a:pPr algn="ctr"/>
                      <a:r>
                        <a:rPr lang="en-US" dirty="0"/>
                        <a:t>Boosted decision tree Regression. </a:t>
                      </a:r>
                    </a:p>
                  </a:txBody>
                  <a:tcPr/>
                </a:tc>
                <a:tc>
                  <a:txBody>
                    <a:bodyPr/>
                    <a:lstStyle/>
                    <a:p>
                      <a:pPr algn="ctr"/>
                      <a:r>
                        <a:rPr lang="en-US" dirty="0">
                          <a:latin typeface="Arial" panose="020B0604020202020204" pitchFamily="34" charset="0"/>
                          <a:cs typeface="Arial" panose="020B0604020202020204" pitchFamily="34" charset="0"/>
                        </a:rPr>
                        <a:t>0.96</a:t>
                      </a:r>
                    </a:p>
                  </a:txBody>
                  <a:tcPr/>
                </a:tc>
                <a:extLst>
                  <a:ext uri="{0D108BD9-81ED-4DB2-BD59-A6C34878D82A}">
                    <a16:rowId xmlns:a16="http://schemas.microsoft.com/office/drawing/2014/main" val="684255977"/>
                  </a:ext>
                </a:extLst>
              </a:tr>
              <a:tr h="908140">
                <a:tc>
                  <a:txBody>
                    <a:bodyPr/>
                    <a:lstStyle/>
                    <a:p>
                      <a:pPr algn="ctr"/>
                      <a:r>
                        <a:rPr lang="en-US" dirty="0"/>
                        <a:t>2</a:t>
                      </a:r>
                    </a:p>
                  </a:txBody>
                  <a:tcPr/>
                </a:tc>
                <a:tc>
                  <a:txBody>
                    <a:bodyPr/>
                    <a:lstStyle/>
                    <a:p>
                      <a:pPr algn="ctr"/>
                      <a:r>
                        <a:rPr lang="en-US" dirty="0"/>
                        <a:t>Random Forest</a:t>
                      </a:r>
                    </a:p>
                  </a:txBody>
                  <a:tcPr/>
                </a:tc>
                <a:tc>
                  <a:txBody>
                    <a:bodyPr/>
                    <a:lstStyle/>
                    <a:p>
                      <a:pPr algn="ctr"/>
                      <a:r>
                        <a:rPr lang="en-US" dirty="0">
                          <a:latin typeface="Arial" panose="020B0604020202020204" pitchFamily="34" charset="0"/>
                          <a:cs typeface="Arial" panose="020B0604020202020204" pitchFamily="34" charset="0"/>
                        </a:rPr>
                        <a:t>0.966</a:t>
                      </a:r>
                    </a:p>
                  </a:txBody>
                  <a:tcPr/>
                </a:tc>
                <a:extLst>
                  <a:ext uri="{0D108BD9-81ED-4DB2-BD59-A6C34878D82A}">
                    <a16:rowId xmlns:a16="http://schemas.microsoft.com/office/drawing/2014/main" val="1339036714"/>
                  </a:ext>
                </a:extLst>
              </a:tr>
              <a:tr h="817875">
                <a:tc>
                  <a:txBody>
                    <a:bodyPr/>
                    <a:lstStyle/>
                    <a:p>
                      <a:pPr algn="ctr"/>
                      <a:r>
                        <a:rPr lang="en-US" dirty="0"/>
                        <a:t>3</a:t>
                      </a:r>
                    </a:p>
                  </a:txBody>
                  <a:tcPr/>
                </a:tc>
                <a:tc>
                  <a:txBody>
                    <a:bodyPr/>
                    <a:lstStyle/>
                    <a:p>
                      <a:pPr algn="ctr"/>
                      <a:r>
                        <a:rPr lang="en-US" dirty="0"/>
                        <a:t>Linear regression</a:t>
                      </a:r>
                    </a:p>
                  </a:txBody>
                  <a:tcPr/>
                </a:tc>
                <a:tc>
                  <a:txBody>
                    <a:bodyPr/>
                    <a:lstStyle/>
                    <a:p>
                      <a:pPr algn="ctr"/>
                      <a:r>
                        <a:rPr lang="en-US" dirty="0">
                          <a:latin typeface="Arial" panose="020B0604020202020204" pitchFamily="34" charset="0"/>
                          <a:cs typeface="Arial" panose="020B0604020202020204" pitchFamily="34" charset="0"/>
                        </a:rPr>
                        <a:t>0.987</a:t>
                      </a:r>
                    </a:p>
                  </a:txBody>
                  <a:tcPr/>
                </a:tc>
                <a:extLst>
                  <a:ext uri="{0D108BD9-81ED-4DB2-BD59-A6C34878D82A}">
                    <a16:rowId xmlns:a16="http://schemas.microsoft.com/office/drawing/2014/main" val="3104450484"/>
                  </a:ext>
                </a:extLst>
              </a:tr>
            </a:tbl>
          </a:graphicData>
        </a:graphic>
      </p:graphicFrame>
    </p:spTree>
    <p:extLst>
      <p:ext uri="{BB962C8B-B14F-4D97-AF65-F5344CB8AC3E}">
        <p14:creationId xmlns:p14="http://schemas.microsoft.com/office/powerpoint/2010/main" val="58980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81098-ADF5-4B6C-0329-5BBE92ABA9A1}"/>
              </a:ext>
            </a:extLst>
          </p:cNvPr>
          <p:cNvSpPr txBox="1"/>
          <p:nvPr/>
        </p:nvSpPr>
        <p:spPr>
          <a:xfrm>
            <a:off x="1857080" y="197963"/>
            <a:ext cx="4458879" cy="461665"/>
          </a:xfrm>
          <a:prstGeom prst="rect">
            <a:avLst/>
          </a:prstGeom>
          <a:noFill/>
        </p:spPr>
        <p:txBody>
          <a:bodyPr wrap="square" rtlCol="0">
            <a:spAutoFit/>
          </a:bodyPr>
          <a:lstStyle/>
          <a:p>
            <a:r>
              <a:rPr lang="en-US" sz="2400" dirty="0">
                <a:latin typeface="Forte" panose="03060902040502070203" pitchFamily="66" charset="0"/>
              </a:rPr>
              <a:t>Base MLR Model</a:t>
            </a:r>
          </a:p>
        </p:txBody>
      </p:sp>
      <p:pic>
        <p:nvPicPr>
          <p:cNvPr id="4" name="Picture 3">
            <a:extLst>
              <a:ext uri="{FF2B5EF4-FFF2-40B4-BE49-F238E27FC236}">
                <a16:creationId xmlns:a16="http://schemas.microsoft.com/office/drawing/2014/main" id="{062D46E4-9B6A-B999-F714-3D14CDA8C6F4}"/>
              </a:ext>
            </a:extLst>
          </p:cNvPr>
          <p:cNvPicPr>
            <a:picLocks noChangeAspect="1"/>
          </p:cNvPicPr>
          <p:nvPr/>
        </p:nvPicPr>
        <p:blipFill>
          <a:blip r:embed="rId2"/>
          <a:stretch>
            <a:fillRect/>
          </a:stretch>
        </p:blipFill>
        <p:spPr>
          <a:xfrm>
            <a:off x="1715770" y="748159"/>
            <a:ext cx="4600189" cy="4606266"/>
          </a:xfrm>
          <a:prstGeom prst="rect">
            <a:avLst/>
          </a:prstGeom>
        </p:spPr>
      </p:pic>
      <p:pic>
        <p:nvPicPr>
          <p:cNvPr id="6" name="Picture 5">
            <a:extLst>
              <a:ext uri="{FF2B5EF4-FFF2-40B4-BE49-F238E27FC236}">
                <a16:creationId xmlns:a16="http://schemas.microsoft.com/office/drawing/2014/main" id="{1DD04F66-61C9-78ED-D2C4-EC6E89AF9242}"/>
              </a:ext>
            </a:extLst>
          </p:cNvPr>
          <p:cNvPicPr>
            <a:picLocks noChangeAspect="1"/>
          </p:cNvPicPr>
          <p:nvPr/>
        </p:nvPicPr>
        <p:blipFill>
          <a:blip r:embed="rId3"/>
          <a:stretch>
            <a:fillRect/>
          </a:stretch>
        </p:blipFill>
        <p:spPr>
          <a:xfrm>
            <a:off x="1715770" y="5336843"/>
            <a:ext cx="4600189" cy="1419413"/>
          </a:xfrm>
          <a:prstGeom prst="rect">
            <a:avLst/>
          </a:prstGeom>
        </p:spPr>
      </p:pic>
      <p:pic>
        <p:nvPicPr>
          <p:cNvPr id="8" name="Picture 7">
            <a:extLst>
              <a:ext uri="{FF2B5EF4-FFF2-40B4-BE49-F238E27FC236}">
                <a16:creationId xmlns:a16="http://schemas.microsoft.com/office/drawing/2014/main" id="{255DE166-2BCE-FC76-2321-78B9E47EE57B}"/>
              </a:ext>
            </a:extLst>
          </p:cNvPr>
          <p:cNvPicPr>
            <a:picLocks noChangeAspect="1"/>
          </p:cNvPicPr>
          <p:nvPr/>
        </p:nvPicPr>
        <p:blipFill>
          <a:blip r:embed="rId4"/>
          <a:stretch>
            <a:fillRect/>
          </a:stretch>
        </p:blipFill>
        <p:spPr>
          <a:xfrm>
            <a:off x="7130786" y="2263038"/>
            <a:ext cx="4343876" cy="2752021"/>
          </a:xfrm>
          <a:prstGeom prst="rect">
            <a:avLst/>
          </a:prstGeom>
        </p:spPr>
      </p:pic>
    </p:spTree>
    <p:extLst>
      <p:ext uri="{BB962C8B-B14F-4D97-AF65-F5344CB8AC3E}">
        <p14:creationId xmlns:p14="http://schemas.microsoft.com/office/powerpoint/2010/main" val="197664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E2416-89DE-9650-77B7-7032B39C864D}"/>
              </a:ext>
            </a:extLst>
          </p:cNvPr>
          <p:cNvPicPr>
            <a:picLocks noChangeAspect="1"/>
          </p:cNvPicPr>
          <p:nvPr/>
        </p:nvPicPr>
        <p:blipFill>
          <a:blip r:embed="rId2"/>
          <a:stretch>
            <a:fillRect/>
          </a:stretch>
        </p:blipFill>
        <p:spPr>
          <a:xfrm>
            <a:off x="1945342" y="723634"/>
            <a:ext cx="5587663" cy="5875482"/>
          </a:xfrm>
          <a:prstGeom prst="rect">
            <a:avLst/>
          </a:prstGeom>
        </p:spPr>
      </p:pic>
      <p:sp>
        <p:nvSpPr>
          <p:cNvPr id="6" name="TextBox 5">
            <a:extLst>
              <a:ext uri="{FF2B5EF4-FFF2-40B4-BE49-F238E27FC236}">
                <a16:creationId xmlns:a16="http://schemas.microsoft.com/office/drawing/2014/main" id="{C37175EE-D827-A4D3-E500-94E97A1C1458}"/>
              </a:ext>
            </a:extLst>
          </p:cNvPr>
          <p:cNvSpPr txBox="1"/>
          <p:nvPr/>
        </p:nvSpPr>
        <p:spPr>
          <a:xfrm>
            <a:off x="1945342" y="268941"/>
            <a:ext cx="4885764" cy="369332"/>
          </a:xfrm>
          <a:prstGeom prst="rect">
            <a:avLst/>
          </a:prstGeom>
          <a:noFill/>
        </p:spPr>
        <p:txBody>
          <a:bodyPr wrap="square" rtlCol="0">
            <a:spAutoFit/>
          </a:bodyPr>
          <a:lstStyle/>
          <a:p>
            <a:r>
              <a:rPr lang="en-US" dirty="0">
                <a:latin typeface="Forte" panose="03060902040502070203" pitchFamily="66" charset="0"/>
              </a:rPr>
              <a:t>Best MLR Model</a:t>
            </a:r>
          </a:p>
        </p:txBody>
      </p:sp>
      <p:pic>
        <p:nvPicPr>
          <p:cNvPr id="4" name="Picture 3">
            <a:extLst>
              <a:ext uri="{FF2B5EF4-FFF2-40B4-BE49-F238E27FC236}">
                <a16:creationId xmlns:a16="http://schemas.microsoft.com/office/drawing/2014/main" id="{E8523DE5-91D6-987A-4930-6FE7402ABC59}"/>
              </a:ext>
            </a:extLst>
          </p:cNvPr>
          <p:cNvPicPr>
            <a:picLocks noChangeAspect="1"/>
          </p:cNvPicPr>
          <p:nvPr/>
        </p:nvPicPr>
        <p:blipFill>
          <a:blip r:embed="rId3"/>
          <a:stretch>
            <a:fillRect/>
          </a:stretch>
        </p:blipFill>
        <p:spPr>
          <a:xfrm>
            <a:off x="8090664" y="980946"/>
            <a:ext cx="3464145" cy="1922510"/>
          </a:xfrm>
          <a:prstGeom prst="rect">
            <a:avLst/>
          </a:prstGeom>
        </p:spPr>
      </p:pic>
      <p:sp>
        <p:nvSpPr>
          <p:cNvPr id="5" name="TextBox 4">
            <a:extLst>
              <a:ext uri="{FF2B5EF4-FFF2-40B4-BE49-F238E27FC236}">
                <a16:creationId xmlns:a16="http://schemas.microsoft.com/office/drawing/2014/main" id="{A9DA79C7-83B8-56F1-F23E-891742ED45FC}"/>
              </a:ext>
            </a:extLst>
          </p:cNvPr>
          <p:cNvSpPr txBox="1"/>
          <p:nvPr/>
        </p:nvSpPr>
        <p:spPr>
          <a:xfrm>
            <a:off x="7956223" y="3429000"/>
            <a:ext cx="3987538" cy="3693319"/>
          </a:xfrm>
          <a:prstGeom prst="rect">
            <a:avLst/>
          </a:prstGeom>
          <a:noFill/>
        </p:spPr>
        <p:txBody>
          <a:bodyPr wrap="square" rtlCol="0">
            <a:spAutoFit/>
          </a:bodyPr>
          <a:lstStyle/>
          <a:p>
            <a:r>
              <a:rPr lang="en-US" b="1" i="0" dirty="0">
                <a:solidFill>
                  <a:srgbClr val="000000"/>
                </a:solidFill>
                <a:effectLst/>
                <a:latin typeface="Helvetica Neue"/>
              </a:rPr>
              <a:t>Interpretations :</a:t>
            </a:r>
          </a:p>
          <a:p>
            <a:endParaRPr lang="en-US" b="1" dirty="0">
              <a:solidFill>
                <a:srgbClr val="000000"/>
              </a:solidFill>
              <a:latin typeface="Helvetica Neue"/>
            </a:endParaRPr>
          </a:p>
          <a:p>
            <a:r>
              <a:rPr lang="en-US" b="0" i="0" dirty="0">
                <a:solidFill>
                  <a:srgbClr val="000000"/>
                </a:solidFill>
                <a:effectLst/>
                <a:latin typeface="Helvetica Neue"/>
              </a:rPr>
              <a:t>We inferred that all the p_</a:t>
            </a:r>
            <a:r>
              <a:rPr lang="en-US" sz="1600" b="0" i="0" dirty="0">
                <a:solidFill>
                  <a:srgbClr val="000000"/>
                </a:solidFill>
                <a:effectLst/>
                <a:latin typeface="Helvetica Neue"/>
              </a:rPr>
              <a:t>value</a:t>
            </a:r>
            <a:r>
              <a:rPr lang="en-US" b="0" i="0" dirty="0">
                <a:solidFill>
                  <a:srgbClr val="000000"/>
                </a:solidFill>
                <a:effectLst/>
                <a:latin typeface="Helvetica Neue"/>
              </a:rPr>
              <a:t> are below the significance value and VIF values are also in the correct range.</a:t>
            </a:r>
          </a:p>
          <a:p>
            <a:endParaRPr lang="en-US" dirty="0">
              <a:solidFill>
                <a:srgbClr val="000000"/>
              </a:solidFill>
              <a:latin typeface="Helvetica Neue"/>
            </a:endParaRPr>
          </a:p>
          <a:p>
            <a:r>
              <a:rPr lang="en-US" b="0" i="0" dirty="0">
                <a:solidFill>
                  <a:srgbClr val="000000"/>
                </a:solidFill>
                <a:effectLst/>
                <a:latin typeface="Helvetica Neue"/>
              </a:rPr>
              <a:t>Now, all statistical parameters being checked , so this model had all the appropriate things which must be required in our linear regression model.</a:t>
            </a:r>
          </a:p>
          <a:p>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358892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B60CC-6DB2-4A25-D31B-9FB372706C22}"/>
              </a:ext>
            </a:extLst>
          </p:cNvPr>
          <p:cNvSpPr txBox="1"/>
          <p:nvPr/>
        </p:nvSpPr>
        <p:spPr>
          <a:xfrm>
            <a:off x="2474259" y="385481"/>
            <a:ext cx="6974541" cy="523220"/>
          </a:xfrm>
          <a:prstGeom prst="rect">
            <a:avLst/>
          </a:prstGeom>
          <a:noFill/>
        </p:spPr>
        <p:txBody>
          <a:bodyPr wrap="square" rtlCol="0">
            <a:spAutoFit/>
          </a:bodyPr>
          <a:lstStyle/>
          <a:p>
            <a:r>
              <a:rPr lang="en-US" sz="2800" dirty="0">
                <a:latin typeface="Forte" panose="03060902040502070203" pitchFamily="66" charset="0"/>
              </a:rPr>
              <a:t>Business Problem</a:t>
            </a:r>
          </a:p>
        </p:txBody>
      </p:sp>
      <p:sp>
        <p:nvSpPr>
          <p:cNvPr id="5" name="TextBox 4">
            <a:extLst>
              <a:ext uri="{FF2B5EF4-FFF2-40B4-BE49-F238E27FC236}">
                <a16:creationId xmlns:a16="http://schemas.microsoft.com/office/drawing/2014/main" id="{C1A58CB4-CB18-C79E-EBB7-4DE3C1B9B0D7}"/>
              </a:ext>
            </a:extLst>
          </p:cNvPr>
          <p:cNvSpPr txBox="1"/>
          <p:nvPr/>
        </p:nvSpPr>
        <p:spPr>
          <a:xfrm>
            <a:off x="2321859" y="1201273"/>
            <a:ext cx="5988423" cy="1200329"/>
          </a:xfrm>
          <a:prstGeom prst="rect">
            <a:avLst/>
          </a:prstGeom>
          <a:noFill/>
        </p:spPr>
        <p:txBody>
          <a:bodyPr wrap="square" rtlCol="0">
            <a:spAutoFit/>
          </a:bodyPr>
          <a:lstStyle/>
          <a:p>
            <a:r>
              <a:rPr lang="en-US" dirty="0"/>
              <a:t>To ensure there is no discrimination between employees, it is imperative for the Human Resources department of Delta Ltd. to maintain a salary range for each employee with similar profiles </a:t>
            </a:r>
          </a:p>
        </p:txBody>
      </p:sp>
      <p:sp>
        <p:nvSpPr>
          <p:cNvPr id="6" name="TextBox 5">
            <a:extLst>
              <a:ext uri="{FF2B5EF4-FFF2-40B4-BE49-F238E27FC236}">
                <a16:creationId xmlns:a16="http://schemas.microsoft.com/office/drawing/2014/main" id="{FB530CC3-7BB8-9BA7-97D0-B8ACCC013ABE}"/>
              </a:ext>
            </a:extLst>
          </p:cNvPr>
          <p:cNvSpPr txBox="1"/>
          <p:nvPr/>
        </p:nvSpPr>
        <p:spPr>
          <a:xfrm>
            <a:off x="2474259" y="2805953"/>
            <a:ext cx="3818965" cy="461665"/>
          </a:xfrm>
          <a:prstGeom prst="rect">
            <a:avLst/>
          </a:prstGeom>
          <a:noFill/>
        </p:spPr>
        <p:txBody>
          <a:bodyPr wrap="square" rtlCol="0">
            <a:spAutoFit/>
          </a:bodyPr>
          <a:lstStyle/>
          <a:p>
            <a:r>
              <a:rPr lang="en-US" sz="2400" dirty="0">
                <a:latin typeface="Forte" panose="03060902040502070203" pitchFamily="66" charset="0"/>
              </a:rPr>
              <a:t>Goal and Objective</a:t>
            </a:r>
          </a:p>
        </p:txBody>
      </p:sp>
      <p:sp>
        <p:nvSpPr>
          <p:cNvPr id="7" name="TextBox 6">
            <a:extLst>
              <a:ext uri="{FF2B5EF4-FFF2-40B4-BE49-F238E27FC236}">
                <a16:creationId xmlns:a16="http://schemas.microsoft.com/office/drawing/2014/main" id="{570638CF-B6D3-8EAA-2DC0-1F8F5B1A4E0C}"/>
              </a:ext>
            </a:extLst>
          </p:cNvPr>
          <p:cNvSpPr txBox="1"/>
          <p:nvPr/>
        </p:nvSpPr>
        <p:spPr>
          <a:xfrm>
            <a:off x="2321860" y="3514166"/>
            <a:ext cx="7243482" cy="646331"/>
          </a:xfrm>
          <a:prstGeom prst="rect">
            <a:avLst/>
          </a:prstGeom>
          <a:noFill/>
        </p:spPr>
        <p:txBody>
          <a:bodyPr wrap="square" rtlCol="0">
            <a:spAutoFit/>
          </a:bodyPr>
          <a:lstStyle/>
          <a:p>
            <a:r>
              <a:rPr lang="en-US" dirty="0"/>
              <a:t>The objective of this exercise is to build a model, using historical data that will determine an employee's salary to be offered</a:t>
            </a:r>
          </a:p>
        </p:txBody>
      </p:sp>
    </p:spTree>
    <p:extLst>
      <p:ext uri="{BB962C8B-B14F-4D97-AF65-F5344CB8AC3E}">
        <p14:creationId xmlns:p14="http://schemas.microsoft.com/office/powerpoint/2010/main" val="142534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72D47-C47C-BF2D-9C1A-C3E6FA3A4157}"/>
              </a:ext>
            </a:extLst>
          </p:cNvPr>
          <p:cNvPicPr>
            <a:picLocks noChangeAspect="1"/>
          </p:cNvPicPr>
          <p:nvPr/>
        </p:nvPicPr>
        <p:blipFill>
          <a:blip r:embed="rId2"/>
          <a:stretch>
            <a:fillRect/>
          </a:stretch>
        </p:blipFill>
        <p:spPr>
          <a:xfrm>
            <a:off x="1891553" y="560739"/>
            <a:ext cx="4391493" cy="3124297"/>
          </a:xfrm>
          <a:prstGeom prst="rect">
            <a:avLst/>
          </a:prstGeom>
        </p:spPr>
      </p:pic>
      <p:sp>
        <p:nvSpPr>
          <p:cNvPr id="4" name="TextBox 3">
            <a:extLst>
              <a:ext uri="{FF2B5EF4-FFF2-40B4-BE49-F238E27FC236}">
                <a16:creationId xmlns:a16="http://schemas.microsoft.com/office/drawing/2014/main" id="{CC473216-7A95-43BE-8B4B-037D0BAEE4CD}"/>
              </a:ext>
            </a:extLst>
          </p:cNvPr>
          <p:cNvSpPr txBox="1"/>
          <p:nvPr/>
        </p:nvSpPr>
        <p:spPr>
          <a:xfrm>
            <a:off x="1891553" y="3926541"/>
            <a:ext cx="4391493" cy="369332"/>
          </a:xfrm>
          <a:prstGeom prst="rect">
            <a:avLst/>
          </a:prstGeom>
          <a:noFill/>
        </p:spPr>
        <p:txBody>
          <a:bodyPr wrap="square" rtlCol="0">
            <a:spAutoFit/>
          </a:bodyPr>
          <a:lstStyle/>
          <a:p>
            <a:r>
              <a:rPr lang="en-US" dirty="0">
                <a:latin typeface="Forte" panose="03060902040502070203" pitchFamily="66" charset="0"/>
              </a:rPr>
              <a:t>Scatter plot – Train Data Best Model MLR</a:t>
            </a:r>
          </a:p>
        </p:txBody>
      </p:sp>
      <p:pic>
        <p:nvPicPr>
          <p:cNvPr id="6" name="Picture 5">
            <a:extLst>
              <a:ext uri="{FF2B5EF4-FFF2-40B4-BE49-F238E27FC236}">
                <a16:creationId xmlns:a16="http://schemas.microsoft.com/office/drawing/2014/main" id="{6F82890D-1B25-6A16-04F8-A622544845DF}"/>
              </a:ext>
            </a:extLst>
          </p:cNvPr>
          <p:cNvPicPr>
            <a:picLocks noChangeAspect="1"/>
          </p:cNvPicPr>
          <p:nvPr/>
        </p:nvPicPr>
        <p:blipFill>
          <a:blip r:embed="rId3"/>
          <a:stretch>
            <a:fillRect/>
          </a:stretch>
        </p:blipFill>
        <p:spPr>
          <a:xfrm>
            <a:off x="7132642" y="637197"/>
            <a:ext cx="4270464" cy="3040750"/>
          </a:xfrm>
          <a:prstGeom prst="rect">
            <a:avLst/>
          </a:prstGeom>
        </p:spPr>
      </p:pic>
      <p:sp>
        <p:nvSpPr>
          <p:cNvPr id="7" name="TextBox 6">
            <a:extLst>
              <a:ext uri="{FF2B5EF4-FFF2-40B4-BE49-F238E27FC236}">
                <a16:creationId xmlns:a16="http://schemas.microsoft.com/office/drawing/2014/main" id="{6239146F-0C28-5186-A1EA-66EB6FB01D28}"/>
              </a:ext>
            </a:extLst>
          </p:cNvPr>
          <p:cNvSpPr txBox="1"/>
          <p:nvPr/>
        </p:nvSpPr>
        <p:spPr>
          <a:xfrm>
            <a:off x="7132642" y="3926541"/>
            <a:ext cx="4458723" cy="369332"/>
          </a:xfrm>
          <a:prstGeom prst="rect">
            <a:avLst/>
          </a:prstGeom>
          <a:noFill/>
        </p:spPr>
        <p:txBody>
          <a:bodyPr wrap="square" rtlCol="0">
            <a:spAutoFit/>
          </a:bodyPr>
          <a:lstStyle/>
          <a:p>
            <a:r>
              <a:rPr lang="en-US" dirty="0">
                <a:latin typeface="Forte" panose="03060902040502070203" pitchFamily="66" charset="0"/>
              </a:rPr>
              <a:t>Scatter plot – Test Data Best Model MLR</a:t>
            </a:r>
          </a:p>
        </p:txBody>
      </p:sp>
      <p:sp>
        <p:nvSpPr>
          <p:cNvPr id="8" name="TextBox 7">
            <a:extLst>
              <a:ext uri="{FF2B5EF4-FFF2-40B4-BE49-F238E27FC236}">
                <a16:creationId xmlns:a16="http://schemas.microsoft.com/office/drawing/2014/main" id="{6896A002-879B-0A87-85E8-B5C7760D5D1C}"/>
              </a:ext>
            </a:extLst>
          </p:cNvPr>
          <p:cNvSpPr txBox="1"/>
          <p:nvPr/>
        </p:nvSpPr>
        <p:spPr>
          <a:xfrm>
            <a:off x="2043952" y="4697507"/>
            <a:ext cx="9278471" cy="1810869"/>
          </a:xfrm>
          <a:prstGeom prst="rect">
            <a:avLst/>
          </a:prstGeom>
          <a:noFill/>
        </p:spPr>
        <p:txBody>
          <a:bodyPr wrap="square" rtlCol="0">
            <a:spAutoFit/>
          </a:bodyPr>
          <a:lstStyle/>
          <a:p>
            <a:r>
              <a:rPr lang="en-US" b="1" dirty="0"/>
              <a:t>Interpretations</a:t>
            </a:r>
            <a:r>
              <a:rPr lang="en-US" dirty="0"/>
              <a:t> : This shows a linear relationship as the predicted and actuals values were very close to each other. Hence the R2 is also high.</a:t>
            </a:r>
          </a:p>
          <a:p>
            <a:endParaRPr lang="en-US" dirty="0"/>
          </a:p>
          <a:p>
            <a:r>
              <a:rPr lang="en-US" dirty="0"/>
              <a:t> We inferred that both scatter plots for train and test are quite similar.</a:t>
            </a:r>
          </a:p>
          <a:p>
            <a:endParaRPr lang="en-US" dirty="0"/>
          </a:p>
          <a:p>
            <a:r>
              <a:rPr lang="en-US" dirty="0"/>
              <a:t>It means that the model we build using sklearn library was a very good model. It fits well</a:t>
            </a:r>
          </a:p>
        </p:txBody>
      </p:sp>
    </p:spTree>
    <p:extLst>
      <p:ext uri="{BB962C8B-B14F-4D97-AF65-F5344CB8AC3E}">
        <p14:creationId xmlns:p14="http://schemas.microsoft.com/office/powerpoint/2010/main" val="140639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72B3D7-73FC-9921-2D55-12C8CFB4E055}"/>
              </a:ext>
            </a:extLst>
          </p:cNvPr>
          <p:cNvPicPr>
            <a:picLocks noChangeAspect="1"/>
          </p:cNvPicPr>
          <p:nvPr/>
        </p:nvPicPr>
        <p:blipFill>
          <a:blip r:embed="rId2"/>
          <a:stretch>
            <a:fillRect/>
          </a:stretch>
        </p:blipFill>
        <p:spPr>
          <a:xfrm>
            <a:off x="2188632" y="1557732"/>
            <a:ext cx="4598667" cy="3917695"/>
          </a:xfrm>
          <a:prstGeom prst="rect">
            <a:avLst/>
          </a:prstGeom>
        </p:spPr>
      </p:pic>
      <p:sp>
        <p:nvSpPr>
          <p:cNvPr id="4" name="TextBox 3">
            <a:extLst>
              <a:ext uri="{FF2B5EF4-FFF2-40B4-BE49-F238E27FC236}">
                <a16:creationId xmlns:a16="http://schemas.microsoft.com/office/drawing/2014/main" id="{923E4261-F4B4-D97B-3D77-C10A0C80590D}"/>
              </a:ext>
            </a:extLst>
          </p:cNvPr>
          <p:cNvSpPr txBox="1"/>
          <p:nvPr/>
        </p:nvSpPr>
        <p:spPr>
          <a:xfrm>
            <a:off x="2188632" y="772998"/>
            <a:ext cx="6295492" cy="461665"/>
          </a:xfrm>
          <a:prstGeom prst="rect">
            <a:avLst/>
          </a:prstGeom>
          <a:noFill/>
        </p:spPr>
        <p:txBody>
          <a:bodyPr wrap="square" rtlCol="0">
            <a:spAutoFit/>
          </a:bodyPr>
          <a:lstStyle/>
          <a:p>
            <a:r>
              <a:rPr lang="en-US" sz="2400" dirty="0">
                <a:latin typeface="Forte" panose="03060902040502070203" pitchFamily="66" charset="0"/>
              </a:rPr>
              <a:t>3 Important Business Recommendations</a:t>
            </a:r>
          </a:p>
        </p:txBody>
      </p:sp>
      <p:sp>
        <p:nvSpPr>
          <p:cNvPr id="5" name="TextBox 4">
            <a:extLst>
              <a:ext uri="{FF2B5EF4-FFF2-40B4-BE49-F238E27FC236}">
                <a16:creationId xmlns:a16="http://schemas.microsoft.com/office/drawing/2014/main" id="{33FB8CD2-4DC6-2F57-1125-7205AB3F4057}"/>
              </a:ext>
            </a:extLst>
          </p:cNvPr>
          <p:cNvSpPr txBox="1"/>
          <p:nvPr/>
        </p:nvSpPr>
        <p:spPr>
          <a:xfrm>
            <a:off x="6966408" y="2055043"/>
            <a:ext cx="3374796" cy="369332"/>
          </a:xfrm>
          <a:prstGeom prst="rect">
            <a:avLst/>
          </a:prstGeom>
          <a:noFill/>
        </p:spPr>
        <p:txBody>
          <a:bodyPr wrap="square" rtlCol="0">
            <a:spAutoFit/>
          </a:bodyPr>
          <a:lstStyle/>
          <a:p>
            <a:r>
              <a:rPr lang="en-US" dirty="0"/>
              <a:t>Current CTC</a:t>
            </a:r>
          </a:p>
        </p:txBody>
      </p:sp>
      <p:sp>
        <p:nvSpPr>
          <p:cNvPr id="6" name="TextBox 5">
            <a:extLst>
              <a:ext uri="{FF2B5EF4-FFF2-40B4-BE49-F238E27FC236}">
                <a16:creationId xmlns:a16="http://schemas.microsoft.com/office/drawing/2014/main" id="{00865DA8-013A-A821-EC6A-DE33A60C8D23}"/>
              </a:ext>
            </a:extLst>
          </p:cNvPr>
          <p:cNvSpPr txBox="1"/>
          <p:nvPr/>
        </p:nvSpPr>
        <p:spPr>
          <a:xfrm>
            <a:off x="6966408" y="3139126"/>
            <a:ext cx="3036960" cy="369332"/>
          </a:xfrm>
          <a:prstGeom prst="rect">
            <a:avLst/>
          </a:prstGeom>
          <a:noFill/>
        </p:spPr>
        <p:txBody>
          <a:bodyPr wrap="square" rtlCol="0">
            <a:spAutoFit/>
          </a:bodyPr>
          <a:lstStyle/>
          <a:p>
            <a:r>
              <a:rPr lang="en-US" dirty="0"/>
              <a:t>Location</a:t>
            </a:r>
          </a:p>
        </p:txBody>
      </p:sp>
      <p:sp>
        <p:nvSpPr>
          <p:cNvPr id="8" name="TextBox 7">
            <a:extLst>
              <a:ext uri="{FF2B5EF4-FFF2-40B4-BE49-F238E27FC236}">
                <a16:creationId xmlns:a16="http://schemas.microsoft.com/office/drawing/2014/main" id="{18C9D18D-D276-044E-48AD-2CEDDED52036}"/>
              </a:ext>
            </a:extLst>
          </p:cNvPr>
          <p:cNvSpPr txBox="1"/>
          <p:nvPr/>
        </p:nvSpPr>
        <p:spPr>
          <a:xfrm>
            <a:off x="6966409" y="4166646"/>
            <a:ext cx="5043340" cy="646331"/>
          </a:xfrm>
          <a:prstGeom prst="rect">
            <a:avLst/>
          </a:prstGeom>
          <a:noFill/>
        </p:spPr>
        <p:txBody>
          <a:bodyPr wrap="square" rtlCol="0">
            <a:spAutoFit/>
          </a:bodyPr>
          <a:lstStyle/>
          <a:p>
            <a:r>
              <a:rPr lang="en-US" dirty="0"/>
              <a:t>Employees who worked earlier for big organizations</a:t>
            </a:r>
          </a:p>
        </p:txBody>
      </p:sp>
    </p:spTree>
    <p:extLst>
      <p:ext uri="{BB962C8B-B14F-4D97-AF65-F5344CB8AC3E}">
        <p14:creationId xmlns:p14="http://schemas.microsoft.com/office/powerpoint/2010/main" val="3838776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6B806-7509-6D53-5E66-AFDC01F10FDE}"/>
              </a:ext>
            </a:extLst>
          </p:cNvPr>
          <p:cNvPicPr>
            <a:picLocks noChangeAspect="1"/>
          </p:cNvPicPr>
          <p:nvPr/>
        </p:nvPicPr>
        <p:blipFill>
          <a:blip r:embed="rId2"/>
          <a:stretch>
            <a:fillRect/>
          </a:stretch>
        </p:blipFill>
        <p:spPr>
          <a:xfrm>
            <a:off x="2393576" y="568912"/>
            <a:ext cx="4101257" cy="5277586"/>
          </a:xfrm>
          <a:prstGeom prst="rect">
            <a:avLst/>
          </a:prstGeom>
        </p:spPr>
      </p:pic>
    </p:spTree>
    <p:extLst>
      <p:ext uri="{BB962C8B-B14F-4D97-AF65-F5344CB8AC3E}">
        <p14:creationId xmlns:p14="http://schemas.microsoft.com/office/powerpoint/2010/main" val="90497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CE0B8D7-BF93-AD81-BA1B-4D820CC3E1BB}"/>
              </a:ext>
            </a:extLst>
          </p:cNvPr>
          <p:cNvPicPr>
            <a:picLocks noChangeAspect="1"/>
          </p:cNvPicPr>
          <p:nvPr/>
        </p:nvPicPr>
        <p:blipFill>
          <a:blip r:embed="rId2"/>
          <a:stretch>
            <a:fillRect/>
          </a:stretch>
        </p:blipFill>
        <p:spPr>
          <a:xfrm>
            <a:off x="2062817" y="1555038"/>
            <a:ext cx="8932715" cy="3073523"/>
          </a:xfrm>
          <a:prstGeom prst="rect">
            <a:avLst/>
          </a:prstGeom>
        </p:spPr>
      </p:pic>
    </p:spTree>
    <p:extLst>
      <p:ext uri="{BB962C8B-B14F-4D97-AF65-F5344CB8AC3E}">
        <p14:creationId xmlns:p14="http://schemas.microsoft.com/office/powerpoint/2010/main" val="52500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9616C-22D1-9524-407F-632F1D157F8F}"/>
              </a:ext>
            </a:extLst>
          </p:cNvPr>
          <p:cNvSpPr txBox="1"/>
          <p:nvPr/>
        </p:nvSpPr>
        <p:spPr>
          <a:xfrm>
            <a:off x="1783976" y="224118"/>
            <a:ext cx="4805083" cy="461665"/>
          </a:xfrm>
          <a:prstGeom prst="rect">
            <a:avLst/>
          </a:prstGeom>
          <a:noFill/>
        </p:spPr>
        <p:txBody>
          <a:bodyPr wrap="square" rtlCol="0">
            <a:spAutoFit/>
          </a:bodyPr>
          <a:lstStyle/>
          <a:p>
            <a:r>
              <a:rPr lang="en-US" sz="2400" dirty="0">
                <a:latin typeface="Forte" panose="03060902040502070203" pitchFamily="66" charset="0"/>
              </a:rPr>
              <a:t>Data Description</a:t>
            </a:r>
          </a:p>
        </p:txBody>
      </p:sp>
      <p:sp>
        <p:nvSpPr>
          <p:cNvPr id="3" name="TextBox 2">
            <a:extLst>
              <a:ext uri="{FF2B5EF4-FFF2-40B4-BE49-F238E27FC236}">
                <a16:creationId xmlns:a16="http://schemas.microsoft.com/office/drawing/2014/main" id="{B0CB8809-44D9-C07D-B109-3FAF6103012D}"/>
              </a:ext>
            </a:extLst>
          </p:cNvPr>
          <p:cNvSpPr txBox="1"/>
          <p:nvPr/>
        </p:nvSpPr>
        <p:spPr>
          <a:xfrm>
            <a:off x="1658471" y="1120588"/>
            <a:ext cx="887505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have collected handsome amount of data (25000 Applicants) from the HR team of Delta ltd. It contain 29 different parameter on which the salary judgement( Expected CTC) is processed. We have observed it contains both numerical &amp; categorical data.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have Missing values in Department, Roles, Designation, education, education related columns.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of the missing values have arisen due to freshers &amp; under graduates. </a:t>
            </a:r>
          </a:p>
        </p:txBody>
      </p:sp>
    </p:spTree>
    <p:extLst>
      <p:ext uri="{BB962C8B-B14F-4D97-AF65-F5344CB8AC3E}">
        <p14:creationId xmlns:p14="http://schemas.microsoft.com/office/powerpoint/2010/main" val="318620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A4DC8B-172F-847F-7FDB-C525FD7A7EE4}"/>
              </a:ext>
            </a:extLst>
          </p:cNvPr>
          <p:cNvPicPr>
            <a:picLocks noChangeAspect="1"/>
          </p:cNvPicPr>
          <p:nvPr/>
        </p:nvPicPr>
        <p:blipFill>
          <a:blip r:embed="rId2"/>
          <a:stretch>
            <a:fillRect/>
          </a:stretch>
        </p:blipFill>
        <p:spPr>
          <a:xfrm>
            <a:off x="2144493" y="1185213"/>
            <a:ext cx="7903013" cy="2886262"/>
          </a:xfrm>
          <a:prstGeom prst="rect">
            <a:avLst/>
          </a:prstGeom>
        </p:spPr>
      </p:pic>
    </p:spTree>
    <p:extLst>
      <p:ext uri="{BB962C8B-B14F-4D97-AF65-F5344CB8AC3E}">
        <p14:creationId xmlns:p14="http://schemas.microsoft.com/office/powerpoint/2010/main" val="186302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EAB245-D333-EB11-EF1F-DE07A6716D7B}"/>
              </a:ext>
            </a:extLst>
          </p:cNvPr>
          <p:cNvPicPr>
            <a:picLocks noChangeAspect="1"/>
          </p:cNvPicPr>
          <p:nvPr/>
        </p:nvPicPr>
        <p:blipFill>
          <a:blip r:embed="rId2"/>
          <a:stretch>
            <a:fillRect/>
          </a:stretch>
        </p:blipFill>
        <p:spPr>
          <a:xfrm>
            <a:off x="1694329" y="100275"/>
            <a:ext cx="4827947" cy="3211664"/>
          </a:xfrm>
          <a:prstGeom prst="rect">
            <a:avLst/>
          </a:prstGeom>
        </p:spPr>
      </p:pic>
      <p:sp>
        <p:nvSpPr>
          <p:cNvPr id="4" name="TextBox 3">
            <a:extLst>
              <a:ext uri="{FF2B5EF4-FFF2-40B4-BE49-F238E27FC236}">
                <a16:creationId xmlns:a16="http://schemas.microsoft.com/office/drawing/2014/main" id="{C1C65008-5A92-70B0-2FE2-E4F07C8ED27B}"/>
              </a:ext>
            </a:extLst>
          </p:cNvPr>
          <p:cNvSpPr txBox="1"/>
          <p:nvPr/>
        </p:nvSpPr>
        <p:spPr>
          <a:xfrm>
            <a:off x="1568825" y="3890682"/>
            <a:ext cx="10157010" cy="2800767"/>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We converted the object data type into categorical data type before performing ANOVA test.</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One way ANOVA Test was performed in order to determine which variables are significant and which are insignificant</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As we performed the ANOVA Test, many insignificant variables were to be found out and thus we dropped them. Although the significant variables were kept and used them in the EDA &amp; Model Building. </a:t>
            </a:r>
          </a:p>
          <a:p>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After conducting all this, we imputed null values in the significant variables with the relevant measures and proceeded further</a:t>
            </a:r>
          </a:p>
        </p:txBody>
      </p:sp>
    </p:spTree>
    <p:extLst>
      <p:ext uri="{BB962C8B-B14F-4D97-AF65-F5344CB8AC3E}">
        <p14:creationId xmlns:p14="http://schemas.microsoft.com/office/powerpoint/2010/main" val="395557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9072BA-0DE3-B823-D295-949818376CE2}"/>
              </a:ext>
            </a:extLst>
          </p:cNvPr>
          <p:cNvSpPr txBox="1"/>
          <p:nvPr/>
        </p:nvSpPr>
        <p:spPr>
          <a:xfrm>
            <a:off x="2133600" y="170329"/>
            <a:ext cx="8417859" cy="461665"/>
          </a:xfrm>
          <a:prstGeom prst="rect">
            <a:avLst/>
          </a:prstGeom>
          <a:noFill/>
        </p:spPr>
        <p:txBody>
          <a:bodyPr wrap="square" rtlCol="0">
            <a:spAutoFit/>
          </a:bodyPr>
          <a:lstStyle/>
          <a:p>
            <a:r>
              <a:rPr lang="en-US" sz="2400" dirty="0">
                <a:latin typeface="Forte" panose="03060902040502070203" pitchFamily="66" charset="0"/>
              </a:rPr>
              <a:t>Exploratory Data Analysis</a:t>
            </a:r>
          </a:p>
        </p:txBody>
      </p:sp>
      <p:pic>
        <p:nvPicPr>
          <p:cNvPr id="5" name="Picture 4">
            <a:extLst>
              <a:ext uri="{FF2B5EF4-FFF2-40B4-BE49-F238E27FC236}">
                <a16:creationId xmlns:a16="http://schemas.microsoft.com/office/drawing/2014/main" id="{33FB4145-7643-38B6-DA8E-9D347FD5529A}"/>
              </a:ext>
            </a:extLst>
          </p:cNvPr>
          <p:cNvPicPr>
            <a:picLocks noChangeAspect="1"/>
          </p:cNvPicPr>
          <p:nvPr/>
        </p:nvPicPr>
        <p:blipFill>
          <a:blip r:embed="rId2"/>
          <a:stretch>
            <a:fillRect/>
          </a:stretch>
        </p:blipFill>
        <p:spPr>
          <a:xfrm>
            <a:off x="1546467" y="631994"/>
            <a:ext cx="7678214" cy="4043556"/>
          </a:xfrm>
          <a:prstGeom prst="rect">
            <a:avLst/>
          </a:prstGeom>
        </p:spPr>
      </p:pic>
      <p:sp>
        <p:nvSpPr>
          <p:cNvPr id="6" name="TextBox 5">
            <a:extLst>
              <a:ext uri="{FF2B5EF4-FFF2-40B4-BE49-F238E27FC236}">
                <a16:creationId xmlns:a16="http://schemas.microsoft.com/office/drawing/2014/main" id="{5709F5A3-4205-F00D-72D7-71ECDD6953F7}"/>
              </a:ext>
            </a:extLst>
          </p:cNvPr>
          <p:cNvSpPr txBox="1"/>
          <p:nvPr/>
        </p:nvSpPr>
        <p:spPr>
          <a:xfrm>
            <a:off x="2752165" y="4823012"/>
            <a:ext cx="8588188" cy="1600438"/>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rPr>
              <a:t>We have observed quite linear relationship with total experience.</a:t>
            </a:r>
          </a:p>
          <a:p>
            <a:endParaRPr lang="en-US" sz="1400" dirty="0">
              <a:latin typeface="Verdana" panose="020B0604030504040204" pitchFamily="34" charset="0"/>
              <a:ea typeface="Verdana" panose="020B0604030504040204" pitchFamily="34" charset="0"/>
            </a:endParaRPr>
          </a:p>
          <a:p>
            <a:r>
              <a:rPr lang="en-US" sz="1400" dirty="0">
                <a:latin typeface="Verdana" panose="020B0604030504040204" pitchFamily="34" charset="0"/>
                <a:ea typeface="Verdana" panose="020B0604030504040204" pitchFamily="34" charset="0"/>
              </a:rPr>
              <a:t>Lowest exp median CTC is  636783</a:t>
            </a:r>
          </a:p>
          <a:p>
            <a:endParaRPr lang="en-US" sz="1400" dirty="0">
              <a:latin typeface="Verdana" panose="020B0604030504040204" pitchFamily="34" charset="0"/>
              <a:ea typeface="Verdana" panose="020B0604030504040204" pitchFamily="34" charset="0"/>
            </a:endParaRPr>
          </a:p>
          <a:p>
            <a:r>
              <a:rPr lang="en-US" sz="1400" dirty="0">
                <a:latin typeface="Verdana" panose="020B0604030504040204" pitchFamily="34" charset="0"/>
                <a:ea typeface="Verdana" panose="020B0604030504040204" pitchFamily="34" charset="0"/>
              </a:rPr>
              <a:t>Highest exp median CTC is 3195279</a:t>
            </a:r>
          </a:p>
          <a:p>
            <a:endParaRPr lang="en-US" sz="1400" dirty="0">
              <a:latin typeface="Verdana" panose="020B0604030504040204" pitchFamily="34" charset="0"/>
              <a:ea typeface="Verdana" panose="020B0604030504040204" pitchFamily="34" charset="0"/>
            </a:endParaRPr>
          </a:p>
          <a:p>
            <a:r>
              <a:rPr lang="en-US" sz="1400" dirty="0">
                <a:latin typeface="Verdana" panose="020B0604030504040204" pitchFamily="34" charset="0"/>
                <a:ea typeface="Verdana" panose="020B0604030504040204" pitchFamily="34" charset="0"/>
              </a:rPr>
              <a:t>80% increase in expected median CTC.</a:t>
            </a:r>
          </a:p>
        </p:txBody>
      </p:sp>
    </p:spTree>
    <p:extLst>
      <p:ext uri="{BB962C8B-B14F-4D97-AF65-F5344CB8AC3E}">
        <p14:creationId xmlns:p14="http://schemas.microsoft.com/office/powerpoint/2010/main" val="18100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D26A3C-C59E-00F2-0274-873DB253F8CF}"/>
              </a:ext>
            </a:extLst>
          </p:cNvPr>
          <p:cNvPicPr>
            <a:picLocks noChangeAspect="1"/>
          </p:cNvPicPr>
          <p:nvPr/>
        </p:nvPicPr>
        <p:blipFill>
          <a:blip r:embed="rId2"/>
          <a:stretch>
            <a:fillRect/>
          </a:stretch>
        </p:blipFill>
        <p:spPr>
          <a:xfrm>
            <a:off x="2637252" y="223144"/>
            <a:ext cx="6677077" cy="3123148"/>
          </a:xfrm>
          <a:prstGeom prst="rect">
            <a:avLst/>
          </a:prstGeom>
        </p:spPr>
      </p:pic>
      <p:sp>
        <p:nvSpPr>
          <p:cNvPr id="6" name="TextBox 5">
            <a:extLst>
              <a:ext uri="{FF2B5EF4-FFF2-40B4-BE49-F238E27FC236}">
                <a16:creationId xmlns:a16="http://schemas.microsoft.com/office/drawing/2014/main" id="{23790076-DB95-49FD-546F-B81A8D17F97E}"/>
              </a:ext>
            </a:extLst>
          </p:cNvPr>
          <p:cNvSpPr txBox="1"/>
          <p:nvPr/>
        </p:nvSpPr>
        <p:spPr>
          <a:xfrm>
            <a:off x="2375647" y="3684494"/>
            <a:ext cx="7691718"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observed quite linear relationship with total experience in field applied</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Lowest median CTC is 1245877</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Highest median CTC is 3254086</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61.71% increase in expected median CTC</a:t>
            </a:r>
          </a:p>
        </p:txBody>
      </p:sp>
    </p:spTree>
    <p:extLst>
      <p:ext uri="{BB962C8B-B14F-4D97-AF65-F5344CB8AC3E}">
        <p14:creationId xmlns:p14="http://schemas.microsoft.com/office/powerpoint/2010/main" val="260517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635CE-0E06-5784-0938-23527927A76B}"/>
              </a:ext>
            </a:extLst>
          </p:cNvPr>
          <p:cNvPicPr>
            <a:picLocks noChangeAspect="1"/>
          </p:cNvPicPr>
          <p:nvPr/>
        </p:nvPicPr>
        <p:blipFill>
          <a:blip r:embed="rId2"/>
          <a:stretch>
            <a:fillRect/>
          </a:stretch>
        </p:blipFill>
        <p:spPr>
          <a:xfrm>
            <a:off x="1497106" y="614237"/>
            <a:ext cx="5238627" cy="2155857"/>
          </a:xfrm>
          <a:prstGeom prst="rect">
            <a:avLst/>
          </a:prstGeom>
        </p:spPr>
      </p:pic>
      <p:sp>
        <p:nvSpPr>
          <p:cNvPr id="4" name="TextBox 3">
            <a:extLst>
              <a:ext uri="{FF2B5EF4-FFF2-40B4-BE49-F238E27FC236}">
                <a16:creationId xmlns:a16="http://schemas.microsoft.com/office/drawing/2014/main" id="{16EAFF00-7415-B02E-E0A8-5E8B4E9A8CFB}"/>
              </a:ext>
            </a:extLst>
          </p:cNvPr>
          <p:cNvSpPr txBox="1"/>
          <p:nvPr/>
        </p:nvSpPr>
        <p:spPr>
          <a:xfrm>
            <a:off x="1497107" y="3505200"/>
            <a:ext cx="5392876"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observed Top management has highest expected median CTC – 2752285</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Accounts has lowest expected median CTC – 1939760</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29% increase in expected median CTC</a:t>
            </a:r>
          </a:p>
        </p:txBody>
      </p:sp>
      <p:pic>
        <p:nvPicPr>
          <p:cNvPr id="6" name="Picture 5">
            <a:extLst>
              <a:ext uri="{FF2B5EF4-FFF2-40B4-BE49-F238E27FC236}">
                <a16:creationId xmlns:a16="http://schemas.microsoft.com/office/drawing/2014/main" id="{A332F2A4-90EF-9706-E727-FD44734DA643}"/>
              </a:ext>
            </a:extLst>
          </p:cNvPr>
          <p:cNvPicPr>
            <a:picLocks noChangeAspect="1"/>
          </p:cNvPicPr>
          <p:nvPr/>
        </p:nvPicPr>
        <p:blipFill>
          <a:blip r:embed="rId3"/>
          <a:stretch>
            <a:fillRect/>
          </a:stretch>
        </p:blipFill>
        <p:spPr>
          <a:xfrm>
            <a:off x="6994817" y="508906"/>
            <a:ext cx="4784805" cy="2640354"/>
          </a:xfrm>
          <a:prstGeom prst="rect">
            <a:avLst/>
          </a:prstGeom>
        </p:spPr>
      </p:pic>
      <p:sp>
        <p:nvSpPr>
          <p:cNvPr id="8" name="TextBox 7">
            <a:extLst>
              <a:ext uri="{FF2B5EF4-FFF2-40B4-BE49-F238E27FC236}">
                <a16:creationId xmlns:a16="http://schemas.microsoft.com/office/drawing/2014/main" id="{4172688B-2610-1AE6-A5F4-0C1FAF43188E}"/>
              </a:ext>
            </a:extLst>
          </p:cNvPr>
          <p:cNvSpPr txBox="1"/>
          <p:nvPr/>
        </p:nvSpPr>
        <p:spPr>
          <a:xfrm>
            <a:off x="7082118" y="3505200"/>
            <a:ext cx="4697504"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observed Research Scientist has highest exp median CTC – 2926662</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Associate has lowest exp median CTC – 798827</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72.7% increase in expected median CTC observed in role</a:t>
            </a:r>
          </a:p>
        </p:txBody>
      </p:sp>
    </p:spTree>
    <p:extLst>
      <p:ext uri="{BB962C8B-B14F-4D97-AF65-F5344CB8AC3E}">
        <p14:creationId xmlns:p14="http://schemas.microsoft.com/office/powerpoint/2010/main" val="417774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7352A-9257-22A0-CE1F-B18C38B7767A}"/>
              </a:ext>
            </a:extLst>
          </p:cNvPr>
          <p:cNvPicPr>
            <a:picLocks noChangeAspect="1"/>
          </p:cNvPicPr>
          <p:nvPr/>
        </p:nvPicPr>
        <p:blipFill>
          <a:blip r:embed="rId2"/>
          <a:stretch>
            <a:fillRect/>
          </a:stretch>
        </p:blipFill>
        <p:spPr>
          <a:xfrm>
            <a:off x="1532966" y="815788"/>
            <a:ext cx="5298140" cy="3596222"/>
          </a:xfrm>
          <a:prstGeom prst="rect">
            <a:avLst/>
          </a:prstGeom>
        </p:spPr>
      </p:pic>
      <p:sp>
        <p:nvSpPr>
          <p:cNvPr id="5" name="TextBox 4">
            <a:extLst>
              <a:ext uri="{FF2B5EF4-FFF2-40B4-BE49-F238E27FC236}">
                <a16:creationId xmlns:a16="http://schemas.microsoft.com/office/drawing/2014/main" id="{5B72779C-AFA8-16C4-A77E-058F1ED809C6}"/>
              </a:ext>
            </a:extLst>
          </p:cNvPr>
          <p:cNvSpPr txBox="1"/>
          <p:nvPr/>
        </p:nvSpPr>
        <p:spPr>
          <a:xfrm>
            <a:off x="7162800" y="295835"/>
            <a:ext cx="4276165"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observed Research scientist has highest exp median CTC 2784881</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Scientist has lowest exp median CTC 875536</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Next to scientist medical officer has highest salary of 1991381</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Further we can consider scientist as outlier and check model accuracy</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68.5% increase in CTC is observed across designation considering scientist</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rPr>
              <a:t>28.5% increase in CTC is observed across designation considering scientist as outlier.</a:t>
            </a:r>
          </a:p>
        </p:txBody>
      </p:sp>
    </p:spTree>
    <p:extLst>
      <p:ext uri="{BB962C8B-B14F-4D97-AF65-F5344CB8AC3E}">
        <p14:creationId xmlns:p14="http://schemas.microsoft.com/office/powerpoint/2010/main" val="4104178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716</TotalTime>
  <Words>714</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Corbel</vt:lpstr>
      <vt:lpstr>Forte</vt:lpstr>
      <vt:lpstr>Helvetica Neue</vt:lpstr>
      <vt:lpstr>Verdana</vt:lpstr>
      <vt:lpstr>Parallax</vt:lpstr>
      <vt:lpstr>HR Data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capstone project</dc:title>
  <dc:creator>Raga Sudha</dc:creator>
  <cp:lastModifiedBy>Raga Sudha</cp:lastModifiedBy>
  <cp:revision>3</cp:revision>
  <dcterms:created xsi:type="dcterms:W3CDTF">2022-12-14T17:31:30Z</dcterms:created>
  <dcterms:modified xsi:type="dcterms:W3CDTF">2022-12-15T06:24:51Z</dcterms:modified>
</cp:coreProperties>
</file>