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67" r:id="rId11"/>
    <p:sldId id="2146847062" r:id="rId12"/>
    <p:sldId id="268" r:id="rId13"/>
    <p:sldId id="2146847055" r:id="rId14"/>
    <p:sldId id="269" r:id="rId15"/>
    <p:sldId id="2146847059" r:id="rId16"/>
    <p:sldId id="2146847060"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sz="2200" dirty="0"/>
              <a:t>Intelligent Classification of Rural Infrastructure Projects using IBM Cloud Lite</a:t>
            </a:r>
            <a:br>
              <a:rPr lang="en-US" dirty="0"/>
            </a:br>
            <a:br>
              <a:rPr lang="en-US" b="1" dirty="0">
                <a:solidFill>
                  <a:schemeClr val="accent1"/>
                </a:solidFill>
                <a:latin typeface="Arial" panose="020B0604020202020204" pitchFamily="34" charset="0"/>
                <a:cs typeface="Arial" panose="020B0604020202020204" pitchFamily="34" charset="0"/>
              </a:rPr>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432216" y="599735"/>
            <a:ext cx="12726648" cy="2062103"/>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a:p>
            <a:pPr algn="ctr"/>
            <a:endParaRPr lang="en-US" sz="3200" b="1" dirty="0">
              <a:solidFill>
                <a:schemeClr val="accent1">
                  <a:lumMod val="75000"/>
                </a:schemeClr>
              </a:solidFill>
              <a:latin typeface="Arial"/>
              <a:cs typeface="Arial"/>
            </a:endParaRPr>
          </a:p>
          <a:p>
            <a:pPr algn="ctr"/>
            <a:endParaRPr lang="en-US" sz="3200" b="1" dirty="0">
              <a:solidFill>
                <a:schemeClr val="accent1">
                  <a:lumMod val="75000"/>
                </a:schemeClr>
              </a:solidFill>
              <a:latin typeface="Arial"/>
              <a:cs typeface="Arial"/>
            </a:endParaRPr>
          </a:p>
          <a:p>
            <a:pPr algn="ct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C.Akash</a:t>
            </a:r>
          </a:p>
          <a:p>
            <a:r>
              <a:rPr lang="en-US" sz="2000" b="1" dirty="0">
                <a:solidFill>
                  <a:schemeClr val="accent1">
                    <a:lumMod val="75000"/>
                  </a:schemeClr>
                </a:solidFill>
                <a:latin typeface="Arial"/>
                <a:cs typeface="Arial"/>
              </a:rPr>
              <a:t>SKU College of Engineering and Technology</a:t>
            </a:r>
          </a:p>
          <a:p>
            <a:r>
              <a:rPr lang="en-US" sz="2000" b="1" dirty="0">
                <a:solidFill>
                  <a:schemeClr val="accent1">
                    <a:lumMod val="75000"/>
                  </a:schemeClr>
                </a:solidFill>
                <a:latin typeface="Arial"/>
                <a:cs typeface="Arial"/>
              </a:rPr>
              <a:t>Computer Science Engineering</a:t>
            </a:r>
            <a:endParaRPr lang="en-US" sz="2000" b="1"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a:buFont typeface="Arial" panose="020B0604020202020204" pitchFamily="34" charset="0"/>
              <a:buChar char="•"/>
            </a:pPr>
            <a:r>
              <a:rPr lang="en-US" sz="2000" dirty="0">
                <a:latin typeface="Arial" panose="020B0604020202020204" pitchFamily="34" charset="0"/>
                <a:cs typeface="Arial" panose="020B0604020202020204" pitchFamily="34" charset="0"/>
              </a:rPr>
              <a:t>Integration with government portals for real-time project monitoring</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Use of geospatial/satellite data to improve classification accuracy</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Extendable to other rural/urban infrastructure schemes</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Incorporation of deep learning or </a:t>
            </a:r>
            <a:r>
              <a:rPr lang="en-US" sz="2000" dirty="0" err="1">
                <a:latin typeface="Arial" panose="020B0604020202020204" pitchFamily="34" charset="0"/>
                <a:cs typeface="Arial" panose="020B0604020202020204" pitchFamily="34" charset="0"/>
              </a:rPr>
              <a:t>AutoML</a:t>
            </a:r>
            <a:r>
              <a:rPr lang="en-US" sz="2000" dirty="0">
                <a:latin typeface="Arial" panose="020B0604020202020204" pitchFamily="34" charset="0"/>
                <a:cs typeface="Arial" panose="020B0604020202020204" pitchFamily="34" charset="0"/>
              </a:rPr>
              <a:t> for better model performance</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Development of mobile or desktop applications for field-level usage</a:t>
            </a:r>
          </a:p>
          <a:p>
            <a:pPr marL="0" indent="0">
              <a:buNone/>
            </a:pPr>
            <a:r>
              <a:rPr lang="en-US" sz="2000" dirty="0">
                <a:ea typeface="+mn-lt"/>
                <a:cs typeface="+mn-lt"/>
              </a:rPr>
              <a:t>.</a:t>
            </a:r>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788276" y="2249214"/>
            <a:ext cx="10822531" cy="3726136"/>
          </a:xfrm>
        </p:spPr>
        <p:txBody>
          <a:bodyPr>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 AI </a:t>
            </a:r>
            <a:r>
              <a:rPr kumimoji="0" lang="en-US" altLang="en-US" sz="2400" b="0" i="0" u="none" strike="noStrike" cap="none" normalizeH="0" baseline="0" dirty="0" err="1">
                <a:ln>
                  <a:noFill/>
                </a:ln>
                <a:solidFill>
                  <a:schemeClr val="tx1"/>
                </a:solidFill>
                <a:effectLst/>
                <a:latin typeface="Arial" panose="020B0604020202020204" pitchFamily="34" charset="0"/>
              </a:rPr>
              <a:t>Kosh</a:t>
            </a:r>
            <a:r>
              <a:rPr kumimoji="0" lang="en-US" altLang="en-US" sz="2400" b="0" i="0" u="none" strike="noStrike" cap="none" normalizeH="0" baseline="0" dirty="0">
                <a:ln>
                  <a:noFill/>
                </a:ln>
                <a:solidFill>
                  <a:schemeClr val="tx1"/>
                </a:solidFill>
                <a:effectLst/>
                <a:latin typeface="Arial" panose="020B0604020202020204" pitchFamily="34" charset="0"/>
              </a:rPr>
              <a:t> Dataset – https://aikosh.indiaai.gov.in</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 IBM Watson Studio – https://www.ibm.com/cloud/watson-studio</a:t>
            </a:r>
          </a:p>
          <a:p>
            <a:pPr marL="0" marR="0" lvl="0" indent="0" algn="l" defTabSz="914400" rtl="0" eaLnBrk="0" fontAlgn="base" latinLnBrk="0" hangingPunct="0">
              <a:lnSpc>
                <a:spcPct val="100000"/>
              </a:lnSpc>
              <a:spcBef>
                <a:spcPct val="0"/>
              </a:spcBef>
              <a:spcAft>
                <a:spcPct val="0"/>
              </a:spcAft>
              <a:buClrTx/>
              <a:buSz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IBM Cloud Lite – https://www.ibm.com/cloud/free</a:t>
            </a:r>
          </a:p>
          <a:p>
            <a:pPr marL="0" marR="0" lvl="0" indent="0" algn="l" defTabSz="914400" rtl="0" eaLnBrk="0" fontAlgn="base" latinLnBrk="0" hangingPunct="0">
              <a:lnSpc>
                <a:spcPct val="100000"/>
              </a:lnSpc>
              <a:spcBef>
                <a:spcPct val="0"/>
              </a:spcBef>
              <a:spcAft>
                <a:spcPct val="0"/>
              </a:spcAft>
              <a:buClrTx/>
              <a:buSz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Scikit-learn Documentation – https://scikit-learn.org</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lang="en-US" altLang="en-US" sz="2400" dirty="0">
                <a:solidFill>
                  <a:schemeClr val="tx1"/>
                </a:solidFill>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Pandas Library – https://pandas.pydata.org</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lang="en-US" altLang="en-US" sz="2400" dirty="0">
                <a:solidFill>
                  <a:schemeClr val="tx1"/>
                </a:solidFill>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Research papers and blogs on rural infrastructure project classification and machine learning techniques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a:extLst>
              <a:ext uri="{FF2B5EF4-FFF2-40B4-BE49-F238E27FC236}">
                <a16:creationId xmlns:a16="http://schemas.microsoft.com/office/drawing/2014/main" id="{99A11BE2-4AF8-49CE-8013-F51FE3668D2B}"/>
              </a:ext>
            </a:extLst>
          </p:cNvPr>
          <p:cNvPicPr>
            <a:picLocks noGrp="1" noChangeAspect="1"/>
          </p:cNvPicPr>
          <p:nvPr>
            <p:ph idx="1"/>
          </p:nvPr>
        </p:nvPicPr>
        <p:blipFill>
          <a:blip r:embed="rId2"/>
          <a:stretch>
            <a:fillRect/>
          </a:stretch>
        </p:blipFill>
        <p:spPr>
          <a:xfrm>
            <a:off x="2287149" y="2000743"/>
            <a:ext cx="4695825" cy="3590925"/>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6" name="Content Placeholder 5">
            <a:extLst>
              <a:ext uri="{FF2B5EF4-FFF2-40B4-BE49-F238E27FC236}">
                <a16:creationId xmlns:a16="http://schemas.microsoft.com/office/drawing/2014/main" id="{A83AC792-DEA9-4025-B7EC-BCE551D3138C}"/>
              </a:ext>
            </a:extLst>
          </p:cNvPr>
          <p:cNvPicPr>
            <a:picLocks noGrp="1" noChangeAspect="1"/>
          </p:cNvPicPr>
          <p:nvPr>
            <p:ph idx="1"/>
          </p:nvPr>
        </p:nvPicPr>
        <p:blipFill>
          <a:blip r:embed="rId2"/>
          <a:stretch>
            <a:fillRect/>
          </a:stretch>
        </p:blipFill>
        <p:spPr>
          <a:xfrm>
            <a:off x="2034408" y="1841019"/>
            <a:ext cx="5600700" cy="4314825"/>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a:extLst>
              <a:ext uri="{FF2B5EF4-FFF2-40B4-BE49-F238E27FC236}">
                <a16:creationId xmlns:a16="http://schemas.microsoft.com/office/drawing/2014/main" id="{454A899E-3011-46ED-879F-32C37756BF5A}"/>
              </a:ext>
            </a:extLst>
          </p:cNvPr>
          <p:cNvPicPr>
            <a:picLocks noGrp="1" noChangeAspect="1"/>
          </p:cNvPicPr>
          <p:nvPr>
            <p:ph idx="1"/>
          </p:nvPr>
        </p:nvPicPr>
        <p:blipFill>
          <a:blip r:embed="rId2"/>
          <a:stretch>
            <a:fillRect/>
          </a:stretch>
        </p:blipFill>
        <p:spPr>
          <a:xfrm>
            <a:off x="1786759" y="1681655"/>
            <a:ext cx="5707117" cy="4141075"/>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sz="1800" dirty="0">
                <a:solidFill>
                  <a:srgbClr val="000000"/>
                </a:solidFill>
                <a:effectLst/>
                <a:latin typeface="Arial" panose="020B0604020202020204" pitchFamily="34" charset="0"/>
                <a:cs typeface="Arial" panose="020B0604020202020204" pitchFamily="34" charset="0"/>
              </a:rPr>
              <a:t>The Pradhan Mantri Gram </a:t>
            </a:r>
            <a:r>
              <a:rPr lang="en-US" sz="1800" dirty="0" err="1">
                <a:solidFill>
                  <a:srgbClr val="000000"/>
                </a:solidFill>
                <a:effectLst/>
                <a:latin typeface="Arial" panose="020B0604020202020204" pitchFamily="34" charset="0"/>
                <a:cs typeface="Arial" panose="020B0604020202020204" pitchFamily="34" charset="0"/>
              </a:rPr>
              <a:t>Sadak</a:t>
            </a:r>
            <a:r>
              <a:rPr lang="en-US" sz="1800" dirty="0">
                <a:solidFill>
                  <a:srgbClr val="000000"/>
                </a:solidFill>
                <a:effectLst/>
                <a:latin typeface="Arial" panose="020B0604020202020204" pitchFamily="34" charset="0"/>
                <a:cs typeface="Arial" panose="020B0604020202020204" pitchFamily="34" charset="0"/>
              </a:rPr>
              <a:t> Yojana (PMGSY) is a flagship rural development program in India, initiated to provide all-weather road connectivity to eligible unconnected habitations. Over the years, the program has evolved through different phases or schemes (PMGSY-I, PMGSY-II, RCPLWEA, etc.), each with potentially distinct objectives, funding mechanisms, and project specifications. For government bodies, infrastructure planners, and policy analysts, efficiently categorizing thousands of ongoing and completed projects is crucial for effective monitoring, transparent budget allocation, and assessing the long-term impact of these schemes. Manual classification is time-consuming, prone to errors, and scales poorly. Your specific task is to design, build, and evaluate a machine learning model that can automatically classify a road or bridge construction project into its correct </a:t>
            </a:r>
            <a:r>
              <a:rPr lang="en-US" sz="1800" dirty="0">
                <a:latin typeface="Arial" panose="020B0604020202020204" pitchFamily="34" charset="0"/>
                <a:cs typeface="Arial" panose="020B0604020202020204" pitchFamily="34" charset="0"/>
              </a:rPr>
              <a:t>.</a:t>
            </a:r>
            <a:r>
              <a:rPr lang="en-US" sz="1800" dirty="0">
                <a:solidFill>
                  <a:srgbClr val="000000"/>
                </a:solidFill>
                <a:effectLst/>
                <a:latin typeface="Arial" panose="020B0604020202020204" pitchFamily="34" charset="0"/>
                <a:cs typeface="Arial" panose="020B0604020202020204" pitchFamily="34" charset="0"/>
              </a:rPr>
              <a:t>PMGSY_SCHEME based on its physical and financial characteristics.</a:t>
            </a:r>
            <a:endParaRPr lang="en-IN" sz="1800" dirty="0">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r>
              <a:rPr lang="en-US" sz="1800" dirty="0">
                <a:latin typeface="Arial" panose="020B0604020202020204" pitchFamily="34" charset="0"/>
                <a:cs typeface="Arial" panose="020B0604020202020204" pitchFamily="34" charset="0"/>
              </a:rPr>
              <a:t>The proposed system uses machine learning to automatically classify rural infrastructure projects under various PMGSY schemes based on physical and financial attributes.</a:t>
            </a:r>
          </a:p>
          <a:p>
            <a:pPr>
              <a:buFont typeface="Arial" panose="020B0604020202020204" pitchFamily="34" charset="0"/>
              <a:buChar char="•"/>
            </a:pPr>
            <a:r>
              <a:rPr lang="en-US" sz="1800" b="1" dirty="0">
                <a:latin typeface="Arial" panose="020B0604020202020204" pitchFamily="34" charset="0"/>
                <a:cs typeface="Arial" panose="020B0604020202020204" pitchFamily="34" charset="0"/>
              </a:rPr>
              <a:t>Data Collection</a:t>
            </a:r>
            <a:r>
              <a:rPr lang="en-US" sz="1800" dirty="0">
                <a:latin typeface="Arial" panose="020B0604020202020204" pitchFamily="34" charset="0"/>
                <a:cs typeface="Arial" panose="020B0604020202020204" pitchFamily="34" charset="0"/>
              </a:rPr>
              <a:t>: Project data (length, cost, location, etc.) is collected from AI </a:t>
            </a:r>
            <a:r>
              <a:rPr lang="en-US" sz="1800" dirty="0" err="1">
                <a:latin typeface="Arial" panose="020B0604020202020204" pitchFamily="34" charset="0"/>
                <a:cs typeface="Arial" panose="020B0604020202020204" pitchFamily="34" charset="0"/>
              </a:rPr>
              <a:t>Kosh</a:t>
            </a:r>
            <a:r>
              <a:rPr lang="en-US" sz="1800" dirty="0">
                <a:latin typeface="Arial" panose="020B0604020202020204" pitchFamily="34" charset="0"/>
                <a:cs typeface="Arial" panose="020B0604020202020204" pitchFamily="34" charset="0"/>
              </a:rPr>
              <a:t>.</a:t>
            </a:r>
          </a:p>
          <a:p>
            <a:pPr>
              <a:buFont typeface="Arial" panose="020B0604020202020204" pitchFamily="34" charset="0"/>
              <a:buChar char="•"/>
            </a:pPr>
            <a:r>
              <a:rPr lang="en-US" sz="1800" b="1" dirty="0">
                <a:latin typeface="Arial" panose="020B0604020202020204" pitchFamily="34" charset="0"/>
                <a:cs typeface="Arial" panose="020B0604020202020204" pitchFamily="34" charset="0"/>
              </a:rPr>
              <a:t>Preprocessing</a:t>
            </a:r>
            <a:r>
              <a:rPr lang="en-US" sz="1800" dirty="0">
                <a:latin typeface="Arial" panose="020B0604020202020204" pitchFamily="34" charset="0"/>
                <a:cs typeface="Arial" panose="020B0604020202020204" pitchFamily="34" charset="0"/>
              </a:rPr>
              <a:t>: Data is cleaned, missing values are handled, and categorical fields are encoded.</a:t>
            </a:r>
          </a:p>
          <a:p>
            <a:pPr>
              <a:buFont typeface="Arial" panose="020B0604020202020204" pitchFamily="34" charset="0"/>
              <a:buChar char="•"/>
            </a:pPr>
            <a:r>
              <a:rPr lang="en-US" sz="1800" b="1" dirty="0">
                <a:latin typeface="Arial" panose="020B0604020202020204" pitchFamily="34" charset="0"/>
                <a:cs typeface="Arial" panose="020B0604020202020204" pitchFamily="34" charset="0"/>
              </a:rPr>
              <a:t>Feature Engineering</a:t>
            </a:r>
            <a:r>
              <a:rPr lang="en-US" sz="1800" dirty="0">
                <a:latin typeface="Arial" panose="020B0604020202020204" pitchFamily="34" charset="0"/>
                <a:cs typeface="Arial" panose="020B0604020202020204" pitchFamily="34" charset="0"/>
              </a:rPr>
              <a:t>: Key features like cost per km and region are extracted to improve model accuracy.</a:t>
            </a:r>
          </a:p>
          <a:p>
            <a:pPr>
              <a:buFont typeface="Arial" panose="020B0604020202020204" pitchFamily="34" charset="0"/>
              <a:buChar char="•"/>
            </a:pPr>
            <a:r>
              <a:rPr lang="en-US" sz="1800" b="1" dirty="0">
                <a:latin typeface="Arial" panose="020B0604020202020204" pitchFamily="34" charset="0"/>
                <a:cs typeface="Arial" panose="020B0604020202020204" pitchFamily="34" charset="0"/>
              </a:rPr>
              <a:t>Model Training</a:t>
            </a:r>
            <a:r>
              <a:rPr lang="en-US" sz="1800" dirty="0">
                <a:latin typeface="Arial" panose="020B0604020202020204" pitchFamily="34" charset="0"/>
                <a:cs typeface="Arial" panose="020B0604020202020204" pitchFamily="34" charset="0"/>
              </a:rPr>
              <a:t>: Classification models like Random Forest or Decision Tree are trained using labeled project data.</a:t>
            </a:r>
          </a:p>
          <a:p>
            <a:pPr>
              <a:buFont typeface="Arial" panose="020B0604020202020204" pitchFamily="34" charset="0"/>
              <a:buChar char="•"/>
            </a:pPr>
            <a:r>
              <a:rPr lang="en-US" sz="1800" b="1" dirty="0">
                <a:latin typeface="Arial" panose="020B0604020202020204" pitchFamily="34" charset="0"/>
                <a:cs typeface="Arial" panose="020B0604020202020204" pitchFamily="34" charset="0"/>
              </a:rPr>
              <a:t>Evaluation</a:t>
            </a:r>
            <a:r>
              <a:rPr lang="en-US" sz="1800" dirty="0">
                <a:latin typeface="Arial" panose="020B0604020202020204" pitchFamily="34" charset="0"/>
                <a:cs typeface="Arial" panose="020B0604020202020204" pitchFamily="34" charset="0"/>
              </a:rPr>
              <a:t>: Model is evaluated using accuracy, F1-score, and confusion matrix.</a:t>
            </a:r>
          </a:p>
          <a:p>
            <a:pPr>
              <a:buFont typeface="Arial" panose="020B0604020202020204" pitchFamily="34" charset="0"/>
              <a:buChar char="•"/>
            </a:pPr>
            <a:r>
              <a:rPr lang="en-US" sz="1800" b="1" dirty="0">
                <a:latin typeface="Arial" panose="020B0604020202020204" pitchFamily="34" charset="0"/>
                <a:cs typeface="Arial" panose="020B0604020202020204" pitchFamily="34" charset="0"/>
              </a:rPr>
              <a:t>Deployment</a:t>
            </a:r>
            <a:r>
              <a:rPr lang="en-US" sz="1800" dirty="0">
                <a:latin typeface="Arial" panose="020B0604020202020204" pitchFamily="34" charset="0"/>
                <a:cs typeface="Arial" panose="020B0604020202020204" pitchFamily="34" charset="0"/>
              </a:rPr>
              <a:t>: Trained model is deployed using IBM Watson Studio and made accessible via a REST API on IBM Cloud Lite.</a:t>
            </a:r>
          </a:p>
          <a:p>
            <a:pPr marL="0" indent="0">
              <a:buNone/>
            </a:pPr>
            <a:r>
              <a:rPr lang="en-US" sz="1800" dirty="0">
                <a:latin typeface="Arial" panose="020B0604020202020204" pitchFamily="34" charset="0"/>
                <a:cs typeface="Arial" panose="020B0604020202020204" pitchFamily="34" charset="0"/>
              </a:rPr>
              <a:t>This system ensures fast, reliable classification, reducing manual effort and improving transparency in scheme allocation.</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buNone/>
            </a:pPr>
            <a:r>
              <a:rPr lang="en-IN" sz="1800" b="1" dirty="0">
                <a:solidFill>
                  <a:srgbClr val="0F0F0F"/>
                </a:solidFill>
                <a:latin typeface="Arial" panose="020B0604020202020204" pitchFamily="34" charset="0"/>
                <a:cs typeface="Arial" panose="020B0604020202020204" pitchFamily="34" charset="0"/>
              </a:rPr>
              <a:t>1.System Requirements</a:t>
            </a:r>
          </a:p>
          <a:p>
            <a:pPr marL="0" indent="0">
              <a:buNone/>
            </a:pPr>
            <a:r>
              <a:rPr lang="en-IN" sz="1800" dirty="0">
                <a:solidFill>
                  <a:srgbClr val="0F0F0F"/>
                </a:solidFill>
                <a:latin typeface="Arial" panose="020B0604020202020204" pitchFamily="34" charset="0"/>
                <a:cs typeface="Arial" panose="020B0604020202020204" pitchFamily="34" charset="0"/>
              </a:rPr>
              <a:t>    Hardware: Standard PC or Cloud Notebook Environment</a:t>
            </a:r>
          </a:p>
          <a:p>
            <a:pPr marL="0" indent="0">
              <a:buNone/>
            </a:pPr>
            <a:r>
              <a:rPr lang="en-IN" sz="1800" dirty="0">
                <a:solidFill>
                  <a:srgbClr val="0F0F0F"/>
                </a:solidFill>
                <a:latin typeface="Arial" panose="020B0604020202020204" pitchFamily="34" charset="0"/>
                <a:cs typeface="Arial" panose="020B0604020202020204" pitchFamily="34" charset="0"/>
              </a:rPr>
              <a:t>    Software: </a:t>
            </a:r>
          </a:p>
          <a:p>
            <a:pPr marL="0" indent="0">
              <a:buNone/>
            </a:pPr>
            <a:r>
              <a:rPr lang="en-IN" sz="1800" dirty="0">
                <a:solidFill>
                  <a:srgbClr val="0F0F0F"/>
                </a:solidFill>
                <a:latin typeface="Arial" panose="020B0604020202020204" pitchFamily="34" charset="0"/>
                <a:cs typeface="Arial" panose="020B0604020202020204" pitchFamily="34" charset="0"/>
              </a:rPr>
              <a:t>        Python(</a:t>
            </a:r>
            <a:r>
              <a:rPr lang="en-IN" sz="1800" dirty="0" err="1">
                <a:solidFill>
                  <a:srgbClr val="0F0F0F"/>
                </a:solidFill>
                <a:latin typeface="Arial" panose="020B0604020202020204" pitchFamily="34" charset="0"/>
                <a:cs typeface="Arial" panose="020B0604020202020204" pitchFamily="34" charset="0"/>
              </a:rPr>
              <a:t>Jupyter</a:t>
            </a:r>
            <a:r>
              <a:rPr lang="en-IN" sz="1800" dirty="0">
                <a:solidFill>
                  <a:srgbClr val="0F0F0F"/>
                </a:solidFill>
                <a:latin typeface="Arial" panose="020B0604020202020204" pitchFamily="34" charset="0"/>
                <a:cs typeface="Arial" panose="020B0604020202020204" pitchFamily="34" charset="0"/>
              </a:rPr>
              <a:t> Notebook)</a:t>
            </a:r>
          </a:p>
          <a:p>
            <a:pPr marL="0" indent="0">
              <a:buNone/>
            </a:pPr>
            <a:r>
              <a:rPr lang="en-IN" sz="1800" dirty="0">
                <a:solidFill>
                  <a:srgbClr val="0F0F0F"/>
                </a:solidFill>
                <a:latin typeface="Arial" panose="020B0604020202020204" pitchFamily="34" charset="0"/>
                <a:cs typeface="Arial" panose="020B0604020202020204" pitchFamily="34" charset="0"/>
              </a:rPr>
              <a:t>        IBM Cloud Lite</a:t>
            </a:r>
          </a:p>
          <a:p>
            <a:pPr marL="0" indent="0">
              <a:buNone/>
            </a:pPr>
            <a:r>
              <a:rPr lang="en-IN" sz="1800" dirty="0">
                <a:solidFill>
                  <a:srgbClr val="0F0F0F"/>
                </a:solidFill>
                <a:latin typeface="Arial" panose="020B0604020202020204" pitchFamily="34" charset="0"/>
                <a:cs typeface="Arial" panose="020B0604020202020204" pitchFamily="34" charset="0"/>
              </a:rPr>
              <a:t>        IBM Watson Studio</a:t>
            </a:r>
          </a:p>
          <a:p>
            <a:pPr marL="0" indent="0">
              <a:buNone/>
            </a:pPr>
            <a:r>
              <a:rPr lang="en-IN" sz="1800" dirty="0">
                <a:solidFill>
                  <a:srgbClr val="0F0F0F"/>
                </a:solidFill>
                <a:latin typeface="Arial" panose="020B0604020202020204" pitchFamily="34" charset="0"/>
                <a:cs typeface="Arial" panose="020B0604020202020204" pitchFamily="34" charset="0"/>
              </a:rPr>
              <a:t>        Scikit-Learn, NumPy, Matplotlib, Pandas</a:t>
            </a:r>
          </a:p>
          <a:p>
            <a:pPr marL="0" indent="0">
              <a:buNone/>
            </a:pPr>
            <a:r>
              <a:rPr lang="en-IN" sz="1800" b="1" dirty="0">
                <a:solidFill>
                  <a:srgbClr val="0F0F0F"/>
                </a:solidFill>
                <a:latin typeface="Arial" panose="020B0604020202020204" pitchFamily="34" charset="0"/>
                <a:cs typeface="Arial" panose="020B0604020202020204" pitchFamily="34" charset="0"/>
              </a:rPr>
              <a:t>2.Libraries/Tools Used</a:t>
            </a:r>
          </a:p>
          <a:p>
            <a:pPr marL="0" indent="0">
              <a:buNone/>
            </a:pPr>
            <a:r>
              <a:rPr lang="en-IN" sz="1800" dirty="0">
                <a:solidFill>
                  <a:srgbClr val="0F0F0F"/>
                </a:solidFill>
                <a:latin typeface="Arial" panose="020B0604020202020204" pitchFamily="34" charset="0"/>
                <a:cs typeface="Arial" panose="020B0604020202020204" pitchFamily="34" charset="0"/>
              </a:rPr>
              <a:t>    Pandas - For data loading and </a:t>
            </a:r>
            <a:r>
              <a:rPr lang="en-IN" sz="1800" dirty="0" err="1">
                <a:solidFill>
                  <a:srgbClr val="0F0F0F"/>
                </a:solidFill>
                <a:latin typeface="Arial" panose="020B0604020202020204" pitchFamily="34" charset="0"/>
                <a:cs typeface="Arial" panose="020B0604020202020204" pitchFamily="34" charset="0"/>
              </a:rPr>
              <a:t>preprocessing</a:t>
            </a:r>
            <a:endParaRPr lang="en-IN" sz="1800" dirty="0">
              <a:solidFill>
                <a:srgbClr val="0F0F0F"/>
              </a:solidFill>
              <a:latin typeface="Arial" panose="020B0604020202020204" pitchFamily="34" charset="0"/>
              <a:cs typeface="Arial" panose="020B0604020202020204" pitchFamily="34" charset="0"/>
            </a:endParaRPr>
          </a:p>
          <a:p>
            <a:pPr marL="0" indent="0">
              <a:buNone/>
            </a:pPr>
            <a:r>
              <a:rPr lang="en-IN" sz="1800" dirty="0">
                <a:solidFill>
                  <a:srgbClr val="0F0F0F"/>
                </a:solidFill>
                <a:latin typeface="Arial" panose="020B0604020202020204" pitchFamily="34" charset="0"/>
                <a:cs typeface="Arial" panose="020B0604020202020204" pitchFamily="34" charset="0"/>
              </a:rPr>
              <a:t>   Scikit-Learn – For Model training and evaluation</a:t>
            </a:r>
          </a:p>
          <a:p>
            <a:pPr marL="0" indent="0">
              <a:buNone/>
            </a:pPr>
            <a:r>
              <a:rPr lang="en-IN" sz="1800" dirty="0">
                <a:solidFill>
                  <a:srgbClr val="0F0F0F"/>
                </a:solidFill>
                <a:latin typeface="Arial" panose="020B0604020202020204" pitchFamily="34" charset="0"/>
                <a:cs typeface="Arial" panose="020B0604020202020204" pitchFamily="34" charset="0"/>
              </a:rPr>
              <a:t>   Matplotlib/Seaborn – For data visualisation</a:t>
            </a:r>
          </a:p>
          <a:p>
            <a:pPr marL="0" indent="0">
              <a:buNone/>
            </a:pPr>
            <a:r>
              <a:rPr lang="en-US" sz="1800" dirty="0">
                <a:solidFill>
                  <a:srgbClr val="0F0F0F"/>
                </a:solidFill>
                <a:latin typeface="Arial" panose="020B0604020202020204" pitchFamily="34" charset="0"/>
                <a:cs typeface="Arial" panose="020B0604020202020204" pitchFamily="34" charset="0"/>
              </a:rPr>
              <a:t>   IBM Watson Machine Learning – for deployment</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902372"/>
            <a:ext cx="11029616" cy="4072977"/>
          </a:xfrm>
        </p:spPr>
        <p:txBody>
          <a:bodyPr>
            <a:normAutofit fontScale="25000" lnSpcReduction="20000"/>
          </a:bodyPr>
          <a:lstStyle/>
          <a:p>
            <a:pPr marL="0" indent="0">
              <a:buNone/>
            </a:pPr>
            <a:endParaRPr lang="en-US" sz="2400" b="1" dirty="0">
              <a:latin typeface="Arial" panose="020B0604020202020204" pitchFamily="34" charset="0"/>
              <a:cs typeface="Arial" panose="020B0604020202020204" pitchFamily="34" charset="0"/>
            </a:endParaRPr>
          </a:p>
          <a:p>
            <a:pPr marL="0" indent="0">
              <a:buNone/>
            </a:pPr>
            <a:r>
              <a:rPr lang="en-US" sz="8000" b="1" dirty="0">
                <a:latin typeface="Arial" panose="020B0604020202020204" pitchFamily="34" charset="0"/>
                <a:cs typeface="Arial" panose="020B0604020202020204" pitchFamily="34" charset="0"/>
              </a:rPr>
              <a:t>Chosen Algorithm</a:t>
            </a:r>
            <a:r>
              <a:rPr lang="en-US" sz="8000" dirty="0">
                <a:latin typeface="Arial" panose="020B0604020202020204" pitchFamily="34" charset="0"/>
                <a:cs typeface="Arial" panose="020B0604020202020204" pitchFamily="34" charset="0"/>
              </a:rPr>
              <a:t>: Random Forest Classifier (best suited for tabular classification problems).</a:t>
            </a:r>
          </a:p>
          <a:p>
            <a:pPr marL="0" indent="0">
              <a:buNone/>
            </a:pPr>
            <a:r>
              <a:rPr lang="en-US" sz="8000" b="1" dirty="0">
                <a:latin typeface="Arial" panose="020B0604020202020204" pitchFamily="34" charset="0"/>
                <a:cs typeface="Arial" panose="020B0604020202020204" pitchFamily="34" charset="0"/>
              </a:rPr>
              <a:t>Input Features</a:t>
            </a:r>
            <a:r>
              <a:rPr lang="en-US" sz="80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8000" dirty="0">
                <a:latin typeface="Arial" panose="020B0604020202020204" pitchFamily="34" charset="0"/>
                <a:cs typeface="Arial" panose="020B0604020202020204" pitchFamily="34" charset="0"/>
              </a:rPr>
              <a:t>Road/Bridge length</a:t>
            </a:r>
          </a:p>
          <a:p>
            <a:pPr marL="742950" lvl="1" indent="-285750">
              <a:buFont typeface="Arial" panose="020B0604020202020204" pitchFamily="34" charset="0"/>
              <a:buChar char="•"/>
            </a:pPr>
            <a:r>
              <a:rPr lang="en-US" sz="8000" dirty="0">
                <a:latin typeface="Arial" panose="020B0604020202020204" pitchFamily="34" charset="0"/>
                <a:cs typeface="Arial" panose="020B0604020202020204" pitchFamily="34" charset="0"/>
              </a:rPr>
              <a:t>Total sanctioned cost</a:t>
            </a:r>
          </a:p>
          <a:p>
            <a:pPr marL="742950" lvl="1" indent="-285750">
              <a:buFont typeface="Arial" panose="020B0604020202020204" pitchFamily="34" charset="0"/>
              <a:buChar char="•"/>
            </a:pPr>
            <a:r>
              <a:rPr lang="en-US" sz="8000" dirty="0">
                <a:latin typeface="Arial" panose="020B0604020202020204" pitchFamily="34" charset="0"/>
                <a:cs typeface="Arial" panose="020B0604020202020204" pitchFamily="34" charset="0"/>
              </a:rPr>
              <a:t>State, district, year, Number of habitations</a:t>
            </a:r>
          </a:p>
          <a:p>
            <a:pPr marL="0" indent="0">
              <a:buNone/>
            </a:pPr>
            <a:r>
              <a:rPr lang="en-US" sz="8000" b="1" dirty="0">
                <a:latin typeface="Arial" panose="020B0604020202020204" pitchFamily="34" charset="0"/>
                <a:cs typeface="Arial" panose="020B0604020202020204" pitchFamily="34" charset="0"/>
              </a:rPr>
              <a:t>Training Process</a:t>
            </a:r>
            <a:r>
              <a:rPr lang="en-US" sz="8000" dirty="0">
                <a:latin typeface="Arial" panose="020B0604020202020204" pitchFamily="34" charset="0"/>
                <a:cs typeface="Arial" panose="020B0604020202020204" pitchFamily="34" charset="0"/>
              </a:rPr>
              <a:t>:</a:t>
            </a:r>
          </a:p>
          <a:p>
            <a:pPr>
              <a:buFont typeface="Arial" panose="020B0604020202020204" pitchFamily="34" charset="0"/>
              <a:buChar char="•"/>
            </a:pPr>
            <a:r>
              <a:rPr lang="en-US" sz="8000" dirty="0">
                <a:latin typeface="Arial" panose="020B0604020202020204" pitchFamily="34" charset="0"/>
                <a:cs typeface="Arial" panose="020B0604020202020204" pitchFamily="34" charset="0"/>
              </a:rPr>
              <a:t>Clean and encode data</a:t>
            </a:r>
          </a:p>
          <a:p>
            <a:pPr>
              <a:buFont typeface="Arial" panose="020B0604020202020204" pitchFamily="34" charset="0"/>
              <a:buChar char="•"/>
            </a:pPr>
            <a:r>
              <a:rPr lang="en-US" sz="8000" dirty="0">
                <a:latin typeface="Arial" panose="020B0604020202020204" pitchFamily="34" charset="0"/>
                <a:cs typeface="Arial" panose="020B0604020202020204" pitchFamily="34" charset="0"/>
              </a:rPr>
              <a:t>Train/test split (e.g., 80:20), Hyperparameter tuning using </a:t>
            </a:r>
            <a:r>
              <a:rPr lang="en-US" sz="8000" dirty="0" err="1">
                <a:latin typeface="Arial" panose="020B0604020202020204" pitchFamily="34" charset="0"/>
                <a:cs typeface="Arial" panose="020B0604020202020204" pitchFamily="34" charset="0"/>
              </a:rPr>
              <a:t>GridSearchCV</a:t>
            </a:r>
            <a:endParaRPr lang="en-US" sz="8000" dirty="0">
              <a:latin typeface="Arial" panose="020B0604020202020204" pitchFamily="34" charset="0"/>
              <a:cs typeface="Arial" panose="020B0604020202020204" pitchFamily="34" charset="0"/>
            </a:endParaRPr>
          </a:p>
          <a:p>
            <a:pPr marL="0" indent="0">
              <a:buNone/>
            </a:pPr>
            <a:r>
              <a:rPr lang="en-US" sz="8000" b="1" dirty="0">
                <a:latin typeface="Arial" panose="020B0604020202020204" pitchFamily="34" charset="0"/>
                <a:cs typeface="Arial" panose="020B0604020202020204" pitchFamily="34" charset="0"/>
              </a:rPr>
              <a:t>Deployment:</a:t>
            </a:r>
          </a:p>
          <a:p>
            <a:pPr marL="0" indent="0">
              <a:buNone/>
            </a:pPr>
            <a:r>
              <a:rPr lang="en-US" sz="8000" dirty="0">
                <a:latin typeface="Arial" panose="020B0604020202020204" pitchFamily="34" charset="0"/>
                <a:cs typeface="Arial" panose="020B0604020202020204" pitchFamily="34" charset="0"/>
              </a:rPr>
              <a:t>Deployed on IBM Watson Machine Learning</a:t>
            </a:r>
          </a:p>
          <a:p>
            <a:pPr marL="0" indent="0">
              <a:buNone/>
            </a:pPr>
            <a:r>
              <a:rPr lang="en-US" sz="8000" dirty="0">
                <a:latin typeface="Arial" panose="020B0604020202020204" pitchFamily="34" charset="0"/>
                <a:cs typeface="Arial" panose="020B0604020202020204" pitchFamily="34" charset="0"/>
              </a:rPr>
              <a:t>Exposed as REST API as endpoint</a:t>
            </a:r>
          </a:p>
          <a:p>
            <a:pPr marL="305435" indent="-305435"/>
            <a:endParaRPr lang="en-IN" sz="6200"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232452"/>
            <a:ext cx="11029615" cy="4673324"/>
          </a:xfrm>
        </p:spPr>
        <p:txBody>
          <a:bodyPr>
            <a:normAutofit/>
          </a:bodyPr>
          <a:lstStyle/>
          <a:p>
            <a:pPr marL="0" indent="0">
              <a:buNone/>
            </a:pPr>
            <a:r>
              <a:rPr lang="en-IN" sz="2400" dirty="0">
                <a:solidFill>
                  <a:srgbClr val="0F0F0F"/>
                </a:solidFill>
                <a:ea typeface="+mn-lt"/>
                <a:cs typeface="+mn-lt"/>
              </a:rPr>
              <a:t>.</a:t>
            </a:r>
            <a:endParaRPr lang="en-IN" sz="2400" dirty="0"/>
          </a:p>
        </p:txBody>
      </p:sp>
      <p:pic>
        <p:nvPicPr>
          <p:cNvPr id="8" name="Picture 7">
            <a:extLst>
              <a:ext uri="{FF2B5EF4-FFF2-40B4-BE49-F238E27FC236}">
                <a16:creationId xmlns:a16="http://schemas.microsoft.com/office/drawing/2014/main" id="{FAF9D408-151B-44A6-A6BE-227F8ED924B1}"/>
              </a:ext>
            </a:extLst>
          </p:cNvPr>
          <p:cNvPicPr>
            <a:picLocks noChangeAspect="1"/>
          </p:cNvPicPr>
          <p:nvPr/>
        </p:nvPicPr>
        <p:blipFill>
          <a:blip r:embed="rId2"/>
          <a:stretch>
            <a:fillRect/>
          </a:stretch>
        </p:blipFill>
        <p:spPr>
          <a:xfrm>
            <a:off x="139394" y="1762748"/>
            <a:ext cx="6292937" cy="4374666"/>
          </a:xfrm>
          <a:prstGeom prst="rect">
            <a:avLst/>
          </a:prstGeom>
        </p:spPr>
      </p:pic>
      <p:pic>
        <p:nvPicPr>
          <p:cNvPr id="10" name="Picture 9">
            <a:extLst>
              <a:ext uri="{FF2B5EF4-FFF2-40B4-BE49-F238E27FC236}">
                <a16:creationId xmlns:a16="http://schemas.microsoft.com/office/drawing/2014/main" id="{C58777E8-BC70-459A-8466-456B340E7D7C}"/>
              </a:ext>
            </a:extLst>
          </p:cNvPr>
          <p:cNvPicPr>
            <a:picLocks noChangeAspect="1"/>
          </p:cNvPicPr>
          <p:nvPr/>
        </p:nvPicPr>
        <p:blipFill>
          <a:blip r:embed="rId3"/>
          <a:stretch>
            <a:fillRect/>
          </a:stretch>
        </p:blipFill>
        <p:spPr>
          <a:xfrm>
            <a:off x="6432331" y="1660634"/>
            <a:ext cx="5486400" cy="447677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a:t>
            </a:r>
            <a:endParaRPr lang="en-IN" sz="2400" dirty="0"/>
          </a:p>
        </p:txBody>
      </p:sp>
      <p:pic>
        <p:nvPicPr>
          <p:cNvPr id="10" name="Picture 9">
            <a:extLst>
              <a:ext uri="{FF2B5EF4-FFF2-40B4-BE49-F238E27FC236}">
                <a16:creationId xmlns:a16="http://schemas.microsoft.com/office/drawing/2014/main" id="{599FD129-CDC2-46D4-B2A6-723CFED88F10}"/>
              </a:ext>
            </a:extLst>
          </p:cNvPr>
          <p:cNvPicPr>
            <a:picLocks noChangeAspect="1"/>
          </p:cNvPicPr>
          <p:nvPr/>
        </p:nvPicPr>
        <p:blipFill>
          <a:blip r:embed="rId2"/>
          <a:stretch>
            <a:fillRect/>
          </a:stretch>
        </p:blipFill>
        <p:spPr>
          <a:xfrm>
            <a:off x="75891" y="1534510"/>
            <a:ext cx="6020110" cy="4450496"/>
          </a:xfrm>
          <a:prstGeom prst="rect">
            <a:avLst/>
          </a:prstGeom>
        </p:spPr>
      </p:pic>
      <p:pic>
        <p:nvPicPr>
          <p:cNvPr id="12" name="Picture 11">
            <a:extLst>
              <a:ext uri="{FF2B5EF4-FFF2-40B4-BE49-F238E27FC236}">
                <a16:creationId xmlns:a16="http://schemas.microsoft.com/office/drawing/2014/main" id="{F27E41B1-D0E6-4EDA-8A5C-F45E37B32771}"/>
              </a:ext>
            </a:extLst>
          </p:cNvPr>
          <p:cNvPicPr>
            <a:picLocks noChangeAspect="1"/>
          </p:cNvPicPr>
          <p:nvPr/>
        </p:nvPicPr>
        <p:blipFill>
          <a:blip r:embed="rId3"/>
          <a:stretch>
            <a:fillRect/>
          </a:stretch>
        </p:blipFill>
        <p:spPr>
          <a:xfrm>
            <a:off x="6096000" y="1534510"/>
            <a:ext cx="5585112" cy="4418744"/>
          </a:xfrm>
          <a:prstGeom prst="rect">
            <a:avLst/>
          </a:prstGeom>
        </p:spPr>
      </p:pic>
    </p:spTree>
    <p:extLst>
      <p:ext uri="{BB962C8B-B14F-4D97-AF65-F5344CB8AC3E}">
        <p14:creationId xmlns:p14="http://schemas.microsoft.com/office/powerpoint/2010/main" val="3592144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latin typeface="Arial" panose="020B0604020202020204" pitchFamily="34" charset="0"/>
                <a:cs typeface="Arial" panose="020B0604020202020204" pitchFamily="34" charset="0"/>
              </a:rPr>
              <a:t>The proposed system successfully automates the classification of rural infrastructure projects into appropriate PMGSY schemes using machine learning. By analyzing physical and financial attributes, the model improves accuracy, reduces manual effort, and enhances transparency in project categorization.</a:t>
            </a:r>
          </a:p>
          <a:p>
            <a:r>
              <a:rPr lang="en-US" sz="2000" dirty="0">
                <a:latin typeface="Arial" panose="020B0604020202020204" pitchFamily="34" charset="0"/>
                <a:cs typeface="Arial" panose="020B0604020202020204" pitchFamily="34" charset="0"/>
              </a:rPr>
              <a:t>Deployment on </a:t>
            </a:r>
            <a:r>
              <a:rPr lang="en-US" sz="2000" b="1" dirty="0">
                <a:latin typeface="Arial" panose="020B0604020202020204" pitchFamily="34" charset="0"/>
                <a:cs typeface="Arial" panose="020B0604020202020204" pitchFamily="34" charset="0"/>
              </a:rPr>
              <a:t>IBM Cloud Lite</a:t>
            </a:r>
            <a:r>
              <a:rPr lang="en-US" sz="2000" dirty="0">
                <a:latin typeface="Arial" panose="020B0604020202020204" pitchFamily="34" charset="0"/>
                <a:cs typeface="Arial" panose="020B0604020202020204" pitchFamily="34" charset="0"/>
              </a:rPr>
              <a:t> using </a:t>
            </a:r>
            <a:r>
              <a:rPr lang="en-US" sz="2000" b="1" dirty="0">
                <a:latin typeface="Arial" panose="020B0604020202020204" pitchFamily="34" charset="0"/>
                <a:cs typeface="Arial" panose="020B0604020202020204" pitchFamily="34" charset="0"/>
              </a:rPr>
              <a:t>Watson Studio</a:t>
            </a:r>
            <a:r>
              <a:rPr lang="en-US" sz="2000" dirty="0">
                <a:latin typeface="Arial" panose="020B0604020202020204" pitchFamily="34" charset="0"/>
                <a:cs typeface="Arial" panose="020B0604020202020204" pitchFamily="34" charset="0"/>
              </a:rPr>
              <a:t> ensures scalability, accessibility, and real-time classification through an API. This intelligent solution supports better project monitoring, decision-making, and resource allocation in rural development programs.</a:t>
            </a:r>
          </a:p>
          <a:p>
            <a:pPr marL="305435" indent="-305435"/>
            <a:endParaRPr lang="en-IN" sz="2000" dirty="0">
              <a:latin typeface="Arial" panose="020B0604020202020204" pitchFamily="34" charset="0"/>
              <a:cs typeface="Arial" panose="020B0604020202020204" pitchFamily="34" charset="0"/>
            </a:endParaRP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22</TotalTime>
  <Words>742</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Franklin Gothic Book</vt:lpstr>
      <vt:lpstr>Franklin Gothic Demi</vt:lpstr>
      <vt:lpstr>Wingdings 2</vt:lpstr>
      <vt:lpstr>DividendVTI</vt:lpstr>
      <vt:lpstr>Intelligent Classification of Rural Infrastructure Projects using IBM Cloud Lite  </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kethireddydharani12@gmail.com</cp:lastModifiedBy>
  <cp:revision>41</cp:revision>
  <dcterms:created xsi:type="dcterms:W3CDTF">2021-05-26T16:50:10Z</dcterms:created>
  <dcterms:modified xsi:type="dcterms:W3CDTF">2025-08-08T15:00:58Z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