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8" r:id="rId10"/>
    <p:sldId id="270" r:id="rId11"/>
    <p:sldId id="269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61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Unified Voice Analysis and Comparison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ICT Engineering Capstone (2025–26)</a:t>
            </a:r>
          </a:p>
          <a:p>
            <a:r>
              <a:rPr dirty="0"/>
              <a:t>Marwadi University</a:t>
            </a:r>
          </a:p>
          <a:p>
            <a:r>
              <a:rPr dirty="0"/>
              <a:t>Department of ICT</a:t>
            </a:r>
          </a:p>
          <a:p>
            <a:r>
              <a:rPr dirty="0"/>
              <a:t>[</a:t>
            </a:r>
            <a:r>
              <a:rPr lang="en-IN" dirty="0"/>
              <a:t>Akash Chudasama</a:t>
            </a:r>
            <a:r>
              <a:rPr dirty="0"/>
              <a:t>] | [</a:t>
            </a:r>
            <a:r>
              <a:rPr lang="en-IN" dirty="0"/>
              <a:t>92200133044</a:t>
            </a:r>
            <a:r>
              <a:rPr dirty="0"/>
              <a:t>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3005E82-4306-8959-6681-4AC4E3234B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66685"/>
            <a:ext cx="8229600" cy="4346978"/>
          </a:xfrm>
        </p:spPr>
      </p:pic>
    </p:spTree>
    <p:extLst>
      <p:ext uri="{BB962C8B-B14F-4D97-AF65-F5344CB8AC3E}">
        <p14:creationId xmlns:p14="http://schemas.microsoft.com/office/powerpoint/2010/main" val="2990495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BB50926-00CD-098F-3491-228A5F5BE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62" y="115429"/>
            <a:ext cx="8229600" cy="331357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8AC69A-0859-5FAF-95CD-361234681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62" y="3508987"/>
            <a:ext cx="8622890" cy="323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74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dirty="0"/>
          </a:p>
          <a:p>
            <a:pPr>
              <a:buFont typeface="Wingdings" panose="05000000000000000000" pitchFamily="2" charset="2"/>
              <a:buChar char="v"/>
              <a:defRPr sz="2000"/>
            </a:pPr>
            <a:r>
              <a:rPr b="1" dirty="0"/>
              <a:t>Output includes:</a:t>
            </a:r>
          </a:p>
          <a:p>
            <a:pPr>
              <a:defRPr sz="2000"/>
            </a:pPr>
            <a:r>
              <a:rPr dirty="0"/>
              <a:t>Similarity Score (Cosine Similarity + DTW).</a:t>
            </a:r>
          </a:p>
          <a:p>
            <a:pPr>
              <a:defRPr sz="2000"/>
            </a:pPr>
            <a:r>
              <a:rPr dirty="0"/>
              <a:t>Verdict: Same / Likely Same / Different.</a:t>
            </a:r>
            <a:endParaRPr lang="en-IN" dirty="0"/>
          </a:p>
          <a:p>
            <a:pPr>
              <a:defRPr sz="2000"/>
            </a:pPr>
            <a:endParaRPr lang="en-IN" dirty="0"/>
          </a:p>
          <a:p>
            <a:pPr>
              <a:defRPr sz="2000"/>
            </a:pPr>
            <a:endParaRPr dirty="0"/>
          </a:p>
          <a:p>
            <a:pPr>
              <a:buFont typeface="Wingdings" panose="05000000000000000000" pitchFamily="2" charset="2"/>
              <a:buChar char="v"/>
              <a:defRPr sz="2000"/>
            </a:pPr>
            <a:r>
              <a:rPr b="1" dirty="0"/>
              <a:t>Performance:</a:t>
            </a:r>
          </a:p>
          <a:p>
            <a:pPr>
              <a:defRPr sz="2000"/>
            </a:pPr>
            <a:r>
              <a:rPr dirty="0"/>
              <a:t> High accuracy on sample dataset.</a:t>
            </a:r>
          </a:p>
          <a:p>
            <a:pPr>
              <a:defRPr sz="2000"/>
            </a:pPr>
            <a:r>
              <a:rPr dirty="0"/>
              <a:t> Robust for academic-level projects.</a:t>
            </a:r>
            <a:endParaRPr lang="en-IN" dirty="0"/>
          </a:p>
          <a:p>
            <a:pPr marL="0" indent="0">
              <a:buNone/>
              <a:defRPr sz="2000"/>
            </a:pPr>
            <a:endParaRPr dirty="0"/>
          </a:p>
          <a:p>
            <a:pPr>
              <a:buFont typeface="Wingdings" panose="05000000000000000000" pitchFamily="2" charset="2"/>
              <a:buChar char="v"/>
              <a:defRPr sz="2000"/>
            </a:pPr>
            <a:r>
              <a:rPr b="1" dirty="0"/>
              <a:t>Comparison with Alternatives:</a:t>
            </a:r>
          </a:p>
          <a:p>
            <a:pPr>
              <a:defRPr sz="2000"/>
            </a:pPr>
            <a:r>
              <a:rPr dirty="0"/>
              <a:t> Commercial APIs: High accuracy but costly.</a:t>
            </a:r>
          </a:p>
          <a:p>
            <a:pPr>
              <a:defRPr sz="2000"/>
            </a:pPr>
            <a:r>
              <a:rPr dirty="0"/>
              <a:t> Our System: Free, accurate enough, easy to use.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buFont typeface="Wingdings" panose="05000000000000000000" pitchFamily="2" charset="2"/>
              <a:buChar char="v"/>
              <a:defRPr sz="2000"/>
            </a:pPr>
            <a:r>
              <a:rPr b="1" dirty="0"/>
              <a:t>Conclusion:</a:t>
            </a:r>
          </a:p>
          <a:p>
            <a:pPr>
              <a:defRPr sz="2000"/>
            </a:pPr>
            <a:r>
              <a:rPr dirty="0"/>
              <a:t> Developed a free, unified system for voice management and comparison.</a:t>
            </a:r>
          </a:p>
          <a:p>
            <a:pPr>
              <a:defRPr sz="2000"/>
            </a:pPr>
            <a:r>
              <a:rPr dirty="0"/>
              <a:t>Accessible for students, researchers, and small organizations.</a:t>
            </a:r>
            <a:endParaRPr lang="en-IN" dirty="0"/>
          </a:p>
          <a:p>
            <a:pPr>
              <a:defRPr sz="2000"/>
            </a:pPr>
            <a:endParaRPr lang="en-IN" dirty="0"/>
          </a:p>
          <a:p>
            <a:pPr>
              <a:defRPr sz="2000"/>
            </a:pPr>
            <a:endParaRPr dirty="0"/>
          </a:p>
          <a:p>
            <a:pPr>
              <a:buFont typeface="Wingdings" panose="05000000000000000000" pitchFamily="2" charset="2"/>
              <a:buChar char="v"/>
              <a:defRPr sz="2000"/>
            </a:pPr>
            <a:r>
              <a:rPr b="1" dirty="0"/>
              <a:t>Future Scope:</a:t>
            </a:r>
          </a:p>
          <a:p>
            <a:pPr>
              <a:defRPr sz="2000"/>
            </a:pPr>
            <a:r>
              <a:rPr dirty="0"/>
              <a:t>Extend to larger datasets and cloud deployment.</a:t>
            </a:r>
          </a:p>
          <a:p>
            <a:pPr>
              <a:defRPr sz="2000"/>
            </a:pPr>
            <a:r>
              <a:rPr dirty="0"/>
              <a:t>Apply deep learning for higher accuracy.</a:t>
            </a:r>
          </a:p>
          <a:p>
            <a:pPr>
              <a:defRPr sz="2000"/>
            </a:pPr>
            <a:r>
              <a:rPr dirty="0"/>
              <a:t>Integration with IoT and real-time forensic applications.</a:t>
            </a:r>
          </a:p>
          <a:p>
            <a:pPr>
              <a:defRPr sz="2000"/>
            </a:pPr>
            <a:r>
              <a:rPr dirty="0"/>
              <a:t>Multi-language and multi-speaker support.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endParaRPr dirty="0"/>
          </a:p>
          <a:p>
            <a:pPr>
              <a:lnSpc>
                <a:spcPct val="150000"/>
              </a:lnSpc>
              <a:defRPr sz="2000"/>
            </a:pPr>
            <a:r>
              <a:rPr dirty="0"/>
              <a:t>Voice is an important biometric used in communication, authentication, and forensic science.</a:t>
            </a:r>
          </a:p>
          <a:p>
            <a:pPr>
              <a:lnSpc>
                <a:spcPct val="150000"/>
              </a:lnSpc>
              <a:defRPr sz="2000"/>
            </a:pPr>
            <a:r>
              <a:rPr dirty="0"/>
              <a:t>Technologies like speech recognition, speaker verification, and voice biometrics are rapidly growing.</a:t>
            </a:r>
          </a:p>
          <a:p>
            <a:pPr>
              <a:lnSpc>
                <a:spcPct val="150000"/>
              </a:lnSpc>
              <a:defRPr sz="2000"/>
            </a:pPr>
            <a:r>
              <a:rPr dirty="0"/>
              <a:t>However, most available tools are either highly costly or technically complex.</a:t>
            </a:r>
          </a:p>
          <a:p>
            <a:pPr>
              <a:lnSpc>
                <a:spcPct val="150000"/>
              </a:lnSpc>
              <a:defRPr sz="2000"/>
            </a:pPr>
            <a:r>
              <a:rPr dirty="0"/>
              <a:t>Our system provides a unified platform to upload, store, search, and compare voices in a simple and affordable way.</a:t>
            </a:r>
          </a:p>
          <a:p>
            <a:pPr>
              <a:lnSpc>
                <a:spcPct val="150000"/>
              </a:lnSpc>
              <a:defRPr sz="2000"/>
            </a:pPr>
            <a:r>
              <a:rPr dirty="0"/>
              <a:t>It bridges the gap between high-end commercial systems and limited research tools.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pPr>
              <a:buFont typeface="Wingdings" panose="05000000000000000000" pitchFamily="2" charset="2"/>
              <a:buChar char="v"/>
              <a:defRPr sz="2000"/>
            </a:pPr>
            <a:r>
              <a:rPr b="1" dirty="0"/>
              <a:t>Existing tools are either:</a:t>
            </a:r>
          </a:p>
          <a:p>
            <a:pPr>
              <a:defRPr sz="2000"/>
            </a:pPr>
            <a:r>
              <a:rPr dirty="0"/>
              <a:t>Commercial APIs (costly, limited access for students).</a:t>
            </a:r>
          </a:p>
          <a:p>
            <a:pPr>
              <a:defRPr sz="2000"/>
            </a:pPr>
            <a:r>
              <a:rPr dirty="0"/>
              <a:t>Research scripts (technical, not user-friendly).</a:t>
            </a:r>
            <a:endParaRPr lang="en-IN" dirty="0"/>
          </a:p>
          <a:p>
            <a:pPr>
              <a:defRPr sz="2000"/>
            </a:pPr>
            <a:endParaRPr dirty="0"/>
          </a:p>
          <a:p>
            <a:pPr>
              <a:buFont typeface="Wingdings" panose="05000000000000000000" pitchFamily="2" charset="2"/>
              <a:buChar char="v"/>
              <a:defRPr sz="2000"/>
            </a:pPr>
            <a:r>
              <a:rPr b="1" dirty="0"/>
              <a:t>There is no single, unified platform combining:</a:t>
            </a:r>
          </a:p>
          <a:p>
            <a:pPr>
              <a:defRPr sz="2000"/>
            </a:pPr>
            <a:r>
              <a:rPr dirty="0"/>
              <a:t>Voice library creation.</a:t>
            </a:r>
          </a:p>
          <a:p>
            <a:pPr>
              <a:defRPr sz="2000"/>
            </a:pPr>
            <a:r>
              <a:rPr dirty="0"/>
              <a:t>Search and matching features.</a:t>
            </a:r>
          </a:p>
          <a:p>
            <a:pPr>
              <a:defRPr sz="2000"/>
            </a:pPr>
            <a:r>
              <a:rPr dirty="0"/>
              <a:t>Direct voice-to-voice comparison with accuracy scoring.</a:t>
            </a:r>
            <a:endParaRPr lang="en-IN" dirty="0"/>
          </a:p>
          <a:p>
            <a:pPr>
              <a:defRPr sz="2000"/>
            </a:pPr>
            <a:endParaRPr dirty="0"/>
          </a:p>
          <a:p>
            <a:pPr>
              <a:buFont typeface="Wingdings" panose="05000000000000000000" pitchFamily="2" charset="2"/>
              <a:buChar char="v"/>
              <a:defRPr sz="2000"/>
            </a:pPr>
            <a:r>
              <a:rPr b="1" dirty="0"/>
              <a:t>Research gap: </a:t>
            </a:r>
            <a:endParaRPr lang="en-IN" b="1" dirty="0"/>
          </a:p>
          <a:p>
            <a:pPr>
              <a:defRPr sz="2000"/>
            </a:pPr>
            <a:r>
              <a:rPr dirty="0"/>
              <a:t>Lack of accessible, free, and integrated solution for academics and small organizations.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Relevance to ICT Domain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0264"/>
            <a:ext cx="8229600" cy="4525963"/>
          </a:xfrm>
        </p:spPr>
        <p:txBody>
          <a:bodyPr>
            <a:normAutofit fontScale="92500" lnSpcReduction="20000"/>
          </a:bodyPr>
          <a:lstStyle/>
          <a:p>
            <a:endParaRPr dirty="0"/>
          </a:p>
          <a:p>
            <a:pPr>
              <a:buFont typeface="Wingdings" panose="05000000000000000000" pitchFamily="2" charset="2"/>
              <a:buChar char="v"/>
              <a:defRPr sz="2000"/>
            </a:pPr>
            <a:r>
              <a:rPr b="1" dirty="0"/>
              <a:t>Signal Processing:</a:t>
            </a:r>
            <a:endParaRPr lang="en-IN" b="1" dirty="0"/>
          </a:p>
          <a:p>
            <a:pPr>
              <a:defRPr sz="2000"/>
            </a:pPr>
            <a:r>
              <a:rPr dirty="0"/>
              <a:t> Extraction of Mel Frequency Cepstral Coefficients (MFCC).</a:t>
            </a:r>
            <a:endParaRPr lang="en-IN" dirty="0"/>
          </a:p>
          <a:p>
            <a:pPr>
              <a:defRPr sz="2000"/>
            </a:pPr>
            <a:endParaRPr dirty="0"/>
          </a:p>
          <a:p>
            <a:pPr>
              <a:buFont typeface="Wingdings" panose="05000000000000000000" pitchFamily="2" charset="2"/>
              <a:buChar char="v"/>
              <a:defRPr sz="2000"/>
            </a:pPr>
            <a:r>
              <a:rPr b="1" dirty="0"/>
              <a:t>Database Management:</a:t>
            </a:r>
            <a:endParaRPr lang="en-IN" b="1" dirty="0"/>
          </a:p>
          <a:p>
            <a:pPr>
              <a:defRPr sz="2000"/>
            </a:pPr>
            <a:r>
              <a:rPr dirty="0"/>
              <a:t> Using SQLite for structured voice sample storage.</a:t>
            </a:r>
            <a:endParaRPr lang="en-IN" dirty="0"/>
          </a:p>
          <a:p>
            <a:pPr>
              <a:defRPr sz="2000"/>
            </a:pPr>
            <a:endParaRPr dirty="0"/>
          </a:p>
          <a:p>
            <a:pPr>
              <a:buFont typeface="Wingdings" panose="05000000000000000000" pitchFamily="2" charset="2"/>
              <a:buChar char="v"/>
              <a:defRPr sz="2000"/>
            </a:pPr>
            <a:r>
              <a:rPr b="1" dirty="0"/>
              <a:t>Web Development: </a:t>
            </a:r>
            <a:endParaRPr lang="en-IN" b="1" dirty="0"/>
          </a:p>
          <a:p>
            <a:pPr>
              <a:defRPr sz="2000"/>
            </a:pPr>
            <a:r>
              <a:rPr dirty="0"/>
              <a:t>Interactive UI built using </a:t>
            </a:r>
            <a:r>
              <a:rPr dirty="0" err="1"/>
              <a:t>Streamlit</a:t>
            </a:r>
            <a:r>
              <a:rPr dirty="0"/>
              <a:t>.</a:t>
            </a:r>
            <a:endParaRPr lang="en-IN" dirty="0"/>
          </a:p>
          <a:p>
            <a:pPr>
              <a:defRPr sz="2000"/>
            </a:pPr>
            <a:endParaRPr dirty="0"/>
          </a:p>
          <a:p>
            <a:pPr>
              <a:buFont typeface="Wingdings" panose="05000000000000000000" pitchFamily="2" charset="2"/>
              <a:buChar char="v"/>
              <a:defRPr sz="2000"/>
            </a:pPr>
            <a:r>
              <a:rPr b="1" dirty="0"/>
              <a:t>Cybersecurity &amp; Forensics:</a:t>
            </a:r>
            <a:endParaRPr lang="en-IN" b="1" dirty="0"/>
          </a:p>
          <a:p>
            <a:pPr>
              <a:defRPr sz="2000"/>
            </a:pPr>
            <a:r>
              <a:rPr dirty="0"/>
              <a:t> Helps in speaker verification and identity confirmation.</a:t>
            </a:r>
            <a:endParaRPr lang="en-IN" dirty="0"/>
          </a:p>
          <a:p>
            <a:pPr>
              <a:defRPr sz="2000"/>
            </a:pPr>
            <a:endParaRPr dirty="0"/>
          </a:p>
          <a:p>
            <a:pPr>
              <a:buFont typeface="Wingdings" panose="05000000000000000000" pitchFamily="2" charset="2"/>
              <a:buChar char="v"/>
              <a:defRPr sz="2000"/>
            </a:pPr>
            <a:r>
              <a:rPr b="1" dirty="0"/>
              <a:t>Healthcare &amp; IoT:</a:t>
            </a:r>
            <a:endParaRPr lang="en-IN" b="1" dirty="0"/>
          </a:p>
          <a:p>
            <a:pPr>
              <a:defRPr sz="2000"/>
            </a:pPr>
            <a:r>
              <a:rPr dirty="0"/>
              <a:t> Can be integrated into assistive technologies or smart devices.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Feasibility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pPr>
              <a:buFont typeface="Wingdings" panose="05000000000000000000" pitchFamily="2" charset="2"/>
              <a:buChar char="v"/>
              <a:defRPr sz="2000"/>
            </a:pPr>
            <a:r>
              <a:rPr b="1" dirty="0"/>
              <a:t>Technical Feasibility:</a:t>
            </a:r>
          </a:p>
          <a:p>
            <a:pPr>
              <a:defRPr sz="2000"/>
            </a:pPr>
            <a:r>
              <a:rPr dirty="0"/>
              <a:t>Python, </a:t>
            </a:r>
            <a:r>
              <a:rPr dirty="0" err="1"/>
              <a:t>Librosa</a:t>
            </a:r>
            <a:r>
              <a:rPr dirty="0"/>
              <a:t>, </a:t>
            </a:r>
            <a:r>
              <a:rPr dirty="0" err="1"/>
              <a:t>Streamlit</a:t>
            </a:r>
            <a:r>
              <a:rPr dirty="0"/>
              <a:t>, and SQLite are robust open-source tools.</a:t>
            </a:r>
            <a:endParaRPr lang="en-IN" dirty="0"/>
          </a:p>
          <a:p>
            <a:pPr>
              <a:defRPr sz="2000"/>
            </a:pPr>
            <a:endParaRPr dirty="0"/>
          </a:p>
          <a:p>
            <a:pPr>
              <a:buFont typeface="Wingdings" panose="05000000000000000000" pitchFamily="2" charset="2"/>
              <a:buChar char="v"/>
              <a:defRPr sz="2000"/>
            </a:pPr>
            <a:r>
              <a:rPr b="1" dirty="0"/>
              <a:t>Economic Feasibility:</a:t>
            </a:r>
          </a:p>
          <a:p>
            <a:pPr>
              <a:defRPr sz="2000"/>
            </a:pPr>
            <a:r>
              <a:rPr dirty="0"/>
              <a:t>No licensing cost, entirely free software stack.</a:t>
            </a:r>
            <a:endParaRPr lang="en-IN" dirty="0"/>
          </a:p>
          <a:p>
            <a:pPr>
              <a:defRPr sz="2000"/>
            </a:pPr>
            <a:endParaRPr dirty="0"/>
          </a:p>
          <a:p>
            <a:pPr>
              <a:buFont typeface="Wingdings" panose="05000000000000000000" pitchFamily="2" charset="2"/>
              <a:buChar char="v"/>
              <a:defRPr sz="2000"/>
            </a:pPr>
            <a:r>
              <a:rPr b="1" dirty="0"/>
              <a:t>Operational Feasibility:</a:t>
            </a:r>
          </a:p>
          <a:p>
            <a:pPr>
              <a:defRPr sz="2000"/>
            </a:pPr>
            <a:r>
              <a:rPr dirty="0"/>
              <a:t> User-friendly interface, minimal training required.</a:t>
            </a:r>
            <a:endParaRPr lang="en-IN" dirty="0"/>
          </a:p>
          <a:p>
            <a:pPr>
              <a:defRPr sz="2000"/>
            </a:pPr>
            <a:endParaRPr dirty="0"/>
          </a:p>
          <a:p>
            <a:pPr>
              <a:buFont typeface="Wingdings" panose="05000000000000000000" pitchFamily="2" charset="2"/>
              <a:buChar char="v"/>
              <a:defRPr sz="2000"/>
            </a:pPr>
            <a:r>
              <a:rPr b="1" dirty="0"/>
              <a:t>Conclusion:</a:t>
            </a:r>
            <a:endParaRPr lang="en-IN" b="1" dirty="0"/>
          </a:p>
          <a:p>
            <a:pPr>
              <a:buFont typeface="Arial" panose="020B0604020202020204" pitchFamily="34" charset="0"/>
              <a:buChar char="•"/>
              <a:defRPr sz="2000"/>
            </a:pPr>
            <a:r>
              <a:rPr b="1" dirty="0"/>
              <a:t> </a:t>
            </a:r>
            <a:r>
              <a:rPr dirty="0"/>
              <a:t>Project is feasible in all aspects for academic and professional use.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Market/User Needs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pPr>
              <a:buFont typeface="Wingdings" panose="05000000000000000000" pitchFamily="2" charset="2"/>
              <a:buChar char="v"/>
              <a:defRPr sz="2000"/>
            </a:pPr>
            <a:r>
              <a:rPr b="1" dirty="0"/>
              <a:t>Target Users</a:t>
            </a:r>
            <a:r>
              <a:rPr dirty="0"/>
              <a:t>: Students, researchers, forensic labs, and small enterprises.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  <a:defRPr sz="2000"/>
            </a:pPr>
            <a:endParaRPr dirty="0"/>
          </a:p>
          <a:p>
            <a:pPr>
              <a:buFont typeface="Wingdings" panose="05000000000000000000" pitchFamily="2" charset="2"/>
              <a:buChar char="v"/>
              <a:defRPr sz="2000"/>
            </a:pPr>
            <a:r>
              <a:rPr b="1" dirty="0"/>
              <a:t>Identified Needs:</a:t>
            </a:r>
          </a:p>
          <a:p>
            <a:pPr>
              <a:defRPr sz="2000"/>
            </a:pPr>
            <a:r>
              <a:rPr dirty="0"/>
              <a:t>Affordable and accessible system.</a:t>
            </a:r>
          </a:p>
          <a:p>
            <a:pPr>
              <a:defRPr sz="2000"/>
            </a:pPr>
            <a:r>
              <a:rPr dirty="0"/>
              <a:t>Easy-to-use interface without technical complexity.</a:t>
            </a:r>
          </a:p>
          <a:p>
            <a:pPr>
              <a:defRPr sz="2000"/>
            </a:pPr>
            <a:r>
              <a:rPr dirty="0"/>
              <a:t>Real-time or near real-time processing.</a:t>
            </a:r>
            <a:endParaRPr lang="en-IN" dirty="0"/>
          </a:p>
          <a:p>
            <a:pPr marL="0" indent="0">
              <a:buNone/>
              <a:defRPr sz="2000"/>
            </a:pPr>
            <a:endParaRPr dirty="0"/>
          </a:p>
          <a:p>
            <a:pPr>
              <a:buFont typeface="Wingdings" panose="05000000000000000000" pitchFamily="2" charset="2"/>
              <a:buChar char="v"/>
              <a:defRPr sz="2000"/>
            </a:pPr>
            <a:r>
              <a:rPr b="1" dirty="0"/>
              <a:t>Our System Addresses These Needs By:</a:t>
            </a:r>
          </a:p>
          <a:p>
            <a:pPr>
              <a:defRPr sz="2000"/>
            </a:pPr>
            <a:r>
              <a:rPr dirty="0"/>
              <a:t>Providing free and unified access.</a:t>
            </a:r>
          </a:p>
          <a:p>
            <a:pPr>
              <a:defRPr sz="2000"/>
            </a:pPr>
            <a:r>
              <a:rPr dirty="0"/>
              <a:t>Offering search, library, and comparison features in one platform.</a:t>
            </a:r>
          </a:p>
          <a:p>
            <a:pPr>
              <a:defRPr sz="2000"/>
            </a:pPr>
            <a:r>
              <a:rPr dirty="0"/>
              <a:t>Ensuring simple UI for broad adoption.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buFont typeface="Wingdings" panose="05000000000000000000" pitchFamily="2" charset="2"/>
              <a:buChar char="v"/>
              <a:defRPr sz="2000"/>
            </a:pPr>
            <a:r>
              <a:rPr b="1" dirty="0"/>
              <a:t>System Flow:</a:t>
            </a:r>
          </a:p>
          <a:p>
            <a:pPr marL="0" indent="0">
              <a:buNone/>
              <a:defRPr sz="2000"/>
            </a:pPr>
            <a:r>
              <a:rPr dirty="0"/>
              <a:t>1. User uploads voice sample.</a:t>
            </a:r>
          </a:p>
          <a:p>
            <a:pPr marL="0" indent="0">
              <a:buNone/>
              <a:defRPr sz="2000"/>
            </a:pPr>
            <a:r>
              <a:rPr dirty="0"/>
              <a:t>2. Features extracted (MFCC).</a:t>
            </a:r>
          </a:p>
          <a:p>
            <a:pPr marL="0" indent="0">
              <a:buNone/>
              <a:defRPr sz="2000"/>
            </a:pPr>
            <a:r>
              <a:rPr dirty="0"/>
              <a:t>3. Features stored in SQLite database.</a:t>
            </a:r>
          </a:p>
          <a:p>
            <a:pPr marL="0" indent="0">
              <a:buNone/>
              <a:defRPr sz="2000"/>
            </a:pPr>
            <a:r>
              <a:rPr dirty="0"/>
              <a:t>4. Matching engine compares features.</a:t>
            </a:r>
          </a:p>
          <a:p>
            <a:pPr marL="0" indent="0">
              <a:buNone/>
              <a:defRPr sz="2000"/>
            </a:pPr>
            <a:r>
              <a:rPr dirty="0"/>
              <a:t>5. Output displayed with similarity score and verdict.</a:t>
            </a:r>
            <a:endParaRPr lang="en-IN" dirty="0"/>
          </a:p>
          <a:p>
            <a:pPr marL="0" indent="0">
              <a:buNone/>
              <a:defRPr sz="2000"/>
            </a:pPr>
            <a:endParaRPr dirty="0"/>
          </a:p>
          <a:p>
            <a:pPr>
              <a:buFont typeface="Wingdings" panose="05000000000000000000" pitchFamily="2" charset="2"/>
              <a:buChar char="v"/>
              <a:defRPr sz="2000"/>
            </a:pPr>
            <a:r>
              <a:rPr b="1" dirty="0"/>
              <a:t>Frontend: </a:t>
            </a:r>
            <a:r>
              <a:rPr dirty="0" err="1"/>
              <a:t>Streamlit</a:t>
            </a:r>
            <a:r>
              <a:rPr dirty="0"/>
              <a:t> Web Interface.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  <a:defRPr sz="2000"/>
            </a:pPr>
            <a:endParaRPr dirty="0"/>
          </a:p>
          <a:p>
            <a:pPr>
              <a:buFont typeface="Wingdings" panose="05000000000000000000" pitchFamily="2" charset="2"/>
              <a:buChar char="v"/>
              <a:defRPr sz="2000"/>
            </a:pPr>
            <a:r>
              <a:rPr b="1" dirty="0"/>
              <a:t>Backend:</a:t>
            </a:r>
            <a:r>
              <a:rPr dirty="0"/>
              <a:t> Python processing + SQLite database.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and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dirty="0"/>
          </a:p>
          <a:p>
            <a:pPr>
              <a:buFont typeface="Wingdings" panose="05000000000000000000" pitchFamily="2" charset="2"/>
              <a:buChar char="v"/>
              <a:defRPr sz="2000"/>
            </a:pPr>
            <a:r>
              <a:rPr dirty="0"/>
              <a:t>Technology Stack: Python, </a:t>
            </a:r>
            <a:r>
              <a:rPr dirty="0" err="1"/>
              <a:t>Librosa</a:t>
            </a:r>
            <a:r>
              <a:rPr dirty="0"/>
              <a:t>, </a:t>
            </a:r>
            <a:r>
              <a:rPr dirty="0" err="1"/>
              <a:t>Streamlit</a:t>
            </a:r>
            <a:r>
              <a:rPr dirty="0"/>
              <a:t>, SQLite.</a:t>
            </a:r>
            <a:endParaRPr lang="en-IN" dirty="0"/>
          </a:p>
          <a:p>
            <a:pPr>
              <a:buFont typeface="Wingdings" panose="05000000000000000000" pitchFamily="2" charset="2"/>
              <a:buChar char="v"/>
              <a:defRPr sz="2000"/>
            </a:pPr>
            <a:endParaRPr lang="en-IN" dirty="0"/>
          </a:p>
          <a:p>
            <a:pPr>
              <a:buFont typeface="Wingdings" panose="05000000000000000000" pitchFamily="2" charset="2"/>
              <a:buChar char="v"/>
              <a:defRPr sz="2000"/>
            </a:pPr>
            <a:endParaRPr dirty="0"/>
          </a:p>
          <a:p>
            <a:pPr>
              <a:buFont typeface="Wingdings" panose="05000000000000000000" pitchFamily="2" charset="2"/>
              <a:buChar char="v"/>
              <a:defRPr sz="2000"/>
            </a:pPr>
            <a:r>
              <a:rPr dirty="0"/>
              <a:t>Features Implemented:</a:t>
            </a:r>
          </a:p>
          <a:p>
            <a:pPr>
              <a:defRPr sz="2000"/>
            </a:pPr>
            <a:r>
              <a:rPr dirty="0"/>
              <a:t>Upload and store voice samples in a library.</a:t>
            </a:r>
          </a:p>
          <a:p>
            <a:pPr>
              <a:defRPr sz="2000"/>
            </a:pPr>
            <a:r>
              <a:rPr dirty="0"/>
              <a:t>Search for existing voice samples.</a:t>
            </a:r>
          </a:p>
          <a:p>
            <a:pPr>
              <a:defRPr sz="2000"/>
            </a:pPr>
            <a:r>
              <a:rPr dirty="0"/>
              <a:t>Compare two samples with similarity score and verdict.</a:t>
            </a:r>
            <a:endParaRPr lang="en-IN" dirty="0"/>
          </a:p>
          <a:p>
            <a:pPr marL="0" indent="0">
              <a:buNone/>
              <a:defRPr sz="2000"/>
            </a:pPr>
            <a:endParaRPr dirty="0"/>
          </a:p>
          <a:p>
            <a:pPr>
              <a:buFont typeface="Wingdings" panose="05000000000000000000" pitchFamily="2" charset="2"/>
              <a:buChar char="v"/>
              <a:defRPr sz="2000"/>
            </a:pPr>
            <a:r>
              <a:rPr dirty="0"/>
              <a:t>Live Demo:</a:t>
            </a:r>
          </a:p>
          <a:p>
            <a:pPr>
              <a:defRPr sz="2000"/>
            </a:pPr>
            <a:r>
              <a:rPr dirty="0"/>
              <a:t> • System hosted on </a:t>
            </a:r>
            <a:r>
              <a:rPr dirty="0" err="1"/>
              <a:t>Streamlit</a:t>
            </a:r>
            <a:r>
              <a:rPr dirty="0"/>
              <a:t>.</a:t>
            </a:r>
          </a:p>
          <a:p>
            <a:pPr>
              <a:defRPr sz="2000"/>
            </a:pPr>
            <a:r>
              <a:rPr dirty="0"/>
              <a:t> • Shows real-time comparison results.</a:t>
            </a:r>
          </a:p>
          <a:p>
            <a:pPr>
              <a:defRPr sz="2000"/>
            </a:pPr>
            <a:r>
              <a:rPr dirty="0"/>
              <a:t>Fallback: Screenshots/video in case of network or technical issues.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ADFCB7-B37E-EBA0-3A1A-E27C7ADDDE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729" y="146701"/>
            <a:ext cx="8229600" cy="3147105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4BBAC03-2E20-B9F6-190F-97EDB5F92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29" y="299101"/>
            <a:ext cx="8229600" cy="3147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D7966-204F-D64F-4B6B-9AF6F6202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29" y="3446206"/>
            <a:ext cx="8573729" cy="350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023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619</Words>
  <Application>Microsoft Office PowerPoint</Application>
  <PresentationFormat>On-screen Show (4:3)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Unified Voice Analysis and Comparison System</vt:lpstr>
      <vt:lpstr>Introduction</vt:lpstr>
      <vt:lpstr>Problem Statement</vt:lpstr>
      <vt:lpstr>Relevance to ICT Domain</vt:lpstr>
      <vt:lpstr>Feasibility Analysis</vt:lpstr>
      <vt:lpstr>Market/User Needs Analysis</vt:lpstr>
      <vt:lpstr>System Architecture</vt:lpstr>
      <vt:lpstr>Implementation and Demo</vt:lpstr>
      <vt:lpstr>PowerPoint Presentation</vt:lpstr>
      <vt:lpstr>PowerPoint Presentation</vt:lpstr>
      <vt:lpstr>PowerPoint Presentation</vt:lpstr>
      <vt:lpstr>Results and Comparison</vt:lpstr>
      <vt:lpstr>Conclusion &amp; 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Akash Chudasama</dc:creator>
  <cp:keywords/>
  <dc:description>generated using python-pptx</dc:description>
  <cp:lastModifiedBy>Akash Chudasama</cp:lastModifiedBy>
  <cp:revision>2</cp:revision>
  <dcterms:created xsi:type="dcterms:W3CDTF">2013-01-27T09:14:16Z</dcterms:created>
  <dcterms:modified xsi:type="dcterms:W3CDTF">2025-09-25T13:02:35Z</dcterms:modified>
  <cp:category/>
</cp:coreProperties>
</file>