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286" r:id="rId3"/>
    <p:sldId id="287" r:id="rId4"/>
    <p:sldId id="382" r:id="rId5"/>
    <p:sldId id="383" r:id="rId6"/>
    <p:sldId id="419" r:id="rId7"/>
    <p:sldId id="385" r:id="rId8"/>
    <p:sldId id="420" r:id="rId9"/>
    <p:sldId id="386" r:id="rId10"/>
    <p:sldId id="387" r:id="rId11"/>
    <p:sldId id="388" r:id="rId12"/>
    <p:sldId id="389" r:id="rId13"/>
    <p:sldId id="422" r:id="rId14"/>
    <p:sldId id="390" r:id="rId15"/>
    <p:sldId id="391" r:id="rId16"/>
    <p:sldId id="392" r:id="rId17"/>
    <p:sldId id="393" r:id="rId18"/>
    <p:sldId id="423" r:id="rId19"/>
    <p:sldId id="395" r:id="rId20"/>
    <p:sldId id="396" r:id="rId21"/>
    <p:sldId id="398" r:id="rId22"/>
    <p:sldId id="399" r:id="rId23"/>
    <p:sldId id="424" r:id="rId24"/>
    <p:sldId id="400" r:id="rId25"/>
    <p:sldId id="401" r:id="rId26"/>
    <p:sldId id="402" r:id="rId27"/>
    <p:sldId id="403" r:id="rId28"/>
    <p:sldId id="425" r:id="rId29"/>
    <p:sldId id="405" r:id="rId30"/>
    <p:sldId id="407" r:id="rId31"/>
    <p:sldId id="406" r:id="rId32"/>
    <p:sldId id="426" r:id="rId33"/>
    <p:sldId id="408" r:id="rId34"/>
    <p:sldId id="409" r:id="rId35"/>
    <p:sldId id="413" r:id="rId36"/>
    <p:sldId id="410" r:id="rId37"/>
    <p:sldId id="411" r:id="rId38"/>
    <p:sldId id="414" r:id="rId39"/>
    <p:sldId id="412" r:id="rId40"/>
    <p:sldId id="415" r:id="rId41"/>
    <p:sldId id="416" r:id="rId42"/>
    <p:sldId id="417" r:id="rId43"/>
    <p:sldId id="427" r:id="rId44"/>
    <p:sldId id="284" r:id="rId4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766" autoAdjust="0"/>
  </p:normalViewPr>
  <p:slideViewPr>
    <p:cSldViewPr>
      <p:cViewPr varScale="1">
        <p:scale>
          <a:sx n="83" d="100"/>
          <a:sy n="83" d="100"/>
        </p:scale>
        <p:origin x="7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(Binary Search Tree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581887" y="4293096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-24-25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105281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binary-search-tree property allows us to print keys in a binary search tree in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order, recursively, using an algorithm called an in-order tree walk. Elements are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printed in monotonically increasing order.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INORDER-TREE-TRAVERSAL works: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Check to make sure that x is not NIL.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Recursively, print the keys of the nodes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subtree.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Print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57250" lvl="2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Recursively, print the keys of the nodes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subtree.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33982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70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44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556792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common BST traversing algorithm (i.e. In-order tree traversal) is given below for easy understanding:</a:t>
                </a:r>
              </a:p>
              <a:p>
                <a:pPr marL="0" indent="0" algn="just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𝑝𝑟𝑖𝑛𝑡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𝐼𝑛𝑜𝑟𝑑𝑒𝑟</m:t>
                      </m:r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556792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 r="-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D89BA16-7DE4-4048-825F-B1D4264BEE99}"/>
              </a:ext>
            </a:extLst>
          </p:cNvPr>
          <p:cNvGrpSpPr/>
          <p:nvPr/>
        </p:nvGrpSpPr>
        <p:grpSpPr>
          <a:xfrm>
            <a:off x="4788024" y="2924944"/>
            <a:ext cx="3467073" cy="2088232"/>
            <a:chOff x="2653577" y="3227512"/>
            <a:chExt cx="3890123" cy="21602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69D7A6-9304-42A7-B21A-408C6D1FCE7A}"/>
                </a:ext>
              </a:extLst>
            </p:cNvPr>
            <p:cNvSpPr/>
            <p:nvPr/>
          </p:nvSpPr>
          <p:spPr>
            <a:xfrm>
              <a:off x="4319676" y="3227512"/>
              <a:ext cx="540356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75042-71C4-4CE1-B19B-0090D83E646F}"/>
                </a:ext>
              </a:extLst>
            </p:cNvPr>
            <p:cNvSpPr/>
            <p:nvPr/>
          </p:nvSpPr>
          <p:spPr>
            <a:xfrm>
              <a:off x="3149220" y="3742512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7CF9F2-08CD-47E8-BDD1-7CA084F1449D}"/>
                </a:ext>
              </a:extLst>
            </p:cNvPr>
            <p:cNvSpPr/>
            <p:nvPr/>
          </p:nvSpPr>
          <p:spPr>
            <a:xfrm>
              <a:off x="5472477" y="374251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623D6F-9173-475E-A6D3-4D383438B277}"/>
                </a:ext>
              </a:extLst>
            </p:cNvPr>
            <p:cNvSpPr/>
            <p:nvPr/>
          </p:nvSpPr>
          <p:spPr>
            <a:xfrm>
              <a:off x="3525296" y="4352036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C3F96C-60EF-450F-A06B-39292EB2A396}"/>
                </a:ext>
              </a:extLst>
            </p:cNvPr>
            <p:cNvSpPr/>
            <p:nvPr/>
          </p:nvSpPr>
          <p:spPr>
            <a:xfrm>
              <a:off x="2653577" y="4352036"/>
              <a:ext cx="574769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484E6-4A12-473F-A7C6-5F12AA7F9CAB}"/>
                </a:ext>
              </a:extLst>
            </p:cNvPr>
            <p:cNvSpPr/>
            <p:nvPr/>
          </p:nvSpPr>
          <p:spPr>
            <a:xfrm>
              <a:off x="5915653" y="435065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CB08D0-E584-4108-B6AE-2EA05E54E480}"/>
                </a:ext>
              </a:extLst>
            </p:cNvPr>
            <p:cNvSpPr/>
            <p:nvPr/>
          </p:nvSpPr>
          <p:spPr>
            <a:xfrm>
              <a:off x="5043935" y="4350652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9BD66C-AB36-462E-9E04-BA168749890A}"/>
                </a:ext>
              </a:extLst>
            </p:cNvPr>
            <p:cNvSpPr/>
            <p:nvPr/>
          </p:nvSpPr>
          <p:spPr>
            <a:xfrm>
              <a:off x="5597763" y="4980216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CB55B7-7FF2-41A4-94E5-5180386A67CB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3639817" y="3431280"/>
              <a:ext cx="679859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F8E962-0F18-451E-8768-B8676C261A1E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940962" y="4090366"/>
              <a:ext cx="292431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90F7EE-587F-4C55-9DEF-559B9EF4F4EB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5320849" y="4090366"/>
              <a:ext cx="243603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438040-3382-47D5-8276-70F66D8FDA1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 flipH="1">
              <a:off x="5874677" y="4698506"/>
              <a:ext cx="132951" cy="2817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62F791-E764-4875-BE47-D552703D4DE9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3639817" y="4090366"/>
              <a:ext cx="172864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C4C836-623A-48A5-9DBA-EA946B2CF436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860032" y="3431280"/>
              <a:ext cx="704420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DAA10A-4DE0-4603-9727-53CF4B61562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6008549" y="4090366"/>
              <a:ext cx="221128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7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784" y="1168209"/>
                <a:ext cx="773464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Traversing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The in-order tree traversal on the example below, getting the output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→  6→9→10→14→16→17→19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Correctness: Follows by induction directly from the binary-search-tree property.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Time: Intuitively, the walk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 for a tree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nodes, because we visit and print each node once.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784" y="1168209"/>
                <a:ext cx="7734640" cy="4114800"/>
              </a:xfrm>
              <a:prstGeom prst="rect">
                <a:avLst/>
              </a:prstGeom>
              <a:blipFill>
                <a:blip r:embed="rId2"/>
                <a:stretch>
                  <a:fillRect l="-1182" t="-1185" r="-8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D89BA16-7DE4-4048-825F-B1D4264BEE99}"/>
              </a:ext>
            </a:extLst>
          </p:cNvPr>
          <p:cNvGrpSpPr/>
          <p:nvPr/>
        </p:nvGrpSpPr>
        <p:grpSpPr>
          <a:xfrm>
            <a:off x="2787567" y="3742298"/>
            <a:ext cx="3467073" cy="2088232"/>
            <a:chOff x="2653577" y="3227512"/>
            <a:chExt cx="3890123" cy="21602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69D7A6-9304-42A7-B21A-408C6D1FCE7A}"/>
                </a:ext>
              </a:extLst>
            </p:cNvPr>
            <p:cNvSpPr/>
            <p:nvPr/>
          </p:nvSpPr>
          <p:spPr>
            <a:xfrm>
              <a:off x="4319676" y="3227512"/>
              <a:ext cx="540356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75042-71C4-4CE1-B19B-0090D83E646F}"/>
                </a:ext>
              </a:extLst>
            </p:cNvPr>
            <p:cNvSpPr/>
            <p:nvPr/>
          </p:nvSpPr>
          <p:spPr>
            <a:xfrm>
              <a:off x="3149220" y="3742512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7CF9F2-08CD-47E8-BDD1-7CA084F1449D}"/>
                </a:ext>
              </a:extLst>
            </p:cNvPr>
            <p:cNvSpPr/>
            <p:nvPr/>
          </p:nvSpPr>
          <p:spPr>
            <a:xfrm>
              <a:off x="5472477" y="374251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16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623D6F-9173-475E-A6D3-4D383438B277}"/>
                </a:ext>
              </a:extLst>
            </p:cNvPr>
            <p:cNvSpPr/>
            <p:nvPr/>
          </p:nvSpPr>
          <p:spPr>
            <a:xfrm>
              <a:off x="3525296" y="4352036"/>
              <a:ext cx="574770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C3F96C-60EF-450F-A06B-39292EB2A396}"/>
                </a:ext>
              </a:extLst>
            </p:cNvPr>
            <p:cNvSpPr/>
            <p:nvPr/>
          </p:nvSpPr>
          <p:spPr>
            <a:xfrm>
              <a:off x="2653577" y="4352036"/>
              <a:ext cx="574769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484E6-4A12-473F-A7C6-5F12AA7F9CAB}"/>
                </a:ext>
              </a:extLst>
            </p:cNvPr>
            <p:cNvSpPr/>
            <p:nvPr/>
          </p:nvSpPr>
          <p:spPr>
            <a:xfrm>
              <a:off x="5915653" y="4350652"/>
              <a:ext cx="62804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CB08D0-E584-4108-B6AE-2EA05E54E480}"/>
                </a:ext>
              </a:extLst>
            </p:cNvPr>
            <p:cNvSpPr/>
            <p:nvPr/>
          </p:nvSpPr>
          <p:spPr>
            <a:xfrm>
              <a:off x="5043935" y="4350652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9BD66C-AB36-462E-9E04-BA168749890A}"/>
                </a:ext>
              </a:extLst>
            </p:cNvPr>
            <p:cNvSpPr/>
            <p:nvPr/>
          </p:nvSpPr>
          <p:spPr>
            <a:xfrm>
              <a:off x="5597763" y="4980216"/>
              <a:ext cx="553827" cy="40753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CB55B7-7FF2-41A4-94E5-5180386A67CB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3639817" y="3431280"/>
              <a:ext cx="679859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F8E962-0F18-451E-8768-B8676C261A1E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940962" y="4090366"/>
              <a:ext cx="292431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90F7EE-587F-4C55-9DEF-559B9EF4F4EB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5320849" y="4090366"/>
              <a:ext cx="243603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438040-3382-47D5-8276-70F66D8FDA1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 flipH="1">
              <a:off x="5874677" y="4698506"/>
              <a:ext cx="132951" cy="2817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62F791-E764-4875-BE47-D552703D4DE9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3639817" y="4090366"/>
              <a:ext cx="172864" cy="2616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C4C836-623A-48A5-9DBA-EA946B2CF436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860032" y="3431280"/>
              <a:ext cx="704420" cy="3709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DAA10A-4DE0-4603-9727-53CF4B61562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6008549" y="4090366"/>
              <a:ext cx="221128" cy="2602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1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255940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search procedure returns a pointer to the node with key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‘k’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the key exists, otherwise return </a:t>
                </a:r>
                <a:r>
                  <a:rPr 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‘NULL’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 r="-846" b="-4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6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search key 13 on the following Tree.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endParaRPr lang="en-US" sz="2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6D0CC4-B8D1-4E3C-987C-624A2777F860}"/>
              </a:ext>
            </a:extLst>
          </p:cNvPr>
          <p:cNvGrpSpPr/>
          <p:nvPr/>
        </p:nvGrpSpPr>
        <p:grpSpPr>
          <a:xfrm>
            <a:off x="2483768" y="2348880"/>
            <a:ext cx="3715475" cy="2743203"/>
            <a:chOff x="4695611" y="2483486"/>
            <a:chExt cx="3715475" cy="27432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67EEAD-F2DA-44BB-B0BC-5CCA05C673DF}"/>
                </a:ext>
              </a:extLst>
            </p:cNvPr>
            <p:cNvGrpSpPr/>
            <p:nvPr/>
          </p:nvGrpSpPr>
          <p:grpSpPr>
            <a:xfrm>
              <a:off x="4923897" y="2483486"/>
              <a:ext cx="3487189" cy="1719344"/>
              <a:chOff x="2631006" y="3227512"/>
              <a:chExt cx="3912694" cy="177863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05D72F-355A-4CCD-9F60-A32A0B08035E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15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562A20-6F33-4412-A868-A6A1DCFD7923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3E2BEB-FB30-472D-873B-1B5EE81B6F5B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8CC3263-C37C-44DB-97C1-91308F7A6753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0949CC-1021-4F85-96A5-4225ABD8F9A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C04C1F-8B21-4AC8-942F-38159B9D7892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FD106F-989A-447E-B802-0F2374B9D9D0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9FA9B19-50CF-40F6-A57A-2EFE3BE223FC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62F570-7C21-4059-91CB-834004733058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F021A85-6E90-48F5-B683-0F67ADEC84A6}"/>
                  </a:ext>
                </a:extLst>
              </p:cNvPr>
              <p:cNvCxnSpPr>
                <a:cxnSpLocks/>
                <a:stCxn id="8" idx="3"/>
                <a:endCxn id="12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E1A2EF-96FF-43E2-A549-3FCEE49DE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1006" y="4724433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E1A5882-B4A7-4272-91C4-0463AC20D146}"/>
                  </a:ext>
                </a:extLst>
              </p:cNvPr>
              <p:cNvCxnSpPr>
                <a:cxnSpLocks/>
                <a:stCxn id="7" idx="5"/>
                <a:endCxn id="9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18E59F7-C5AD-4C9B-BFDD-E217AFB512DE}"/>
                  </a:ext>
                </a:extLst>
              </p:cNvPr>
              <p:cNvCxnSpPr>
                <a:cxnSpLocks/>
                <a:stCxn id="6" idx="6"/>
                <a:endCxn id="8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C87BC1A-0513-4E11-9877-B019B6892BDD}"/>
                  </a:ext>
                </a:extLst>
              </p:cNvPr>
              <p:cNvCxnSpPr>
                <a:cxnSpLocks/>
                <a:stCxn id="8" idx="5"/>
                <a:endCxn id="11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E5CD08A-3BDE-47B4-BEC1-66C5D79E9581}"/>
                </a:ext>
              </a:extLst>
            </p:cNvPr>
            <p:cNvSpPr/>
            <p:nvPr/>
          </p:nvSpPr>
          <p:spPr>
            <a:xfrm>
              <a:off x="4695611" y="4212241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1DA3F9-43FE-47B5-9FDC-054C177C42EC}"/>
                </a:ext>
              </a:extLst>
            </p:cNvPr>
            <p:cNvSpPr/>
            <p:nvPr/>
          </p:nvSpPr>
          <p:spPr>
            <a:xfrm>
              <a:off x="5281681" y="4212240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D25F5B-362D-4E7B-98C4-B56BE2DFB0E5}"/>
                </a:ext>
              </a:extLst>
            </p:cNvPr>
            <p:cNvCxnSpPr>
              <a:cxnSpLocks/>
              <a:stCxn id="10" idx="5"/>
              <a:endCxn id="3" idx="0"/>
            </p:cNvCxnSpPr>
            <p:nvPr/>
          </p:nvCxnSpPr>
          <p:spPr>
            <a:xfrm>
              <a:off x="5381257" y="3906785"/>
              <a:ext cx="147223" cy="3054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A25F17-06BF-4841-B76C-CC0D92F9B02A}"/>
                </a:ext>
              </a:extLst>
            </p:cNvPr>
            <p:cNvSpPr/>
            <p:nvPr/>
          </p:nvSpPr>
          <p:spPr>
            <a:xfrm>
              <a:off x="6094626" y="4229100"/>
              <a:ext cx="493598" cy="393951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AC716C-3BC0-4122-A826-718689A7496B}"/>
                </a:ext>
              </a:extLst>
            </p:cNvPr>
            <p:cNvCxnSpPr>
              <a:cxnSpLocks/>
              <a:stCxn id="9" idx="5"/>
              <a:endCxn id="27" idx="0"/>
            </p:cNvCxnSpPr>
            <p:nvPr/>
          </p:nvCxnSpPr>
          <p:spPr>
            <a:xfrm>
              <a:off x="6158178" y="3906785"/>
              <a:ext cx="183247" cy="32231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5267026-A586-458D-8C9F-FC42944D4B54}"/>
                </a:ext>
              </a:extLst>
            </p:cNvPr>
            <p:cNvSpPr/>
            <p:nvPr/>
          </p:nvSpPr>
          <p:spPr>
            <a:xfrm>
              <a:off x="5734586" y="4832737"/>
              <a:ext cx="493598" cy="393952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9CB375-9E48-4F03-9E06-5B251A8D6FFD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981386" y="4581128"/>
              <a:ext cx="217111" cy="25161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44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search key 13 on the following Tree.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just">
                  <a:buAutoNum type="arabicPeriod"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4DD3B28-51E0-42A3-ABC5-8C6E9561612E}"/>
              </a:ext>
            </a:extLst>
          </p:cNvPr>
          <p:cNvGrpSpPr/>
          <p:nvPr/>
        </p:nvGrpSpPr>
        <p:grpSpPr>
          <a:xfrm>
            <a:off x="4971325" y="2132856"/>
            <a:ext cx="3715475" cy="3031235"/>
            <a:chOff x="4971325" y="2132856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420888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188D46-D38C-4A70-9B3A-4D38C7819067}"/>
                </a:ext>
              </a:extLst>
            </p:cNvPr>
            <p:cNvCxnSpPr/>
            <p:nvPr/>
          </p:nvCxnSpPr>
          <p:spPr>
            <a:xfrm>
              <a:off x="6948264" y="2132856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70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search key 13 on the following Tree.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𝑺𝒆𝒂𝒓𝒄𝒉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𝑆𝑒𝑎𝑟𝑐h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],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511" y="1315547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99F82A0-B46F-4C2A-B5DC-B4B7A7CC3332}"/>
              </a:ext>
            </a:extLst>
          </p:cNvPr>
          <p:cNvGrpSpPr/>
          <p:nvPr/>
        </p:nvGrpSpPr>
        <p:grpSpPr>
          <a:xfrm>
            <a:off x="5292080" y="1544529"/>
            <a:ext cx="3715475" cy="3031235"/>
            <a:chOff x="4971325" y="1916832"/>
            <a:chExt cx="3715475" cy="303123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97BCD70-467B-4EC9-8EBA-7E5A06DEFE0F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456F2D9-D3A7-4469-AE27-16A4C0858164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740CBC4-4C63-40B3-8A2B-8FD885F47DD9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C78B9A4-A319-432A-8659-498C25C6DDDC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8F1E954-5278-4939-9ED9-4FF318094FFB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4F5CA2BC-0F82-40F2-91F9-396E49F2946A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BA1972B2-78D0-4743-8176-1F1C9E9948AC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1C04CAD-C905-4835-A693-A8F2842F96FF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C0393CD-622B-4A80-ADB6-25E5A5715B5E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F84DCD4-6A7D-479B-B103-3693800D456E}"/>
                    </a:ext>
                  </a:extLst>
                </p:cNvPr>
                <p:cNvCxnSpPr>
                  <a:cxnSpLocks/>
                  <a:stCxn id="72" idx="2"/>
                  <a:endCxn id="73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672455-E4EC-45F7-BCF3-25079DF079DF}"/>
                    </a:ext>
                  </a:extLst>
                </p:cNvPr>
                <p:cNvCxnSpPr>
                  <a:cxnSpLocks/>
                  <a:stCxn id="73" idx="3"/>
                  <a:endCxn id="76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143E2C0-38E7-4C25-9AB8-C8329ED0AA6A}"/>
                    </a:ext>
                  </a:extLst>
                </p:cNvPr>
                <p:cNvCxnSpPr>
                  <a:cxnSpLocks/>
                  <a:stCxn id="74" idx="3"/>
                  <a:endCxn id="78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034B70D-9953-47B0-9BC8-968CF3167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2DD75AE-223F-4FFF-AF32-3912ABAE0E66}"/>
                    </a:ext>
                  </a:extLst>
                </p:cNvPr>
                <p:cNvCxnSpPr>
                  <a:cxnSpLocks/>
                  <a:stCxn id="73" idx="5"/>
                  <a:endCxn id="75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B8258AD-E37F-4A1A-910B-33DAB6DB97BD}"/>
                    </a:ext>
                  </a:extLst>
                </p:cNvPr>
                <p:cNvCxnSpPr>
                  <a:cxnSpLocks/>
                  <a:stCxn id="72" idx="6"/>
                  <a:endCxn id="74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750EC73-A47A-4B2A-9054-A0623B5DCCB9}"/>
                    </a:ext>
                  </a:extLst>
                </p:cNvPr>
                <p:cNvCxnSpPr>
                  <a:cxnSpLocks/>
                  <a:stCxn id="74" idx="5"/>
                  <a:endCxn id="77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FB0F781-EA73-4167-99A0-97676E6DFC98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CBA1579-FD29-4BD0-AC5C-015EDA51CAA9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45888F4-4A61-48A6-B2CD-4564D9B8A9D7}"/>
                  </a:ext>
                </a:extLst>
              </p:cNvPr>
              <p:cNvCxnSpPr>
                <a:cxnSpLocks/>
                <a:stCxn id="76" idx="5"/>
                <a:endCxn id="66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4AB2B8D-ADAA-41CB-B4E0-539AEF73FF89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B63E6C5-B96A-4BCB-A895-EA0ABB17958A}"/>
                  </a:ext>
                </a:extLst>
              </p:cNvPr>
              <p:cNvCxnSpPr>
                <a:cxnSpLocks/>
                <a:stCxn id="75" idx="5"/>
                <a:endCxn id="68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4CB2C3-5F76-4775-9E65-92EB7B891A07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B7698F1-A156-4486-BD20-96705185DE7F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B84A75C-9FC2-4EA7-B8E8-2078D60DE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192" y="2564439"/>
              <a:ext cx="355134" cy="2164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D72CC91-66CF-45CB-AD44-6E55991D8F0F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5E4056E-FB8A-4672-B19D-91CDED6102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4626" y="2916467"/>
              <a:ext cx="301590" cy="440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5C26C1C-1EE5-478B-BF9C-10A4B2587A38}"/>
                </a:ext>
              </a:extLst>
            </p:cNvPr>
            <p:cNvCxnSpPr>
              <a:cxnSpLocks/>
            </p:cNvCxnSpPr>
            <p:nvPr/>
          </p:nvCxnSpPr>
          <p:spPr>
            <a:xfrm>
              <a:off x="6586044" y="3473759"/>
              <a:ext cx="246393" cy="476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63538CD2-F460-44CB-86A2-879889C84E79}"/>
                </a:ext>
              </a:extLst>
            </p:cNvPr>
            <p:cNvSpPr/>
            <p:nvPr/>
          </p:nvSpPr>
          <p:spPr>
            <a:xfrm>
              <a:off x="6783938" y="4075445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5BC865-6645-4130-A7EA-0FBFF332E3DE}"/>
                  </a:ext>
                </a:extLst>
              </p:cNvPr>
              <p:cNvSpPr txBox="1"/>
              <p:nvPr/>
            </p:nvSpPr>
            <p:spPr>
              <a:xfrm>
                <a:off x="5076056" y="454364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5BC865-6645-4130-A7EA-0FBFF332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43645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12827D-3EBB-4B45-85EF-BE2EC27B4BBB}"/>
                  </a:ext>
                </a:extLst>
              </p:cNvPr>
              <p:cNvSpPr txBox="1"/>
              <p:nvPr/>
            </p:nvSpPr>
            <p:spPr>
              <a:xfrm>
                <a:off x="807428" y="5186364"/>
                <a:ext cx="76749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dirty="0">
                    <a:solidFill>
                      <a:srgbClr val="000000"/>
                    </a:solidFill>
                  </a:rPr>
                  <a:t>Time: The algorithm is recursive and visit nodes on a downward path from the root. Thus, running time is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</a:rPr>
                  <a:t>, where h is the height of the tree.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12827D-3EBB-4B45-85EF-BE2EC27B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8" y="5186364"/>
                <a:ext cx="7674978" cy="584775"/>
              </a:xfrm>
              <a:prstGeom prst="rect">
                <a:avLst/>
              </a:prstGeom>
              <a:blipFill>
                <a:blip r:embed="rId4"/>
                <a:stretch>
                  <a:fillRect l="-397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8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700808"/>
            <a:ext cx="734481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Minimum and Maximum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binary-search-tree property guarantees that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the minimum key of a binary search tree is located at the leftmost node, and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the maximum key of a binary search tree is located at the rightmost node.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Traverse the appropriate pointers (left or right) until NIL is reached.</a:t>
            </a:r>
            <a:endParaRPr lang="en-US" sz="24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17166" y="1412900"/>
                <a:ext cx="7887282" cy="4176340"/>
              </a:xfrm>
            </p:spPr>
            <p:txBody>
              <a:bodyPr/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0000"/>
                    </a:solidFill>
                  </a:rPr>
                  <a:t>Data structures that support many dynamic-set operations.</a:t>
                </a:r>
              </a:p>
              <a:p>
                <a:pPr marL="360363" indent="-360363" algn="just"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000000"/>
                    </a:solidFill>
                  </a:rPr>
                  <a:t>Can be used as both a dictionary and as a priority queue.</a:t>
                </a:r>
              </a:p>
              <a:p>
                <a:pPr marL="360363" indent="-360363" algn="just"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rgbClr val="000000"/>
                    </a:solidFill>
                  </a:rPr>
                  <a:t>Basic operations take time proportional to the height of the tree.</a:t>
                </a:r>
              </a:p>
              <a:p>
                <a:pPr marL="1200150" lvl="1" indent="-457200" algn="just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0000"/>
                    </a:solidFill>
                  </a:rPr>
                  <a:t>For complete binary tree with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</a:rPr>
                  <a:t> nodes: worst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200150" lvl="1" indent="-457200" algn="just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0000"/>
                    </a:solidFill>
                  </a:rPr>
                  <a:t>For linear chain of n nodes: worst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just"/>
                <a:endParaRPr lang="en-IN" altLang="en-US" sz="2400" dirty="0">
                  <a:solidFill>
                    <a:srgbClr val="000000"/>
                  </a:solidFill>
                </a:endParaRPr>
              </a:p>
              <a:p>
                <a:pPr algn="just"/>
                <a:endParaRPr lang="en-I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7166" y="1412900"/>
                <a:ext cx="7887282" cy="4176340"/>
              </a:xfrm>
              <a:blipFill>
                <a:blip r:embed="rId3"/>
                <a:stretch>
                  <a:fillRect l="-1237" t="-1168" r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minimum and maximum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The following procedure returns a pointer to the minimum element in the subtree rooted at a given node x, which we assume to be not NIL.</a:t>
                </a:r>
              </a:p>
              <a:p>
                <a:pPr marL="0" indent="0" algn="just">
                  <a:buNone/>
                </a:pP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3982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087419" y="2780928"/>
            <a:ext cx="4075488" cy="3031235"/>
            <a:chOff x="4611312" y="1916832"/>
            <a:chExt cx="4075488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F9869C9-7CCB-4D15-9976-479769844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8708" y="2387721"/>
              <a:ext cx="355134" cy="2164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AAB1EA-8B4E-4ADD-AB8D-D93EBD13E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541" y="2857419"/>
              <a:ext cx="423713" cy="353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7A8B4D-C6DA-419B-BEE3-00510CF2F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7936" y="3461480"/>
              <a:ext cx="200451" cy="446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4" name="Arrow: Left 71683">
              <a:extLst>
                <a:ext uri="{FF2B5EF4-FFF2-40B4-BE49-F238E27FC236}">
                  <a16:creationId xmlns:a16="http://schemas.microsoft.com/office/drawing/2014/main" id="{5C38A683-1BB9-455F-9CB1-B85541500DED}"/>
                </a:ext>
              </a:extLst>
            </p:cNvPr>
            <p:cNvSpPr/>
            <p:nvPr/>
          </p:nvSpPr>
          <p:spPr>
            <a:xfrm rot="10800000">
              <a:off x="4611312" y="4055798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234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482" y="51430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3158" y="1033685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minimum and maximum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The following procedure returns a pointer to the maximum element in the subtree rooted at a given node x, which we assume to be not NULL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158" y="1033685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69" t="-1185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553558" y="2410863"/>
            <a:ext cx="4095604" cy="3031235"/>
            <a:chOff x="4971325" y="1916832"/>
            <a:chExt cx="4095604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F9869C9-7CCB-4D15-9976-4797698441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2228" y="2328263"/>
              <a:ext cx="451504" cy="270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7A8B4D-C6DA-419B-BEE3-00510CF2FA25}"/>
                </a:ext>
              </a:extLst>
            </p:cNvPr>
            <p:cNvCxnSpPr>
              <a:cxnSpLocks/>
            </p:cNvCxnSpPr>
            <p:nvPr/>
          </p:nvCxnSpPr>
          <p:spPr>
            <a:xfrm>
              <a:off x="8406926" y="2857419"/>
              <a:ext cx="251008" cy="353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4" name="Arrow: Left 71683">
              <a:extLst>
                <a:ext uri="{FF2B5EF4-FFF2-40B4-BE49-F238E27FC236}">
                  <a16:creationId xmlns:a16="http://schemas.microsoft.com/office/drawing/2014/main" id="{5C38A683-1BB9-455F-9CB1-B85541500DED}"/>
                </a:ext>
              </a:extLst>
            </p:cNvPr>
            <p:cNvSpPr/>
            <p:nvPr/>
          </p:nvSpPr>
          <p:spPr>
            <a:xfrm>
              <a:off x="8706916" y="3415534"/>
              <a:ext cx="360013" cy="1440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03731AF-D685-4950-B572-5957AD74707F}"/>
              </a:ext>
            </a:extLst>
          </p:cNvPr>
          <p:cNvSpPr txBox="1"/>
          <p:nvPr/>
        </p:nvSpPr>
        <p:spPr>
          <a:xfrm>
            <a:off x="802213" y="4816180"/>
            <a:ext cx="458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Time: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Both procedures visit nodes that form a downward path from the root to a leaf. Both procedures run in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O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h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RMTMI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time,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height of the tree.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3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196752"/>
                <a:ext cx="7704856" cy="4897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Assuming that all keys are distinct, the successor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𝑠𝑚𝑎𝑙𝑙𝑒𝑠𝑡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x has the largest key in the binary search tree, then we say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is NIL.</a:t>
                </a:r>
              </a:p>
              <a:p>
                <a:pPr marL="57150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are two cases:</a:t>
                </a:r>
              </a:p>
              <a:p>
                <a:pPr marL="809625" lvl="1" indent="-352425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a non-empty right subtree,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is the  minimum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right subtree.</a:t>
                </a:r>
              </a:p>
              <a:p>
                <a:pPr marL="457200" lvl="1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has an empty right subtree, notice that:</a:t>
                </a:r>
              </a:p>
              <a:p>
                <a:pPr marL="857250" lvl="2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• As long as we move to the left up the tree (move up through right children), we are visiting smaller keys.</a:t>
                </a:r>
              </a:p>
              <a:p>
                <a:pPr marL="857250" lvl="2" indent="0" algn="just">
                  <a:buNone/>
                  <a:tabLst>
                    <a:tab pos="56483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successor y is the node that x is the predecessor of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maximum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subtree).</a:t>
                </a:r>
              </a:p>
              <a:p>
                <a:pPr marL="457200" lvl="1" indent="0" algn="just">
                  <a:buNone/>
                </a:pP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196752"/>
                <a:ext cx="7704856" cy="4897486"/>
              </a:xfrm>
              <a:prstGeom prst="rect">
                <a:avLst/>
              </a:prstGeom>
              <a:blipFill>
                <a:blip r:embed="rId2"/>
                <a:stretch>
                  <a:fillRect l="-1187" t="-995" r="-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9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 and predecessor</a:t>
            </a:r>
            <a:r>
              <a:rPr lang="en-US" sz="24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successor node in BST.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Let us find the successor() with the help of a tree example.</a:t>
            </a:r>
          </a:p>
          <a:p>
            <a:pPr marL="0" indent="0" algn="just">
              <a:buNone/>
            </a:pPr>
            <a:r>
              <a:rPr lang="en-US" sz="22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Successor: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next increased value of node x.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i.e. The successor of node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successor of node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591196" y="2486939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2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073" y="1223764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successor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BST, if all the keys are distinct, then the successor of a node x is the node with the smallest key greater than  key[x].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following procedure returns the successor  of a node x in BST.</a:t>
                </a: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𝒔𝒖𝒄𝒄𝒆𝒔𝒔𝒐𝒓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𝑀𝑖𝑛𝑖𝑚𝑢𝑚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073" y="1223764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70" t="-1185" r="-677" b="-47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71325" y="2996952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91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Searching (</a:t>
            </a:r>
            <a:r>
              <a:rPr lang="en-US" sz="2400" b="1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Successor and predecessor</a:t>
            </a:r>
            <a:r>
              <a:rPr lang="en-US" sz="24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predecessor node in BST.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 BST, if all the keys are distinct, then the in-order predecessor of a node x is the previous node in in-order  traversal of it.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Let us find the in-order predecessor () with the help of a tree example.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For Example 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2  do not exist.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 15 is 13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a typeface="Cambria Math" panose="02040503050406030204" pitchFamily="18" charset="0"/>
              </a:rPr>
              <a:t>In-order predecessor of  18  is 17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87349" y="2996952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65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332" y="46985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446" y="1131300"/>
                <a:ext cx="7879107" cy="4889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Searching (</a:t>
                </a:r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Successor and predecessor</a:t>
                </a: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 algn="just"/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predecessor node in BST.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BST, if all the keys are distinct, then the in-order predecessor of a node x is the previous node in in-order  traversal of it.. </a:t>
                </a:r>
              </a:p>
              <a:p>
                <a:pPr marL="0" indent="0" algn="just">
                  <a:buNone/>
                </a:pPr>
                <a:endParaRPr lang="en-US" sz="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𝑻𝒓𝒆𝒆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𝒑𝒓𝒆𝒅𝒆𝒄𝒆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𝒔𝒔𝒐𝒓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𝑀𝑎𝑥𝑖𝑚𝑢𝑚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𝑁𝐼𝐿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Time: For both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Tree</m:t>
                    </m:r>
                    <m: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successor</m:t>
                    </m:r>
                  </m:oMath>
                </a14:m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Tree</m:t>
                    </m:r>
                    <m: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predecessor</m:t>
                    </m:r>
                  </m:oMath>
                </a14:m>
                <a:r>
                  <a:rPr lang="en-US" sz="1600" u="none" strike="noStrike" baseline="0" dirty="0">
                    <a:solidFill>
                      <a:srgbClr val="000000"/>
                    </a:solidFill>
                  </a:rPr>
                  <a:t> procedures, in both cases, we visit nodes on a path down the tree or up the tree. Thus, running time is O(h), where h is the height of the tree.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2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46" y="1131300"/>
                <a:ext cx="7879107" cy="4889987"/>
              </a:xfrm>
              <a:prstGeom prst="rect">
                <a:avLst/>
              </a:prstGeom>
              <a:blipFill>
                <a:blip r:embed="rId2"/>
                <a:stretch>
                  <a:fillRect l="-1161" t="-998" r="-6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4981767" y="2066576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77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192677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409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382" y="1196752"/>
                <a:ext cx="7787209" cy="4752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Insertion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insert value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into the binary search tree, the procedure is given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𝑁𝐼𝐿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 = 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𝑁𝐼𝐿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Beginning at root of the tree, trace a downward path, maintaining two pointers.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Pointer x: traces the downward path.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Pointer y: 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“trailing pointer” to </a:t>
                </a: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keep track of parent of x.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Traverse the tree downward by comparing the value of node at x with v, and move to the left or right child accordingly.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When x is NIL, it is at the correct position for node z.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value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value, and insert z at either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left or right, appropriately.</a:t>
                </a:r>
              </a:p>
              <a:p>
                <a:pPr marL="0" indent="0" algn="just">
                  <a:buNone/>
                </a:pPr>
                <a:endParaRPr lang="en-US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382" y="1196752"/>
                <a:ext cx="7787209" cy="4752528"/>
              </a:xfrm>
              <a:prstGeom prst="rect">
                <a:avLst/>
              </a:prstGeom>
              <a:blipFill>
                <a:blip r:embed="rId2"/>
                <a:stretch>
                  <a:fillRect l="-1410" t="-1282" r="-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3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25" y="1341597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a typeface="Cambria Math" panose="02040503050406030204" pitchFamily="18" charset="0"/>
              </a:rPr>
              <a:t>Example: insert 14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2714262" y="2060848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Trees Terminology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tree is a data structure that represents data in a hierarchical manner. 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associates every object to a node in the tree and maintains the parent/child relationships between those nodes.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Each tree must have exactly one node, called the root, from which all nodes of the tree extend (and which has no parent of its own).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The other end of the tree – the last level down — contains the leaf nodes of the tree.</a:t>
            </a:r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a typeface="Cambria Math" panose="02040503050406030204" pitchFamily="18" charset="0"/>
              </a:rPr>
              <a:t>Example: insert 14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4BABBACD-AFA2-4E8D-B7D2-F46497089163}"/>
              </a:ext>
            </a:extLst>
          </p:cNvPr>
          <p:cNvGrpSpPr/>
          <p:nvPr/>
        </p:nvGrpSpPr>
        <p:grpSpPr>
          <a:xfrm>
            <a:off x="825823" y="2636912"/>
            <a:ext cx="3715475" cy="3031235"/>
            <a:chOff x="4971325" y="1916832"/>
            <a:chExt cx="3715475" cy="3031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3AFD56-9F2A-489D-887D-7DE212FBA675}"/>
                </a:ext>
              </a:extLst>
            </p:cNvPr>
            <p:cNvGrpSpPr/>
            <p:nvPr/>
          </p:nvGrpSpPr>
          <p:grpSpPr>
            <a:xfrm>
              <a:off x="4971325" y="2204864"/>
              <a:ext cx="3715475" cy="2743203"/>
              <a:chOff x="4695611" y="2483486"/>
              <a:chExt cx="3715475" cy="27432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6570335-09A4-4A73-9AB7-8FEB1CA95F99}"/>
                  </a:ext>
                </a:extLst>
              </p:cNvPr>
              <p:cNvGrpSpPr/>
              <p:nvPr/>
            </p:nvGrpSpPr>
            <p:grpSpPr>
              <a:xfrm>
                <a:off x="4923897" y="2483486"/>
                <a:ext cx="3487189" cy="1719344"/>
                <a:chOff x="2631006" y="3227512"/>
                <a:chExt cx="3912694" cy="177863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88BA46A-7F8A-488E-880F-A7D6433F7E5C}"/>
                    </a:ext>
                  </a:extLst>
                </p:cNvPr>
                <p:cNvSpPr/>
                <p:nvPr/>
              </p:nvSpPr>
              <p:spPr>
                <a:xfrm>
                  <a:off x="4319676" y="3227512"/>
                  <a:ext cx="540356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15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58C9D3-1DFC-45C2-BF1C-D6D0C5DD82C1}"/>
                    </a:ext>
                  </a:extLst>
                </p:cNvPr>
                <p:cNvSpPr/>
                <p:nvPr/>
              </p:nvSpPr>
              <p:spPr>
                <a:xfrm>
                  <a:off x="3149220" y="3742512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F7B2B2-E417-40DC-8F94-177548108FF3}"/>
                    </a:ext>
                  </a:extLst>
                </p:cNvPr>
                <p:cNvSpPr/>
                <p:nvPr/>
              </p:nvSpPr>
              <p:spPr>
                <a:xfrm>
                  <a:off x="5472477" y="374251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8FF281-B361-4223-AA78-82F49DDFDE0E}"/>
                    </a:ext>
                  </a:extLst>
                </p:cNvPr>
                <p:cNvSpPr/>
                <p:nvPr/>
              </p:nvSpPr>
              <p:spPr>
                <a:xfrm>
                  <a:off x="3525296" y="4352036"/>
                  <a:ext cx="574770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6CB699-D253-4D98-8815-24B66A362D4E}"/>
                    </a:ext>
                  </a:extLst>
                </p:cNvPr>
                <p:cNvSpPr/>
                <p:nvPr/>
              </p:nvSpPr>
              <p:spPr>
                <a:xfrm>
                  <a:off x="2653577" y="4352036"/>
                  <a:ext cx="574769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A07D642-1122-45E3-9F6B-210D908432E1}"/>
                    </a:ext>
                  </a:extLst>
                </p:cNvPr>
                <p:cNvSpPr/>
                <p:nvPr/>
              </p:nvSpPr>
              <p:spPr>
                <a:xfrm>
                  <a:off x="5915653" y="4350652"/>
                  <a:ext cx="62804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20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4CE63E3-0DB9-445E-87A7-B7C114219393}"/>
                    </a:ext>
                  </a:extLst>
                </p:cNvPr>
                <p:cNvSpPr/>
                <p:nvPr/>
              </p:nvSpPr>
              <p:spPr>
                <a:xfrm>
                  <a:off x="5043935" y="4350652"/>
                  <a:ext cx="553827" cy="407536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17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B88BC0-0FCE-4E1B-BF2E-228C4218620E}"/>
                    </a:ext>
                  </a:extLst>
                </p:cNvPr>
                <p:cNvCxnSpPr>
                  <a:cxnSpLocks/>
                  <a:stCxn id="14" idx="2"/>
                  <a:endCxn id="15" idx="7"/>
                </p:cNvCxnSpPr>
                <p:nvPr/>
              </p:nvCxnSpPr>
              <p:spPr>
                <a:xfrm flipH="1">
                  <a:off x="3639817" y="3431280"/>
                  <a:ext cx="679859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CFE2EC5-85DD-4E61-80DC-DCF8871923A0}"/>
                    </a:ext>
                  </a:extLst>
                </p:cNvPr>
                <p:cNvCxnSpPr>
                  <a:cxnSpLocks/>
                  <a:stCxn id="15" idx="3"/>
                  <a:endCxn id="18" idx="0"/>
                </p:cNvCxnSpPr>
                <p:nvPr/>
              </p:nvCxnSpPr>
              <p:spPr>
                <a:xfrm flipH="1">
                  <a:off x="2940962" y="4090366"/>
                  <a:ext cx="292431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72627C-4226-4109-87CA-DE3985FFD3CF}"/>
                    </a:ext>
                  </a:extLst>
                </p:cNvPr>
                <p:cNvCxnSpPr>
                  <a:cxnSpLocks/>
                  <a:stCxn id="16" idx="3"/>
                  <a:endCxn id="20" idx="0"/>
                </p:cNvCxnSpPr>
                <p:nvPr/>
              </p:nvCxnSpPr>
              <p:spPr>
                <a:xfrm flipH="1">
                  <a:off x="5320849" y="4090366"/>
                  <a:ext cx="243603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88C1D8-1115-435D-8D5C-5E7143FCD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006" y="4724433"/>
                  <a:ext cx="132951" cy="2817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F89F8EC-CA7E-4B6B-9CDA-E756C703F2A4}"/>
                    </a:ext>
                  </a:extLst>
                </p:cNvPr>
                <p:cNvCxnSpPr>
                  <a:cxnSpLocks/>
                  <a:stCxn id="15" idx="5"/>
                  <a:endCxn id="17" idx="0"/>
                </p:cNvCxnSpPr>
                <p:nvPr/>
              </p:nvCxnSpPr>
              <p:spPr>
                <a:xfrm>
                  <a:off x="3639817" y="4090366"/>
                  <a:ext cx="172864" cy="2616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172819E-A91B-42E5-8785-4603D4F4D8A2}"/>
                    </a:ext>
                  </a:extLst>
                </p:cNvPr>
                <p:cNvCxnSpPr>
                  <a:cxnSpLocks/>
                  <a:stCxn id="14" idx="6"/>
                  <a:endCxn id="16" idx="1"/>
                </p:cNvCxnSpPr>
                <p:nvPr/>
              </p:nvCxnSpPr>
              <p:spPr>
                <a:xfrm>
                  <a:off x="4860032" y="3431280"/>
                  <a:ext cx="704420" cy="3709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359214-A2A9-46B3-AE97-5C407238D2A8}"/>
                    </a:ext>
                  </a:extLst>
                </p:cNvPr>
                <p:cNvCxnSpPr>
                  <a:cxnSpLocks/>
                  <a:stCxn id="16" idx="5"/>
                  <a:endCxn id="19" idx="0"/>
                </p:cNvCxnSpPr>
                <p:nvPr/>
              </p:nvCxnSpPr>
              <p:spPr>
                <a:xfrm>
                  <a:off x="6008549" y="4090366"/>
                  <a:ext cx="221128" cy="2602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35C50F-6A6C-4330-A20E-990D2992FA32}"/>
                  </a:ext>
                </a:extLst>
              </p:cNvPr>
              <p:cNvSpPr/>
              <p:nvPr/>
            </p:nvSpPr>
            <p:spPr>
              <a:xfrm>
                <a:off x="4695611" y="4212241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D092E6-A886-4385-9799-D75386BECB0A}"/>
                  </a:ext>
                </a:extLst>
              </p:cNvPr>
              <p:cNvSpPr/>
              <p:nvPr/>
            </p:nvSpPr>
            <p:spPr>
              <a:xfrm>
                <a:off x="5281681" y="421224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206942-EB39-494D-A674-61B759CD744B}"/>
                  </a:ext>
                </a:extLst>
              </p:cNvPr>
              <p:cNvCxnSpPr>
                <a:cxnSpLocks/>
                <a:stCxn id="18" idx="5"/>
                <a:endCxn id="8" idx="0"/>
              </p:cNvCxnSpPr>
              <p:nvPr/>
            </p:nvCxnSpPr>
            <p:spPr>
              <a:xfrm>
                <a:off x="5381257" y="3906785"/>
                <a:ext cx="147223" cy="3054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242AC8-AC03-41F5-B363-C99E779572D6}"/>
                  </a:ext>
                </a:extLst>
              </p:cNvPr>
              <p:cNvSpPr/>
              <p:nvPr/>
            </p:nvSpPr>
            <p:spPr>
              <a:xfrm>
                <a:off x="6094626" y="422910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F9C2B3-E707-46DF-9253-F11D51D9E3CB}"/>
                  </a:ext>
                </a:extLst>
              </p:cNvPr>
              <p:cNvCxnSpPr>
                <a:cxnSpLocks/>
                <a:stCxn id="17" idx="5"/>
                <a:endCxn id="10" idx="0"/>
              </p:cNvCxnSpPr>
              <p:nvPr/>
            </p:nvCxnSpPr>
            <p:spPr>
              <a:xfrm>
                <a:off x="6158178" y="3906785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F41ADB-60F2-482F-B9DF-456B2427BE30}"/>
                  </a:ext>
                </a:extLst>
              </p:cNvPr>
              <p:cNvSpPr/>
              <p:nvPr/>
            </p:nvSpPr>
            <p:spPr>
              <a:xfrm>
                <a:off x="5734586" y="4832737"/>
                <a:ext cx="493598" cy="39395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F156A1-9FF7-4D8E-A410-3468BB9672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5981386" y="4581128"/>
                <a:ext cx="217111" cy="2516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7F2E16-9412-4484-9B89-23A4451E16D5}"/>
                </a:ext>
              </a:extLst>
            </p:cNvPr>
            <p:cNvCxnSpPr/>
            <p:nvPr/>
          </p:nvCxnSpPr>
          <p:spPr>
            <a:xfrm>
              <a:off x="6948264" y="1916832"/>
              <a:ext cx="0" cy="28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E4B5B9-7D43-4C55-9EC7-88A02C089B1E}"/>
              </a:ext>
            </a:extLst>
          </p:cNvPr>
          <p:cNvSpPr/>
          <p:nvPr/>
        </p:nvSpPr>
        <p:spPr>
          <a:xfrm>
            <a:off x="4541298" y="3477870"/>
            <a:ext cx="559747" cy="1787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DC453118-84FB-462D-8180-6451B04A73EF}"/>
              </a:ext>
            </a:extLst>
          </p:cNvPr>
          <p:cNvGrpSpPr/>
          <p:nvPr/>
        </p:nvGrpSpPr>
        <p:grpSpPr>
          <a:xfrm>
            <a:off x="4823040" y="2495028"/>
            <a:ext cx="3715475" cy="3377366"/>
            <a:chOff x="4823040" y="2495028"/>
            <a:chExt cx="3715475" cy="337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CBBB32-5ACB-4BD1-BAD0-0AB7A4D23C58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BF7D10F-38F3-4376-B57F-EE73D9234529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7134769-13C7-4232-ADC0-81A99793DFE0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A5C97951-F6FA-4B73-8A4B-F8302B9B8A23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0F4B5CB8-05AB-4AA9-8228-6A512A857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FB26F389-5220-4816-8EFE-7CD890929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3F4B3678-4B81-4202-8106-B8087D7A5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BA81B923-EA0D-4E89-A92B-F75788C84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CB1A80B-B4A5-4C21-B313-752642BD2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E1577D8-A4C7-4BE6-AB03-BD986DC50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528938E0-7D9B-4959-BC17-E57D77762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D6A386C-C2AD-46D7-87CF-EEC4BF46725C}"/>
                        </a:ext>
                      </a:extLst>
                    </p:cNvPr>
                    <p:cNvCxnSpPr>
                      <a:cxnSpLocks/>
                      <a:stCxn id="41" idx="2"/>
                      <a:endCxn id="4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D42DE0E5-D89D-46F1-AB21-54D54F20EBDF}"/>
                        </a:ext>
                      </a:extLst>
                    </p:cNvPr>
                    <p:cNvCxnSpPr>
                      <a:cxnSpLocks/>
                      <a:stCxn id="42" idx="3"/>
                      <a:endCxn id="4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4DE78D13-673C-4F09-8514-31877DDD33D3}"/>
                        </a:ext>
                      </a:extLst>
                    </p:cNvPr>
                    <p:cNvCxnSpPr>
                      <a:cxnSpLocks/>
                      <a:stCxn id="43" idx="3"/>
                      <a:endCxn id="4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452F3DBC-9D85-4A57-9B96-F02A56E1F8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F3FF1FE-FA13-48DB-A6D4-409719A6034F}"/>
                        </a:ext>
                      </a:extLst>
                    </p:cNvPr>
                    <p:cNvCxnSpPr>
                      <a:cxnSpLocks/>
                      <a:stCxn id="42" idx="5"/>
                      <a:endCxn id="4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73347B67-8BD6-4FA8-9C60-8338A2CD2951}"/>
                        </a:ext>
                      </a:extLst>
                    </p:cNvPr>
                    <p:cNvCxnSpPr>
                      <a:cxnSpLocks/>
                      <a:stCxn id="41" idx="6"/>
                      <a:endCxn id="4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708D0098-9024-46BD-B9B9-8A817845CD58}"/>
                        </a:ext>
                      </a:extLst>
                    </p:cNvPr>
                    <p:cNvCxnSpPr>
                      <a:cxnSpLocks/>
                      <a:stCxn id="43" idx="5"/>
                      <a:endCxn id="4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1740999-BC9D-40B4-93F9-3B499AEF5928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7C7532D-06B3-4058-9230-4DF06929927C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B640F97-22C7-4C11-A205-8231889C58B9}"/>
                      </a:ext>
                    </a:extLst>
                  </p:cNvPr>
                  <p:cNvCxnSpPr>
                    <a:cxnSpLocks/>
                    <a:stCxn id="45" idx="5"/>
                    <a:endCxn id="3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8AA2A3F-7E2D-4562-B6C9-CF4F74CEF172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91C76AB4-E44B-4240-BF01-EDEA55931355}"/>
                      </a:ext>
                    </a:extLst>
                  </p:cNvPr>
                  <p:cNvCxnSpPr>
                    <a:cxnSpLocks/>
                    <a:stCxn id="44" idx="5"/>
                    <a:endCxn id="3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A7D84E3-F6E7-44E0-AD5A-5F046A2D5C90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32B1823-6EEF-4D89-BB82-0F301757C5F2}"/>
                      </a:ext>
                    </a:extLst>
                  </p:cNvPr>
                  <p:cNvCxnSpPr>
                    <a:cxnSpLocks/>
                    <a:endCxn id="3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E4EB1AC-62C2-4574-8406-943356EDABD7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E5D097-42A8-494E-BAC9-E252B1E8B02C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60ED1B8-78A4-4AB3-B711-C373CB047CF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5487F62-8239-4BAB-AF94-C7BBD752E90E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222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359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5" y="1016851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</a:p>
          <a:p>
            <a:pPr marL="0" indent="0" algn="just">
              <a:buNone/>
            </a:pPr>
            <a:endParaRPr lang="en-US" sz="1800" b="1" i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14897E-BB9F-45A7-A431-0A5C4CAD093F}"/>
              </a:ext>
            </a:extLst>
          </p:cNvPr>
          <p:cNvGrpSpPr/>
          <p:nvPr/>
        </p:nvGrpSpPr>
        <p:grpSpPr>
          <a:xfrm>
            <a:off x="4573451" y="992738"/>
            <a:ext cx="3715475" cy="3377366"/>
            <a:chOff x="4823040" y="2495028"/>
            <a:chExt cx="3715475" cy="337736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39665E-42AB-4B82-9D45-3297523DC820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A8C7DE3-9C87-4B16-8A05-95D21CC91CE5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8880F09-64F1-42F8-93C4-FB9313DAE856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036C74D-39D8-4852-B39D-1BFE97B0F81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01B37A62-FF72-4FC9-8FB3-B7C82172D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9CA2267B-CA3F-438B-B775-BA1E84D23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24763AC9-2625-4A01-A058-D51CF508C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C89E0FA2-8D72-4148-9185-B94EBFEE5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4FBE4D7B-1D3E-48BD-B374-B9BDCA3D0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2548C5B-25A7-47ED-B4C6-093D399CE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5B329219-0B2A-423C-85AA-FC56746B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D02905C6-9264-480A-9279-31C7F4AEADDA}"/>
                        </a:ext>
                      </a:extLst>
                    </p:cNvPr>
                    <p:cNvCxnSpPr>
                      <a:cxnSpLocks/>
                      <a:stCxn id="77" idx="2"/>
                      <a:endCxn id="78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4E1F6A61-FE25-410E-BF89-7A347FFB1C4C}"/>
                        </a:ext>
                      </a:extLst>
                    </p:cNvPr>
                    <p:cNvCxnSpPr>
                      <a:cxnSpLocks/>
                      <a:stCxn id="78" idx="3"/>
                      <a:endCxn id="81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27FC7F62-F427-44B0-BE70-66EAA31E57BB}"/>
                        </a:ext>
                      </a:extLst>
                    </p:cNvPr>
                    <p:cNvCxnSpPr>
                      <a:cxnSpLocks/>
                      <a:stCxn id="79" idx="3"/>
                      <a:endCxn id="83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06749895-52B2-48B6-BA9C-371A7DD8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F86D3DD2-4E48-4DE5-9840-A4DFE2363162}"/>
                        </a:ext>
                      </a:extLst>
                    </p:cNvPr>
                    <p:cNvCxnSpPr>
                      <a:cxnSpLocks/>
                      <a:stCxn id="78" idx="5"/>
                      <a:endCxn id="80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6AC201CA-0E24-4BE7-8CDE-2E2A73E5283A}"/>
                        </a:ext>
                      </a:extLst>
                    </p:cNvPr>
                    <p:cNvCxnSpPr>
                      <a:cxnSpLocks/>
                      <a:stCxn id="77" idx="6"/>
                      <a:endCxn id="79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1454C699-1C8A-45DE-BA9A-8E153102ED73}"/>
                        </a:ext>
                      </a:extLst>
                    </p:cNvPr>
                    <p:cNvCxnSpPr>
                      <a:cxnSpLocks/>
                      <a:stCxn id="79" idx="5"/>
                      <a:endCxn id="82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0C17289-A9B7-4381-8E81-608DCD67EDD3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2CF2644-46AC-482F-91EB-C451518B3A14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6A45722-7C2B-4B0B-8E61-A2D1B1A3CC8C}"/>
                      </a:ext>
                    </a:extLst>
                  </p:cNvPr>
                  <p:cNvCxnSpPr>
                    <a:cxnSpLocks/>
                    <a:stCxn id="81" idx="5"/>
                    <a:endCxn id="71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624EC86-B689-4E04-A02F-DF5875BF2C6D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8C92C73-614B-49D4-874E-B0A485A555F8}"/>
                      </a:ext>
                    </a:extLst>
                  </p:cNvPr>
                  <p:cNvCxnSpPr>
                    <a:cxnSpLocks/>
                    <a:stCxn id="80" idx="5"/>
                    <a:endCxn id="73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5BDC255-0408-4479-B8D9-3AFE126B4E13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2C933A0F-6FCB-46EF-908B-864B6B10A596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4D6A5B8-B725-4788-A84B-EE23AA4DF2E1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98A7363-2C80-4F5E-AB8E-232ADD636870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1768C7-8FFB-4EB8-B77D-7D2025976944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4251901B-31E9-458D-A9C4-9C2C0F4F9534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1560A8-217F-4F52-960B-3B556187512C}"/>
                  </a:ext>
                </a:extLst>
              </p:cNvPr>
              <p:cNvSpPr txBox="1"/>
              <p:nvPr/>
            </p:nvSpPr>
            <p:spPr>
              <a:xfrm>
                <a:off x="757724" y="1430449"/>
                <a:ext cx="4572000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𝑰𝒏𝒔𝒆𝒓𝒕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𝑤h𝑖𝑙𝑒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𝑑𝑜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&lt;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I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⊳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𝑒𝑚𝑝𝑡𝑦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𝑘𝑒𝑦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&lt;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𝑘𝑒𝑦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←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I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1560A8-217F-4F52-960B-3B556187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4" y="1430449"/>
                <a:ext cx="4572000" cy="4524315"/>
              </a:xfrm>
              <a:prstGeom prst="rect">
                <a:avLst/>
              </a:prstGeom>
              <a:blipFill>
                <a:blip r:embed="rId2"/>
                <a:stretch>
                  <a:fillRect l="-400" b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72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3595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692" y="120477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 (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complexity)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Tree-Search() . On a tree of height h, procedure takes O(h) time.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Tree-Insert() can be used with </a:t>
            </a:r>
            <a:r>
              <a:rPr lang="en-I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-Tree() to sort a given set of numbers</a:t>
            </a:r>
            <a:r>
              <a:rPr lang="en-IN" sz="2200" dirty="0"/>
              <a:t>.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14897E-BB9F-45A7-A431-0A5C4CAD093F}"/>
              </a:ext>
            </a:extLst>
          </p:cNvPr>
          <p:cNvGrpSpPr/>
          <p:nvPr/>
        </p:nvGrpSpPr>
        <p:grpSpPr>
          <a:xfrm>
            <a:off x="2714262" y="2924944"/>
            <a:ext cx="3715475" cy="3377366"/>
            <a:chOff x="4823040" y="2495028"/>
            <a:chExt cx="3715475" cy="337736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39665E-42AB-4B82-9D45-3297523DC820}"/>
                </a:ext>
              </a:extLst>
            </p:cNvPr>
            <p:cNvGrpSpPr/>
            <p:nvPr/>
          </p:nvGrpSpPr>
          <p:grpSpPr>
            <a:xfrm>
              <a:off x="4823040" y="2495028"/>
              <a:ext cx="3715475" cy="3090398"/>
              <a:chOff x="4823040" y="2495028"/>
              <a:chExt cx="3715475" cy="309039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A8C7DE3-9C87-4B16-8A05-95D21CC91CE5}"/>
                  </a:ext>
                </a:extLst>
              </p:cNvPr>
              <p:cNvGrpSpPr/>
              <p:nvPr/>
            </p:nvGrpSpPr>
            <p:grpSpPr>
              <a:xfrm>
                <a:off x="4823040" y="2495028"/>
                <a:ext cx="3715475" cy="3031235"/>
                <a:chOff x="4971325" y="1916832"/>
                <a:chExt cx="3715475" cy="303123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8880F09-64F1-42F8-93C4-FB9313DAE856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036C74D-39D8-4852-B39D-1BFE97B0F81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01B37A62-FF72-4FC9-8FB3-B7C82172D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9CA2267B-CA3F-438B-B775-BA1E84D23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24763AC9-2625-4A01-A058-D51CF508C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C89E0FA2-8D72-4148-9185-B94EBFEE5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4FBE4D7B-1D3E-48BD-B374-B9BDCA3D0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2548C5B-25A7-47ED-B4C6-093D399CE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5B329219-0B2A-423C-85AA-FC56746B3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D02905C6-9264-480A-9279-31C7F4AEADDA}"/>
                        </a:ext>
                      </a:extLst>
                    </p:cNvPr>
                    <p:cNvCxnSpPr>
                      <a:cxnSpLocks/>
                      <a:stCxn id="77" idx="2"/>
                      <a:endCxn id="78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4E1F6A61-FE25-410E-BF89-7A347FFB1C4C}"/>
                        </a:ext>
                      </a:extLst>
                    </p:cNvPr>
                    <p:cNvCxnSpPr>
                      <a:cxnSpLocks/>
                      <a:stCxn id="78" idx="3"/>
                      <a:endCxn id="81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27FC7F62-F427-44B0-BE70-66EAA31E57BB}"/>
                        </a:ext>
                      </a:extLst>
                    </p:cNvPr>
                    <p:cNvCxnSpPr>
                      <a:cxnSpLocks/>
                      <a:stCxn id="79" idx="3"/>
                      <a:endCxn id="83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06749895-52B2-48B6-BA9C-371A7DD8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F86D3DD2-4E48-4DE5-9840-A4DFE2363162}"/>
                        </a:ext>
                      </a:extLst>
                    </p:cNvPr>
                    <p:cNvCxnSpPr>
                      <a:cxnSpLocks/>
                      <a:stCxn id="78" idx="5"/>
                      <a:endCxn id="80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6AC201CA-0E24-4BE7-8CDE-2E2A73E5283A}"/>
                        </a:ext>
                      </a:extLst>
                    </p:cNvPr>
                    <p:cNvCxnSpPr>
                      <a:cxnSpLocks/>
                      <a:stCxn id="77" idx="6"/>
                      <a:endCxn id="79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1454C699-1C8A-45DE-BA9A-8E153102ED73}"/>
                        </a:ext>
                      </a:extLst>
                    </p:cNvPr>
                    <p:cNvCxnSpPr>
                      <a:cxnSpLocks/>
                      <a:stCxn id="79" idx="5"/>
                      <a:endCxn id="82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0C17289-A9B7-4381-8E81-608DCD67EDD3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2CF2644-46AC-482F-91EB-C451518B3A14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6A45722-7C2B-4B0B-8E61-A2D1B1A3CC8C}"/>
                      </a:ext>
                    </a:extLst>
                  </p:cNvPr>
                  <p:cNvCxnSpPr>
                    <a:cxnSpLocks/>
                    <a:stCxn id="81" idx="5"/>
                    <a:endCxn id="71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624EC86-B689-4E04-A02F-DF5875BF2C6D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8C92C73-614B-49D4-874E-B0A485A555F8}"/>
                      </a:ext>
                    </a:extLst>
                  </p:cNvPr>
                  <p:cNvCxnSpPr>
                    <a:cxnSpLocks/>
                    <a:stCxn id="80" idx="5"/>
                    <a:endCxn id="73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5BDC255-0408-4479-B8D9-3AFE126B4E13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2C933A0F-6FCB-46EF-908B-864B6B10A596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4D6A5B8-B725-4788-A84B-EE23AA4DF2E1}"/>
                    </a:ext>
                  </a:extLst>
                </p:cNvPr>
                <p:cNvCxnSpPr/>
                <p:nvPr/>
              </p:nvCxnSpPr>
              <p:spPr>
                <a:xfrm>
                  <a:off x="6948264" y="1916832"/>
                  <a:ext cx="0" cy="288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98A7363-2C80-4F5E-AB8E-232ADD636870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1768C7-8FFB-4EB8-B77D-7D2025976944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4251901B-31E9-458D-A9C4-9C2C0F4F9534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607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2108636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TREE-DELETE is broken into three cases.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3: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two children.</a:t>
            </a:r>
          </a:p>
          <a:p>
            <a:pPr lvl="1"/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dirty="0">
                <a:solidFill>
                  <a:srgbClr val="000000"/>
                </a:solidFill>
              </a:rPr>
              <a:t>’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 successor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either no children or one child. (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the minimum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node.with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no left child.in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right subtree.)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from the tree (via Case 1 or 2).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Replace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key and satellite data with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y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9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68" y="946959"/>
            <a:ext cx="755535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TREE-DELETE is broken into three cases.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Example: Delete 14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ED112-0D63-4912-BA73-6BAA3F8BD82A}"/>
              </a:ext>
            </a:extLst>
          </p:cNvPr>
          <p:cNvGrpSpPr/>
          <p:nvPr/>
        </p:nvGrpSpPr>
        <p:grpSpPr>
          <a:xfrm>
            <a:off x="611560" y="3004359"/>
            <a:ext cx="3715475" cy="3089333"/>
            <a:chOff x="4823040" y="2783061"/>
            <a:chExt cx="3715475" cy="3089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B6A9A8-B583-4A12-8ABF-FF09428AAEBC}"/>
                </a:ext>
              </a:extLst>
            </p:cNvPr>
            <p:cNvGrpSpPr/>
            <p:nvPr/>
          </p:nvGrpSpPr>
          <p:grpSpPr>
            <a:xfrm>
              <a:off x="4823040" y="2783061"/>
              <a:ext cx="3715475" cy="2802365"/>
              <a:chOff x="4823040" y="2783061"/>
              <a:chExt cx="3715475" cy="28023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94C9C4-F78C-4555-8417-F5CE63E51AC3}"/>
                  </a:ext>
                </a:extLst>
              </p:cNvPr>
              <p:cNvGrpSpPr/>
              <p:nvPr/>
            </p:nvGrpSpPr>
            <p:grpSpPr>
              <a:xfrm>
                <a:off x="4823040" y="2783061"/>
                <a:ext cx="3715475" cy="2743202"/>
                <a:chOff x="4971325" y="2204865"/>
                <a:chExt cx="3715475" cy="274320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532E265-7C6E-4A8E-A9B5-B79CAE0458C0}"/>
                    </a:ext>
                  </a:extLst>
                </p:cNvPr>
                <p:cNvGrpSpPr/>
                <p:nvPr/>
              </p:nvGrpSpPr>
              <p:grpSpPr>
                <a:xfrm>
                  <a:off x="4971325" y="2204865"/>
                  <a:ext cx="3715475" cy="2743202"/>
                  <a:chOff x="4695611" y="2483487"/>
                  <a:chExt cx="3715475" cy="2743202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3C6A538-3EDC-4327-84E3-601F4F1D2587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7"/>
                    <a:ext cx="3487189" cy="1719343"/>
                    <a:chOff x="2631006" y="3227513"/>
                    <a:chExt cx="3912694" cy="1778630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A4F23003-776B-40DE-9ACE-0A55D922F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3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389AF0E4-E5B1-4B19-BE4D-D7DAFA532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0CBA3C1D-15C8-4F43-AF05-C21B9C423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CA7B0826-CE4F-4505-912F-6DFA16B01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6A8381F4-5BF7-4509-A7D9-13D13EF5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3CCF05E5-F086-40FC-8EB8-FC442FB1C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8B9F1D1-305A-4D93-80F7-7AF7FFAC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7757DE1-4D85-4FD0-9BCD-B11F91DD4C9C}"/>
                        </a:ext>
                      </a:extLst>
                    </p:cNvPr>
                    <p:cNvCxnSpPr>
                      <a:cxnSpLocks/>
                      <a:stCxn id="21" idx="2"/>
                      <a:endCxn id="2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8244D331-C812-4221-8F1C-3510EB8E5752}"/>
                        </a:ext>
                      </a:extLst>
                    </p:cNvPr>
                    <p:cNvCxnSpPr>
                      <a:cxnSpLocks/>
                      <a:stCxn id="22" idx="3"/>
                      <a:endCxn id="2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975A7288-B528-4DEF-A2EA-FF46D4B05690}"/>
                        </a:ext>
                      </a:extLst>
                    </p:cNvPr>
                    <p:cNvCxnSpPr>
                      <a:cxnSpLocks/>
                      <a:stCxn id="23" idx="3"/>
                      <a:endCxn id="2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B42E58DC-9432-4DFA-AFA8-A5689EDBD9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3013F64-707A-4777-970E-E37C0B4CE18D}"/>
                        </a:ext>
                      </a:extLst>
                    </p:cNvPr>
                    <p:cNvCxnSpPr>
                      <a:cxnSpLocks/>
                      <a:stCxn id="22" idx="5"/>
                      <a:endCxn id="2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943892F1-AF5F-4FA6-8964-D5EC6A236F50}"/>
                        </a:ext>
                      </a:extLst>
                    </p:cNvPr>
                    <p:cNvCxnSpPr>
                      <a:cxnSpLocks/>
                      <a:stCxn id="21" idx="6"/>
                      <a:endCxn id="2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ADEEDAAF-8C43-43DA-9B91-4185E5F1F2FF}"/>
                        </a:ext>
                      </a:extLst>
                    </p:cNvPr>
                    <p:cNvCxnSpPr>
                      <a:cxnSpLocks/>
                      <a:stCxn id="23" idx="5"/>
                      <a:endCxn id="2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0DDF592D-7965-41FE-BB86-433330A8008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E6CAA85-F7A8-4DCF-811B-9DF5D332390E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EC2026F-0A22-4DE1-A78A-12242FEFE7B6}"/>
                      </a:ext>
                    </a:extLst>
                  </p:cNvPr>
                  <p:cNvCxnSpPr>
                    <a:cxnSpLocks/>
                    <a:stCxn id="25" idx="5"/>
                    <a:endCxn id="1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9B80455D-8A92-404B-BDE0-D0DF4B5CE67E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6E08D24D-A79D-4577-BA77-D60FDD6BBF8A}"/>
                      </a:ext>
                    </a:extLst>
                  </p:cNvPr>
                  <p:cNvCxnSpPr>
                    <a:cxnSpLocks/>
                    <a:stCxn id="24" idx="5"/>
                    <a:endCxn id="1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1C84C11-B109-445D-8E8B-696AEA007597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2BAB103-BA9F-44D4-861D-103FD0840F3A}"/>
                      </a:ext>
                    </a:extLst>
                  </p:cNvPr>
                  <p:cNvCxnSpPr>
                    <a:cxnSpLocks/>
                    <a:endCxn id="1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DE60199-2226-4BEA-B171-09C911ACE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75" y="2341885"/>
                  <a:ext cx="35076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24A8C0-6901-4B2A-A1FB-46596EDA2D77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0AE834-4905-426C-8478-4D8DF4B5CC70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576C3CC-13E9-4043-90B5-6CF52300695C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3754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68" y="946959"/>
            <a:ext cx="755535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1: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no children.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NULL,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Example: Delete 14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ED112-0D63-4912-BA73-6BAA3F8BD82A}"/>
              </a:ext>
            </a:extLst>
          </p:cNvPr>
          <p:cNvGrpSpPr/>
          <p:nvPr/>
        </p:nvGrpSpPr>
        <p:grpSpPr>
          <a:xfrm>
            <a:off x="672134" y="2752509"/>
            <a:ext cx="3715475" cy="3089334"/>
            <a:chOff x="4823040" y="2783060"/>
            <a:chExt cx="3715475" cy="30893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B6A9A8-B583-4A12-8ABF-FF09428AAEBC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802366"/>
              <a:chOff x="4823040" y="2783060"/>
              <a:chExt cx="3715475" cy="28023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94C9C4-F78C-4555-8417-F5CE63E51AC3}"/>
                  </a:ext>
                </a:extLst>
              </p:cNvPr>
              <p:cNvGrpSpPr/>
              <p:nvPr/>
            </p:nvGrpSpPr>
            <p:grpSpPr>
              <a:xfrm>
                <a:off x="4823040" y="2783060"/>
                <a:ext cx="3715475" cy="2743203"/>
                <a:chOff x="4971325" y="2204864"/>
                <a:chExt cx="3715475" cy="27432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532E265-7C6E-4A8E-A9B5-B79CAE0458C0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3C6A538-3EDC-4327-84E3-601F4F1D2587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A4F23003-776B-40DE-9ACE-0A55D922F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389AF0E4-E5B1-4B19-BE4D-D7DAFA532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0CBA3C1D-15C8-4F43-AF05-C21B9C423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CA7B0826-CE4F-4505-912F-6DFA16B01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6A8381F4-5BF7-4509-A7D9-13D13EF5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3CCF05E5-F086-40FC-8EB8-FC442FB1C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8B9F1D1-305A-4D93-80F7-7AF7FFAC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7757DE1-4D85-4FD0-9BCD-B11F91DD4C9C}"/>
                        </a:ext>
                      </a:extLst>
                    </p:cNvPr>
                    <p:cNvCxnSpPr>
                      <a:cxnSpLocks/>
                      <a:stCxn id="21" idx="2"/>
                      <a:endCxn id="2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8244D331-C812-4221-8F1C-3510EB8E5752}"/>
                        </a:ext>
                      </a:extLst>
                    </p:cNvPr>
                    <p:cNvCxnSpPr>
                      <a:cxnSpLocks/>
                      <a:stCxn id="22" idx="3"/>
                      <a:endCxn id="2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975A7288-B528-4DEF-A2EA-FF46D4B05690}"/>
                        </a:ext>
                      </a:extLst>
                    </p:cNvPr>
                    <p:cNvCxnSpPr>
                      <a:cxnSpLocks/>
                      <a:stCxn id="23" idx="3"/>
                      <a:endCxn id="2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B42E58DC-9432-4DFA-AFA8-A5689EDBD9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3013F64-707A-4777-970E-E37C0B4CE18D}"/>
                        </a:ext>
                      </a:extLst>
                    </p:cNvPr>
                    <p:cNvCxnSpPr>
                      <a:cxnSpLocks/>
                      <a:stCxn id="22" idx="5"/>
                      <a:endCxn id="2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943892F1-AF5F-4FA6-8964-D5EC6A236F50}"/>
                        </a:ext>
                      </a:extLst>
                    </p:cNvPr>
                    <p:cNvCxnSpPr>
                      <a:cxnSpLocks/>
                      <a:stCxn id="21" idx="6"/>
                      <a:endCxn id="2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ADEEDAAF-8C43-43DA-9B91-4185E5F1F2FF}"/>
                        </a:ext>
                      </a:extLst>
                    </p:cNvPr>
                    <p:cNvCxnSpPr>
                      <a:cxnSpLocks/>
                      <a:stCxn id="23" idx="5"/>
                      <a:endCxn id="2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0DDF592D-7965-41FE-BB86-433330A8008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E6CAA85-F7A8-4DCF-811B-9DF5D332390E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EC2026F-0A22-4DE1-A78A-12242FEFE7B6}"/>
                      </a:ext>
                    </a:extLst>
                  </p:cNvPr>
                  <p:cNvCxnSpPr>
                    <a:cxnSpLocks/>
                    <a:stCxn id="25" idx="5"/>
                    <a:endCxn id="1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9B80455D-8A92-404B-BDE0-D0DF4B5CE67E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6E08D24D-A79D-4577-BA77-D60FDD6BBF8A}"/>
                      </a:ext>
                    </a:extLst>
                  </p:cNvPr>
                  <p:cNvCxnSpPr>
                    <a:cxnSpLocks/>
                    <a:stCxn id="24" idx="5"/>
                    <a:endCxn id="1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1C84C11-B109-445D-8E8B-696AEA007597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2BAB103-BA9F-44D4-861D-103FD0840F3A}"/>
                      </a:ext>
                    </a:extLst>
                  </p:cNvPr>
                  <p:cNvCxnSpPr>
                    <a:cxnSpLocks/>
                    <a:endCxn id="1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DE60199-2226-4BEA-B171-09C911ACE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493" y="2307303"/>
                  <a:ext cx="444366" cy="161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24A8C0-6901-4B2A-A1FB-46596EDA2D77}"/>
                  </a:ext>
                </a:extLst>
              </p:cNvPr>
              <p:cNvSpPr/>
              <p:nvPr/>
            </p:nvSpPr>
            <p:spPr>
              <a:xfrm>
                <a:off x="6588224" y="5191475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0AE834-4905-426C-8478-4D8DF4B5CC70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651776" y="4869160"/>
                <a:ext cx="183247" cy="3223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576C3CC-13E9-4043-90B5-6CF52300695C}"/>
                </a:ext>
              </a:extLst>
            </p:cNvPr>
            <p:cNvSpPr/>
            <p:nvPr/>
          </p:nvSpPr>
          <p:spPr>
            <a:xfrm rot="19006722">
              <a:off x="6166735" y="5693685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A5AD4B-9DC0-49C3-ADDA-3C4A3FFF3B41}"/>
              </a:ext>
            </a:extLst>
          </p:cNvPr>
          <p:cNvGrpSpPr/>
          <p:nvPr/>
        </p:nvGrpSpPr>
        <p:grpSpPr>
          <a:xfrm>
            <a:off x="5048947" y="3076923"/>
            <a:ext cx="3715475" cy="3188211"/>
            <a:chOff x="4823040" y="2783060"/>
            <a:chExt cx="3715475" cy="318821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E4436E2-3DDA-4CA2-996C-20F4E89CCF54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961141"/>
              <a:chOff x="4823040" y="2783060"/>
              <a:chExt cx="3715475" cy="29611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5FB73D6-35EE-453F-879F-91AE873658C9}"/>
                  </a:ext>
                </a:extLst>
              </p:cNvPr>
              <p:cNvGrpSpPr/>
              <p:nvPr/>
            </p:nvGrpSpPr>
            <p:grpSpPr>
              <a:xfrm>
                <a:off x="4823040" y="2783060"/>
                <a:ext cx="3715475" cy="2743203"/>
                <a:chOff x="4971325" y="2204864"/>
                <a:chExt cx="3715475" cy="2743203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F7B4DA2-13E3-4B27-AC81-B97D67FBB07A}"/>
                    </a:ext>
                  </a:extLst>
                </p:cNvPr>
                <p:cNvGrpSpPr/>
                <p:nvPr/>
              </p:nvGrpSpPr>
              <p:grpSpPr>
                <a:xfrm>
                  <a:off x="4971325" y="2204864"/>
                  <a:ext cx="3715475" cy="2743203"/>
                  <a:chOff x="4695611" y="2483486"/>
                  <a:chExt cx="3715475" cy="2743203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280BDD1-5812-4560-8B87-22AAD209FB96}"/>
                      </a:ext>
                    </a:extLst>
                  </p:cNvPr>
                  <p:cNvGrpSpPr/>
                  <p:nvPr/>
                </p:nvGrpSpPr>
                <p:grpSpPr>
                  <a:xfrm>
                    <a:off x="4923897" y="2483486"/>
                    <a:ext cx="3487189" cy="1719344"/>
                    <a:chOff x="2631006" y="3227512"/>
                    <a:chExt cx="3912694" cy="1778631"/>
                  </a:xfrm>
                </p:grpSpPr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D6464809-7AC3-4EB5-8EBF-0C82FFA7A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9676" y="3227512"/>
                      <a:ext cx="540356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AD079CE6-7F4E-4AA2-B301-46FFB81D9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220" y="3742512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6CE2C1F5-8D21-487B-B999-16C9F1990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477" y="374251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35B4BB4-452B-4651-8ACE-F9A3D0FD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5296" y="4352036"/>
                      <a:ext cx="574770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75F4F144-4C06-4ED3-B362-92D685283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577" y="4352036"/>
                      <a:ext cx="574769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2F0D4F7C-A597-4376-902C-52C3E5947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653" y="4350652"/>
                      <a:ext cx="62804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C2BF5433-B6FE-4B4D-A2DB-AA3CC2D9A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3935" y="4350652"/>
                      <a:ext cx="553827" cy="407536"/>
                    </a:xfrm>
                    <a:prstGeom prst="ellipse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en-IN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07240625-D247-48FB-B86B-56530A61CAE9}"/>
                        </a:ext>
                      </a:extLst>
                    </p:cNvPr>
                    <p:cNvCxnSpPr>
                      <a:cxnSpLocks/>
                      <a:stCxn id="51" idx="2"/>
                      <a:endCxn id="52" idx="7"/>
                    </p:cNvCxnSpPr>
                    <p:nvPr/>
                  </p:nvCxnSpPr>
                  <p:spPr>
                    <a:xfrm flipH="1">
                      <a:off x="3639817" y="3431280"/>
                      <a:ext cx="679859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2AA163BF-DB53-4A4F-B38B-2DCEBCC989B1}"/>
                        </a:ext>
                      </a:extLst>
                    </p:cNvPr>
                    <p:cNvCxnSpPr>
                      <a:cxnSpLocks/>
                      <a:stCxn id="52" idx="3"/>
                      <a:endCxn id="55" idx="0"/>
                    </p:cNvCxnSpPr>
                    <p:nvPr/>
                  </p:nvCxnSpPr>
                  <p:spPr>
                    <a:xfrm flipH="1">
                      <a:off x="2940962" y="4090366"/>
                      <a:ext cx="292431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43B03CFF-7101-41F9-9A8D-06128C3FA77A}"/>
                        </a:ext>
                      </a:extLst>
                    </p:cNvPr>
                    <p:cNvCxnSpPr>
                      <a:cxnSpLocks/>
                      <a:stCxn id="53" idx="3"/>
                      <a:endCxn id="57" idx="0"/>
                    </p:cNvCxnSpPr>
                    <p:nvPr/>
                  </p:nvCxnSpPr>
                  <p:spPr>
                    <a:xfrm flipH="1">
                      <a:off x="5320849" y="4090366"/>
                      <a:ext cx="243603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EF7BCD24-047A-4977-A72B-265E4D7291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31006" y="4724433"/>
                      <a:ext cx="132951" cy="28171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F5258D8-21E6-4F6A-828A-689D720FF5EB}"/>
                        </a:ext>
                      </a:extLst>
                    </p:cNvPr>
                    <p:cNvCxnSpPr>
                      <a:cxnSpLocks/>
                      <a:stCxn id="52" idx="5"/>
                      <a:endCxn id="54" idx="0"/>
                    </p:cNvCxnSpPr>
                    <p:nvPr/>
                  </p:nvCxnSpPr>
                  <p:spPr>
                    <a:xfrm>
                      <a:off x="3639817" y="4090366"/>
                      <a:ext cx="172864" cy="26167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BC3F5265-2D26-4954-B88C-DD05E3765CDA}"/>
                        </a:ext>
                      </a:extLst>
                    </p:cNvPr>
                    <p:cNvCxnSpPr>
                      <a:cxnSpLocks/>
                      <a:stCxn id="51" idx="6"/>
                      <a:endCxn id="53" idx="1"/>
                    </p:cNvCxnSpPr>
                    <p:nvPr/>
                  </p:nvCxnSpPr>
                  <p:spPr>
                    <a:xfrm>
                      <a:off x="4860032" y="3431280"/>
                      <a:ext cx="704420" cy="370914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20C488DF-464A-4EAA-8D62-35CFD60A420A}"/>
                        </a:ext>
                      </a:extLst>
                    </p:cNvPr>
                    <p:cNvCxnSpPr>
                      <a:cxnSpLocks/>
                      <a:stCxn id="53" idx="5"/>
                      <a:endCxn id="56" idx="0"/>
                    </p:cNvCxnSpPr>
                    <p:nvPr/>
                  </p:nvCxnSpPr>
                  <p:spPr>
                    <a:xfrm>
                      <a:off x="6008549" y="4090366"/>
                      <a:ext cx="221128" cy="260286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50ED978-3CF0-4F39-8003-0EB87DB0A5A9}"/>
                      </a:ext>
                    </a:extLst>
                  </p:cNvPr>
                  <p:cNvSpPr/>
                  <p:nvPr/>
                </p:nvSpPr>
                <p:spPr>
                  <a:xfrm>
                    <a:off x="4695611" y="4212241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ADFD24A2-EEDA-4A75-906E-2C03474D0E00}"/>
                      </a:ext>
                    </a:extLst>
                  </p:cNvPr>
                  <p:cNvSpPr/>
                  <p:nvPr/>
                </p:nvSpPr>
                <p:spPr>
                  <a:xfrm>
                    <a:off x="5281681" y="421224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4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7983DC5-8F4B-4206-96C2-D1AC893E8CB5}"/>
                      </a:ext>
                    </a:extLst>
                  </p:cNvPr>
                  <p:cNvCxnSpPr>
                    <a:cxnSpLocks/>
                    <a:stCxn id="55" idx="5"/>
                    <a:endCxn id="45" idx="0"/>
                  </p:cNvCxnSpPr>
                  <p:nvPr/>
                </p:nvCxnSpPr>
                <p:spPr>
                  <a:xfrm>
                    <a:off x="5381257" y="3906785"/>
                    <a:ext cx="147223" cy="3054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2742221-0131-42C6-9A63-F4AB384A2A35}"/>
                      </a:ext>
                    </a:extLst>
                  </p:cNvPr>
                  <p:cNvSpPr/>
                  <p:nvPr/>
                </p:nvSpPr>
                <p:spPr>
                  <a:xfrm>
                    <a:off x="6094626" y="4229100"/>
                    <a:ext cx="493598" cy="393951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1C79E05-15B9-49C4-94B1-D4D5CBEEFD14}"/>
                      </a:ext>
                    </a:extLst>
                  </p:cNvPr>
                  <p:cNvCxnSpPr>
                    <a:cxnSpLocks/>
                    <a:stCxn id="54" idx="5"/>
                    <a:endCxn id="47" idx="0"/>
                  </p:cNvCxnSpPr>
                  <p:nvPr/>
                </p:nvCxnSpPr>
                <p:spPr>
                  <a:xfrm>
                    <a:off x="6158178" y="3906785"/>
                    <a:ext cx="183247" cy="32231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C5D89C8-AB48-443D-9F65-F42FE3D83631}"/>
                      </a:ext>
                    </a:extLst>
                  </p:cNvPr>
                  <p:cNvSpPr/>
                  <p:nvPr/>
                </p:nvSpPr>
                <p:spPr>
                  <a:xfrm>
                    <a:off x="5734586" y="4832737"/>
                    <a:ext cx="493598" cy="393952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A9041DDA-B2D8-448B-8637-4CEBA0C08E01}"/>
                      </a:ext>
                    </a:extLst>
                  </p:cNvPr>
                  <p:cNvCxnSpPr>
                    <a:cxnSpLocks/>
                    <a:endCxn id="49" idx="0"/>
                  </p:cNvCxnSpPr>
                  <p:nvPr/>
                </p:nvCxnSpPr>
                <p:spPr>
                  <a:xfrm flipH="1">
                    <a:off x="5981386" y="4581128"/>
                    <a:ext cx="217111" cy="2516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C40785D5-E7C7-4FE2-A50B-9B8AACE5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3733" y="2339860"/>
                  <a:ext cx="430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0E861A6-73CB-4163-9F8F-9ACB7BC89662}"/>
                  </a:ext>
                </a:extLst>
              </p:cNvPr>
              <p:cNvSpPr/>
              <p:nvPr/>
            </p:nvSpPr>
            <p:spPr>
              <a:xfrm>
                <a:off x="7344359" y="5350250"/>
                <a:ext cx="493598" cy="393951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352A744-7AAB-4F29-8995-3170AC53752B}"/>
                </a:ext>
              </a:extLst>
            </p:cNvPr>
            <p:cNvSpPr/>
            <p:nvPr/>
          </p:nvSpPr>
          <p:spPr>
            <a:xfrm rot="19006722">
              <a:off x="6959551" y="5792562"/>
              <a:ext cx="559747" cy="17870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680" name="TextBox 71679">
            <a:extLst>
              <a:ext uri="{FF2B5EF4-FFF2-40B4-BE49-F238E27FC236}">
                <a16:creationId xmlns:a16="http://schemas.microsoft.com/office/drawing/2014/main" id="{B8494E13-036A-4180-9399-3CFF1819AA95}"/>
              </a:ext>
            </a:extLst>
          </p:cNvPr>
          <p:cNvSpPr txBox="1"/>
          <p:nvPr/>
        </p:nvSpPr>
        <p:spPr>
          <a:xfrm>
            <a:off x="6918896" y="5101007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14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1" name="Arrow: Circular 71680">
            <a:extLst>
              <a:ext uri="{FF2B5EF4-FFF2-40B4-BE49-F238E27FC236}">
                <a16:creationId xmlns:a16="http://schemas.microsoft.com/office/drawing/2014/main" id="{FD6641B5-94BE-46CA-B464-DB88729D40C6}"/>
              </a:ext>
            </a:extLst>
          </p:cNvPr>
          <p:cNvSpPr/>
          <p:nvPr/>
        </p:nvSpPr>
        <p:spPr>
          <a:xfrm>
            <a:off x="4250175" y="3232916"/>
            <a:ext cx="1415900" cy="1188973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683" name="TextBox 71682">
            <a:extLst>
              <a:ext uri="{FF2B5EF4-FFF2-40B4-BE49-F238E27FC236}">
                <a16:creationId xmlns:a16="http://schemas.microsoft.com/office/drawing/2014/main" id="{7A566B60-3884-4336-820D-A4F408206917}"/>
              </a:ext>
            </a:extLst>
          </p:cNvPr>
          <p:cNvSpPr txBox="1"/>
          <p:nvPr/>
        </p:nvSpPr>
        <p:spPr>
          <a:xfrm>
            <a:off x="2522551" y="5753353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Before deletion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71684" name="TextBox 71683">
            <a:extLst>
              <a:ext uri="{FF2B5EF4-FFF2-40B4-BE49-F238E27FC236}">
                <a16:creationId xmlns:a16="http://schemas.microsoft.com/office/drawing/2014/main" id="{33B6E631-D28D-42AF-A062-B6CF7299F0D7}"/>
              </a:ext>
            </a:extLst>
          </p:cNvPr>
          <p:cNvSpPr txBox="1"/>
          <p:nvPr/>
        </p:nvSpPr>
        <p:spPr>
          <a:xfrm>
            <a:off x="5482750" y="5866291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After deletion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7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Delete node 13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F2374-73BD-451D-819B-B3EE7351DB9A}"/>
              </a:ext>
            </a:extLst>
          </p:cNvPr>
          <p:cNvGrpSpPr/>
          <p:nvPr/>
        </p:nvGrpSpPr>
        <p:grpSpPr>
          <a:xfrm>
            <a:off x="683568" y="3021222"/>
            <a:ext cx="3715475" cy="2743203"/>
            <a:chOff x="4823040" y="2783060"/>
            <a:chExt cx="3715475" cy="27432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7C03FC-FC34-4774-961F-FEC49A869961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3F7AB9-EC00-46C4-B505-71C238B0B6BA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F6A6194-1A09-42AA-9B55-C0CF37633169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A7BD5A-7FC4-4C89-92A9-D6B544907455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A2581BB-431D-44DC-ADDA-25F769181D65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C0480A4-A761-4A70-8DCB-BC6E51F8D161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7A68C6C-11D7-4277-A410-4D35A86B3D3A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D492F6D-4105-44F3-953B-22A4E9AC48D8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7C0378B-0802-4176-A0A6-55EFA8EA32D9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C797ABB5-BE03-4183-8133-DE8CA2045DDE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246FB78-C40D-4F43-BA2E-74B40D9CB6F5}"/>
                      </a:ext>
                    </a:extLst>
                  </p:cNvPr>
                  <p:cNvCxnSpPr>
                    <a:cxnSpLocks/>
                    <a:stCxn id="20" idx="2"/>
                    <a:endCxn id="21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986A95F-3D42-4566-9A5E-343540299CA9}"/>
                      </a:ext>
                    </a:extLst>
                  </p:cNvPr>
                  <p:cNvCxnSpPr>
                    <a:cxnSpLocks/>
                    <a:stCxn id="21" idx="3"/>
                    <a:endCxn id="24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2CB07AE-E6D3-40CD-B3A9-2A4535035F26}"/>
                      </a:ext>
                    </a:extLst>
                  </p:cNvPr>
                  <p:cNvCxnSpPr>
                    <a:cxnSpLocks/>
                    <a:stCxn id="22" idx="3"/>
                    <a:endCxn id="26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841CE22-54A1-436B-A018-CFEB89AE3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01F8AE9-458C-4DA6-A4D9-923D47FA3792}"/>
                      </a:ext>
                    </a:extLst>
                  </p:cNvPr>
                  <p:cNvCxnSpPr>
                    <a:cxnSpLocks/>
                    <a:stCxn id="21" idx="5"/>
                    <a:endCxn id="23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D7765FE-ABC5-4FF7-82CD-D436E297A6ED}"/>
                      </a:ext>
                    </a:extLst>
                  </p:cNvPr>
                  <p:cNvCxnSpPr>
                    <a:cxnSpLocks/>
                    <a:stCxn id="20" idx="6"/>
                    <a:endCxn id="22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E36D454-9761-4390-BE1F-1AA396D8E229}"/>
                      </a:ext>
                    </a:extLst>
                  </p:cNvPr>
                  <p:cNvCxnSpPr>
                    <a:cxnSpLocks/>
                    <a:stCxn id="22" idx="5"/>
                    <a:endCxn id="25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1B202-09FA-4B7C-9A39-6DFAA72A3E39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4A32DC6-063C-441E-9051-2937FD681DF9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87E60A2-2081-4A8C-A25B-40E3379E5108}"/>
                    </a:ext>
                  </a:extLst>
                </p:cNvPr>
                <p:cNvCxnSpPr>
                  <a:cxnSpLocks/>
                  <a:stCxn id="24" idx="5"/>
                  <a:endCxn id="14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5A89938-4C1C-4B45-AB3B-0CB5EA25FEAA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400864E-9759-4FDB-A2A2-757735893348}"/>
                    </a:ext>
                  </a:extLst>
                </p:cNvPr>
                <p:cNvCxnSpPr>
                  <a:cxnSpLocks/>
                  <a:stCxn id="23" idx="5"/>
                  <a:endCxn id="16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615A92-A47F-4341-935F-0B2ABD277DDD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90DDF3-D731-4B89-B268-5757DC0E3EB0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F5E7172-39D4-44AC-BACB-E63D46D7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63C33AF-738D-4D75-8A04-827B5785AC9A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8413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26" y="11424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Deletion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Case 2: </a:t>
            </a:r>
            <a:r>
              <a:rPr lang="en-US" sz="1800" i="0" u="none" strike="noStrike" baseline="0" dirty="0">
                <a:solidFill>
                  <a:srgbClr val="000000"/>
                </a:solidFill>
              </a:rPr>
              <a:t>node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has one child.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Delete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by making the parent of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point to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.s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child, instead of to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Delete node 13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F2374-73BD-451D-819B-B3EE7351DB9A}"/>
              </a:ext>
            </a:extLst>
          </p:cNvPr>
          <p:cNvGrpSpPr/>
          <p:nvPr/>
        </p:nvGrpSpPr>
        <p:grpSpPr>
          <a:xfrm>
            <a:off x="683568" y="3021222"/>
            <a:ext cx="3715475" cy="2743203"/>
            <a:chOff x="4823040" y="2783060"/>
            <a:chExt cx="3715475" cy="27432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7C03FC-FC34-4774-961F-FEC49A869961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3F7AB9-EC00-46C4-B505-71C238B0B6BA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F6A6194-1A09-42AA-9B55-C0CF37633169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A7BD5A-7FC4-4C89-92A9-D6B544907455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A2581BB-431D-44DC-ADDA-25F769181D65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C0480A4-A761-4A70-8DCB-BC6E51F8D161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7A68C6C-11D7-4277-A410-4D35A86B3D3A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5D492F6D-4105-44F3-953B-22A4E9AC48D8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7C0378B-0802-4176-A0A6-55EFA8EA32D9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C797ABB5-BE03-4183-8133-DE8CA2045DDE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246FB78-C40D-4F43-BA2E-74B40D9CB6F5}"/>
                      </a:ext>
                    </a:extLst>
                  </p:cNvPr>
                  <p:cNvCxnSpPr>
                    <a:cxnSpLocks/>
                    <a:stCxn id="20" idx="2"/>
                    <a:endCxn id="21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986A95F-3D42-4566-9A5E-343540299CA9}"/>
                      </a:ext>
                    </a:extLst>
                  </p:cNvPr>
                  <p:cNvCxnSpPr>
                    <a:cxnSpLocks/>
                    <a:stCxn id="21" idx="3"/>
                    <a:endCxn id="24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2CB07AE-E6D3-40CD-B3A9-2A4535035F26}"/>
                      </a:ext>
                    </a:extLst>
                  </p:cNvPr>
                  <p:cNvCxnSpPr>
                    <a:cxnSpLocks/>
                    <a:stCxn id="22" idx="3"/>
                    <a:endCxn id="26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841CE22-54A1-436B-A018-CFEB89AE3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01F8AE9-458C-4DA6-A4D9-923D47FA3792}"/>
                      </a:ext>
                    </a:extLst>
                  </p:cNvPr>
                  <p:cNvCxnSpPr>
                    <a:cxnSpLocks/>
                    <a:stCxn id="21" idx="5"/>
                    <a:endCxn id="23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D7765FE-ABC5-4FF7-82CD-D436E297A6ED}"/>
                      </a:ext>
                    </a:extLst>
                  </p:cNvPr>
                  <p:cNvCxnSpPr>
                    <a:cxnSpLocks/>
                    <a:stCxn id="20" idx="6"/>
                    <a:endCxn id="22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E36D454-9761-4390-BE1F-1AA396D8E229}"/>
                      </a:ext>
                    </a:extLst>
                  </p:cNvPr>
                  <p:cNvCxnSpPr>
                    <a:cxnSpLocks/>
                    <a:stCxn id="22" idx="5"/>
                    <a:endCxn id="25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1B202-09FA-4B7C-9A39-6DFAA72A3E39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4A32DC6-063C-441E-9051-2937FD681DF9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87E60A2-2081-4A8C-A25B-40E3379E5108}"/>
                    </a:ext>
                  </a:extLst>
                </p:cNvPr>
                <p:cNvCxnSpPr>
                  <a:cxnSpLocks/>
                  <a:stCxn id="24" idx="5"/>
                  <a:endCxn id="14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5A89938-4C1C-4B45-AB3B-0CB5EA25FEAA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400864E-9759-4FDB-A2A2-757735893348}"/>
                    </a:ext>
                  </a:extLst>
                </p:cNvPr>
                <p:cNvCxnSpPr>
                  <a:cxnSpLocks/>
                  <a:stCxn id="23" idx="5"/>
                  <a:endCxn id="16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615A92-A47F-4341-935F-0B2ABD277DDD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90DDF3-D731-4B89-B268-5757DC0E3EB0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F5E7172-39D4-44AC-BACB-E63D46D7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63C33AF-738D-4D75-8A04-827B5785AC9A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4E3A89-87D9-4D7B-BF74-33EB910E3CC4}"/>
              </a:ext>
            </a:extLst>
          </p:cNvPr>
          <p:cNvGrpSpPr/>
          <p:nvPr/>
        </p:nvGrpSpPr>
        <p:grpSpPr>
          <a:xfrm>
            <a:off x="4456925" y="2852936"/>
            <a:ext cx="3715475" cy="2743203"/>
            <a:chOff x="4823040" y="2783060"/>
            <a:chExt cx="3715475" cy="27432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A1F5F2-A938-4B1D-BC4B-9C99EFE90CF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743203"/>
              <a:chOff x="4971325" y="2204864"/>
              <a:chExt cx="3715475" cy="274320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1982707-3A6F-4B71-9507-3B8ACCAB0DB5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743203"/>
                <a:chOff x="4695611" y="2483486"/>
                <a:chExt cx="3715475" cy="274320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CC38D83-71BC-4845-90D9-831F2D10489E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EE22F40-3037-437C-BCF8-123064CECF09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F51B739-37E7-4E02-9545-B58F652DC38D}"/>
                      </a:ext>
                    </a:extLst>
                  </p:cNvPr>
                  <p:cNvSpPr/>
                  <p:nvPr/>
                </p:nvSpPr>
                <p:spPr>
                  <a:xfrm>
                    <a:off x="3149220" y="3742512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3857648-AEB8-4D54-8F0B-F13C1FDACCC0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15AED40-472C-4934-8812-86CCF564D4E6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A9D350F-5980-42D6-855E-D1EAEC3E7FE2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7AB032C8-FE07-4122-9C91-504975F80DBD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7A5CA59-7B7E-4C95-9418-C0C465E3550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340453-EF1C-4A12-973C-BFD9279B12DD}"/>
                      </a:ext>
                    </a:extLst>
                  </p:cNvPr>
                  <p:cNvCxnSpPr>
                    <a:cxnSpLocks/>
                    <a:stCxn id="47" idx="2"/>
                    <a:endCxn id="48" idx="7"/>
                  </p:cNvCxnSpPr>
                  <p:nvPr/>
                </p:nvCxnSpPr>
                <p:spPr>
                  <a:xfrm flipH="1">
                    <a:off x="3639817" y="3431280"/>
                    <a:ext cx="679859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BB0AF8C7-85B7-47BE-B752-CC2E169865CE}"/>
                      </a:ext>
                    </a:extLst>
                  </p:cNvPr>
                  <p:cNvCxnSpPr>
                    <a:cxnSpLocks/>
                    <a:stCxn id="48" idx="3"/>
                    <a:endCxn id="51" idx="0"/>
                  </p:cNvCxnSpPr>
                  <p:nvPr/>
                </p:nvCxnSpPr>
                <p:spPr>
                  <a:xfrm flipH="1">
                    <a:off x="2940962" y="4090366"/>
                    <a:ext cx="292431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48B56F9-2B11-4EEF-9788-83D1435EAB47}"/>
                      </a:ext>
                    </a:extLst>
                  </p:cNvPr>
                  <p:cNvCxnSpPr>
                    <a:cxnSpLocks/>
                    <a:stCxn id="49" idx="3"/>
                    <a:endCxn id="53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123DDED-4B6B-4D4A-A841-F0BD4C2C3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BA882D9-A480-486A-B915-6999E0C00F4D}"/>
                      </a:ext>
                    </a:extLst>
                  </p:cNvPr>
                  <p:cNvCxnSpPr>
                    <a:cxnSpLocks/>
                    <a:stCxn id="48" idx="5"/>
                    <a:endCxn id="50" idx="0"/>
                  </p:cNvCxnSpPr>
                  <p:nvPr/>
                </p:nvCxnSpPr>
                <p:spPr>
                  <a:xfrm>
                    <a:off x="3639817" y="4090366"/>
                    <a:ext cx="172864" cy="2616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EB9BA9F0-52CC-4258-AF65-9E155702D6AC}"/>
                      </a:ext>
                    </a:extLst>
                  </p:cNvPr>
                  <p:cNvCxnSpPr>
                    <a:cxnSpLocks/>
                    <a:stCxn id="47" idx="6"/>
                    <a:endCxn id="49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20F2DCE-EE78-49EF-88C8-1D92290DAB38}"/>
                      </a:ext>
                    </a:extLst>
                  </p:cNvPr>
                  <p:cNvCxnSpPr>
                    <a:cxnSpLocks/>
                    <a:stCxn id="49" idx="5"/>
                    <a:endCxn id="52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0EB3F48-00C7-4CDD-AEA7-33B3BCBF1784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192A862-A5E8-41B2-9EAD-AEB75EA0392A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01AF9A2-E448-4155-A84F-F1817D12D4A5}"/>
                    </a:ext>
                  </a:extLst>
                </p:cNvPr>
                <p:cNvCxnSpPr>
                  <a:cxnSpLocks/>
                  <a:stCxn id="51" idx="5"/>
                  <a:endCxn id="41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2126CD8-8846-42C6-B818-BAAAF22EBAC1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13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343344D-8197-4E6A-B17D-70B808AD5682}"/>
                    </a:ext>
                  </a:extLst>
                </p:cNvPr>
                <p:cNvCxnSpPr>
                  <a:cxnSpLocks/>
                  <a:stCxn id="50" idx="5"/>
                  <a:endCxn id="43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D24F707-6C10-4A6E-85D6-CA3A13E5ED04}"/>
                    </a:ext>
                  </a:extLst>
                </p:cNvPr>
                <p:cNvSpPr/>
                <p:nvPr/>
              </p:nvSpPr>
              <p:spPr>
                <a:xfrm>
                  <a:off x="5734586" y="4832737"/>
                  <a:ext cx="493598" cy="393952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BF79D35-4786-46D5-8162-5F67B668F964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5981386" y="4581128"/>
                  <a:ext cx="217111" cy="25161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51CE568-1311-4FD6-8C37-FBADE6A9B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B3962569-60C4-4DDF-A4BF-B92BBBC6EAAE}"/>
                </a:ext>
              </a:extLst>
            </p:cNvPr>
            <p:cNvSpPr/>
            <p:nvPr/>
          </p:nvSpPr>
          <p:spPr>
            <a:xfrm rot="14199036">
              <a:off x="6531822" y="5045130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C9232195-02A0-404C-9259-CC78E5213338}"/>
              </a:ext>
            </a:extLst>
          </p:cNvPr>
          <p:cNvSpPr/>
          <p:nvPr/>
        </p:nvSpPr>
        <p:spPr>
          <a:xfrm rot="21113650">
            <a:off x="5366872" y="4225644"/>
            <a:ext cx="1431901" cy="1200484"/>
          </a:xfrm>
          <a:prstGeom prst="arc">
            <a:avLst>
              <a:gd name="adj1" fmla="val 16200000"/>
              <a:gd name="adj2" fmla="val 6515562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44EBEE0-3D82-4830-A811-5986BC959833}"/>
              </a:ext>
            </a:extLst>
          </p:cNvPr>
          <p:cNvSpPr/>
          <p:nvPr/>
        </p:nvSpPr>
        <p:spPr>
          <a:xfrm>
            <a:off x="5869874" y="4279755"/>
            <a:ext cx="261144" cy="256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2C54243-CD07-44EB-A0F1-9F2BEDB9F51D}"/>
              </a:ext>
            </a:extLst>
          </p:cNvPr>
          <p:cNvSpPr/>
          <p:nvPr/>
        </p:nvSpPr>
        <p:spPr>
          <a:xfrm>
            <a:off x="5727037" y="4943161"/>
            <a:ext cx="261144" cy="256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680" name="Arrow: Circular 71679">
            <a:extLst>
              <a:ext uri="{FF2B5EF4-FFF2-40B4-BE49-F238E27FC236}">
                <a16:creationId xmlns:a16="http://schemas.microsoft.com/office/drawing/2014/main" id="{C7DBA448-BB5E-41B8-BF9A-67CD09EC4877}"/>
              </a:ext>
            </a:extLst>
          </p:cNvPr>
          <p:cNvSpPr/>
          <p:nvPr/>
        </p:nvSpPr>
        <p:spPr>
          <a:xfrm>
            <a:off x="3709498" y="2699070"/>
            <a:ext cx="1415900" cy="1188973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681" name="TextBox 71680">
            <a:extLst>
              <a:ext uri="{FF2B5EF4-FFF2-40B4-BE49-F238E27FC236}">
                <a16:creationId xmlns:a16="http://schemas.microsoft.com/office/drawing/2014/main" id="{904E5B04-DA11-4BD1-83FA-6B722699AD96}"/>
              </a:ext>
            </a:extLst>
          </p:cNvPr>
          <p:cNvSpPr txBox="1"/>
          <p:nvPr/>
        </p:nvSpPr>
        <p:spPr>
          <a:xfrm>
            <a:off x="6918896" y="5101007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13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3" name="TextBox 71682">
            <a:extLst>
              <a:ext uri="{FF2B5EF4-FFF2-40B4-BE49-F238E27FC236}">
                <a16:creationId xmlns:a16="http://schemas.microsoft.com/office/drawing/2014/main" id="{1BC566E3-B94A-4678-98D9-D6CC0043349C}"/>
              </a:ext>
            </a:extLst>
          </p:cNvPr>
          <p:cNvSpPr txBox="1"/>
          <p:nvPr/>
        </p:nvSpPr>
        <p:spPr>
          <a:xfrm>
            <a:off x="2522551" y="5753353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Before deletion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71684" name="TextBox 71683">
            <a:extLst>
              <a:ext uri="{FF2B5EF4-FFF2-40B4-BE49-F238E27FC236}">
                <a16:creationId xmlns:a16="http://schemas.microsoft.com/office/drawing/2014/main" id="{6BB9DBA9-9E9C-4E13-BE0D-524424659D2D}"/>
              </a:ext>
            </a:extLst>
          </p:cNvPr>
          <p:cNvSpPr txBox="1"/>
          <p:nvPr/>
        </p:nvSpPr>
        <p:spPr>
          <a:xfrm>
            <a:off x="5482750" y="5866291"/>
            <a:ext cx="1313138" cy="28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After deletion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24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3203848" y="3429000"/>
            <a:ext cx="3715475" cy="2139565"/>
            <a:chOff x="4823040" y="2783060"/>
            <a:chExt cx="3715475" cy="2139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062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Trees Terminology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84784"/>
            <a:ext cx="40324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number of lines you pass through when you travel from the root until you reach a particular node is the depth of that node in the tree (node G in the figure above has a depth of 2). </a:t>
            </a: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height of the tree is the maximum depth of any node in the tree (the tree in given figure has a height of 3). 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702" name="Group 71701">
            <a:extLst>
              <a:ext uri="{FF2B5EF4-FFF2-40B4-BE49-F238E27FC236}">
                <a16:creationId xmlns:a16="http://schemas.microsoft.com/office/drawing/2014/main" id="{29579969-EFBC-46FF-8A9C-087C1933C02A}"/>
              </a:ext>
            </a:extLst>
          </p:cNvPr>
          <p:cNvGrpSpPr/>
          <p:nvPr/>
        </p:nvGrpSpPr>
        <p:grpSpPr>
          <a:xfrm>
            <a:off x="5076056" y="2348880"/>
            <a:ext cx="3501049" cy="2160240"/>
            <a:chOff x="4925308" y="1844824"/>
            <a:chExt cx="3717691" cy="22901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E238DD0-3757-472E-BB9B-931E035284BC}"/>
                </a:ext>
              </a:extLst>
            </p:cNvPr>
            <p:cNvSpPr/>
            <p:nvPr/>
          </p:nvSpPr>
          <p:spPr>
            <a:xfrm>
              <a:off x="6516216" y="1844824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00FD86-CB67-4794-B92E-E052BD6DC47E}"/>
                </a:ext>
              </a:extLst>
            </p:cNvPr>
            <p:cNvSpPr/>
            <p:nvPr/>
          </p:nvSpPr>
          <p:spPr>
            <a:xfrm>
              <a:off x="5296664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569E3C-B94E-4DDD-A223-258B45E183F5}"/>
                </a:ext>
              </a:extLst>
            </p:cNvPr>
            <p:cNvSpPr/>
            <p:nvPr/>
          </p:nvSpPr>
          <p:spPr>
            <a:xfrm>
              <a:off x="6553944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619E7D-65A5-4EA4-8400-35B7AA748024}"/>
                </a:ext>
              </a:extLst>
            </p:cNvPr>
            <p:cNvSpPr/>
            <p:nvPr/>
          </p:nvSpPr>
          <p:spPr>
            <a:xfrm>
              <a:off x="7740352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540F07-7DDB-4338-9024-D941BE4C224C}"/>
                </a:ext>
              </a:extLst>
            </p:cNvPr>
            <p:cNvSpPr/>
            <p:nvPr/>
          </p:nvSpPr>
          <p:spPr>
            <a:xfrm>
              <a:off x="5672681" y="3036985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6B5105-377C-4FF5-8199-62B5047C4BCA}"/>
                </a:ext>
              </a:extLst>
            </p:cNvPr>
            <p:cNvSpPr/>
            <p:nvPr/>
          </p:nvSpPr>
          <p:spPr>
            <a:xfrm>
              <a:off x="4925308" y="3036985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DE99C-0C8D-43D5-98AD-D444FE7A976A}"/>
                </a:ext>
              </a:extLst>
            </p:cNvPr>
            <p:cNvSpPr/>
            <p:nvPr/>
          </p:nvSpPr>
          <p:spPr>
            <a:xfrm>
              <a:off x="6311679" y="3039556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E94B0-D1A1-4053-BE0F-B28E1E68D653}"/>
                </a:ext>
              </a:extLst>
            </p:cNvPr>
            <p:cNvSpPr/>
            <p:nvPr/>
          </p:nvSpPr>
          <p:spPr>
            <a:xfrm>
              <a:off x="6948264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DEBB22-7D9E-44AD-A0EF-0FFDC1289C40}"/>
                </a:ext>
              </a:extLst>
            </p:cNvPr>
            <p:cNvSpPr/>
            <p:nvPr/>
          </p:nvSpPr>
          <p:spPr>
            <a:xfrm>
              <a:off x="8210951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9A5C8-838B-42D1-B2C3-1647FBE244DE}"/>
                </a:ext>
              </a:extLst>
            </p:cNvPr>
            <p:cNvSpPr/>
            <p:nvPr/>
          </p:nvSpPr>
          <p:spPr>
            <a:xfrm>
              <a:off x="7441342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472508-60F5-471D-A992-AFDEF529436E}"/>
                </a:ext>
              </a:extLst>
            </p:cNvPr>
            <p:cNvSpPr/>
            <p:nvPr/>
          </p:nvSpPr>
          <p:spPr>
            <a:xfrm>
              <a:off x="7873390" y="3702948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9310BD-F8F2-46BC-A6ED-AE6DDD2E4CC8}"/>
                </a:ext>
              </a:extLst>
            </p:cNvPr>
            <p:cNvCxnSpPr>
              <a:stCxn id="2" idx="2"/>
              <a:endCxn id="6" idx="7"/>
            </p:cNvCxnSpPr>
            <p:nvPr/>
          </p:nvCxnSpPr>
          <p:spPr>
            <a:xfrm flipH="1">
              <a:off x="5665440" y="2060848"/>
              <a:ext cx="850776" cy="393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5BDD20-CBA4-4AE7-9390-2F5E173EFEC1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 flipH="1">
              <a:off x="5141332" y="2759576"/>
              <a:ext cx="218604" cy="2774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7E512F-9733-411A-9838-EDC9612FE592}"/>
                </a:ext>
              </a:extLst>
            </p:cNvPr>
            <p:cNvCxnSpPr>
              <a:cxnSpLocks/>
              <a:stCxn id="10" idx="3"/>
              <a:endCxn id="22" idx="0"/>
            </p:cNvCxnSpPr>
            <p:nvPr/>
          </p:nvCxnSpPr>
          <p:spPr>
            <a:xfrm flipH="1">
              <a:off x="7657366" y="2759576"/>
              <a:ext cx="146258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2E472-E9C8-4D73-A0F1-7294B6C3FA8E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 flipH="1">
              <a:off x="6527703" y="2759576"/>
              <a:ext cx="89513" cy="27998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46B9D7-B233-4CE1-B65D-E3E363E0AF39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8089414" y="3404293"/>
              <a:ext cx="184809" cy="2986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42EAE1-7F64-4907-AFCC-B6FDDE04F2EE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5665440" y="2759576"/>
              <a:ext cx="223265" cy="2774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1E3898-66CC-4CCA-9112-CDE7491A5A44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>
              <a:off x="6948264" y="2060848"/>
              <a:ext cx="855360" cy="393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3F63AC-090B-4958-A34E-AB6008F30DFF}"/>
                </a:ext>
              </a:extLst>
            </p:cNvPr>
            <p:cNvCxnSpPr>
              <a:cxnSpLocks/>
              <a:stCxn id="10" idx="5"/>
              <a:endCxn id="20" idx="0"/>
            </p:cNvCxnSpPr>
            <p:nvPr/>
          </p:nvCxnSpPr>
          <p:spPr>
            <a:xfrm>
              <a:off x="8109128" y="2759576"/>
              <a:ext cx="317847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4DEA43-CE67-4AB7-A56D-16EC182B1E26}"/>
                </a:ext>
              </a:extLst>
            </p:cNvPr>
            <p:cNvCxnSpPr>
              <a:cxnSpLocks/>
              <a:stCxn id="8" idx="5"/>
              <a:endCxn id="18" idx="0"/>
            </p:cNvCxnSpPr>
            <p:nvPr/>
          </p:nvCxnSpPr>
          <p:spPr>
            <a:xfrm>
              <a:off x="6922720" y="2759576"/>
              <a:ext cx="241568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C43701-25F5-489D-94DE-07A3C8BB5DF5}"/>
                </a:ext>
              </a:extLst>
            </p:cNvPr>
            <p:cNvCxnSpPr>
              <a:cxnSpLocks/>
              <a:stCxn id="2" idx="4"/>
              <a:endCxn id="8" idx="0"/>
            </p:cNvCxnSpPr>
            <p:nvPr/>
          </p:nvCxnSpPr>
          <p:spPr>
            <a:xfrm>
              <a:off x="6732240" y="2276872"/>
              <a:ext cx="37728" cy="11392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86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3203848" y="3429000"/>
            <a:ext cx="3715475" cy="2139565"/>
            <a:chOff x="4823040" y="2783060"/>
            <a:chExt cx="3715475" cy="2139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8494F86-7CB0-45A9-9C9C-4532323FFBA6}"/>
              </a:ext>
            </a:extLst>
          </p:cNvPr>
          <p:cNvSpPr/>
          <p:nvPr/>
        </p:nvSpPr>
        <p:spPr>
          <a:xfrm rot="12716507">
            <a:off x="4840601" y="4904218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CBC16-7BB6-4BAB-8730-D640FAA36B0A}"/>
              </a:ext>
            </a:extLst>
          </p:cNvPr>
          <p:cNvSpPr txBox="1"/>
          <p:nvPr/>
        </p:nvSpPr>
        <p:spPr>
          <a:xfrm>
            <a:off x="5467356" y="5139285"/>
            <a:ext cx="176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In-order successor of node 6</a:t>
            </a:r>
            <a:endParaRPr lang="en-I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94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</a:t>
                </a:r>
              </a:p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Case 3: </a:t>
                </a:r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node</a:t>
                </a:r>
                <a:r>
                  <a:rPr lang="en-US" sz="1600" b="1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z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two children.</a:t>
                </a:r>
              </a:p>
              <a:p>
                <a:pPr lvl="1"/>
                <a:r>
                  <a:rPr lang="en-US" sz="1600" i="0" u="none" strike="noStrike" baseline="0" dirty="0">
                    <a:solidFill>
                      <a:srgbClr val="000000"/>
                    </a:solidFill>
                  </a:rPr>
                  <a:t>Find node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 successor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has either no children or one child.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is the minimum node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 </a:t>
                </a:r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with no left child.in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FF0000"/>
                    </a:solidFill>
                  </a:rPr>
                  <a:t> right subtree.)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Delete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from the tree (via Case 1 or 2).</a:t>
                </a:r>
              </a:p>
              <a:p>
                <a:pPr lvl="1"/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and satellite data with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.</a:t>
                </a:r>
                <a:endParaRPr lang="en-US" sz="16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Example : Delete node 6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6" y="1157516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r="-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5F5432-4475-4B4D-B4C8-6559B8F5A011}"/>
              </a:ext>
            </a:extLst>
          </p:cNvPr>
          <p:cNvGrpSpPr/>
          <p:nvPr/>
        </p:nvGrpSpPr>
        <p:grpSpPr>
          <a:xfrm>
            <a:off x="1122847" y="3407539"/>
            <a:ext cx="3715475" cy="2139565"/>
            <a:chOff x="4823040" y="2783060"/>
            <a:chExt cx="3715475" cy="2139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1E1B24-6C26-4005-AF1C-DAB364EDF46A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139565"/>
              <a:chOff x="4971325" y="2204864"/>
              <a:chExt cx="3715475" cy="213956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F2D878-4A35-4E4E-9FB4-EFB92C660C26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139565"/>
                <a:chOff x="4695611" y="2483486"/>
                <a:chExt cx="3715475" cy="213956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298C232-44EE-4E93-9C22-8D13E3D6697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6C19924-7ED9-4F21-B4FD-EA40E472DE24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61506B9-6B62-4E4B-B786-42EA09CED23B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6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FC08ED7-E3D2-4B25-839A-FF1A2C720FCC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A339483-ACEB-410B-8E66-CD5BF1B8FCC5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A94576A-1DCF-45F6-82E6-3E38883A98C4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13F5B57-3B61-410B-9BF2-58C694AF4178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C05A179-D5DE-4B49-9D14-951F03910F96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838DE02-BD40-40D4-A3C5-E0A708ED9B59}"/>
                      </a:ext>
                    </a:extLst>
                  </p:cNvPr>
                  <p:cNvCxnSpPr>
                    <a:cxnSpLocks/>
                    <a:stCxn id="18" idx="2"/>
                    <a:endCxn id="19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A7AEA02-1AD1-41BE-832E-F6A6C1E54CF6}"/>
                      </a:ext>
                    </a:extLst>
                  </p:cNvPr>
                  <p:cNvCxnSpPr>
                    <a:cxnSpLocks/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31D5679-04A2-451B-89B6-02046C8470E6}"/>
                      </a:ext>
                    </a:extLst>
                  </p:cNvPr>
                  <p:cNvCxnSpPr>
                    <a:cxnSpLocks/>
                    <a:stCxn id="20" idx="3"/>
                    <a:endCxn id="24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CE382D2-9205-47C9-97E7-B83DC1244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8C20EC0-C3B3-4F4B-955C-BF8A3FF1D0E5}"/>
                      </a:ext>
                    </a:extLst>
                  </p:cNvPr>
                  <p:cNvCxnSpPr>
                    <a:cxnSpLocks/>
                    <a:stCxn id="19" idx="5"/>
                    <a:endCxn id="21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AB47684-610A-4AD6-9DF0-96664075FF66}"/>
                      </a:ext>
                    </a:extLst>
                  </p:cNvPr>
                  <p:cNvCxnSpPr>
                    <a:cxnSpLocks/>
                    <a:stCxn id="18" idx="6"/>
                    <a:endCxn id="20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02E287F-39F7-4EB5-8B06-1B3E1302B4DD}"/>
                      </a:ext>
                    </a:extLst>
                  </p:cNvPr>
                  <p:cNvCxnSpPr>
                    <a:cxnSpLocks/>
                    <a:stCxn id="20" idx="5"/>
                    <a:endCxn id="23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B7D9F99-6AFC-46A3-89EF-9DF23159C96C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327B795-987C-45ED-A4FE-A601546A0B33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8BA8BE-21C9-420B-959C-890F89F4A187}"/>
                    </a:ext>
                  </a:extLst>
                </p:cNvPr>
                <p:cNvCxnSpPr>
                  <a:cxnSpLocks/>
                  <a:stCxn id="22" idx="5"/>
                  <a:endCxn id="12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892290-2895-4A86-82E7-E6F884A105E3}"/>
                    </a:ext>
                  </a:extLst>
                </p:cNvPr>
                <p:cNvSpPr/>
                <p:nvPr/>
              </p:nvSpPr>
              <p:spPr>
                <a:xfrm>
                  <a:off x="6094626" y="422910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173EEEC-D9E1-4D6E-B8BB-6B180E599D62}"/>
                    </a:ext>
                  </a:extLst>
                </p:cNvPr>
                <p:cNvCxnSpPr>
                  <a:cxnSpLocks/>
                  <a:stCxn id="21" idx="5"/>
                  <a:endCxn id="14" idx="0"/>
                </p:cNvCxnSpPr>
                <p:nvPr/>
              </p:nvCxnSpPr>
              <p:spPr>
                <a:xfrm>
                  <a:off x="6158178" y="3906785"/>
                  <a:ext cx="183247" cy="32231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CA8983-B096-4CCE-9F66-25C848EAD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CFE93C-0BD5-4745-B2AB-D8D89D09F1D0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8494F86-7CB0-45A9-9C9C-4532323FFBA6}"/>
              </a:ext>
            </a:extLst>
          </p:cNvPr>
          <p:cNvSpPr/>
          <p:nvPr/>
        </p:nvSpPr>
        <p:spPr>
          <a:xfrm rot="10800000">
            <a:off x="7960476" y="5375743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CBC16-7BB6-4BAB-8730-D640FAA36B0A}"/>
              </a:ext>
            </a:extLst>
          </p:cNvPr>
          <p:cNvSpPr txBox="1"/>
          <p:nvPr/>
        </p:nvSpPr>
        <p:spPr>
          <a:xfrm>
            <a:off x="3107107" y="5116217"/>
            <a:ext cx="176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In-order successor of node 6</a:t>
            </a:r>
            <a:endParaRPr lang="en-IN" sz="1100" dirty="0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6E808B-557B-48C3-A5E7-6F1EE8976375}"/>
              </a:ext>
            </a:extLst>
          </p:cNvPr>
          <p:cNvGrpSpPr/>
          <p:nvPr/>
        </p:nvGrpSpPr>
        <p:grpSpPr>
          <a:xfrm>
            <a:off x="4922096" y="3197232"/>
            <a:ext cx="3715475" cy="2388189"/>
            <a:chOff x="4823040" y="2783060"/>
            <a:chExt cx="3715475" cy="238818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9488E4-C6C3-4F13-8464-21BE0F1D1EAC}"/>
                </a:ext>
              </a:extLst>
            </p:cNvPr>
            <p:cNvGrpSpPr/>
            <p:nvPr/>
          </p:nvGrpSpPr>
          <p:grpSpPr>
            <a:xfrm>
              <a:off x="4823040" y="2783060"/>
              <a:ext cx="3715475" cy="2388189"/>
              <a:chOff x="4971325" y="2204864"/>
              <a:chExt cx="3715475" cy="23881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9345E65-D716-4AB0-8AAA-ACDF2C4B6E92}"/>
                  </a:ext>
                </a:extLst>
              </p:cNvPr>
              <p:cNvGrpSpPr/>
              <p:nvPr/>
            </p:nvGrpSpPr>
            <p:grpSpPr>
              <a:xfrm>
                <a:off x="4971325" y="2204864"/>
                <a:ext cx="3715475" cy="2388189"/>
                <a:chOff x="4695611" y="2483486"/>
                <a:chExt cx="3715475" cy="238818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7D8C6AD-117E-4008-84CE-D3B4F0EC4646}"/>
                    </a:ext>
                  </a:extLst>
                </p:cNvPr>
                <p:cNvGrpSpPr/>
                <p:nvPr/>
              </p:nvGrpSpPr>
              <p:grpSpPr>
                <a:xfrm>
                  <a:off x="4923897" y="2483486"/>
                  <a:ext cx="3487189" cy="1719344"/>
                  <a:chOff x="2631006" y="3227512"/>
                  <a:chExt cx="3912694" cy="1778631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AD33A0EC-AA66-4A5F-A267-27C12EBED5CD}"/>
                      </a:ext>
                    </a:extLst>
                  </p:cNvPr>
                  <p:cNvSpPr/>
                  <p:nvPr/>
                </p:nvSpPr>
                <p:spPr>
                  <a:xfrm>
                    <a:off x="4319676" y="3227512"/>
                    <a:ext cx="540356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15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F54812C-E2C6-43CD-9B64-9234759AA27A}"/>
                      </a:ext>
                    </a:extLst>
                  </p:cNvPr>
                  <p:cNvSpPr/>
                  <p:nvPr/>
                </p:nvSpPr>
                <p:spPr>
                  <a:xfrm>
                    <a:off x="3077413" y="3711439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9F538F96-E50B-4A3F-BED5-62261E74D1A4}"/>
                      </a:ext>
                    </a:extLst>
                  </p:cNvPr>
                  <p:cNvSpPr/>
                  <p:nvPr/>
                </p:nvSpPr>
                <p:spPr>
                  <a:xfrm>
                    <a:off x="5472477" y="374251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18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212E728-B3B9-4603-A2E6-3409CF64CFA2}"/>
                      </a:ext>
                    </a:extLst>
                  </p:cNvPr>
                  <p:cNvSpPr/>
                  <p:nvPr/>
                </p:nvSpPr>
                <p:spPr>
                  <a:xfrm>
                    <a:off x="3525296" y="4352036"/>
                    <a:ext cx="574770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B53993E-97CB-4E95-8404-9BB494990041}"/>
                      </a:ext>
                    </a:extLst>
                  </p:cNvPr>
                  <p:cNvSpPr/>
                  <p:nvPr/>
                </p:nvSpPr>
                <p:spPr>
                  <a:xfrm>
                    <a:off x="2653577" y="4352036"/>
                    <a:ext cx="574769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EB4DD1A4-DCBA-49B2-A739-F2417CF00057}"/>
                      </a:ext>
                    </a:extLst>
                  </p:cNvPr>
                  <p:cNvSpPr/>
                  <p:nvPr/>
                </p:nvSpPr>
                <p:spPr>
                  <a:xfrm>
                    <a:off x="5915653" y="4350652"/>
                    <a:ext cx="62804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20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96F4DB2-B623-48E7-931F-AED226CF4904}"/>
                      </a:ext>
                    </a:extLst>
                  </p:cNvPr>
                  <p:cNvSpPr/>
                  <p:nvPr/>
                </p:nvSpPr>
                <p:spPr>
                  <a:xfrm>
                    <a:off x="5043935" y="4350652"/>
                    <a:ext cx="553827" cy="407536"/>
                  </a:xfrm>
                  <a:prstGeom prst="ellipse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17</a:t>
                    </a:r>
                    <a:endParaRPr lang="en-IN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4ABCC62-DF57-45FE-8D20-EAF0683FCE2B}"/>
                      </a:ext>
                    </a:extLst>
                  </p:cNvPr>
                  <p:cNvCxnSpPr>
                    <a:cxnSpLocks/>
                    <a:stCxn id="43" idx="2"/>
                    <a:endCxn id="44" idx="7"/>
                  </p:cNvCxnSpPr>
                  <p:nvPr/>
                </p:nvCxnSpPr>
                <p:spPr>
                  <a:xfrm flipH="1">
                    <a:off x="3568010" y="3431280"/>
                    <a:ext cx="751666" cy="339841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AE7D387-1547-4090-BDFC-E525E5418FAE}"/>
                      </a:ext>
                    </a:extLst>
                  </p:cNvPr>
                  <p:cNvCxnSpPr>
                    <a:cxnSpLocks/>
                    <a:stCxn id="44" idx="3"/>
                    <a:endCxn id="47" idx="0"/>
                  </p:cNvCxnSpPr>
                  <p:nvPr/>
                </p:nvCxnSpPr>
                <p:spPr>
                  <a:xfrm flipH="1">
                    <a:off x="2940962" y="4059293"/>
                    <a:ext cx="220624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36B9B0D-FF5D-4974-A243-99179DC18026}"/>
                      </a:ext>
                    </a:extLst>
                  </p:cNvPr>
                  <p:cNvCxnSpPr>
                    <a:cxnSpLocks/>
                    <a:stCxn id="45" idx="3"/>
                    <a:endCxn id="49" idx="0"/>
                  </p:cNvCxnSpPr>
                  <p:nvPr/>
                </p:nvCxnSpPr>
                <p:spPr>
                  <a:xfrm flipH="1">
                    <a:off x="5320849" y="4090366"/>
                    <a:ext cx="243603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04C1CDC-DFD4-491A-9E2B-05B0FCF80E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1006" y="4724433"/>
                    <a:ext cx="132951" cy="28171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E97A58C-D957-4FD9-B537-9638A9270A54}"/>
                      </a:ext>
                    </a:extLst>
                  </p:cNvPr>
                  <p:cNvCxnSpPr>
                    <a:cxnSpLocks/>
                    <a:stCxn id="44" idx="5"/>
                    <a:endCxn id="46" idx="0"/>
                  </p:cNvCxnSpPr>
                  <p:nvPr/>
                </p:nvCxnSpPr>
                <p:spPr>
                  <a:xfrm>
                    <a:off x="3568010" y="4059293"/>
                    <a:ext cx="244671" cy="292743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B76B3839-DF58-473D-B5F4-65F316A3AB27}"/>
                      </a:ext>
                    </a:extLst>
                  </p:cNvPr>
                  <p:cNvCxnSpPr>
                    <a:cxnSpLocks/>
                    <a:stCxn id="43" idx="6"/>
                    <a:endCxn id="45" idx="1"/>
                  </p:cNvCxnSpPr>
                  <p:nvPr/>
                </p:nvCxnSpPr>
                <p:spPr>
                  <a:xfrm>
                    <a:off x="4860032" y="3431280"/>
                    <a:ext cx="704420" cy="3709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4CE67DA-163E-443B-A122-802C04F36D20}"/>
                      </a:ext>
                    </a:extLst>
                  </p:cNvPr>
                  <p:cNvCxnSpPr>
                    <a:cxnSpLocks/>
                    <a:stCxn id="45" idx="5"/>
                    <a:endCxn id="48" idx="0"/>
                  </p:cNvCxnSpPr>
                  <p:nvPr/>
                </p:nvCxnSpPr>
                <p:spPr>
                  <a:xfrm>
                    <a:off x="6008549" y="4090366"/>
                    <a:ext cx="221128" cy="260286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9EE6A1-9ED2-4352-87BB-9A548F00BEEA}"/>
                    </a:ext>
                  </a:extLst>
                </p:cNvPr>
                <p:cNvSpPr/>
                <p:nvPr/>
              </p:nvSpPr>
              <p:spPr>
                <a:xfrm>
                  <a:off x="4695611" y="4212241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32FD977-2517-4067-91B9-6777BA1025F1}"/>
                    </a:ext>
                  </a:extLst>
                </p:cNvPr>
                <p:cNvSpPr/>
                <p:nvPr/>
              </p:nvSpPr>
              <p:spPr>
                <a:xfrm>
                  <a:off x="5281681" y="4212240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2D6529E-F0BE-492A-A449-1542994678F6}"/>
                    </a:ext>
                  </a:extLst>
                </p:cNvPr>
                <p:cNvCxnSpPr>
                  <a:cxnSpLocks/>
                  <a:stCxn id="47" idx="5"/>
                  <a:endCxn id="39" idx="0"/>
                </p:cNvCxnSpPr>
                <p:nvPr/>
              </p:nvCxnSpPr>
              <p:spPr>
                <a:xfrm>
                  <a:off x="5381257" y="3906785"/>
                  <a:ext cx="147223" cy="3054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EE5E580-9374-4EE1-A83C-DD22B6F9D08E}"/>
                    </a:ext>
                  </a:extLst>
                </p:cNvPr>
                <p:cNvSpPr/>
                <p:nvPr/>
              </p:nvSpPr>
              <p:spPr>
                <a:xfrm>
                  <a:off x="7159730" y="4477724"/>
                  <a:ext cx="493598" cy="393951"/>
                </a:xfrm>
                <a:prstGeom prst="ellipse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  <a:endParaRPr lang="en-I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F6C109C-18DA-48E6-A03D-EE56FE75A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733" y="2339860"/>
                <a:ext cx="43024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B7F61E4-196F-409E-A9DE-EC3868A3875C}"/>
                </a:ext>
              </a:extLst>
            </p:cNvPr>
            <p:cNvSpPr/>
            <p:nvPr/>
          </p:nvSpPr>
          <p:spPr>
            <a:xfrm rot="2338513">
              <a:off x="4965153" y="3058503"/>
              <a:ext cx="555734" cy="201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5D06DA-479A-451E-BB02-7A4CEE08F990}"/>
              </a:ext>
            </a:extLst>
          </p:cNvPr>
          <p:cNvSpPr txBox="1"/>
          <p:nvPr/>
        </p:nvSpPr>
        <p:spPr>
          <a:xfrm>
            <a:off x="6887579" y="5640629"/>
            <a:ext cx="17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Deletion of node 6 done successfully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1680" name="Arrow: Right 71679">
            <a:extLst>
              <a:ext uri="{FF2B5EF4-FFF2-40B4-BE49-F238E27FC236}">
                <a16:creationId xmlns:a16="http://schemas.microsoft.com/office/drawing/2014/main" id="{0FD38307-DF1B-4FE6-8555-5BEA6A8E6144}"/>
              </a:ext>
            </a:extLst>
          </p:cNvPr>
          <p:cNvSpPr/>
          <p:nvPr/>
        </p:nvSpPr>
        <p:spPr>
          <a:xfrm rot="11884422">
            <a:off x="2694626" y="4844820"/>
            <a:ext cx="555734" cy="201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5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𝑫𝒆𝒍𝒆𝒕𝒆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𝐷𝑒𝑡𝑒𝑟𝑚𝑖𝑛𝑒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𝑒𝑖𝑡h𝑒𝑟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𝑆𝑢𝑐𝑐𝑒𝑠𝑠𝑜𝑟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𝑐h𝑖𝑙𝑑𝑟𝑒𝑛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//   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𝑟𝑒𝑚𝑜𝑣𝑒𝑑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𝑡𝑟𝑒𝑒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𝑚𝑎𝑛𝑖𝑝𝑢𝑙𝑎𝑡𝑖𝑛𝑔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𝑝𝑜𝑖𝑛𝑡𝑒𝑟𝑠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 ←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𝒆𝒍𝒔𝒆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𝑐𝑜𝑝𝑦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𝑐𝑜𝑝𝑦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𝑠𝑎𝑡𝑒𝑙𝑙𝑖𝑡𝑒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𝑖𝑛𝑡𝑜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𝒓𝒆𝒕𝒖𝒓𝒏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44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𝑻𝒓𝒆𝒆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𝑫𝒆𝒍𝒆𝒕𝒆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IN" sz="1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𝐷𝑒𝑡𝑒𝑟𝑚𝑖𝑛𝑒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𝑒𝑖𝑡h𝑒𝑟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𝑆𝑢𝑐𝑐𝑒𝑠𝑠𝑜𝑟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𝑐h𝑖𝑙𝑑𝑟𝑒𝑛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//   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𝑟𝑒𝑚𝑜𝑣𝑒𝑑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𝑡𝑟𝑒𝑒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𝑚𝑎𝑛𝑖𝑝𝑢𝑙𝑎𝑡𝑖𝑛𝑔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𝑝𝑜𝑖𝑛𝑡𝑒𝑟𝑠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≠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IN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𝑁𝐼𝐿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𝑟𝑜𝑜𝑡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] ←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𝒆𝒍𝒔𝒆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𝒕𝒉𝒆𝒏</m:t>
                      </m:r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]] ←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𝒆𝒍𝒔𝒆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//   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1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𝑠𝑢𝑐𝑐𝑒𝑠𝑠𝑜𝑟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𝑠𝑝𝑙𝑖𝑐𝑒𝑑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𝑐𝑜𝑝𝑦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𝑑𝑎𝑡𝑎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𝑖𝑛𝑡𝑜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IN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𝒕𝒉𝒆𝒏</m:t>
                    </m:r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← 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𝑐𝑜𝑝𝑦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𝑠𝑎𝑡𝑒𝑙𝑙𝑖𝑡𝑒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𝑖𝑛𝑡𝑜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𝒓𝒆𝒕𝒖𝒓𝒏</m:t>
                      </m:r>
                      <m:r>
                        <a:rPr lang="en-IN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I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798397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355" t="-1185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903B3E-E3CD-44E6-8FFC-8D4500C4E38B}"/>
              </a:ext>
            </a:extLst>
          </p:cNvPr>
          <p:cNvSpPr txBox="1"/>
          <p:nvPr/>
        </p:nvSpPr>
        <p:spPr>
          <a:xfrm>
            <a:off x="5029200" y="40050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Times-BoldItalic"/>
              </a:rPr>
              <a:t>Time: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O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RMTMI"/>
              </a:rPr>
              <a:t>(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h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RMTMI"/>
              </a:rPr>
              <a:t>)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, on a tree of height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h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22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Trees Terminology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84784"/>
            <a:ext cx="40324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number of children emanating from a given node is referred to as its degree — for example, node A above has a degree of 3 and node J has a degree of 1.</a:t>
            </a:r>
          </a:p>
          <a:p>
            <a:pPr algn="just"/>
            <a:endParaRPr lang="en-US" sz="20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b="0" i="0" u="none" strike="noStrike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702" name="Group 71701">
            <a:extLst>
              <a:ext uri="{FF2B5EF4-FFF2-40B4-BE49-F238E27FC236}">
                <a16:creationId xmlns:a16="http://schemas.microsoft.com/office/drawing/2014/main" id="{29579969-EFBC-46FF-8A9C-087C1933C02A}"/>
              </a:ext>
            </a:extLst>
          </p:cNvPr>
          <p:cNvGrpSpPr/>
          <p:nvPr/>
        </p:nvGrpSpPr>
        <p:grpSpPr>
          <a:xfrm>
            <a:off x="5076056" y="1988840"/>
            <a:ext cx="3501049" cy="2160240"/>
            <a:chOff x="4925308" y="1844824"/>
            <a:chExt cx="3717691" cy="22901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E238DD0-3757-472E-BB9B-931E035284BC}"/>
                </a:ext>
              </a:extLst>
            </p:cNvPr>
            <p:cNvSpPr/>
            <p:nvPr/>
          </p:nvSpPr>
          <p:spPr>
            <a:xfrm>
              <a:off x="6516216" y="1844824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00FD86-CB67-4794-B92E-E052BD6DC47E}"/>
                </a:ext>
              </a:extLst>
            </p:cNvPr>
            <p:cNvSpPr/>
            <p:nvPr/>
          </p:nvSpPr>
          <p:spPr>
            <a:xfrm>
              <a:off x="5296664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569E3C-B94E-4DDD-A223-258B45E183F5}"/>
                </a:ext>
              </a:extLst>
            </p:cNvPr>
            <p:cNvSpPr/>
            <p:nvPr/>
          </p:nvSpPr>
          <p:spPr>
            <a:xfrm>
              <a:off x="6553944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619E7D-65A5-4EA4-8400-35B7AA748024}"/>
                </a:ext>
              </a:extLst>
            </p:cNvPr>
            <p:cNvSpPr/>
            <p:nvPr/>
          </p:nvSpPr>
          <p:spPr>
            <a:xfrm>
              <a:off x="7740352" y="2390800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540F07-7DDB-4338-9024-D941BE4C224C}"/>
                </a:ext>
              </a:extLst>
            </p:cNvPr>
            <p:cNvSpPr/>
            <p:nvPr/>
          </p:nvSpPr>
          <p:spPr>
            <a:xfrm>
              <a:off x="5672681" y="3036985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6B5105-377C-4FF5-8199-62B5047C4BCA}"/>
                </a:ext>
              </a:extLst>
            </p:cNvPr>
            <p:cNvSpPr/>
            <p:nvPr/>
          </p:nvSpPr>
          <p:spPr>
            <a:xfrm>
              <a:off x="4925308" y="3036985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DE99C-0C8D-43D5-98AD-D444FE7A976A}"/>
                </a:ext>
              </a:extLst>
            </p:cNvPr>
            <p:cNvSpPr/>
            <p:nvPr/>
          </p:nvSpPr>
          <p:spPr>
            <a:xfrm>
              <a:off x="6311679" y="3039556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E94B0-D1A1-4053-BE0F-B28E1E68D653}"/>
                </a:ext>
              </a:extLst>
            </p:cNvPr>
            <p:cNvSpPr/>
            <p:nvPr/>
          </p:nvSpPr>
          <p:spPr>
            <a:xfrm>
              <a:off x="6948264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DEBB22-7D9E-44AD-A0EF-0FFDC1289C40}"/>
                </a:ext>
              </a:extLst>
            </p:cNvPr>
            <p:cNvSpPr/>
            <p:nvPr/>
          </p:nvSpPr>
          <p:spPr>
            <a:xfrm>
              <a:off x="8210951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9A5C8-838B-42D1-B2C3-1647FBE244DE}"/>
                </a:ext>
              </a:extLst>
            </p:cNvPr>
            <p:cNvSpPr/>
            <p:nvPr/>
          </p:nvSpPr>
          <p:spPr>
            <a:xfrm>
              <a:off x="7441342" y="3035517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472508-60F5-471D-A992-AFDEF529436E}"/>
                </a:ext>
              </a:extLst>
            </p:cNvPr>
            <p:cNvSpPr/>
            <p:nvPr/>
          </p:nvSpPr>
          <p:spPr>
            <a:xfrm>
              <a:off x="7873390" y="3702948"/>
              <a:ext cx="432048" cy="432048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9310BD-F8F2-46BC-A6ED-AE6DDD2E4CC8}"/>
                </a:ext>
              </a:extLst>
            </p:cNvPr>
            <p:cNvCxnSpPr>
              <a:stCxn id="2" idx="2"/>
              <a:endCxn id="6" idx="7"/>
            </p:cNvCxnSpPr>
            <p:nvPr/>
          </p:nvCxnSpPr>
          <p:spPr>
            <a:xfrm flipH="1">
              <a:off x="5665440" y="2060848"/>
              <a:ext cx="850776" cy="393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5BDD20-CBA4-4AE7-9390-2F5E173EFEC1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 flipH="1">
              <a:off x="5141332" y="2759576"/>
              <a:ext cx="218604" cy="2774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7E512F-9733-411A-9838-EDC9612FE592}"/>
                </a:ext>
              </a:extLst>
            </p:cNvPr>
            <p:cNvCxnSpPr>
              <a:cxnSpLocks/>
              <a:stCxn id="10" idx="3"/>
              <a:endCxn id="22" idx="0"/>
            </p:cNvCxnSpPr>
            <p:nvPr/>
          </p:nvCxnSpPr>
          <p:spPr>
            <a:xfrm flipH="1">
              <a:off x="7657366" y="2759576"/>
              <a:ext cx="146258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2E472-E9C8-4D73-A0F1-7294B6C3FA8E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 flipH="1">
              <a:off x="6527703" y="2759576"/>
              <a:ext cx="89513" cy="27998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46B9D7-B233-4CE1-B65D-E3E363E0AF39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8089414" y="3404293"/>
              <a:ext cx="184809" cy="2986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42EAE1-7F64-4907-AFCC-B6FDDE04F2EE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5665440" y="2759576"/>
              <a:ext cx="223265" cy="2774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1E3898-66CC-4CCA-9112-CDE7491A5A44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>
              <a:off x="6948264" y="2060848"/>
              <a:ext cx="855360" cy="39322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3F63AC-090B-4958-A34E-AB6008F30DFF}"/>
                </a:ext>
              </a:extLst>
            </p:cNvPr>
            <p:cNvCxnSpPr>
              <a:cxnSpLocks/>
              <a:stCxn id="10" idx="5"/>
              <a:endCxn id="20" idx="0"/>
            </p:cNvCxnSpPr>
            <p:nvPr/>
          </p:nvCxnSpPr>
          <p:spPr>
            <a:xfrm>
              <a:off x="8109128" y="2759576"/>
              <a:ext cx="317847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4DEA43-CE67-4AB7-A56D-16EC182B1E26}"/>
                </a:ext>
              </a:extLst>
            </p:cNvPr>
            <p:cNvCxnSpPr>
              <a:cxnSpLocks/>
              <a:stCxn id="8" idx="5"/>
              <a:endCxn id="18" idx="0"/>
            </p:cNvCxnSpPr>
            <p:nvPr/>
          </p:nvCxnSpPr>
          <p:spPr>
            <a:xfrm>
              <a:off x="6922720" y="2759576"/>
              <a:ext cx="241568" cy="275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C43701-25F5-489D-94DE-07A3C8BB5DF5}"/>
                </a:ext>
              </a:extLst>
            </p:cNvPr>
            <p:cNvCxnSpPr>
              <a:cxnSpLocks/>
              <a:stCxn id="2" idx="4"/>
              <a:endCxn id="8" idx="0"/>
            </p:cNvCxnSpPr>
            <p:nvPr/>
          </p:nvCxnSpPr>
          <p:spPr>
            <a:xfrm>
              <a:off x="6732240" y="2276872"/>
              <a:ext cx="37728" cy="11392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7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3F5-EF07-4B26-ACDF-90B22D17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03" y="33265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Binary Search Tree (BST)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80BB-0665-43DF-ADD8-42BC1D37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60" y="1466641"/>
            <a:ext cx="7652086" cy="3886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Binary search trees are an important data structure for dynamic sets.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Accomplish many dynamic-set operations in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O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h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RMTMI"/>
              </a:rPr>
              <a:t>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time,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Times-Roman"/>
              </a:rPr>
              <a:t>  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where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height of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tree.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 binary tree by a linked data structure in which each node is an object.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] points to the root of tree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Each node contains the </a:t>
            </a:r>
            <a:r>
              <a:rPr lang="en-US" sz="2000" dirty="0">
                <a:solidFill>
                  <a:srgbClr val="000000"/>
                </a:solidFill>
                <a:latin typeface="Times-Roman+2"/>
              </a:rPr>
              <a:t>fi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elds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key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(and possibly other satellite data).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left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left child.</a:t>
            </a:r>
          </a:p>
          <a:p>
            <a:pPr marL="40005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-Italic"/>
              </a:rPr>
              <a:t>right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right child.</a:t>
            </a:r>
          </a:p>
          <a:p>
            <a:pPr marL="400050" lvl="1" indent="0">
              <a:buNone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: points to parent. 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root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[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-Italic"/>
              </a:rPr>
              <a:t>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]]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-Roman"/>
              </a:rPr>
              <a:t>NIL.</a:t>
            </a:r>
          </a:p>
        </p:txBody>
      </p:sp>
    </p:spTree>
    <p:extLst>
      <p:ext uri="{BB962C8B-B14F-4D97-AF65-F5344CB8AC3E}">
        <p14:creationId xmlns:p14="http://schemas.microsoft.com/office/powerpoint/2010/main" val="20001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Stored keys must satisfy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binary-search-tree property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If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is in left subtree of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, then </a:t>
            </a:r>
            <a:r>
              <a:rPr lang="en-IN" sz="1800" b="0" u="none" strike="noStrike" baseline="0" dirty="0">
                <a:solidFill>
                  <a:srgbClr val="FF0000"/>
                </a:solidFill>
                <a:latin typeface="Times-Italic"/>
              </a:rPr>
              <a:t>key[y] ≤ key[x].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in right subtree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then  key[y] ≥ key[x].</a:t>
            </a:r>
            <a:endParaRPr lang="en-IN" sz="1800" dirty="0">
              <a:solidFill>
                <a:srgbClr val="0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7E45F6-2E33-4AEB-9B86-3921B594F0EB}"/>
              </a:ext>
            </a:extLst>
          </p:cNvPr>
          <p:cNvGrpSpPr/>
          <p:nvPr/>
        </p:nvGrpSpPr>
        <p:grpSpPr>
          <a:xfrm>
            <a:off x="2644792" y="2780928"/>
            <a:ext cx="3890123" cy="2327386"/>
            <a:chOff x="2653577" y="3060366"/>
            <a:chExt cx="3890123" cy="2327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FF800C7-43DD-4C20-9A86-0A60321F14EF}"/>
                </a:ext>
              </a:extLst>
            </p:cNvPr>
            <p:cNvGrpSpPr/>
            <p:nvPr/>
          </p:nvGrpSpPr>
          <p:grpSpPr>
            <a:xfrm>
              <a:off x="2653577" y="3227512"/>
              <a:ext cx="3890123" cy="2160240"/>
              <a:chOff x="2653577" y="3227512"/>
              <a:chExt cx="3890123" cy="21602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F4B48-F0FD-4874-89A9-1668BE435CD8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90C0643-91BA-4A54-9907-B9D471CE8618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6F7C76-381D-49D6-8E77-ED0531A8525E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419C95-73F3-4001-9EF4-354E96CFDC79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5AF06F-8018-4687-A984-D6C3CF3C120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D901A8-EA8C-4319-B7CD-0B9C6DF8AEC7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3700ED8-7CCA-4120-9DF5-07022AFFCFD8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AC712F-6DD0-42AD-AB55-D1A5E328054A}"/>
                  </a:ext>
                </a:extLst>
              </p:cNvPr>
              <p:cNvSpPr/>
              <p:nvPr/>
            </p:nvSpPr>
            <p:spPr>
              <a:xfrm>
                <a:off x="5597763" y="4980216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B7598B1-BC29-4AB1-A2E4-5581F89D4E82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41E9A2-FD3B-4293-8A4E-976CBB00535F}"/>
                  </a:ext>
                </a:extLst>
              </p:cNvPr>
              <p:cNvCxnSpPr>
                <a:cxnSpLocks/>
                <a:stCxn id="7" idx="3"/>
                <a:endCxn id="11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901C-FA58-4F81-80E9-1FCC2F5A54F4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CE6A590-5D4A-41DC-9E7C-F0DBFC04A70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 flipH="1">
                <a:off x="5874677" y="4698506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47150ED-C323-4898-9D4E-D633B5C819C1}"/>
                  </a:ext>
                </a:extLst>
              </p:cNvPr>
              <p:cNvCxnSpPr>
                <a:cxnSpLocks/>
                <a:stCxn id="7" idx="5"/>
                <a:endCxn id="10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5210A39-339F-4E0A-9C4B-02EA534682FF}"/>
                  </a:ext>
                </a:extLst>
              </p:cNvPr>
              <p:cNvCxnSpPr>
                <a:cxnSpLocks/>
                <a:stCxn id="6" idx="6"/>
                <a:endCxn id="9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DB6F302-D3D8-4F26-A57F-E8B1B2633245}"/>
                  </a:ext>
                </a:extLst>
              </p:cNvPr>
              <p:cNvCxnSpPr>
                <a:cxnSpLocks/>
                <a:stCxn id="9" idx="5"/>
                <a:endCxn id="14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/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/>
                <p:nvPr/>
              </p:nvSpPr>
              <p:spPr>
                <a:xfrm>
                  <a:off x="2980824" y="3469260"/>
                  <a:ext cx="309739" cy="41911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24" y="3469260"/>
                  <a:ext cx="309739" cy="419118"/>
                </a:xfrm>
                <a:prstGeom prst="ellipse">
                  <a:avLst/>
                </a:prstGeom>
                <a:blipFill>
                  <a:blip r:embed="rId3"/>
                  <a:stretch>
                    <a:fillRect l="-11538" b="-704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90B5F3-9664-46A5-8769-1A6F87FF4B82}"/>
              </a:ext>
            </a:extLst>
          </p:cNvPr>
          <p:cNvSpPr txBox="1"/>
          <p:nvPr/>
        </p:nvSpPr>
        <p:spPr>
          <a:xfrm>
            <a:off x="2276813" y="529488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(Figure: A BST on 8 nodes with height 3)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75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5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Stored keys must satisfy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binary-search-tree property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MTSYN"/>
              </a:rPr>
              <a:t>•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If </a:t>
            </a:r>
            <a:r>
              <a:rPr lang="en-US" sz="1800" i="1" dirty="0">
                <a:solidFill>
                  <a:srgbClr val="000000"/>
                </a:solidFill>
                <a:latin typeface="Times-Italic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is in left subtree of </a:t>
            </a:r>
            <a:r>
              <a:rPr lang="en-US" sz="1800" i="1" dirty="0">
                <a:solidFill>
                  <a:srgbClr val="000000"/>
                </a:solidFill>
                <a:latin typeface="Times-Italic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, then </a:t>
            </a:r>
            <a:r>
              <a:rPr lang="en-IN" sz="1800" dirty="0">
                <a:solidFill>
                  <a:srgbClr val="000000"/>
                </a:solidFill>
                <a:latin typeface="Times-Italic"/>
              </a:rPr>
              <a:t>key[y] ≤ key[x].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MTSYN"/>
              </a:rPr>
              <a:t>•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If </a:t>
            </a:r>
            <a:r>
              <a:rPr lang="en-US" sz="1800" i="1" dirty="0">
                <a:solidFill>
                  <a:srgbClr val="FF0000"/>
                </a:solidFill>
                <a:latin typeface="Times-Italic"/>
              </a:rPr>
              <a:t>y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is in right subtree of </a:t>
            </a:r>
            <a:r>
              <a:rPr lang="en-US" sz="1800" i="1" dirty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, then  key[y] ≥ key[x].</a:t>
            </a:r>
            <a:endParaRPr lang="en-IN" sz="1800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7E45F6-2E33-4AEB-9B86-3921B594F0EB}"/>
              </a:ext>
            </a:extLst>
          </p:cNvPr>
          <p:cNvGrpSpPr/>
          <p:nvPr/>
        </p:nvGrpSpPr>
        <p:grpSpPr>
          <a:xfrm>
            <a:off x="2644792" y="2780928"/>
            <a:ext cx="3890123" cy="2327386"/>
            <a:chOff x="2653577" y="3060366"/>
            <a:chExt cx="3890123" cy="2327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FF800C7-43DD-4C20-9A86-0A60321F14EF}"/>
                </a:ext>
              </a:extLst>
            </p:cNvPr>
            <p:cNvGrpSpPr/>
            <p:nvPr/>
          </p:nvGrpSpPr>
          <p:grpSpPr>
            <a:xfrm>
              <a:off x="2653577" y="3227512"/>
              <a:ext cx="3890123" cy="2160240"/>
              <a:chOff x="2653577" y="3227512"/>
              <a:chExt cx="3890123" cy="21602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F4B48-F0FD-4874-89A9-1668BE435CD8}"/>
                  </a:ext>
                </a:extLst>
              </p:cNvPr>
              <p:cNvSpPr/>
              <p:nvPr/>
            </p:nvSpPr>
            <p:spPr>
              <a:xfrm>
                <a:off x="4319676" y="3227512"/>
                <a:ext cx="540356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90C0643-91BA-4A54-9907-B9D471CE8618}"/>
                  </a:ext>
                </a:extLst>
              </p:cNvPr>
              <p:cNvSpPr/>
              <p:nvPr/>
            </p:nvSpPr>
            <p:spPr>
              <a:xfrm>
                <a:off x="3149220" y="3742512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6F7C76-381D-49D6-8E77-ED0531A8525E}"/>
                  </a:ext>
                </a:extLst>
              </p:cNvPr>
              <p:cNvSpPr/>
              <p:nvPr/>
            </p:nvSpPr>
            <p:spPr>
              <a:xfrm>
                <a:off x="5472477" y="374251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16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419C95-73F3-4001-9EF4-354E96CFDC79}"/>
                  </a:ext>
                </a:extLst>
              </p:cNvPr>
              <p:cNvSpPr/>
              <p:nvPr/>
            </p:nvSpPr>
            <p:spPr>
              <a:xfrm>
                <a:off x="3525296" y="4352036"/>
                <a:ext cx="574770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5AF06F-8018-4687-A984-D6C3CF3C1207}"/>
                  </a:ext>
                </a:extLst>
              </p:cNvPr>
              <p:cNvSpPr/>
              <p:nvPr/>
            </p:nvSpPr>
            <p:spPr>
              <a:xfrm>
                <a:off x="2653577" y="4352036"/>
                <a:ext cx="574769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D901A8-EA8C-4319-B7CD-0B9C6DF8AEC7}"/>
                  </a:ext>
                </a:extLst>
              </p:cNvPr>
              <p:cNvSpPr/>
              <p:nvPr/>
            </p:nvSpPr>
            <p:spPr>
              <a:xfrm>
                <a:off x="5915653" y="4350652"/>
                <a:ext cx="62804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3700ED8-7CCA-4120-9DF5-07022AFFCFD8}"/>
                  </a:ext>
                </a:extLst>
              </p:cNvPr>
              <p:cNvSpPr/>
              <p:nvPr/>
            </p:nvSpPr>
            <p:spPr>
              <a:xfrm>
                <a:off x="5043935" y="4350652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14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AC712F-6DD0-42AD-AB55-D1A5E328054A}"/>
                  </a:ext>
                </a:extLst>
              </p:cNvPr>
              <p:cNvSpPr/>
              <p:nvPr/>
            </p:nvSpPr>
            <p:spPr>
              <a:xfrm>
                <a:off x="5597763" y="4980216"/>
                <a:ext cx="553827" cy="407536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IN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B7598B1-BC29-4AB1-A2E4-5581F89D4E82}"/>
                  </a:ext>
                </a:extLst>
              </p:cNvPr>
              <p:cNvCxnSpPr>
                <a:cxnSpLocks/>
                <a:stCxn id="6" idx="2"/>
                <a:endCxn id="7" idx="7"/>
              </p:cNvCxnSpPr>
              <p:nvPr/>
            </p:nvCxnSpPr>
            <p:spPr>
              <a:xfrm flipH="1">
                <a:off x="3639817" y="3431280"/>
                <a:ext cx="679859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41E9A2-FD3B-4293-8A4E-976CBB00535F}"/>
                  </a:ext>
                </a:extLst>
              </p:cNvPr>
              <p:cNvCxnSpPr>
                <a:cxnSpLocks/>
                <a:stCxn id="7" idx="3"/>
                <a:endCxn id="11" idx="0"/>
              </p:cNvCxnSpPr>
              <p:nvPr/>
            </p:nvCxnSpPr>
            <p:spPr>
              <a:xfrm flipH="1">
                <a:off x="2940962" y="4090366"/>
                <a:ext cx="292431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901C-FA58-4F81-80E9-1FCC2F5A54F4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5320849" y="4090366"/>
                <a:ext cx="243603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CE6A590-5D4A-41DC-9E7C-F0DBFC04A70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 flipH="1">
                <a:off x="5874677" y="4698506"/>
                <a:ext cx="132951" cy="28171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47150ED-C323-4898-9D4E-D633B5C819C1}"/>
                  </a:ext>
                </a:extLst>
              </p:cNvPr>
              <p:cNvCxnSpPr>
                <a:cxnSpLocks/>
                <a:stCxn id="7" idx="5"/>
                <a:endCxn id="10" idx="0"/>
              </p:cNvCxnSpPr>
              <p:nvPr/>
            </p:nvCxnSpPr>
            <p:spPr>
              <a:xfrm>
                <a:off x="3639817" y="4090366"/>
                <a:ext cx="172864" cy="2616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5210A39-339F-4E0A-9C4B-02EA534682FF}"/>
                  </a:ext>
                </a:extLst>
              </p:cNvPr>
              <p:cNvCxnSpPr>
                <a:cxnSpLocks/>
                <a:stCxn id="6" idx="6"/>
                <a:endCxn id="9" idx="1"/>
              </p:cNvCxnSpPr>
              <p:nvPr/>
            </p:nvCxnSpPr>
            <p:spPr>
              <a:xfrm>
                <a:off x="4860032" y="3431280"/>
                <a:ext cx="704420" cy="3709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DB6F302-D3D8-4F26-A57F-E8B1B2633245}"/>
                  </a:ext>
                </a:extLst>
              </p:cNvPr>
              <p:cNvCxnSpPr>
                <a:cxnSpLocks/>
                <a:stCxn id="9" idx="5"/>
                <a:endCxn id="14" idx="0"/>
              </p:cNvCxnSpPr>
              <p:nvPr/>
            </p:nvCxnSpPr>
            <p:spPr>
              <a:xfrm>
                <a:off x="6008549" y="4090366"/>
                <a:ext cx="221128" cy="2602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/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1714" name="Oval 71713">
                  <a:extLst>
                    <a:ext uri="{FF2B5EF4-FFF2-40B4-BE49-F238E27FC236}">
                      <a16:creationId xmlns:a16="http://schemas.microsoft.com/office/drawing/2014/main" id="{C31A9951-EEC0-457B-84ED-8749278B7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055" y="3060366"/>
                  <a:ext cx="468348" cy="37091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/>
                <p:nvPr/>
              </p:nvSpPr>
              <p:spPr>
                <a:xfrm>
                  <a:off x="6172596" y="3635048"/>
                  <a:ext cx="309739" cy="41911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1715" name="Oval 71714">
                  <a:extLst>
                    <a:ext uri="{FF2B5EF4-FFF2-40B4-BE49-F238E27FC236}">
                      <a16:creationId xmlns:a16="http://schemas.microsoft.com/office/drawing/2014/main" id="{AE484F69-0F37-45D8-BB09-3C41B8B0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596" y="3635048"/>
                  <a:ext cx="309739" cy="419118"/>
                </a:xfrm>
                <a:prstGeom prst="ellipse">
                  <a:avLst/>
                </a:prstGeom>
                <a:blipFill>
                  <a:blip r:embed="rId3"/>
                  <a:stretch>
                    <a:fillRect l="-11321" b="-704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90B5F3-9664-46A5-8769-1A6F87FF4B82}"/>
              </a:ext>
            </a:extLst>
          </p:cNvPr>
          <p:cNvSpPr txBox="1"/>
          <p:nvPr/>
        </p:nvSpPr>
        <p:spPr>
          <a:xfrm>
            <a:off x="2276813" y="5294887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(Figure: A BST on 8 nodes with height 3)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31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Binary Search Tree (BST)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6792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Possible operations on BST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Traversing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Searching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190338836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3054</TotalTime>
  <Words>3747</Words>
  <Application>Microsoft Office PowerPoint</Application>
  <PresentationFormat>On-screen Show (4:3)</PresentationFormat>
  <Paragraphs>702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Arial Black</vt:lpstr>
      <vt:lpstr>Calibri</vt:lpstr>
      <vt:lpstr>Cambria Math</vt:lpstr>
      <vt:lpstr>MTSYN</vt:lpstr>
      <vt:lpstr>RMTMI</vt:lpstr>
      <vt:lpstr>Tahoma</vt:lpstr>
      <vt:lpstr>Times New Roman</vt:lpstr>
      <vt:lpstr>Times-BoldItalic</vt:lpstr>
      <vt:lpstr>Times-Italic</vt:lpstr>
      <vt:lpstr>Times-Roman</vt:lpstr>
      <vt:lpstr>Times-Roman+2</vt:lpstr>
      <vt:lpstr>10069045</vt:lpstr>
      <vt:lpstr>Equation</vt:lpstr>
      <vt:lpstr>Algorithm Analysis and Design   Advanced Data Structure  (Binary Search Tree)</vt:lpstr>
      <vt:lpstr>Overview</vt:lpstr>
      <vt:lpstr>Trees Terminology</vt:lpstr>
      <vt:lpstr>Trees Terminology</vt:lpstr>
      <vt:lpstr>Trees Terminology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Binary Search Tree (BST)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191</cp:revision>
  <dcterms:created xsi:type="dcterms:W3CDTF">2008-04-22T09:26:06Z</dcterms:created>
  <dcterms:modified xsi:type="dcterms:W3CDTF">2020-10-11T08:46:36Z</dcterms:modified>
</cp:coreProperties>
</file>