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6" r:id="rId3"/>
    <p:sldId id="287" r:id="rId4"/>
    <p:sldId id="288" r:id="rId5"/>
    <p:sldId id="304" r:id="rId6"/>
    <p:sldId id="315" r:id="rId7"/>
    <p:sldId id="305" r:id="rId8"/>
    <p:sldId id="316" r:id="rId9"/>
    <p:sldId id="314" r:id="rId10"/>
    <p:sldId id="317" r:id="rId11"/>
    <p:sldId id="289" r:id="rId12"/>
    <p:sldId id="290" r:id="rId13"/>
    <p:sldId id="307" r:id="rId14"/>
    <p:sldId id="318" r:id="rId15"/>
    <p:sldId id="308" r:id="rId16"/>
    <p:sldId id="319" r:id="rId17"/>
    <p:sldId id="309" r:id="rId18"/>
    <p:sldId id="320" r:id="rId19"/>
    <p:sldId id="291" r:id="rId20"/>
    <p:sldId id="310" r:id="rId21"/>
    <p:sldId id="321" r:id="rId22"/>
    <p:sldId id="311" r:id="rId23"/>
    <p:sldId id="322" r:id="rId24"/>
    <p:sldId id="292" r:id="rId25"/>
    <p:sldId id="312" r:id="rId26"/>
    <p:sldId id="323" r:id="rId27"/>
    <p:sldId id="313" r:id="rId28"/>
    <p:sldId id="324" r:id="rId29"/>
    <p:sldId id="293" r:id="rId30"/>
    <p:sldId id="301" r:id="rId31"/>
    <p:sldId id="325" r:id="rId32"/>
    <p:sldId id="302" r:id="rId33"/>
    <p:sldId id="326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284" r:id="rId42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>
      <p:cViewPr varScale="1">
        <p:scale>
          <a:sx n="78" d="100"/>
          <a:sy n="78" d="100"/>
        </p:scale>
        <p:origin x="145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03:41:38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4530,'0'0'395,"0"0"-14,0 0 46,0 0 102,0 0 132,0 0 174,4 8-48,12 24-301,12 15-3397,-25-38 889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0421DFD-3B22-4A5F-A204-E6203894F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AFB70F-88CB-4FD7-B635-2FA8651320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A23B7E-EE85-4F5E-A66F-7AA9A8BE27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EF1BF86-6145-40D2-8348-5F357006B3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A8569-780B-42EE-BD8D-EFB17A23F5D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8855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A268190-6558-49C7-962C-281854F807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3FEF109-7A15-4EB4-A13B-1DD7809FCE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A7DF486-0CA5-48EB-8D22-F72E1F91D4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BAA3B-17D7-4038-8EE5-4BE20C43012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3952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96AA9F9-8414-495F-98AF-26011CAA7C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D2361F-B9FB-497A-9A47-A5D8CED177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49FFA13-0A9A-43E7-A43A-C5A1FF0BFC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F4C8E-569B-4D56-A0B8-971BD0A4C76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486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DCE71E3-5505-44B3-9901-F723BED2B5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FDE74A-74D1-46C3-94EF-9936E30705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DB37356-C2A3-4CC2-A653-FACFC3CF34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FA50A-00FE-46CF-A750-83E150F1090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9066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F74FC2E-ABA1-414C-B981-4C17559D63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24380F-8C15-4A93-850C-A58F1D75DA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2E0F14F-27E6-4C94-99DA-AAB2F20223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D86E0-8762-4F18-8299-081B3B609FC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4660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2A939F-2794-417F-8903-AA81A36DA7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B774A0-D50B-4012-B52C-48D62C04B1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DBF9EE6-0D8F-473C-A86E-B923BB62F5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12FA2-4F23-4B9A-9530-E8886FE23EA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6740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1218CDA-7BFC-4582-8D6E-45ED6F4D5D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ED461CD-D1D2-485E-B831-594B0D208C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66B106A-1B91-4063-8BCB-5E218BB045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C1E30-D31B-46C8-892E-FFE19B3FBA9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9063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98889F5-4C70-4105-9410-724A35AE20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2DE1A80-D532-4789-8C47-2A3B772A06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2FDCB8F-0D57-47D9-A4F4-086B01B09E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07D32-02E6-42A1-A0C9-24DF424F3B9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016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8F4481B-E686-4DA3-A8C8-AE913CC308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4B3071F-BC4D-4B14-8B8D-4BA47DEC64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B199A5E-676A-4591-9F10-734D6D6B8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6FECE-30C5-47F6-8C82-99D0E477001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3181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BEE291-B3D2-48A8-A14A-598A0A3A62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ED381B-E1DD-4BC7-B109-78842269A2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B5E79B9-AE84-4367-992F-9B023E07C8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52AA5-6207-4AFE-88B8-3F1BD1437F3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07248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114FC7-66C1-43FE-91B1-B8D3AF3BB8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753825-C2F9-4AC9-AEB9-AD65A3DBDB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063A009-795A-430E-9418-C5E28D20EE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A7BCC-2BC4-48E1-839A-8B39406A1B3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6637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F9CF76-ADD3-4302-9E35-07C5A57E7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E1E4CB70-9806-417D-BB7A-02943DA44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23C82D8-9BD1-4C8D-97A2-C69D6BC67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4C280F1-963D-46C8-BD2E-E1A57E25181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C00C7EE3-A097-423B-8967-35BE6CAE122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8A08DC7E-7B7F-49A6-81A4-E7DDE4B66E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489A78C-755C-4A9B-9028-39406F5C39E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id="{93DFB8B8-E46F-4829-970A-5261F71E62D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179638"/>
            <a:ext cx="7843837" cy="1584325"/>
          </a:xfrm>
        </p:spPr>
        <p:txBody>
          <a:bodyPr/>
          <a:lstStyle/>
          <a:p>
            <a:pPr eaLnBrk="1" hangingPunct="1"/>
            <a:r>
              <a:rPr lang="en-IN" altLang="en-US" sz="3200" b="1" dirty="0">
                <a:solidFill>
                  <a:srgbClr val="000000"/>
                </a:solidFill>
              </a:rPr>
              <a:t>Algorithm Analysis and Design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IN" altLang="en-US" b="1" dirty="0">
                <a:solidFill>
                  <a:srgbClr val="000000"/>
                </a:solidFill>
              </a:rPr>
              <a:t>Growth of Functions</a:t>
            </a:r>
            <a:br>
              <a:rPr lang="en-IN" altLang="en-US" dirty="0"/>
            </a:br>
            <a:br>
              <a:rPr lang="en-IN" altLang="en-US" sz="3400" dirty="0">
                <a:solidFill>
                  <a:srgbClr val="000000"/>
                </a:solidFill>
              </a:rPr>
            </a:br>
            <a:r>
              <a:rPr lang="en-IN" altLang="en-US" sz="3400" b="1" dirty="0">
                <a:solidFill>
                  <a:srgbClr val="000000"/>
                </a:solidFill>
              </a:rPr>
              <a:t>Week 2</a:t>
            </a:r>
            <a:br>
              <a:rPr lang="en-IN" altLang="en-US" sz="3400" dirty="0">
                <a:solidFill>
                  <a:srgbClr val="000000"/>
                </a:solidFill>
              </a:rPr>
            </a:br>
            <a:r>
              <a:rPr lang="en-IN" altLang="en-US" sz="3200" b="1" dirty="0">
                <a:solidFill>
                  <a:srgbClr val="000000"/>
                </a:solidFill>
              </a:rPr>
              <a:t>Lecture – 4,5, and 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49F63C-3B87-4DEB-AF21-1907C0485AA3}"/>
                  </a:ext>
                </a:extLst>
              </p14:cNvPr>
              <p14:cNvContentPartPr/>
              <p14:nvPr/>
            </p14:nvContentPartPr>
            <p14:xfrm>
              <a:off x="2053874" y="295316"/>
              <a:ext cx="18720" cy="34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49F63C-3B87-4DEB-AF21-1907C0485A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4874" y="286676"/>
                <a:ext cx="36360" cy="52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2B4C-2AB2-45C4-BD02-0BA0BDCA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Asymptotic notation (Big Oh 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DEF19-29DC-419F-8E46-85EEAEF542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905000"/>
                <a:ext cx="7643192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3 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𝐼𝑓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𝑡h𝑒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𝑝𝑟𝑜𝑣𝑒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𝑡h𝑎𝑡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Ο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.2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So, as per the definition of Big Oh 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𝑐𝑔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Hence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0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⟹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.2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0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⟹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2. 2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𝑎𝑙𝑙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𝐻𝑒𝑛𝑐𝑒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Ο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DEF19-29DC-419F-8E46-85EEAEF54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905000"/>
                <a:ext cx="7643192" cy="3886200"/>
              </a:xfrm>
              <a:blipFill>
                <a:blip r:embed="rId2"/>
                <a:stretch>
                  <a:fillRect l="-797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703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6BC49D-4CBF-4BC2-99CD-8E1686F33BCB}"/>
              </a:ext>
            </a:extLst>
          </p:cNvPr>
          <p:cNvGrpSpPr/>
          <p:nvPr/>
        </p:nvGrpSpPr>
        <p:grpSpPr>
          <a:xfrm>
            <a:off x="949700" y="1268760"/>
            <a:ext cx="7244600" cy="4661123"/>
            <a:chOff x="734219" y="908050"/>
            <a:chExt cx="7905725" cy="4857750"/>
          </a:xfrm>
        </p:grpSpPr>
        <p:pic>
          <p:nvPicPr>
            <p:cNvPr id="9218" name="Picture 4">
              <a:extLst>
                <a:ext uri="{FF2B5EF4-FFF2-40B4-BE49-F238E27FC236}">
                  <a16:creationId xmlns:a16="http://schemas.microsoft.com/office/drawing/2014/main" id="{10066D1A-7F61-44BC-880F-8E23D2D74F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219" y="908050"/>
              <a:ext cx="7840662" cy="4857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03E83CE-D28B-42B9-8050-7B413F375EF8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067944" y="2150831"/>
              <a:ext cx="4572000" cy="1186094"/>
            </a:xfrm>
            <a:prstGeom prst="rect">
              <a:avLst/>
            </a:prstGeom>
            <a:blipFill>
              <a:blip r:embed="rId3"/>
              <a:stretch>
                <a:fillRect l="-800" t="-309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IN">
                  <a:noFill/>
                </a:rPr>
                <a:t> </a:t>
              </a:r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E4CE02B0-4BAF-4DD1-881E-9DCC43263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63538"/>
            <a:ext cx="8229600" cy="762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(Big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>
            <a:extLst>
              <a:ext uri="{FF2B5EF4-FFF2-40B4-BE49-F238E27FC236}">
                <a16:creationId xmlns:a16="http://schemas.microsoft.com/office/drawing/2014/main" id="{625C0E5F-3492-4287-94EB-2DE84F417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588010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ED296C-0C86-48BE-9BF2-3847FD333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584" y="404664"/>
            <a:ext cx="8229600" cy="762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(Big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Content Placeholder 2">
                <a:extLst>
                  <a:ext uri="{FF2B5EF4-FFF2-40B4-BE49-F238E27FC236}">
                    <a16:creationId xmlns:a16="http://schemas.microsoft.com/office/drawing/2014/main" id="{9D8C21EC-DFC1-4936-A4E3-F7D4568E18A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99592" y="1905000"/>
                <a:ext cx="7787208" cy="388620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en-IN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4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 ∈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97485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1267" name="Content Placeholder 2">
                <a:extLst>
                  <a:ext uri="{FF2B5EF4-FFF2-40B4-BE49-F238E27FC236}">
                    <a16:creationId xmlns:a16="http://schemas.microsoft.com/office/drawing/2014/main" id="{9D8C21EC-DFC1-4936-A4E3-F7D4568E1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905000"/>
                <a:ext cx="7787208" cy="3886200"/>
              </a:xfrm>
              <a:blipFill>
                <a:blip r:embed="rId2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653D05F1-AA5E-4213-A82D-D8AD121BF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(Big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Content Placeholder 2">
                <a:extLst>
                  <a:ext uri="{FF2B5EF4-FFF2-40B4-BE49-F238E27FC236}">
                    <a16:creationId xmlns:a16="http://schemas.microsoft.com/office/drawing/2014/main" id="{9D8C21EC-DFC1-4936-A4E3-F7D4568E18A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99592" y="1905000"/>
                <a:ext cx="7787208" cy="388620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en-IN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4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 ∈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97485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+4≥1∗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97485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𝛺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97485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1267" name="Content Placeholder 2">
                <a:extLst>
                  <a:ext uri="{FF2B5EF4-FFF2-40B4-BE49-F238E27FC236}">
                    <a16:creationId xmlns:a16="http://schemas.microsoft.com/office/drawing/2014/main" id="{9D8C21EC-DFC1-4936-A4E3-F7D4568E1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905000"/>
                <a:ext cx="7787208" cy="3886200"/>
              </a:xfrm>
              <a:blipFill>
                <a:blip r:embed="rId2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653D05F1-AA5E-4213-A82D-D8AD121BF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(Big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22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Content Placeholder 2">
                <a:extLst>
                  <a:ext uri="{FF2B5EF4-FFF2-40B4-BE49-F238E27FC236}">
                    <a16:creationId xmlns:a16="http://schemas.microsoft.com/office/drawing/2014/main" id="{20557B2D-A4B7-4E10-BA6D-7893E58E868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71600" y="1722438"/>
                <a:ext cx="7715200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5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+2,  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𝑠h𝑜𝑤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∉</m:t>
                      </m:r>
                      <m:r>
                        <m:rPr>
                          <m:sty m:val="p"/>
                        </m:rP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Ω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2291" name="Content Placeholder 2">
                <a:extLst>
                  <a:ext uri="{FF2B5EF4-FFF2-40B4-BE49-F238E27FC236}">
                    <a16:creationId xmlns:a16="http://schemas.microsoft.com/office/drawing/2014/main" id="{20557B2D-A4B7-4E10-BA6D-7893E58E86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722438"/>
                <a:ext cx="7715200" cy="3886200"/>
              </a:xfrm>
              <a:blipFill>
                <a:blip r:embed="rId2"/>
                <a:stretch>
                  <a:fillRect l="-790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11E458C3-8ABA-4AF7-8CD3-B9E2A37A0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(Big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Content Placeholder 2">
                <a:extLst>
                  <a:ext uri="{FF2B5EF4-FFF2-40B4-BE49-F238E27FC236}">
                    <a16:creationId xmlns:a16="http://schemas.microsoft.com/office/drawing/2014/main" id="{20557B2D-A4B7-4E10-BA6D-7893E58E868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71600" y="1722438"/>
                <a:ext cx="7715200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5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+2,  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𝑠h𝑜𝑤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∉</m:t>
                      </m:r>
                      <m:r>
                        <m:rPr>
                          <m:sty m:val="p"/>
                        </m:rP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Ω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num>
                        <m:den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3+</m:t>
                              </m:r>
                              <m:f>
                                <m:f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3+</m:t>
                              </m:r>
                              <m:f>
                                <m:f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0&gt;0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𝑓𝑎𝑙𝑠𝑒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∉</m:t>
                      </m:r>
                      <m:r>
                        <m:rPr>
                          <m:sty m:val="p"/>
                        </m:rP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Ω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2291" name="Content Placeholder 2">
                <a:extLst>
                  <a:ext uri="{FF2B5EF4-FFF2-40B4-BE49-F238E27FC236}">
                    <a16:creationId xmlns:a16="http://schemas.microsoft.com/office/drawing/2014/main" id="{20557B2D-A4B7-4E10-BA6D-7893E58E86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722438"/>
                <a:ext cx="7715200" cy="3886200"/>
              </a:xfrm>
              <a:blipFill>
                <a:blip r:embed="rId2"/>
                <a:stretch>
                  <a:fillRect l="-790" t="-942" b="-39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11E458C3-8ABA-4AF7-8CD3-B9E2A37A0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(Big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12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Content Placeholder 2">
                <a:extLst>
                  <a:ext uri="{FF2B5EF4-FFF2-40B4-BE49-F238E27FC236}">
                    <a16:creationId xmlns:a16="http://schemas.microsoft.com/office/drawing/2014/main" id="{5A4C1C6E-286E-42C8-9F03-7A465BB30F9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187624" y="1905000"/>
                <a:ext cx="7499176" cy="388620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6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𝑠h𝑜𝑤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Ω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3315" name="Content Placeholder 2">
                <a:extLst>
                  <a:ext uri="{FF2B5EF4-FFF2-40B4-BE49-F238E27FC236}">
                    <a16:creationId xmlns:a16="http://schemas.microsoft.com/office/drawing/2014/main" id="{5A4C1C6E-286E-42C8-9F03-7A465BB30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7624" y="1905000"/>
                <a:ext cx="7499176" cy="3886200"/>
              </a:xfrm>
              <a:blipFill>
                <a:blip r:embed="rId2"/>
                <a:stretch>
                  <a:fillRect l="-8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D6513EC4-8840-4629-9648-B43CB2314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(Big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Content Placeholder 2">
                <a:extLst>
                  <a:ext uri="{FF2B5EF4-FFF2-40B4-BE49-F238E27FC236}">
                    <a16:creationId xmlns:a16="http://schemas.microsoft.com/office/drawing/2014/main" id="{5A4C1C6E-286E-42C8-9F03-7A465BB30F9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187624" y="1905000"/>
                <a:ext cx="7499176" cy="388620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6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𝑠h𝑜𝑤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Ω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𝑎𝑙𝑙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𝑡𝑟𝑢𝑒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3315" name="Content Placeholder 2">
                <a:extLst>
                  <a:ext uri="{FF2B5EF4-FFF2-40B4-BE49-F238E27FC236}">
                    <a16:creationId xmlns:a16="http://schemas.microsoft.com/office/drawing/2014/main" id="{5A4C1C6E-286E-42C8-9F03-7A465BB30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7624" y="1905000"/>
                <a:ext cx="7499176" cy="3886200"/>
              </a:xfrm>
              <a:blipFill>
                <a:blip r:embed="rId2"/>
                <a:stretch>
                  <a:fillRect l="-8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D6513EC4-8840-4629-9648-B43CB2314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(Big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54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10FD1C-F518-4EA9-A598-14ACA4E6E970}"/>
              </a:ext>
            </a:extLst>
          </p:cNvPr>
          <p:cNvGrpSpPr/>
          <p:nvPr/>
        </p:nvGrpSpPr>
        <p:grpSpPr>
          <a:xfrm>
            <a:off x="929308" y="1268760"/>
            <a:ext cx="7285384" cy="4464496"/>
            <a:chOff x="683568" y="711913"/>
            <a:chExt cx="7956376" cy="4879633"/>
          </a:xfrm>
        </p:grpSpPr>
        <p:pic>
          <p:nvPicPr>
            <p:cNvPr id="14338" name="Picture 4">
              <a:extLst>
                <a:ext uri="{FF2B5EF4-FFF2-40B4-BE49-F238E27FC236}">
                  <a16:creationId xmlns:a16="http://schemas.microsoft.com/office/drawing/2014/main" id="{6572EB54-FBD1-4F33-A970-63B7C5CE4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711913"/>
              <a:ext cx="7432675" cy="163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39" name="Picture 6">
              <a:extLst>
                <a:ext uri="{FF2B5EF4-FFF2-40B4-BE49-F238E27FC236}">
                  <a16:creationId xmlns:a16="http://schemas.microsoft.com/office/drawing/2014/main" id="{19BBA682-1E08-40E4-9B03-559A04403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833933"/>
              <a:ext cx="6670675" cy="3757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77A807-2942-4E88-821B-9DE30320E261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067944" y="2065981"/>
              <a:ext cx="4572000" cy="1186094"/>
            </a:xfrm>
            <a:prstGeom prst="rect">
              <a:avLst/>
            </a:prstGeom>
            <a:blipFill>
              <a:blip r:embed="rId4"/>
              <a:stretch>
                <a:fillRect l="-800" t="-309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IN" dirty="0">
                  <a:solidFill>
                    <a:srgbClr val="000000"/>
                  </a:solidFill>
                </a:rPr>
                <a:t> </a:t>
              </a:r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B34B8E50-AE96-42C7-B477-B2057F634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271635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(Theta)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BE1AD70-D24B-4DD0-839C-27E2C98B1C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1187" y="1124744"/>
            <a:ext cx="7921625" cy="4824412"/>
          </a:xfrm>
        </p:spPr>
        <p:txBody>
          <a:bodyPr/>
          <a:lstStyle/>
          <a:p>
            <a:pPr algn="l" eaLnBrk="1" hangingPunct="1">
              <a:buFontTx/>
              <a:buChar char="•"/>
            </a:pPr>
            <a:r>
              <a:rPr lang="en-IN" altLang="en-US" sz="2000" dirty="0"/>
              <a:t> 	</a:t>
            </a:r>
            <a:r>
              <a:rPr lang="en-IN" altLang="en-US" sz="2000" dirty="0">
                <a:solidFill>
                  <a:srgbClr val="000000"/>
                </a:solidFill>
              </a:rPr>
              <a:t>A way to describe behaviour of functions </a:t>
            </a:r>
            <a:r>
              <a:rPr lang="en-IN" altLang="en-US" sz="2000" i="1" dirty="0">
                <a:solidFill>
                  <a:srgbClr val="000000"/>
                </a:solidFill>
              </a:rPr>
              <a:t>in the limit</a:t>
            </a:r>
            <a:r>
              <a:rPr lang="en-IN" altLang="en-US" sz="2000" dirty="0">
                <a:solidFill>
                  <a:srgbClr val="000000"/>
                </a:solidFill>
              </a:rPr>
              <a:t>. We’re 	studying </a:t>
            </a:r>
            <a:r>
              <a:rPr lang="en-IN" altLang="en-US" sz="2000" b="1" i="1" dirty="0">
                <a:solidFill>
                  <a:srgbClr val="000000"/>
                </a:solidFill>
              </a:rPr>
              <a:t>Asymptotic </a:t>
            </a:r>
            <a:r>
              <a:rPr lang="en-IN" altLang="en-US" sz="2000" dirty="0">
                <a:solidFill>
                  <a:srgbClr val="000000"/>
                </a:solidFill>
              </a:rPr>
              <a:t>efficiency.</a:t>
            </a:r>
          </a:p>
          <a:p>
            <a:pPr algn="l" eaLnBrk="1" hangingPunct="1"/>
            <a:r>
              <a:rPr lang="en-IN" altLang="en-US" sz="2000" dirty="0">
                <a:solidFill>
                  <a:srgbClr val="000000"/>
                </a:solidFill>
              </a:rPr>
              <a:t>• 	Describe </a:t>
            </a:r>
            <a:r>
              <a:rPr lang="en-IN" altLang="en-US" sz="2000" i="1" dirty="0">
                <a:solidFill>
                  <a:srgbClr val="000000"/>
                </a:solidFill>
              </a:rPr>
              <a:t>growth </a:t>
            </a:r>
            <a:r>
              <a:rPr lang="en-IN" altLang="en-US" sz="2000" dirty="0">
                <a:solidFill>
                  <a:srgbClr val="000000"/>
                </a:solidFill>
              </a:rPr>
              <a:t>of functions.(</a:t>
            </a:r>
            <a:r>
              <a:rPr lang="en-IN" altLang="en-US" sz="2000" dirty="0">
                <a:solidFill>
                  <a:srgbClr val="FF0000"/>
                </a:solidFill>
              </a:rPr>
              <a:t>i.e.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order of growth of the 	running time of an algorithm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IN" altLang="en-US" sz="2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/>
            <a:r>
              <a:rPr lang="en-IN" altLang="en-US" sz="2000" dirty="0">
                <a:solidFill>
                  <a:srgbClr val="000000"/>
                </a:solidFill>
              </a:rPr>
              <a:t>• 	Focus on what’s important by abstracting away low-order 	terms and constant factors.</a:t>
            </a:r>
          </a:p>
          <a:p>
            <a:pPr algn="l" eaLnBrk="1" hangingPunct="1"/>
            <a:r>
              <a:rPr lang="en-IN" altLang="en-US" sz="2000" dirty="0">
                <a:solidFill>
                  <a:srgbClr val="000000"/>
                </a:solidFill>
              </a:rPr>
              <a:t>• 	How we indicate running times of algorithms.</a:t>
            </a:r>
          </a:p>
          <a:p>
            <a:pPr algn="l" eaLnBrk="1" hangingPunct="1"/>
            <a:r>
              <a:rPr lang="en-IN" altLang="en-US" sz="2000" dirty="0">
                <a:solidFill>
                  <a:srgbClr val="000000"/>
                </a:solidFill>
              </a:rPr>
              <a:t>• 	A way to compare “sizes” of functions through different 	notations </a:t>
            </a:r>
            <a:r>
              <a:rPr lang="en-IN" altLang="en-US" sz="2000" b="1" i="1" dirty="0">
                <a:solidFill>
                  <a:srgbClr val="000000"/>
                </a:solidFill>
              </a:rPr>
              <a:t>(i.e. Asymptotic Notations):</a:t>
            </a:r>
          </a:p>
          <a:p>
            <a:pPr algn="l" eaLnBrk="1" hangingPunct="1"/>
            <a:endParaRPr lang="en-IN" altLang="en-US" sz="2000" dirty="0">
              <a:solidFill>
                <a:srgbClr val="000000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C88D38F-75C4-43D5-A4D2-B82C2FD39E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pPr eaLnBrk="1" hangingPunct="1"/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4100" name="Object 5">
            <a:extLst>
              <a:ext uri="{FF2B5EF4-FFF2-40B4-BE49-F238E27FC236}">
                <a16:creationId xmlns:a16="http://schemas.microsoft.com/office/drawing/2014/main" id="{E6AFDE84-4005-4258-8AD7-8CD4E2A995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8">
            <a:extLst>
              <a:ext uri="{FF2B5EF4-FFF2-40B4-BE49-F238E27FC236}">
                <a16:creationId xmlns:a16="http://schemas.microsoft.com/office/drawing/2014/main" id="{AAB5988E-645E-4468-9BFC-DB8FCC22FB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4149725"/>
          <a:ext cx="136842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5" imgW="1117115" imgH="1091726" progId="Equation.3">
                  <p:embed/>
                </p:oleObj>
              </mc:Choice>
              <mc:Fallback>
                <p:oleObj name="Equation" r:id="rId5" imgW="1117115" imgH="109172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149725"/>
                        <a:ext cx="1368425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3B4FE25-A4B7-4AAA-B7FE-A34D5836C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Asymptotic notation (Theta)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Content Placeholder 2">
                <a:extLst>
                  <a:ext uri="{FF2B5EF4-FFF2-40B4-BE49-F238E27FC236}">
                    <a16:creationId xmlns:a16="http://schemas.microsoft.com/office/drawing/2014/main" id="{3F99F63B-E5CA-402D-8E57-AFE74F8C61A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99592" y="1905000"/>
                <a:ext cx="7787208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7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𝑆h𝑜𝑤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=10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+17∈</m:t>
                      </m:r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en-IN" sz="20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5363" name="Content Placeholder 2">
                <a:extLst>
                  <a:ext uri="{FF2B5EF4-FFF2-40B4-BE49-F238E27FC236}">
                    <a16:creationId xmlns:a16="http://schemas.microsoft.com/office/drawing/2014/main" id="{3F99F63B-E5CA-402D-8E57-AFE74F8C6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905000"/>
                <a:ext cx="7787208" cy="3886200"/>
              </a:xfrm>
              <a:blipFill>
                <a:blip r:embed="rId2"/>
                <a:stretch>
                  <a:fillRect l="-861" t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3B4FE25-A4B7-4AAA-B7FE-A34D5836C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Asymptotic notation (Theta)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Content Placeholder 2">
                <a:extLst>
                  <a:ext uri="{FF2B5EF4-FFF2-40B4-BE49-F238E27FC236}">
                    <a16:creationId xmlns:a16="http://schemas.microsoft.com/office/drawing/2014/main" id="{3F99F63B-E5CA-402D-8E57-AFE74F8C61A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99592" y="1905000"/>
                <a:ext cx="7787208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7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𝑆h𝑜𝑤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=10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+17∈</m:t>
                      </m:r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 per the definition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notation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⟹10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≤10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+171&lt;10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+17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⟹10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≤10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+171&lt;32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𝑆𝑜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=10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=32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all</m:t>
                      </m:r>
                      <m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𝑃𝑟𝑜𝑣𝑒𝑑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5363" name="Content Placeholder 2">
                <a:extLst>
                  <a:ext uri="{FF2B5EF4-FFF2-40B4-BE49-F238E27FC236}">
                    <a16:creationId xmlns:a16="http://schemas.microsoft.com/office/drawing/2014/main" id="{3F99F63B-E5CA-402D-8E57-AFE74F8C6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905000"/>
                <a:ext cx="7787208" cy="3886200"/>
              </a:xfrm>
              <a:blipFill>
                <a:blip r:embed="rId2"/>
                <a:stretch>
                  <a:fillRect l="-861" t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61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>
                <a:extLst>
                  <a:ext uri="{FF2B5EF4-FFF2-40B4-BE49-F238E27FC236}">
                    <a16:creationId xmlns:a16="http://schemas.microsoft.com/office/drawing/2014/main" id="{099160BD-CD7D-4ED5-9B7A-85975748CA8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3568" y="1628800"/>
                <a:ext cx="8229600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8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𝑆h𝑜𝑤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18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6387" name="Content Placeholder 2">
                <a:extLst>
                  <a:ext uri="{FF2B5EF4-FFF2-40B4-BE49-F238E27FC236}">
                    <a16:creationId xmlns:a16="http://schemas.microsoft.com/office/drawing/2014/main" id="{099160BD-CD7D-4ED5-9B7A-85975748C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628800"/>
                <a:ext cx="8229600" cy="3886200"/>
              </a:xfrm>
              <a:blipFill>
                <a:blip r:embed="rId2"/>
                <a:stretch>
                  <a:fillRect l="-593" t="-7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7797872-1F79-4FD9-8C84-4A284A245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Asymptotic notation (Theta)</a:t>
            </a:r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>
                <a:extLst>
                  <a:ext uri="{FF2B5EF4-FFF2-40B4-BE49-F238E27FC236}">
                    <a16:creationId xmlns:a16="http://schemas.microsoft.com/office/drawing/2014/main" id="{099160BD-CD7D-4ED5-9B7A-85975748CA8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3568" y="1628800"/>
                <a:ext cx="8229600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8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𝑆h𝑜𝑤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18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 per the definition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notation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⟹  </m:t>
                    </m:r>
                    <m:limLow>
                      <m:limLow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𝑓𝑜𝑟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𝑎𝑙𝑙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≥1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&gt;0 </m:t>
                    </m:r>
                  </m:oMath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          ∴ 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⟹1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𝑤h𝑖𝑐h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𝐻𝑒𝑛𝑐𝑒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p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true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6387" name="Content Placeholder 2">
                <a:extLst>
                  <a:ext uri="{FF2B5EF4-FFF2-40B4-BE49-F238E27FC236}">
                    <a16:creationId xmlns:a16="http://schemas.microsoft.com/office/drawing/2014/main" id="{099160BD-CD7D-4ED5-9B7A-85975748C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628800"/>
                <a:ext cx="8229600" cy="3886200"/>
              </a:xfrm>
              <a:blipFill>
                <a:blip r:embed="rId2"/>
                <a:stretch>
                  <a:fillRect l="-593" t="-784" b="-120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7797872-1F79-4FD9-8C84-4A284A245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Asymptotic notation (Theta)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7426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>
            <a:extLst>
              <a:ext uri="{FF2B5EF4-FFF2-40B4-BE49-F238E27FC236}">
                <a16:creationId xmlns:a16="http://schemas.microsoft.com/office/drawing/2014/main" id="{3310F4EA-347E-4519-B9C4-41197006E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340768"/>
            <a:ext cx="7962900" cy="38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0DBA92-289C-4973-90DD-DBA4D7546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63538"/>
            <a:ext cx="8229600" cy="762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Oh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Content Placeholder 2">
                <a:extLst>
                  <a:ext uri="{FF2B5EF4-FFF2-40B4-BE49-F238E27FC236}">
                    <a16:creationId xmlns:a16="http://schemas.microsoft.com/office/drawing/2014/main" id="{BEAA26C0-82B1-4C3A-BDBA-3EA8B37C43F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71600" y="1722438"/>
                <a:ext cx="7499176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9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𝜊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>
          <p:sp>
            <p:nvSpPr>
              <p:cNvPr id="18435" name="Content Placeholder 2">
                <a:extLst>
                  <a:ext uri="{FF2B5EF4-FFF2-40B4-BE49-F238E27FC236}">
                    <a16:creationId xmlns:a16="http://schemas.microsoft.com/office/drawing/2014/main" id="{BEAA26C0-82B1-4C3A-BDBA-3EA8B37C4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722438"/>
                <a:ext cx="7499176" cy="3886200"/>
              </a:xfrm>
              <a:blipFill>
                <a:blip r:embed="rId2"/>
                <a:stretch>
                  <a:fillRect l="-812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154E57B4-A89C-4ADD-B212-28A1ECC6C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Oh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Content Placeholder 2">
                <a:extLst>
                  <a:ext uri="{FF2B5EF4-FFF2-40B4-BE49-F238E27FC236}">
                    <a16:creationId xmlns:a16="http://schemas.microsoft.com/office/drawing/2014/main" id="{BEAA26C0-82B1-4C3A-BDBA-3EA8B37C43F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71600" y="1722438"/>
                <a:ext cx="7499176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9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𝜊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IN" sz="2000" dirty="0">
                    <a:solidFill>
                      <a:srgbClr val="000000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𝑊h𝑖𝑐h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𝑇𝑟𝑢𝑒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𝜊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>
          <p:sp>
            <p:nvSpPr>
              <p:cNvPr id="18435" name="Content Placeholder 2">
                <a:extLst>
                  <a:ext uri="{FF2B5EF4-FFF2-40B4-BE49-F238E27FC236}">
                    <a16:creationId xmlns:a16="http://schemas.microsoft.com/office/drawing/2014/main" id="{BEAA26C0-82B1-4C3A-BDBA-3EA8B37C4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722438"/>
                <a:ext cx="7499176" cy="3886200"/>
              </a:xfrm>
              <a:blipFill>
                <a:blip r:embed="rId2"/>
                <a:stretch>
                  <a:fillRect l="-812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154E57B4-A89C-4ADD-B212-28A1ECC6C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Oh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580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459" name="Content Placeholder 2">
                <a:extLst>
                  <a:ext uri="{FF2B5EF4-FFF2-40B4-BE49-F238E27FC236}">
                    <a16:creationId xmlns:a16="http://schemas.microsoft.com/office/drawing/2014/main" id="{77E5FBC4-B992-431A-A199-29E9249A496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187624" y="1905000"/>
                <a:ext cx="7499176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10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𝜊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>
          <p:sp>
            <p:nvSpPr>
              <p:cNvPr id="19459" name="Content Placeholder 2">
                <a:extLst>
                  <a:ext uri="{FF2B5EF4-FFF2-40B4-BE49-F238E27FC236}">
                    <a16:creationId xmlns:a16="http://schemas.microsoft.com/office/drawing/2014/main" id="{77E5FBC4-B992-431A-A199-29E9249A4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7624" y="1905000"/>
                <a:ext cx="7499176" cy="3886200"/>
              </a:xfrm>
              <a:blipFill>
                <a:blip r:embed="rId2"/>
                <a:stretch>
                  <a:fillRect l="-894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367D3F7C-68A1-4886-97B4-41186FF52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Oh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459" name="Content Placeholder 2">
                <a:extLst>
                  <a:ext uri="{FF2B5EF4-FFF2-40B4-BE49-F238E27FC236}">
                    <a16:creationId xmlns:a16="http://schemas.microsoft.com/office/drawing/2014/main" id="{77E5FBC4-B992-431A-A199-29E9249A496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187624" y="1905000"/>
                <a:ext cx="7499176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10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𝜊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2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2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IN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IN" sz="2000" dirty="0">
                    <a:solidFill>
                      <a:srgbClr val="000000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𝑊h𝑖𝑐h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𝑇𝑟𝑢𝑒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𝜊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>
          <p:sp>
            <p:nvSpPr>
              <p:cNvPr id="19459" name="Content Placeholder 2">
                <a:extLst>
                  <a:ext uri="{FF2B5EF4-FFF2-40B4-BE49-F238E27FC236}">
                    <a16:creationId xmlns:a16="http://schemas.microsoft.com/office/drawing/2014/main" id="{77E5FBC4-B992-431A-A199-29E9249A4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7624" y="1905000"/>
                <a:ext cx="7499176" cy="3886200"/>
              </a:xfrm>
              <a:blipFill>
                <a:blip r:embed="rId2"/>
                <a:stretch>
                  <a:fillRect l="-894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367D3F7C-68A1-4886-97B4-41186FF52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Oh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145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>
            <a:extLst>
              <a:ext uri="{FF2B5EF4-FFF2-40B4-BE49-F238E27FC236}">
                <a16:creationId xmlns:a16="http://schemas.microsoft.com/office/drawing/2014/main" id="{93809769-90D3-469C-92AE-BA30ECF3B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817687"/>
            <a:ext cx="7848600" cy="322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E73964-2BA8-42DF-B65D-4A69A3BB3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91B945F-D330-4D37-8488-1E237CFE4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762000"/>
          </a:xfrm>
        </p:spPr>
        <p:txBody>
          <a:bodyPr/>
          <a:lstStyle/>
          <a:p>
            <a:pPr eaLnBrk="1" hangingPunct="1"/>
            <a:r>
              <a:rPr lang="en-IN" altLang="en-US" sz="2800" b="1">
                <a:solidFill>
                  <a:srgbClr val="000000"/>
                </a:solidFill>
              </a:rPr>
              <a:t>Asymptotic notation (Big Oh )</a:t>
            </a:r>
            <a:endParaRPr lang="en-IN" altLang="en-US" sz="2800">
              <a:solidFill>
                <a:srgbClr val="00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DDEBD9-1CBD-42BC-8E73-5BBE961D5857}"/>
              </a:ext>
            </a:extLst>
          </p:cNvPr>
          <p:cNvGrpSpPr/>
          <p:nvPr/>
        </p:nvGrpSpPr>
        <p:grpSpPr>
          <a:xfrm>
            <a:off x="683568" y="1484784"/>
            <a:ext cx="7896471" cy="4549775"/>
            <a:chOff x="755650" y="1341438"/>
            <a:chExt cx="7896471" cy="4549775"/>
          </a:xfrm>
        </p:grpSpPr>
        <p:pic>
          <p:nvPicPr>
            <p:cNvPr id="5123" name="Picture 4">
              <a:extLst>
                <a:ext uri="{FF2B5EF4-FFF2-40B4-BE49-F238E27FC236}">
                  <a16:creationId xmlns:a16="http://schemas.microsoft.com/office/drawing/2014/main" id="{FE4C3910-D041-47B3-A454-2DB6B2F0A0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650" y="1341438"/>
              <a:ext cx="7670800" cy="4549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74A21B4-EEEE-4AA9-9243-C3ED5FB919EA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080121" y="2492896"/>
              <a:ext cx="4572000" cy="1186094"/>
            </a:xfrm>
            <a:prstGeom prst="rect">
              <a:avLst/>
            </a:prstGeom>
            <a:blipFill>
              <a:blip r:embed="rId3"/>
              <a:stretch>
                <a:fillRect l="-800" t="-307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IN">
                  <a:noFill/>
                </a:rPr>
                <a:t> 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Content Placeholder 2">
                <a:extLst>
                  <a:ext uri="{FF2B5EF4-FFF2-40B4-BE49-F238E27FC236}">
                    <a16:creationId xmlns:a16="http://schemas.microsoft.com/office/drawing/2014/main" id="{F94C4F40-D48B-445B-B225-63B06BB35A5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2412" y="1731812"/>
                <a:ext cx="7499176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11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+16 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𝑠h𝑜𝑤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21507" name="Content Placeholder 2">
                <a:extLst>
                  <a:ext uri="{FF2B5EF4-FFF2-40B4-BE49-F238E27FC236}">
                    <a16:creationId xmlns:a16="http://schemas.microsoft.com/office/drawing/2014/main" id="{F94C4F40-D48B-445B-B225-63B06BB35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412" y="1731812"/>
                <a:ext cx="7499176" cy="3886200"/>
              </a:xfrm>
              <a:blipFill>
                <a:blip r:embed="rId2"/>
                <a:stretch>
                  <a:fillRect l="-732" t="-7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33A5D835-519A-4CD3-B00D-6194B2E0A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507" name="Content Placeholder 2">
                <a:extLst>
                  <a:ext uri="{FF2B5EF4-FFF2-40B4-BE49-F238E27FC236}">
                    <a16:creationId xmlns:a16="http://schemas.microsoft.com/office/drawing/2014/main" id="{F94C4F40-D48B-445B-B225-63B06BB35A5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2412" y="1731812"/>
                <a:ext cx="7499176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11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+16 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𝑠h𝑜𝑤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=∞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2+</m:t>
                              </m:r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16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2+0</m:t>
                          </m:r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2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𝑆𝑜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2≠∞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𝑡𝑟𝑢𝑒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𝐻𝑒𝑛𝑐𝑒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𝜔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>
          <p:sp>
            <p:nvSpPr>
              <p:cNvPr id="21507" name="Content Placeholder 2">
                <a:extLst>
                  <a:ext uri="{FF2B5EF4-FFF2-40B4-BE49-F238E27FC236}">
                    <a16:creationId xmlns:a16="http://schemas.microsoft.com/office/drawing/2014/main" id="{F94C4F40-D48B-445B-B225-63B06BB35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412" y="1731812"/>
                <a:ext cx="7499176" cy="3886200"/>
              </a:xfrm>
              <a:blipFill>
                <a:blip r:embed="rId2"/>
                <a:stretch>
                  <a:fillRect l="-732" t="-784" b="-15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33A5D835-519A-4CD3-B00D-6194B2E0A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03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Content Placeholder 2">
                <a:extLst>
                  <a:ext uri="{FF2B5EF4-FFF2-40B4-BE49-F238E27FC236}">
                    <a16:creationId xmlns:a16="http://schemas.microsoft.com/office/drawing/2014/main" id="{36B17E44-35B2-45AF-818B-532E88B2ECE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06996" y="1722438"/>
                <a:ext cx="7330008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12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𝑠h𝑜𝑤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22531" name="Content Placeholder 2">
                <a:extLst>
                  <a:ext uri="{FF2B5EF4-FFF2-40B4-BE49-F238E27FC236}">
                    <a16:creationId xmlns:a16="http://schemas.microsoft.com/office/drawing/2014/main" id="{36B17E44-35B2-45AF-818B-532E88B2E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996" y="1722438"/>
                <a:ext cx="7330008" cy="3886200"/>
              </a:xfrm>
              <a:blipFill>
                <a:blip r:embed="rId2"/>
                <a:stretch>
                  <a:fillRect l="-749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9A658F0B-0ABB-4D24-896A-346A0C4F6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Oh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531" name="Content Placeholder 2">
                <a:extLst>
                  <a:ext uri="{FF2B5EF4-FFF2-40B4-BE49-F238E27FC236}">
                    <a16:creationId xmlns:a16="http://schemas.microsoft.com/office/drawing/2014/main" id="{36B17E44-35B2-45AF-818B-532E88B2ECE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06996" y="1722438"/>
                <a:ext cx="7330008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12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𝑠h𝑜𝑤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=∞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func>
                            <m:func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Apply L Hospital Rule 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sSup>
                        <m:sSup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2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∞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𝑊h𝑖𝑐h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𝑡𝑟𝑢𝑒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𝑝𝑒𝑟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𝑛𝑜𝑡𝑎𝑡𝑖𝑜𝑛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𝐻𝑒𝑛𝑐𝑒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𝜔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>
          <p:sp>
            <p:nvSpPr>
              <p:cNvPr id="22531" name="Content Placeholder 2">
                <a:extLst>
                  <a:ext uri="{FF2B5EF4-FFF2-40B4-BE49-F238E27FC236}">
                    <a16:creationId xmlns:a16="http://schemas.microsoft.com/office/drawing/2014/main" id="{36B17E44-35B2-45AF-818B-532E88B2E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996" y="1722438"/>
                <a:ext cx="7330008" cy="3886200"/>
              </a:xfrm>
              <a:blipFill>
                <a:blip r:embed="rId2"/>
                <a:stretch>
                  <a:fillRect l="-749" t="-942" b="-6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9A658F0B-0ABB-4D24-896A-346A0C4F6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Oh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70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47310E5-4F90-4487-A5F0-30F026987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833437"/>
          </a:xfrm>
        </p:spPr>
        <p:txBody>
          <a:bodyPr/>
          <a:lstStyle/>
          <a:p>
            <a:pPr eaLnBrk="1" hangingPunct="1"/>
            <a:r>
              <a:rPr lang="en-IN" altLang="en-US" sz="2800" b="1">
                <a:solidFill>
                  <a:srgbClr val="000000"/>
                </a:solidFill>
              </a:rPr>
              <a:t>Comparisons of functions</a:t>
            </a:r>
            <a:endParaRPr lang="en-IN" altLang="en-US" sz="2800">
              <a:solidFill>
                <a:srgbClr val="000000"/>
              </a:solidFill>
            </a:endParaRPr>
          </a:p>
        </p:txBody>
      </p:sp>
      <p:pic>
        <p:nvPicPr>
          <p:cNvPr id="24579" name="Picture 4">
            <a:extLst>
              <a:ext uri="{FF2B5EF4-FFF2-40B4-BE49-F238E27FC236}">
                <a16:creationId xmlns:a16="http://schemas.microsoft.com/office/drawing/2014/main" id="{9F6C2993-CFD7-4CD5-9D80-F532448F8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458913"/>
            <a:ext cx="74041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>
            <a:extLst>
              <a:ext uri="{FF2B5EF4-FFF2-40B4-BE49-F238E27FC236}">
                <a16:creationId xmlns:a16="http://schemas.microsoft.com/office/drawing/2014/main" id="{FF21A992-F160-4D10-99A2-2EE5AAF75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7831137" cy="297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003EF57-981B-4A0B-8E4D-41C77CDA9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2400" b="1">
                <a:solidFill>
                  <a:srgbClr val="000000"/>
                </a:solidFill>
              </a:rPr>
              <a:t>Standard notations and common functions</a:t>
            </a:r>
            <a:endParaRPr lang="en-IN" altLang="en-US" sz="2400">
              <a:solidFill>
                <a:srgbClr val="000000"/>
              </a:solidFill>
            </a:endParaRPr>
          </a:p>
        </p:txBody>
      </p:sp>
      <p:pic>
        <p:nvPicPr>
          <p:cNvPr id="26627" name="Picture 4">
            <a:extLst>
              <a:ext uri="{FF2B5EF4-FFF2-40B4-BE49-F238E27FC236}">
                <a16:creationId xmlns:a16="http://schemas.microsoft.com/office/drawing/2014/main" id="{4944676D-A8E2-475B-86A0-C6BFEA8C5463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773238"/>
            <a:ext cx="7912100" cy="2608262"/>
          </a:xfr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>
            <a:extLst>
              <a:ext uri="{FF2B5EF4-FFF2-40B4-BE49-F238E27FC236}">
                <a16:creationId xmlns:a16="http://schemas.microsoft.com/office/drawing/2014/main" id="{AECA523B-405E-42C2-ABA9-188DA543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836613"/>
            <a:ext cx="7785100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>
            <a:extLst>
              <a:ext uri="{FF2B5EF4-FFF2-40B4-BE49-F238E27FC236}">
                <a16:creationId xmlns:a16="http://schemas.microsoft.com/office/drawing/2014/main" id="{C0A52F62-0474-450B-925E-2ADAF3710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41438"/>
            <a:ext cx="7572375" cy="351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5">
            <a:extLst>
              <a:ext uri="{FF2B5EF4-FFF2-40B4-BE49-F238E27FC236}">
                <a16:creationId xmlns:a16="http://schemas.microsoft.com/office/drawing/2014/main" id="{E0643A8E-350F-4DC2-BA70-40AC1C414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941888"/>
            <a:ext cx="744061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>
            <a:extLst>
              <a:ext uri="{FF2B5EF4-FFF2-40B4-BE49-F238E27FC236}">
                <a16:creationId xmlns:a16="http://schemas.microsoft.com/office/drawing/2014/main" id="{2DD1BEFB-DDC6-4487-BC3E-45B8C79EC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57338"/>
            <a:ext cx="7418388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>
            <a:extLst>
              <a:ext uri="{FF2B5EF4-FFF2-40B4-BE49-F238E27FC236}">
                <a16:creationId xmlns:a16="http://schemas.microsoft.com/office/drawing/2014/main" id="{5A8E5BF2-2EE9-4CD0-A433-60C43BEC6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414463"/>
            <a:ext cx="7302500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Rectangle 2">
            <a:extLst>
              <a:ext uri="{FF2B5EF4-FFF2-40B4-BE49-F238E27FC236}">
                <a16:creationId xmlns:a16="http://schemas.microsoft.com/office/drawing/2014/main" id="{786014BC-3512-4F0D-BD38-18FC57B5B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63538"/>
            <a:ext cx="8229600" cy="762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(Big Oh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>
            <a:extLst>
              <a:ext uri="{FF2B5EF4-FFF2-40B4-BE49-F238E27FC236}">
                <a16:creationId xmlns:a16="http://schemas.microsoft.com/office/drawing/2014/main" id="{AB908EC7-5E40-4135-9DC2-0DB7193F3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28775"/>
            <a:ext cx="4610100" cy="290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4">
            <a:extLst>
              <a:ext uri="{FF2B5EF4-FFF2-40B4-BE49-F238E27FC236}">
                <a16:creationId xmlns:a16="http://schemas.microsoft.com/office/drawing/2014/main" id="{9B6D1C1C-DA97-406C-97AA-F8C82344CCE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B77587F-D44C-4067-AF7F-1F2ED3822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Asymptotic notation (Big Oh )</a:t>
            </a:r>
            <a:endParaRPr lang="en-I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712ED-22B6-4D22-B4DE-8E781172C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600" y="1708965"/>
                <a:ext cx="7581528" cy="3886200"/>
              </a:xfrm>
            </p:spPr>
            <p:txBody>
              <a:bodyPr/>
              <a:lstStyle/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+3 ∈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712ED-22B6-4D22-B4DE-8E781172C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708965"/>
                <a:ext cx="7581528" cy="3886200"/>
              </a:xfrm>
              <a:blipFill>
                <a:blip r:embed="rId2"/>
                <a:stretch>
                  <a:fillRect l="-804" t="-7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B77587F-D44C-4067-AF7F-1F2ED3822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Asymptotic notation (Big Oh )</a:t>
            </a:r>
            <a:endParaRPr lang="en-I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712ED-22B6-4D22-B4DE-8E781172C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600" y="1708965"/>
                <a:ext cx="7581528" cy="3886200"/>
              </a:xfrm>
            </p:spPr>
            <p:txBody>
              <a:bodyPr/>
              <a:lstStyle/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+3 ∈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⟹2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+3≤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+3≤5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𝐹𝑜𝑟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𝑎𝑙𝑠𝑜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𝑡𝑟𝑢𝑒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𝐹𝑜𝑟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𝑎𝑙𝑠𝑜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𝑡𝑟𝑢𝑒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𝐵𝑢𝑡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𝑛𝑜𝑡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𝑡𝑟𝑢𝑒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Because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1&lt;</m:t>
                      </m:r>
                      <m:func>
                        <m:func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ad>
                        <m:radPr>
                          <m:degHide m:val="on"/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&lt;…&lt;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&lt;…&lt;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712ED-22B6-4D22-B4DE-8E781172C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708965"/>
                <a:ext cx="7581528" cy="3886200"/>
              </a:xfrm>
              <a:blipFill>
                <a:blip r:embed="rId2"/>
                <a:stretch>
                  <a:fillRect l="-804" t="-784" b="-14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76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0AE1BAC-40E9-4E06-BABD-8F72FCC34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Asymptotic notation (Big Oh )</a:t>
            </a:r>
            <a:endParaRPr lang="en-I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36A74-DE6E-4D26-AA62-4ACB2C618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616" y="1905000"/>
                <a:ext cx="7571184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2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 ∈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36A74-DE6E-4D26-AA62-4ACB2C618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616" y="1905000"/>
                <a:ext cx="7571184" cy="3886200"/>
              </a:xfrm>
              <a:blipFill>
                <a:blip r:embed="rId2"/>
                <a:stretch>
                  <a:fillRect l="-805" t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0AE1BAC-40E9-4E06-BABD-8F72FCC34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Asymptotic notation (Big Oh )</a:t>
            </a:r>
            <a:endParaRPr lang="en-I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36A74-DE6E-4D26-AA62-4ACB2C618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616" y="1905000"/>
                <a:ext cx="7571184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2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 ∈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+4≤2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+4≤11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=11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36A74-DE6E-4D26-AA62-4ACB2C618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616" y="1905000"/>
                <a:ext cx="7571184" cy="3886200"/>
              </a:xfrm>
              <a:blipFill>
                <a:blip r:embed="rId2"/>
                <a:stretch>
                  <a:fillRect l="-805" t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81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2B4C-2AB2-45C4-BD02-0BA0BDCA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Asymptotic notation (Big Oh 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DEF19-29DC-419F-8E46-85EEAEF542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905000"/>
                <a:ext cx="7643192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3 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𝐼𝑓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𝑡h𝑒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𝑝𝑟𝑜𝑣𝑒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𝑡h𝑎𝑡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Ο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DEF19-29DC-419F-8E46-85EEAEF54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905000"/>
                <a:ext cx="7643192" cy="3886200"/>
              </a:xfrm>
              <a:blipFill>
                <a:blip r:embed="rId2"/>
                <a:stretch>
                  <a:fillRect l="-797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907718"/>
      </p:ext>
    </p:extLst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738</TotalTime>
  <Words>1370</Words>
  <Application>Microsoft Office PowerPoint</Application>
  <PresentationFormat>On-screen Show (4:3)</PresentationFormat>
  <Paragraphs>155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 Black</vt:lpstr>
      <vt:lpstr>Cambria Math</vt:lpstr>
      <vt:lpstr>Tahoma</vt:lpstr>
      <vt:lpstr>Times New Roman</vt:lpstr>
      <vt:lpstr>10069045</vt:lpstr>
      <vt:lpstr>Equation</vt:lpstr>
      <vt:lpstr>Algorithm Analysis and Design  Growth of Functions  Week 2 Lecture – 4,5, and 6</vt:lpstr>
      <vt:lpstr>Overview</vt:lpstr>
      <vt:lpstr>Asymptotic notation (Big Oh )</vt:lpstr>
      <vt:lpstr>Asymptotic notation (Big Oh )</vt:lpstr>
      <vt:lpstr>Asymptotic notation (Big Oh )</vt:lpstr>
      <vt:lpstr>Asymptotic notation (Big Oh )</vt:lpstr>
      <vt:lpstr>Asymptotic notation (Big Oh )</vt:lpstr>
      <vt:lpstr>Asymptotic notation (Big Oh )</vt:lpstr>
      <vt:lpstr>Asymptotic notation (Big Oh )</vt:lpstr>
      <vt:lpstr>Asymptotic notation (Big Oh )</vt:lpstr>
      <vt:lpstr>Asymptotic notation (Big Omega )</vt:lpstr>
      <vt:lpstr>Asymptotic notation (Big Omega )</vt:lpstr>
      <vt:lpstr>Asymptotic notation (Big Omega )</vt:lpstr>
      <vt:lpstr>Asymptotic notation (Big Omega )</vt:lpstr>
      <vt:lpstr>Asymptotic notation (Big Omega )</vt:lpstr>
      <vt:lpstr>Asymptotic notation (Big Omega )</vt:lpstr>
      <vt:lpstr>Asymptotic notation (Big Omega )</vt:lpstr>
      <vt:lpstr>Asymptotic notation (Big Omega )</vt:lpstr>
      <vt:lpstr>Asymptotic notation (Theta)</vt:lpstr>
      <vt:lpstr>Asymptotic notation (Theta)</vt:lpstr>
      <vt:lpstr>Asymptotic notation (Theta)</vt:lpstr>
      <vt:lpstr>Asymptotic notation (Theta)</vt:lpstr>
      <vt:lpstr>Asymptotic notation (Theta)</vt:lpstr>
      <vt:lpstr>Asymptotic notation (Little Oh )</vt:lpstr>
      <vt:lpstr>Asymptotic notation (Little Oh )</vt:lpstr>
      <vt:lpstr>Asymptotic notation (Little Oh )</vt:lpstr>
      <vt:lpstr>Asymptotic notation (Little Oh )</vt:lpstr>
      <vt:lpstr>Asymptotic notation (Little Oh )</vt:lpstr>
      <vt:lpstr>Asymptotic notation (Little omega )</vt:lpstr>
      <vt:lpstr>Asymptotic notation (Little omega )</vt:lpstr>
      <vt:lpstr>Asymptotic notation (Little omega )</vt:lpstr>
      <vt:lpstr>Asymptotic notation (Little Oh omega )</vt:lpstr>
      <vt:lpstr>Asymptotic notation (Little Oh omega )</vt:lpstr>
      <vt:lpstr>Comparisons of functions</vt:lpstr>
      <vt:lpstr>PowerPoint Presentation</vt:lpstr>
      <vt:lpstr>Standard notations and common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Satyasundara Mahapatra</cp:lastModifiedBy>
  <cp:revision>38</cp:revision>
  <dcterms:created xsi:type="dcterms:W3CDTF">2008-04-22T09:26:06Z</dcterms:created>
  <dcterms:modified xsi:type="dcterms:W3CDTF">2020-08-26T16:24:33Z</dcterms:modified>
</cp:coreProperties>
</file>