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86" r:id="rId3"/>
    <p:sldId id="331" r:id="rId4"/>
    <p:sldId id="332" r:id="rId5"/>
    <p:sldId id="333" r:id="rId6"/>
    <p:sldId id="335" r:id="rId7"/>
    <p:sldId id="327" r:id="rId8"/>
    <p:sldId id="328" r:id="rId9"/>
    <p:sldId id="330" r:id="rId10"/>
    <p:sldId id="336" r:id="rId11"/>
    <p:sldId id="329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3" r:id="rId24"/>
    <p:sldId id="348" r:id="rId25"/>
    <p:sldId id="349" r:id="rId26"/>
    <p:sldId id="351" r:id="rId27"/>
    <p:sldId id="352" r:id="rId28"/>
    <p:sldId id="284" r:id="rId2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1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4530,'0'0'395,"0"0"-14,0 0 46,0 0 102,0 0 132,0 0 174,4 8-48,12 24-301,12 15-3397,-25-38 889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3:31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3682,'0'0'643,"0"0"-198,0 0-141,0 0-117,0 0 123,0 0 252,2-17 2891,-2 17-3435,0 0-2,2-2-13,0 1 0,0 0 0,0-1-1,0 1 1,0-1 0,0 1 0,0-1 0,-1 0-1,1 0 1,1-2 0,3-3-4,13-9-1,-14 13 3,-1 0-1,0 0 1,0-1-1,0 0 1,0 0-1,-1 0 1,4-5-1,-6 7 3,-1 2 13,0 0 11,0 0-14,0 0-26,0 0-22,0 0-66,0 0-209,0 0 228,1 0-1,-1 1 0,1-1 1,-1 0-1,1 0 0,-1 1 0,1-1 1,-1 0-1,1 0 0,-1 0 1,1 0-1,-1 0 0,1 0 1,-1 0-1,1 0 0,-1 0 1,1 0-1,-1 0 0,1 0 1,-1 0-1,1 0 0,-1-1 1,2 1-1,-2 0 28,0-1 0,1 1 0,-1 0-1,0 0 1,1 0 0,-1 0 0,0 0 0,0 0 0,1-1 0,-1 1 0,0 0 0,1 0 0,-1 0-1,0 0 1,1 0 0,-1 0 0,0 0 0,1 0 0,-1 0 0,0 0 0,1 1 0,-1-1 0,0 0-1,0 0 1,1 0 0,-1 0 0,0 0 0,1 1 0,-1-1 0,0 0 0,0 0 0,1 0 0,-1 1-1,0-1 1,0 0 0,0 0 0,1 1 0,-1-1 0,0 0 0,0 0 0,0 1 0,0-1 0,0 0-1,0 1 1,1-1 0,-1 0 0,0 1 0,0-1 0,0 0 0,0 0 0,0 1 0,0-1 0,0 0-1,0 1 1,0-1 0,0 0 0,-1 1 0,1-1 0,0 1 0,0 13-3827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1985,'0'0'560,"0"0"-512,0 0 32,0 0-80,0 0-48,0 0-800,17 4-449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1 464,'0'0'2033,"0"0"-1502,0 0-464,0 0 181,0 0 483,0 1-1502,0 12 8318,-1-7-7117,-10 4-2746,-11-3-213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2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1777,'0'0'224,"0"0"-160,0 0-32,0 0 416,0 0 513,0 0-705,0 0-224,-5-19-16,3 16 80,2 3 16,0-2-16,0 2-96,0 0-32,0 0-785,4 0-895,23 13 1312,10 5-65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468-D90A-4CDF-BC6C-1AA66E971931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5088-6BD4-49F8-8FF1-EEA8F6A8DC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18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xmlns="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/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Recurrence Equation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(Solving Recurrence using </a:t>
            </a:r>
            <a:b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Methods</a:t>
            </a:r>
            <a:r>
              <a:rPr lang="en-IN" altLang="en-US" dirty="0">
                <a:solidFill>
                  <a:srgbClr val="990000"/>
                </a:solidFill>
              </a:rPr>
              <a:t>)</a:t>
            </a:r>
            <a:r>
              <a:rPr lang="en-IN" altLang="en-US" sz="3400" dirty="0">
                <a:solidFill>
                  <a:srgbClr val="990000"/>
                </a:solidFill>
              </a:rPr>
              <a:t/>
            </a:r>
            <a:br>
              <a:rPr lang="en-IN" altLang="en-US" sz="3400" dirty="0">
                <a:solidFill>
                  <a:srgbClr val="990000"/>
                </a:solidFill>
              </a:rPr>
            </a:br>
            <a:r>
              <a:rPr lang="en-IN" altLang="en-US" sz="3400" dirty="0">
                <a:solidFill>
                  <a:srgbClr val="000000"/>
                </a:solidFill>
              </a:rPr>
              <a:t/>
            </a: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Lecture – 7 and 8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14:cNvPr>
              <p14:cNvContentPartPr/>
              <p14:nvPr/>
            </p14:nvContentPartPr>
            <p14:xfrm>
              <a:off x="2053874" y="295316"/>
              <a:ext cx="18720" cy="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749F63C-3B87-4DEB-AF21-1907C0485AA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4874" y="286676"/>
                <a:ext cx="36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0CF6D3-3AFF-432E-985C-EE8A851F47F2}"/>
                  </a:ext>
                </a:extLst>
              </p14:cNvPr>
              <p14:cNvContentPartPr/>
              <p14:nvPr/>
            </p14:nvContentPartPr>
            <p14:xfrm>
              <a:off x="463034" y="4948316"/>
              <a:ext cx="39960" cy="3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F0CF6D3-3AFF-432E-985C-EE8A851F47F2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4394" y="4939316"/>
                <a:ext cx="57600" cy="5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0AC76-92C8-477E-9368-F7263CE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9D24C-1E32-43BE-B54A-9BAED579D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9D24C-1E32-43BE-B54A-9BAED579D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5287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6ECCA-68C0-47C8-AC0F-086E185D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6A134-27FB-4BE5-A091-605BA7E6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+2.3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26A134-27FB-4BE5-A091-605BA7E6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  <a:blipFill>
                <a:blip r:embed="rId2" cstate="print"/>
                <a:stretch>
                  <a:fillRect b="-10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6063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3683A-389A-49D7-B603-A0A1B16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FD738-4B33-4472-8EF3-DDB7AA3CB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+4.3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4FD738-4B33-4472-8EF3-DDB7AA3CB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  <a:blipFill>
                <a:blip r:embed="rId2" cstate="print"/>
                <a:stretch>
                  <a:fillRect b="-11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012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E96C2-3BE6-441E-ACAF-0172847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E8F820-E513-4526-A9B0-E23DF8ED0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E8F820-E513-4526-A9B0-E23DF8ED0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2931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45DB7-3A4E-4E58-8E76-28DAD61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F662F-57D2-4800-B693-171DA6AF0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                [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FF662F-57D2-4800-B693-171DA6AF0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  <a:blipFill>
                <a:blip r:embed="rId2" cstate="print"/>
                <a:stretch>
                  <a:fillRect b="-18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0769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F73E4-3E18-4B5E-A23A-C3E543BC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963D-30B3-4E27-83F6-BF11FE5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EB963D-30B3-4E27-83F6-BF11FE5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1567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56F65-C057-4142-92A5-86BBB41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0C797-1B8D-4D35-AFDD-F44BD5B53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8965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20C797-1B8D-4D35-AFDD-F44BD5B53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8965"/>
                <a:ext cx="8229600" cy="3886200"/>
              </a:xfrm>
              <a:blipFill>
                <a:blip r:embed="rId2" cstate="print"/>
                <a:stretch>
                  <a:fillRect l="-741" t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2280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A75B2-3FFF-4476-A1A3-351263A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4B470-A8D6-4B05-9A40-D4E77E2B4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34076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E4B470-A8D6-4B05-9A40-D4E77E2B4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340768"/>
                <a:ext cx="8229600" cy="3886200"/>
              </a:xfrm>
              <a:blipFill>
                <a:blip r:embed="rId2" cstate="print"/>
                <a:stretch>
                  <a:fillRect b="-15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6376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2D313-3C65-40E4-8E44-4AF49B3D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C045-C395-43C7-8603-6A5207950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+8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−−−−−−−−−−−−−−(3)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D6C045-C395-43C7-8603-6A5207950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3123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0F3E7-9266-4FC7-818A-79A9283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C0A6A-0734-4BF8-8F1A-EA7C7B439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𝑎𝑝𝑝𝑙𝑦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−−(5)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C0A6A-0734-4BF8-8F1A-EA7C7B439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50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recurrence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function is defined in terms of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more base cases, and</a:t>
            </a:r>
          </a:p>
          <a:p>
            <a:pPr lvl="1"/>
            <a:r>
              <a:rPr lang="en-IN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itself, with smaller arguments.</a:t>
            </a:r>
            <a:r>
              <a:rPr lang="en-IN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srgbClr val="000000"/>
                </a:solidFill>
              </a:rPr>
              <a:t>	</a:t>
            </a:r>
          </a:p>
          <a:p>
            <a:pPr marL="0" lvl="1" indent="0">
              <a:buNone/>
            </a:pPr>
            <a:r>
              <a:rPr lang="en-IN" sz="2000" b="1" i="1" u="none" strike="noStrike" baseline="0" dirty="0">
                <a:solidFill>
                  <a:srgbClr val="000000"/>
                </a:solidFill>
                <a:latin typeface="Times-BoldItalic"/>
              </a:rPr>
              <a:t>Examples:</a:t>
            </a: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xmlns="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16" name="Equation" r:id="rId3" imgW="114151" imgH="215619" progId="">
              <p:embed/>
            </p:oleObj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9BAA57-9C69-499B-9DD8-9FC404D5CD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111" y="2846688"/>
            <a:ext cx="3873140" cy="948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942FCF-02B3-47B8-8FA4-F884636F68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502" y="2835446"/>
            <a:ext cx="3834838" cy="94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273955-E263-4C32-94D7-204DA4C855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111" y="4581128"/>
            <a:ext cx="3873140" cy="948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DE7C385-E040-4399-85B2-67955ABCE63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9939" y="4581128"/>
            <a:ext cx="3873140" cy="948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6BB4-5000-4AE9-BB27-970B312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B5BCB-F85F-4127-9C42-A0A97D3F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5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ADB5BCB-F85F-4127-9C42-A0A97D3F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85BF492C-0CF6-4351-AFFE-27FB511A5AA1}"/>
              </a:ext>
            </a:extLst>
          </p:cNvPr>
          <p:cNvGrpSpPr/>
          <p:nvPr/>
        </p:nvGrpSpPr>
        <p:grpSpPr>
          <a:xfrm>
            <a:off x="5331674" y="2172716"/>
            <a:ext cx="262800" cy="44280"/>
            <a:chOff x="5331674" y="2172716"/>
            <a:chExt cx="262800" cy="4428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706EB4-07AE-4B74-8D1A-478D744ECF51}"/>
                    </a:ext>
                  </a:extLst>
                </p14:cNvPr>
                <p14:cNvContentPartPr/>
                <p14:nvPr/>
              </p14:nvContentPartPr>
              <p14:xfrm>
                <a:off x="5331674" y="2172716"/>
                <a:ext cx="6480" cy="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A706EB4-07AE-4B74-8D1A-478D744ECF51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323034" y="2164076"/>
                  <a:ext cx="24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39889F-6B17-4D04-B73A-C093FDADC3AE}"/>
                    </a:ext>
                  </a:extLst>
                </p14:cNvPr>
                <p14:cNvContentPartPr/>
                <p14:nvPr/>
              </p14:nvContentPartPr>
              <p14:xfrm>
                <a:off x="5581874" y="2203316"/>
                <a:ext cx="12600" cy="13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B39889F-6B17-4D04-B73A-C093FDADC3AE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572874" y="2194676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425202-0E32-4D90-A424-0E45E5241F29}"/>
                    </a:ext>
                  </a:extLst>
                </p14:cNvPr>
                <p14:cNvContentPartPr/>
                <p14:nvPr/>
              </p14:nvContentPartPr>
              <p14:xfrm>
                <a:off x="5523194" y="2187836"/>
                <a:ext cx="24840" cy="11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6425202-0E32-4D90-A424-0E45E5241F29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514554" y="2178836"/>
                  <a:ext cx="4248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xmlns="" val="204230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FEB91-72C1-4950-B832-7028CCB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A9F73-A180-45E9-8563-FB78C6AB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func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BA9F73-A180-45E9-8563-FB78C6AB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6933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552FC-2EA9-416A-AA84-BF464E0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CE0-0F6C-431A-A269-BC7EA5EB9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𝑆𝑡𝑟𝑎𝑠𝑠𝑖𝑜𝑛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𝐴𝑙𝑔𝑜𝑟𝑖𝑡h𝑚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C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677CE0-0F6C-431A-A269-BC7EA5EB9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  <a:blipFill>
                <a:blip r:embed="rId2" cstate="print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2403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D5A33-DCC1-494A-9A69-5505717A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49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EE52E-538E-4AE6-A394-2E93381C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35EE52E-538E-4AE6-A394-2E93381C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  <a:blipFill>
                <a:blip r:embed="rId2" cstate="print"/>
                <a:stretch>
                  <a:fillRect b="-16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0007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A07A8-0E30-4689-B73D-E0F3DC0E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DC44-C275-4334-B616-37D9C3CC0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……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133DC44-C275-4334-B616-37D9C3CC0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 cstate="print"/>
                <a:stretch>
                  <a:fillRect b="-11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74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2E0D-638A-4DF3-A69F-C87130CC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6B8A-2653-4DFB-9EE4-E83DABDA1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CB6B8A-2653-4DFB-9EE4-E83DABDA1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36133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14506-4C86-4425-8F85-54B6B6B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CB11F-FEEE-411D-928D-49C0CA556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7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7−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2.80−2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0.75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=2.80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2.8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BCB11F-FEEE-411D-928D-49C0CA556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8281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:a16="http://schemas.microsoft.com/office/drawing/2014/main" xmlns="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marL="0" lvl="1" indent="0">
              <a:buNone/>
            </a:pPr>
            <a:endParaRPr lang="en-IN" altLang="en-US" sz="2000" b="1" i="1" dirty="0">
              <a:solidFill>
                <a:srgbClr val="000000"/>
              </a:solidFill>
              <a:latin typeface="Times-BoldItalic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technical issues: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Floors and ceilings</a:t>
            </a:r>
          </a:p>
          <a:p>
            <a:pPr marL="895350" lvl="1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[Floors and ceilings can easily be removed and don’t affect the solution to the recurrence. They are better left to a discrete math course.]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vs. asymptotic functions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conditions</a:t>
            </a:r>
            <a:endParaRPr lang="en-IN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xmlns="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92" name="Equation" r:id="rId3" imgW="114151" imgH="2156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6229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BBE1AD70-D24B-4DD0-839C-27E2C98B1C31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31353" y="1303091"/>
                <a:ext cx="8281293" cy="4824412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IN" altLang="en-US" sz="2000" b="1" i="1" dirty="0">
                  <a:solidFill>
                    <a:srgbClr val="000000"/>
                  </a:solidFill>
                  <a:latin typeface="Times-BoldItalic"/>
                </a:endParaRP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algorithm analysis, the recurrence and it’s solution are expressed by the help of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asymptotic notation.</a:t>
                </a:r>
                <a:endParaRPr lang="en-US" sz="24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pt-BR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solution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BR" sz="24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boundary conditions are usually expressed as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l-GR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𝛰</m:t>
                    </m:r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suf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</a:t>
                </a:r>
                <a:r>
                  <a:rPr lang="en-IN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ciently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small </a:t>
                </a:r>
                <a:r>
                  <a:rPr lang="en-IN" sz="2400" b="0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</a:t>
                </a: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 when there is a desire of an exact, rather than an asymptotic, solution, the need is to deal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boundary conditions.</a:t>
                </a:r>
              </a:p>
              <a:p>
                <a:pPr marL="1028700" lvl="1" algn="just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practice, just use 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asymptotics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most of the time, and ignore boundary 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conditions.</a:t>
                </a:r>
                <a:endParaRPr lang="en-IN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E1AD70-D24B-4DD0-839C-27E2C98B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1353" y="1303091"/>
                <a:ext cx="8281293" cy="4824412"/>
              </a:xfrm>
              <a:blipFill>
                <a:blip r:embed="rId3" cstate="print"/>
                <a:stretch>
                  <a:fillRect l="-1178" r="-1105" b="-2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7" y="18864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xmlns="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6215" name="Equation" r:id="rId4" imgW="114151" imgH="2156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954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8FF9A-0659-4C86-A63B-E00C5CF7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Recursive Function</a:t>
            </a:r>
            <a:endParaRPr lang="en-IN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40D6E-B824-4D92-A47F-A8794941B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239" y="1722438"/>
                <a:ext cx="7715200" cy="4116288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Example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&gt;1)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𝑅𝑒𝑡𝑢𝑟𝑛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relation is called recurrence relation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Recurrence relation of given function is written as follows.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−1)+1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3F40D6E-B824-4D92-A47F-A8794941B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239" y="1722438"/>
                <a:ext cx="7715200" cy="4116288"/>
              </a:xfrm>
              <a:blipFill>
                <a:blip r:embed="rId2" cstate="print"/>
                <a:stretch>
                  <a:fillRect l="-869" t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5664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F743C-3834-4E39-8595-1406E31A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Recursive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53B75-C5CD-4D12-94A3-315EB08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05000"/>
            <a:ext cx="7931224" cy="3886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solve the Recurrence relation the following methods are used:</a:t>
            </a:r>
            <a:endParaRPr lang="en-IN" sz="24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b="1" dirty="0">
                <a:solidFill>
                  <a:srgbClr val="99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Iteration method</a:t>
            </a:r>
            <a:endParaRPr lang="en-IN" sz="2200" b="1" dirty="0">
              <a:solidFill>
                <a:srgbClr val="99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Recursion-Tree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60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5B139-20AB-45FE-9074-ECA374F0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Method( Example 1)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6956D-1D3C-4C3D-91F9-3AB8EF5B5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Iteration method the basic idea is to expand the recurrence and express it as a summation of terms dependent only on ‘n’ (i.e. the number of input) and the initial conditions.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D6956D-1D3C-4C3D-91F9-3AB8EF5B5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  <a:blipFill>
                <a:blip r:embed="rId2" cstate="print"/>
                <a:stretch>
                  <a:fillRect l="-846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394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ECBF7-676E-4536-A5AB-96CA6F61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C117F-D499-4165-B0C7-BD25A1A8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means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1   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&gt;1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=1−−−(1)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2−−−−−−−−−−−−−−−−−(2)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−2)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3−−−−−−−−−−−−−−−−−(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……….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1C117F-D499-4165-B0C7-BD25A1A8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  <a:blipFill>
                <a:blip r:embed="rId2" cstate="print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01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0FCEA-A6AC-431F-B81A-4AC606FD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E4789-F412-4C1D-8514-5DD86CF2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(1) =1   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𝑝𝑒𝑟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𝑏𝑎𝑠𝑒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𝑐𝑜𝑛𝑑𝑖𝑡𝑖𝑜𝑛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𝑟𝑒𝑐𝑢𝑟𝑟𝑒𝑛𝑐𝑒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	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5E4789-F412-4C1D-8514-5DD86CF2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53903874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2645</TotalTime>
  <Words>182</Words>
  <Application>Microsoft Office PowerPoint</Application>
  <PresentationFormat>On-screen Show (4:3)</PresentationFormat>
  <Paragraphs>68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10069045</vt:lpstr>
      <vt:lpstr>Equation</vt:lpstr>
      <vt:lpstr>Algorithm Analysis and Design  Recurrence Equation  (Solving Recurrence using  Iteration Methods)  Lecture – 7 and 8</vt:lpstr>
      <vt:lpstr>Overview</vt:lpstr>
      <vt:lpstr>Overview</vt:lpstr>
      <vt:lpstr>Overview</vt:lpstr>
      <vt:lpstr>Recursive Function</vt:lpstr>
      <vt:lpstr>Recursive Function</vt:lpstr>
      <vt:lpstr>Iteration Method( Example 1)</vt:lpstr>
      <vt:lpstr>Iteration Method ( Example 1)</vt:lpstr>
      <vt:lpstr>Iteration Method ( Example 1)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4)</vt:lpstr>
      <vt:lpstr>Slide 23</vt:lpstr>
      <vt:lpstr>Iteration Method ( Example 4)</vt:lpstr>
      <vt:lpstr>Iteration Method ( Example 4)</vt:lpstr>
      <vt:lpstr>Iteration Method ( Example 4)</vt:lpstr>
      <vt:lpstr>Iteration Method ( Example 4)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120</cp:revision>
  <dcterms:created xsi:type="dcterms:W3CDTF">2008-04-22T09:26:06Z</dcterms:created>
  <dcterms:modified xsi:type="dcterms:W3CDTF">2020-09-02T05:02:29Z</dcterms:modified>
</cp:coreProperties>
</file>