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7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4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65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1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6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90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0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5" dirty="0"/>
              <a:t>Integrity</a:t>
            </a:r>
            <a:r>
              <a:rPr lang="en-GB" spc="-190" dirty="0"/>
              <a:t> </a:t>
            </a:r>
            <a:r>
              <a:rPr lang="en-GB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3384" y="4217289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Primary</a:t>
            </a:r>
            <a:r>
              <a:rPr sz="2400" b="1" spc="-35" dirty="0">
                <a:solidFill>
                  <a:srgbClr val="0044A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362" y="5208270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Related</a:t>
            </a:r>
            <a:r>
              <a:rPr sz="2400" b="1" spc="-45" dirty="0">
                <a:solidFill>
                  <a:srgbClr val="0044A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4572000"/>
            <a:ext cx="5334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94250" y="1233169"/>
          <a:ext cx="38100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Model_id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Mark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focus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mondeo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Peugeot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Peugeot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4650" y="1219200"/>
          <a:ext cx="4039235" cy="287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09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REG.NO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MODEL_id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RATE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ABC-112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505050"/>
                      </a:solidFill>
                      <a:prstDash val="solid"/>
                    </a:lnL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505050"/>
                      </a:solidFill>
                      <a:prstDash val="solid"/>
                    </a:lnR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ACC-223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BAA-441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57,00$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BSA-224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61,00$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53436" y="248157"/>
            <a:ext cx="3752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0" u="heavy" spc="5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Gabriola"/>
                <a:cs typeface="Gabriola"/>
              </a:rPr>
              <a:t>Example </a:t>
            </a:r>
            <a:r>
              <a:rPr sz="4400" b="1" i="0" u="heavy" spc="15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Gabriola"/>
                <a:cs typeface="Gabriola"/>
              </a:rPr>
              <a:t>of</a:t>
            </a:r>
            <a:r>
              <a:rPr sz="4400" b="1" i="0" u="heavy" spc="-190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Gabriola"/>
                <a:cs typeface="Gabriola"/>
              </a:rPr>
              <a:t> </a:t>
            </a:r>
            <a:r>
              <a:rPr sz="4400" b="1" i="0" u="heavy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Gabriola"/>
                <a:cs typeface="Gabriola"/>
              </a:rPr>
              <a:t>referential</a:t>
            </a:r>
            <a:endParaRPr sz="4400" dirty="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091" y="248411"/>
            <a:ext cx="8586216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00557"/>
            <a:ext cx="78809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Sans Serif"/>
                <a:cs typeface="Microsoft Sans Serif"/>
              </a:rPr>
              <a:t>Foreign </a:t>
            </a:r>
            <a:r>
              <a:rPr sz="4400" b="1" i="0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Sans Serif"/>
                <a:cs typeface="Microsoft Sans Serif"/>
              </a:rPr>
              <a:t>Key </a:t>
            </a:r>
            <a:r>
              <a:rPr sz="4400" b="1" i="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Sans Serif"/>
                <a:cs typeface="Microsoft Sans Serif"/>
              </a:rPr>
              <a:t>Integrity</a:t>
            </a:r>
            <a:r>
              <a:rPr sz="4400" b="1" i="0" u="heavy" spc="-17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4400" b="1" i="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Sans Serif"/>
                <a:cs typeface="Microsoft Sans Serif"/>
              </a:rPr>
              <a:t>Constraint</a:t>
            </a:r>
            <a:endParaRPr sz="4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72" y="1021080"/>
            <a:ext cx="7915656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1930349"/>
            <a:ext cx="700913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5050"/>
                </a:solidFill>
                <a:latin typeface="Microsoft Sans Serif"/>
                <a:cs typeface="Microsoft Sans Serif"/>
              </a:rPr>
              <a:t>There are </a:t>
            </a:r>
            <a:r>
              <a:rPr sz="2400" b="1" spc="5" dirty="0">
                <a:solidFill>
                  <a:srgbClr val="FF5050"/>
                </a:solidFill>
                <a:latin typeface="Microsoft Sans Serif"/>
                <a:cs typeface="Microsoft Sans Serif"/>
              </a:rPr>
              <a:t>two </a:t>
            </a:r>
            <a:r>
              <a:rPr sz="2400" b="1" dirty="0">
                <a:solidFill>
                  <a:srgbClr val="FF5050"/>
                </a:solidFill>
                <a:latin typeface="Microsoft Sans Serif"/>
                <a:cs typeface="Microsoft Sans Serif"/>
              </a:rPr>
              <a:t>type </a:t>
            </a:r>
            <a:r>
              <a:rPr sz="2400" b="1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foreign </a:t>
            </a:r>
            <a:r>
              <a:rPr sz="2400" b="1" dirty="0">
                <a:solidFill>
                  <a:srgbClr val="FF5050"/>
                </a:solidFill>
                <a:latin typeface="Microsoft Sans Serif"/>
                <a:cs typeface="Microsoft Sans Serif"/>
              </a:rPr>
              <a:t>key </a:t>
            </a:r>
            <a:r>
              <a:rPr sz="2400" b="1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integrity</a:t>
            </a:r>
            <a:r>
              <a:rPr sz="2400" b="1" spc="-229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solidFill>
                  <a:srgbClr val="FF5050"/>
                </a:solidFill>
                <a:latin typeface="Microsoft Sans Serif"/>
                <a:cs typeface="Microsoft Sans Serif"/>
              </a:rPr>
              <a:t>constraints</a:t>
            </a:r>
            <a:r>
              <a:rPr sz="2400" spc="5" dirty="0">
                <a:solidFill>
                  <a:srgbClr val="FF5050"/>
                </a:solidFill>
                <a:latin typeface="Microsoft Sans Serif"/>
                <a:cs typeface="Microsoft Sans Serif"/>
              </a:rPr>
              <a:t>: 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5050"/>
                </a:solidFill>
                <a:latin typeface="Microsoft Sans Serif"/>
                <a:cs typeface="Microsoft Sans Serif"/>
              </a:rPr>
              <a:t>cascade update </a:t>
            </a:r>
            <a:r>
              <a:rPr sz="2400" b="1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related</a:t>
            </a:r>
            <a:r>
              <a:rPr sz="2400" b="1" spc="-114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fields</a:t>
            </a:r>
            <a:r>
              <a:rPr sz="2400" b="1" spc="-35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5050"/>
              </a:buClr>
              <a:buFont typeface="Microsoft Sans Serif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5050"/>
                </a:solidFill>
                <a:latin typeface="Microsoft Sans Serif"/>
                <a:cs typeface="Microsoft Sans Serif"/>
              </a:rPr>
              <a:t>cascade delete related</a:t>
            </a:r>
            <a:r>
              <a:rPr sz="2400" b="1" spc="-130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FF5050"/>
                </a:solidFill>
                <a:latin typeface="Microsoft Sans Serif"/>
                <a:cs typeface="Microsoft Sans Serif"/>
              </a:rPr>
              <a:t>rows.</a:t>
            </a:r>
            <a:r>
              <a:rPr sz="2400" b="1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882972"/>
            <a:ext cx="65030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5050"/>
                </a:solidFill>
                <a:latin typeface="Microsoft Sans Serif"/>
                <a:cs typeface="Microsoft Sans Serif"/>
              </a:rPr>
              <a:t>These constraints </a:t>
            </a:r>
            <a:r>
              <a:rPr sz="2000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affect </a:t>
            </a:r>
            <a:r>
              <a:rPr sz="2000" dirty="0">
                <a:solidFill>
                  <a:srgbClr val="FF5050"/>
                </a:solidFill>
                <a:latin typeface="Microsoft Sans Serif"/>
                <a:cs typeface="Microsoft Sans Serif"/>
              </a:rPr>
              <a:t>the </a:t>
            </a:r>
            <a:r>
              <a:rPr sz="2000" spc="-5" dirty="0">
                <a:solidFill>
                  <a:srgbClr val="FF5050"/>
                </a:solidFill>
                <a:latin typeface="Microsoft Sans Serif"/>
                <a:cs typeface="Microsoft Sans Serif"/>
              </a:rPr>
              <a:t>referential integrity</a:t>
            </a:r>
            <a:r>
              <a:rPr sz="2000" spc="-100" dirty="0">
                <a:solidFill>
                  <a:srgbClr val="FF5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5050"/>
                </a:solidFill>
                <a:latin typeface="Microsoft Sans Serif"/>
                <a:cs typeface="Microsoft Sans Serif"/>
              </a:rPr>
              <a:t>constraint</a:t>
            </a:r>
            <a:r>
              <a:rPr sz="1100" dirty="0">
                <a:solidFill>
                  <a:srgbClr val="5F5F5F"/>
                </a:solidFill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984235"/>
            <a:ext cx="708406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b="1" spc="-13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	</a:t>
            </a:r>
            <a:r>
              <a:rPr b="1" u="heavy" spc="-484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Cascade </a:t>
            </a:r>
            <a:r>
              <a:rPr b="1" u="heavy" spc="-3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b="1" u="heavy" spc="-34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b="1" u="heavy" spc="-69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heavy" spc="-695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380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68195"/>
            <a:ext cx="89287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23622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you change the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primary key of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primary 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table, the foreign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key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values are updated in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matching rows  in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related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070610" indent="246379">
              <a:lnSpc>
                <a:spcPct val="100000"/>
              </a:lnSpc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This constraint overrules rule 2 in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referential integrity 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constraints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8584" y="5360619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Primary</a:t>
            </a:r>
            <a:r>
              <a:rPr sz="2400" b="1" spc="-35" dirty="0">
                <a:solidFill>
                  <a:srgbClr val="0044A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4928" y="3774265"/>
            <a:ext cx="18986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4.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801" y="3282267"/>
            <a:ext cx="12763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13250" y="1212850"/>
          <a:ext cx="4343400" cy="3135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REG.NO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2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Mark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ABC-112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focus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ACC-223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mondeo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BAA-441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Peugeot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BSA-224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7.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Peugeot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50" y="1219200"/>
          <a:ext cx="3886200" cy="336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54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REG.NO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MODEL_i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RATE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ABC-112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505050"/>
                      </a:solidFill>
                      <a:prstDash val="solid"/>
                    </a:lnL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505050"/>
                      </a:solidFill>
                      <a:prstDash val="solid"/>
                    </a:lnR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ACC-223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BAA-441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57,00$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1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BSA-224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505050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7.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61,00$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60372" y="55084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Related</a:t>
            </a:r>
            <a:r>
              <a:rPr sz="2400" b="1" spc="-45" dirty="0">
                <a:solidFill>
                  <a:srgbClr val="0044A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19456"/>
            <a:ext cx="8813293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9557" y="325882"/>
            <a:ext cx="8324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heavy" spc="-5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Arial"/>
                <a:cs typeface="Arial"/>
              </a:rPr>
              <a:t>Example </a:t>
            </a:r>
            <a:r>
              <a:rPr sz="3200" b="1" i="1" u="heavy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Arial"/>
                <a:cs typeface="Arial"/>
              </a:rPr>
              <a:t>of </a:t>
            </a:r>
            <a:r>
              <a:rPr sz="3200" b="1" i="1" u="heavy" spc="-5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Arial"/>
                <a:cs typeface="Arial"/>
              </a:rPr>
              <a:t>Cascade </a:t>
            </a:r>
            <a:r>
              <a:rPr sz="3200" b="1" i="1" u="heavy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Arial"/>
                <a:cs typeface="Arial"/>
              </a:rPr>
              <a:t>Update Related</a:t>
            </a:r>
            <a:r>
              <a:rPr sz="3200" b="1" i="1" u="heavy" spc="-140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dirty="0">
                <a:solidFill>
                  <a:srgbClr val="0044A8"/>
                </a:solidFill>
                <a:uFill>
                  <a:solidFill>
                    <a:srgbClr val="0044A8"/>
                  </a:solidFill>
                </a:uFill>
                <a:latin typeface="Arial"/>
                <a:cs typeface="Arial"/>
              </a:rPr>
              <a:t>Fields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504" y="778763"/>
            <a:ext cx="8346948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44626"/>
            <a:ext cx="477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0" dirty="0">
                <a:solidFill>
                  <a:srgbClr val="0000CC"/>
                </a:solidFill>
                <a:latin typeface="Arial"/>
                <a:cs typeface="Arial"/>
              </a:rPr>
              <a:t>II. </a:t>
            </a:r>
            <a:r>
              <a:rPr sz="3600" b="1" i="0" u="heavy" spc="-34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 Narrow"/>
                <a:cs typeface="Arial Narrow"/>
              </a:rPr>
              <a:t>Cascade </a:t>
            </a:r>
            <a:r>
              <a:rPr sz="3600" b="1" i="0" u="heavy" spc="-16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 Narrow"/>
                <a:cs typeface="Arial Narrow"/>
              </a:rPr>
              <a:t>Delete </a:t>
            </a:r>
            <a:r>
              <a:rPr sz="3600" b="1" i="0" u="heavy" spc="-2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 Narrow"/>
                <a:cs typeface="Arial Narrow"/>
              </a:rPr>
              <a:t>Related</a:t>
            </a:r>
            <a:r>
              <a:rPr sz="3600" b="1" i="0" u="heavy" spc="-409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 Narrow"/>
                <a:cs typeface="Arial Narrow"/>
              </a:rPr>
              <a:t> </a:t>
            </a:r>
            <a:r>
              <a:rPr sz="3600" b="1" i="0" u="heavy" spc="-39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 Narrow"/>
                <a:cs typeface="Arial Narrow"/>
              </a:rPr>
              <a:t>Rows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930349"/>
            <a:ext cx="812228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time you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delete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a row in the primary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table,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rows are automatically deleted in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related</a:t>
            </a:r>
            <a:r>
              <a:rPr sz="2400" spc="9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This constraint overrules rule 1 in </a:t>
            </a:r>
            <a:r>
              <a:rPr sz="240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referential</a:t>
            </a:r>
            <a:r>
              <a:rPr sz="2400" spc="1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integrity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8584" y="5360619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Primary</a:t>
            </a:r>
            <a:r>
              <a:rPr sz="2400" b="1" spc="-35" dirty="0">
                <a:solidFill>
                  <a:srgbClr val="0044A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1675" y="3774265"/>
            <a:ext cx="38188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1383665" algn="l"/>
                <a:tab pos="3439160" algn="l"/>
              </a:tabLst>
            </a:pP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BSA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-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22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4	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4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.	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407</a:t>
            </a:r>
            <a:endParaRPr sz="1800">
              <a:latin typeface="Microsoft Sans Serif"/>
              <a:cs typeface="Microsoft Sans Serif"/>
            </a:endParaRPr>
          </a:p>
          <a:p>
            <a:pPr marL="2171700">
              <a:lnSpc>
                <a:spcPct val="100000"/>
              </a:lnSpc>
            </a:pP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Peugeot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219200"/>
            <a:ext cx="1295400" cy="640080"/>
          </a:xfrm>
          <a:custGeom>
            <a:avLst/>
            <a:gdLst/>
            <a:ahLst/>
            <a:cxnLst/>
            <a:rect l="l" t="t" r="r" b="b"/>
            <a:pathLst>
              <a:path w="1295400" h="640080">
                <a:moveTo>
                  <a:pt x="0" y="640079"/>
                </a:moveTo>
                <a:lnTo>
                  <a:pt x="1295400" y="640079"/>
                </a:lnTo>
                <a:lnTo>
                  <a:pt x="1295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1219200"/>
            <a:ext cx="1295400" cy="640080"/>
          </a:xfrm>
          <a:custGeom>
            <a:avLst/>
            <a:gdLst/>
            <a:ahLst/>
            <a:cxnLst/>
            <a:rect l="l" t="t" r="r" b="b"/>
            <a:pathLst>
              <a:path w="1295400" h="640080">
                <a:moveTo>
                  <a:pt x="0" y="640079"/>
                </a:moveTo>
                <a:lnTo>
                  <a:pt x="1295400" y="640079"/>
                </a:lnTo>
                <a:lnTo>
                  <a:pt x="1295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9400" y="1219200"/>
            <a:ext cx="1295400" cy="640080"/>
          </a:xfrm>
          <a:custGeom>
            <a:avLst/>
            <a:gdLst/>
            <a:ahLst/>
            <a:cxnLst/>
            <a:rect l="l" t="t" r="r" b="b"/>
            <a:pathLst>
              <a:path w="1295400" h="640080">
                <a:moveTo>
                  <a:pt x="0" y="640079"/>
                </a:moveTo>
                <a:lnTo>
                  <a:pt x="1295400" y="640079"/>
                </a:lnTo>
                <a:lnTo>
                  <a:pt x="1295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1859254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859254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400" y="1859254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2313660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2313660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400" y="2313660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" y="2768193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0" y="2768193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9400" y="2768193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3222599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222599"/>
            <a:ext cx="1295400" cy="54610"/>
          </a:xfrm>
          <a:custGeom>
            <a:avLst/>
            <a:gdLst/>
            <a:ahLst/>
            <a:cxnLst/>
            <a:rect l="l" t="t" r="r" b="b"/>
            <a:pathLst>
              <a:path w="1295400" h="54610">
                <a:moveTo>
                  <a:pt x="0" y="54000"/>
                </a:moveTo>
                <a:lnTo>
                  <a:pt x="1295400" y="54000"/>
                </a:lnTo>
                <a:lnTo>
                  <a:pt x="1295400" y="0"/>
                </a:lnTo>
                <a:lnTo>
                  <a:pt x="0" y="0"/>
                </a:lnTo>
                <a:lnTo>
                  <a:pt x="0" y="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0" y="3581400"/>
            <a:ext cx="1295400" cy="95885"/>
          </a:xfrm>
          <a:custGeom>
            <a:avLst/>
            <a:gdLst/>
            <a:ahLst/>
            <a:cxnLst/>
            <a:rect l="l" t="t" r="r" b="b"/>
            <a:pathLst>
              <a:path w="1295400" h="95885">
                <a:moveTo>
                  <a:pt x="0" y="95631"/>
                </a:moveTo>
                <a:lnTo>
                  <a:pt x="1295400" y="95631"/>
                </a:lnTo>
                <a:lnTo>
                  <a:pt x="1295400" y="0"/>
                </a:lnTo>
                <a:lnTo>
                  <a:pt x="0" y="0"/>
                </a:lnTo>
                <a:lnTo>
                  <a:pt x="0" y="95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9400" y="3222599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" y="3677005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3677005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9400" y="3677005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" y="4131411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0" y="4131411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9400" y="4131411"/>
            <a:ext cx="1295400" cy="454659"/>
          </a:xfrm>
          <a:custGeom>
            <a:avLst/>
            <a:gdLst/>
            <a:ahLst/>
            <a:cxnLst/>
            <a:rect l="l" t="t" r="r" b="b"/>
            <a:pathLst>
              <a:path w="1295400" h="454660">
                <a:moveTo>
                  <a:pt x="0" y="454431"/>
                </a:moveTo>
                <a:lnTo>
                  <a:pt x="1295400" y="454431"/>
                </a:lnTo>
                <a:lnTo>
                  <a:pt x="1295400" y="0"/>
                </a:lnTo>
                <a:lnTo>
                  <a:pt x="0" y="0"/>
                </a:lnTo>
                <a:lnTo>
                  <a:pt x="0" y="45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2250" y="1859279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250" y="2313685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2250" y="2768092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2250" y="3222625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2250" y="3677030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2250" y="4131436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" y="1212850"/>
            <a:ext cx="0" cy="3379470"/>
          </a:xfrm>
          <a:custGeom>
            <a:avLst/>
            <a:gdLst/>
            <a:ahLst/>
            <a:cxnLst/>
            <a:rect l="l" t="t" r="r" b="b"/>
            <a:pathLst>
              <a:path h="3379470">
                <a:moveTo>
                  <a:pt x="0" y="0"/>
                </a:moveTo>
                <a:lnTo>
                  <a:pt x="0" y="3379343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4800" y="1212850"/>
            <a:ext cx="0" cy="3379470"/>
          </a:xfrm>
          <a:custGeom>
            <a:avLst/>
            <a:gdLst/>
            <a:ahLst/>
            <a:cxnLst/>
            <a:rect l="l" t="t" r="r" b="b"/>
            <a:pathLst>
              <a:path h="3379470">
                <a:moveTo>
                  <a:pt x="0" y="0"/>
                </a:moveTo>
                <a:lnTo>
                  <a:pt x="0" y="3379343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250" y="1219200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250" y="4585842"/>
            <a:ext cx="3898900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900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0040" y="3282267"/>
            <a:ext cx="328993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1778635" algn="l"/>
                <a:tab pos="2590800" algn="l"/>
              </a:tabLst>
            </a:pP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BSA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-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22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4	4	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35,0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0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$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13250" y="1212850"/>
          <a:ext cx="4343400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REG.NO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2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Mark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ABC-112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focus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ACC-223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ford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mondeo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BAA-441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E9E9E9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E9E9E9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Peugeot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E9E9E9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E9E9E9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2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E9E9E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30783" y="1247902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REG.NO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1887677"/>
            <a:ext cx="951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AB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-112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7340" y="2342769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AC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C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-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223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2994" y="1247902"/>
            <a:ext cx="2020570" cy="139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1800" b="1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MODEL_i	</a:t>
            </a:r>
            <a:r>
              <a:rPr sz="1800" b="1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  <a:p>
            <a:pPr marL="434340">
              <a:lnSpc>
                <a:spcPct val="100000"/>
              </a:lnSpc>
              <a:spcBef>
                <a:spcPts val="720"/>
              </a:spcBef>
              <a:tabLst>
                <a:tab pos="1307465" algn="l"/>
              </a:tabLst>
            </a:pP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1	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45,00$</a:t>
            </a:r>
            <a:endParaRPr sz="1800">
              <a:latin typeface="Microsoft Sans Serif"/>
              <a:cs typeface="Microsoft Sans Serif"/>
            </a:endParaRPr>
          </a:p>
          <a:p>
            <a:pPr marL="434340">
              <a:lnSpc>
                <a:spcPct val="100000"/>
              </a:lnSpc>
              <a:spcBef>
                <a:spcPts val="1420"/>
              </a:spcBef>
              <a:tabLst>
                <a:tab pos="1307465" algn="l"/>
              </a:tabLst>
            </a:pP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2	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65,0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0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$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04800" y="2768092"/>
          <a:ext cx="3732528" cy="1817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533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BAA-441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57,00$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61,00$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460372" y="52798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Related</a:t>
            </a:r>
            <a:r>
              <a:rPr sz="2400" b="1" spc="-45" dirty="0">
                <a:solidFill>
                  <a:srgbClr val="0044A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4A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957" y="295656"/>
            <a:ext cx="858926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69849" y="402082"/>
            <a:ext cx="8078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0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Example </a:t>
            </a:r>
            <a:r>
              <a:rPr sz="3200" b="1" i="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of </a:t>
            </a:r>
            <a:r>
              <a:rPr sz="3200" b="1" i="0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Cascade </a:t>
            </a:r>
            <a:r>
              <a:rPr sz="3200" b="1" i="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Delete Related</a:t>
            </a:r>
            <a:r>
              <a:rPr sz="3200" b="1" i="0" u="heavy" spc="-1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3200" b="1" i="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Rows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2795" y="854963"/>
            <a:ext cx="8101583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3698" y="3693705"/>
            <a:ext cx="1009015" cy="492759"/>
          </a:xfrm>
          <a:custGeom>
            <a:avLst/>
            <a:gdLst/>
            <a:ahLst/>
            <a:cxnLst/>
            <a:rect l="l" t="t" r="r" b="b"/>
            <a:pathLst>
              <a:path w="1009015" h="492760">
                <a:moveTo>
                  <a:pt x="0" y="492467"/>
                </a:moveTo>
                <a:lnTo>
                  <a:pt x="1008608" y="492467"/>
                </a:lnTo>
                <a:lnTo>
                  <a:pt x="1008608" y="0"/>
                </a:lnTo>
                <a:lnTo>
                  <a:pt x="0" y="0"/>
                </a:lnTo>
                <a:lnTo>
                  <a:pt x="0" y="492467"/>
                </a:lnTo>
                <a:close/>
              </a:path>
            </a:pathLst>
          </a:custGeom>
          <a:solidFill>
            <a:srgbClr val="F6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3698" y="4678679"/>
            <a:ext cx="1009015" cy="350520"/>
          </a:xfrm>
          <a:custGeom>
            <a:avLst/>
            <a:gdLst/>
            <a:ahLst/>
            <a:cxnLst/>
            <a:rect l="l" t="t" r="r" b="b"/>
            <a:pathLst>
              <a:path w="1009015" h="350520">
                <a:moveTo>
                  <a:pt x="0" y="350520"/>
                </a:moveTo>
                <a:lnTo>
                  <a:pt x="1008608" y="350520"/>
                </a:lnTo>
                <a:lnTo>
                  <a:pt x="10086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6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1780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2710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3640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696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7348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5982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4388" y="54133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850" y="5413375"/>
            <a:ext cx="7746365" cy="0"/>
          </a:xfrm>
          <a:custGeom>
            <a:avLst/>
            <a:gdLst/>
            <a:ahLst/>
            <a:cxnLst/>
            <a:rect l="l" t="t" r="r" b="b"/>
            <a:pathLst>
              <a:path w="7746365">
                <a:moveTo>
                  <a:pt x="0" y="0"/>
                </a:moveTo>
                <a:lnTo>
                  <a:pt x="774623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66154" y="3753437"/>
            <a:ext cx="7594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432098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6154" y="4738576"/>
            <a:ext cx="58356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N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U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L3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640" y="5104055"/>
            <a:ext cx="72853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1090930" algn="l"/>
                <a:tab pos="2181860" algn="l"/>
                <a:tab pos="3273425" algn="l"/>
                <a:tab pos="4364355" algn="l"/>
                <a:tab pos="5516880" algn="l"/>
                <a:tab pos="6525895" algn="l"/>
              </a:tabLst>
            </a:pP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7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.	</a:t>
            </a:r>
            <a:r>
              <a:rPr sz="18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D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ine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sh	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2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0	B.tec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.	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76543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4	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54789</a:t>
            </a:r>
            <a:r>
              <a:rPr sz="1800" dirty="0">
                <a:solidFill>
                  <a:srgbClr val="5F5F5F"/>
                </a:solidFill>
                <a:latin typeface="Microsoft Sans Serif"/>
                <a:cs typeface="Microsoft Sans Serif"/>
              </a:rPr>
              <a:t>4	</a:t>
            </a:r>
            <a:r>
              <a:rPr sz="18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456789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9800" y="4724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A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5029200"/>
            <a:ext cx="7924800" cy="381000"/>
          </a:xfrm>
          <a:custGeom>
            <a:avLst/>
            <a:gdLst/>
            <a:ahLst/>
            <a:cxnLst/>
            <a:rect l="l" t="t" r="r" b="b"/>
            <a:pathLst>
              <a:path w="7924800" h="381000">
                <a:moveTo>
                  <a:pt x="0" y="381000"/>
                </a:moveTo>
                <a:lnTo>
                  <a:pt x="7924800" y="381000"/>
                </a:lnTo>
                <a:lnTo>
                  <a:pt x="792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9800" y="3733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F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50850" y="1225041"/>
          <a:ext cx="7733027" cy="418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5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S.No.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Age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course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Ph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Enroll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Amit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542312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432876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234567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Anju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543122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432873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234890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Vijay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MBA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543114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432098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456789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Tarun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765432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432876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456789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3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Sita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BBA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987654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567483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987543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Rita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19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BCA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123456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432878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123456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Dinesh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765434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547894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456789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895600" y="5481828"/>
            <a:ext cx="2286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05608" y="5965342"/>
            <a:ext cx="275082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ts val="266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(Age =&gt;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18)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60"/>
              </a:lnSpc>
            </a:pPr>
            <a:r>
              <a:rPr sz="2400" b="1" spc="-5" dirty="0">
                <a:solidFill>
                  <a:srgbClr val="5F5F5F"/>
                </a:solidFill>
                <a:latin typeface="Arial"/>
                <a:cs typeface="Arial"/>
              </a:rPr>
              <a:t>Domain</a:t>
            </a:r>
            <a:r>
              <a:rPr sz="2400" b="1" spc="-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Arial"/>
                <a:cs typeface="Arial"/>
              </a:rPr>
              <a:t>Constraint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81200"/>
            <a:ext cx="6347714" cy="1295400"/>
          </a:xfrm>
        </p:spPr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77" y="476758"/>
            <a:ext cx="6626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0" spc="-5" dirty="0">
                <a:solidFill>
                  <a:srgbClr val="0000CC"/>
                </a:solidFill>
                <a:latin typeface="Arial"/>
                <a:cs typeface="Arial"/>
              </a:rPr>
              <a:t>Need of integrity</a:t>
            </a:r>
            <a:r>
              <a:rPr sz="4000" b="1" i="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4000" b="1" i="0" spc="-5" dirty="0">
                <a:solidFill>
                  <a:srgbClr val="0000CC"/>
                </a:solidFill>
                <a:latin typeface="Arial"/>
                <a:cs typeface="Arial"/>
              </a:rPr>
              <a:t>constraint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402" y="1076705"/>
            <a:ext cx="6602095" cy="0"/>
          </a:xfrm>
          <a:custGeom>
            <a:avLst/>
            <a:gdLst/>
            <a:ahLst/>
            <a:cxnLst/>
            <a:rect l="l" t="t" r="r" b="b"/>
            <a:pathLst>
              <a:path w="6602095">
                <a:moveTo>
                  <a:pt x="0" y="0"/>
                </a:moveTo>
                <a:lnTo>
                  <a:pt x="6601968" y="0"/>
                </a:lnTo>
              </a:path>
            </a:pathLst>
          </a:custGeom>
          <a:ln w="5333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675" y="1701749"/>
            <a:ext cx="8739505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35750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70205" algn="l"/>
                <a:tab pos="1320165" algn="l"/>
                <a:tab pos="2118995" algn="l"/>
                <a:tab pos="3018155" algn="l"/>
                <a:tab pos="3816985" algn="l"/>
                <a:tab pos="4597400" algn="l"/>
                <a:tab pos="5040630" algn="l"/>
                <a:tab pos="5839460" algn="l"/>
                <a:tab pos="6705600" algn="l"/>
                <a:tab pos="8148955" algn="l"/>
              </a:tabLst>
            </a:pP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Many	us</a:t>
            </a:r>
            <a:r>
              <a:rPr sz="2400" spc="-10" dirty="0">
                <a:solidFill>
                  <a:srgbClr val="C357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r	e</a:t>
            </a:r>
            <a:r>
              <a:rPr sz="2400" spc="-10" dirty="0">
                <a:solidFill>
                  <a:srgbClr val="C357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ter	d</a:t>
            </a:r>
            <a:r>
              <a:rPr sz="2400" spc="-10" dirty="0">
                <a:solidFill>
                  <a:srgbClr val="C357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ta	</a:t>
            </a:r>
            <a:r>
              <a:rPr sz="2400" spc="-10" dirty="0" smtClean="0">
                <a:solidFill>
                  <a:srgbClr val="C35700"/>
                </a:solidFill>
                <a:latin typeface="Arial"/>
                <a:cs typeface="Arial"/>
              </a:rPr>
              <a:t>i</a:t>
            </a:r>
            <a:r>
              <a:rPr sz="2400" dirty="0" smtClean="0">
                <a:solidFill>
                  <a:srgbClr val="C35700"/>
                </a:solidFill>
                <a:latin typeface="Arial"/>
                <a:cs typeface="Arial"/>
              </a:rPr>
              <a:t>n</a:t>
            </a:r>
            <a:r>
              <a:rPr lang="en-GB" sz="2400" dirty="0">
                <a:solidFill>
                  <a:srgbClr val="C35700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C35700"/>
                </a:solidFill>
                <a:latin typeface="Arial"/>
                <a:cs typeface="Arial"/>
              </a:rPr>
              <a:t>d</a:t>
            </a:r>
            <a:r>
              <a:rPr sz="2400" spc="-10" dirty="0" smtClean="0">
                <a:solidFill>
                  <a:srgbClr val="C35700"/>
                </a:solidFill>
                <a:latin typeface="Arial"/>
                <a:cs typeface="Arial"/>
              </a:rPr>
              <a:t>a</a:t>
            </a:r>
            <a:r>
              <a:rPr sz="2400" dirty="0" smtClean="0">
                <a:solidFill>
                  <a:srgbClr val="C35700"/>
                </a:solidFill>
                <a:latin typeface="Arial"/>
                <a:cs typeface="Arial"/>
              </a:rPr>
              <a:t>tab</a:t>
            </a:r>
            <a:r>
              <a:rPr sz="2400" spc="-10" dirty="0" smtClean="0">
                <a:solidFill>
                  <a:srgbClr val="C35700"/>
                </a:solidFill>
                <a:latin typeface="Arial"/>
                <a:cs typeface="Arial"/>
              </a:rPr>
              <a:t>a</a:t>
            </a:r>
            <a:r>
              <a:rPr sz="2400" dirty="0" smtClean="0">
                <a:solidFill>
                  <a:srgbClr val="C35700"/>
                </a:solidFill>
                <a:latin typeface="Arial"/>
                <a:cs typeface="Arial"/>
              </a:rPr>
              <a:t>se</a:t>
            </a:r>
            <a:r>
              <a:rPr lang="en-GB" sz="2400" dirty="0">
                <a:solidFill>
                  <a:srgbClr val="C35700"/>
                </a:solidFill>
                <a:latin typeface="Arial"/>
                <a:cs typeface="Arial"/>
              </a:rPr>
              <a:t> </a:t>
            </a:r>
            <a:r>
              <a:rPr lang="en-GB" sz="2400" dirty="0" smtClean="0">
                <a:solidFill>
                  <a:srgbClr val="C35700"/>
                </a:solidFill>
                <a:latin typeface="Arial"/>
                <a:cs typeface="Arial"/>
              </a:rPr>
              <a:t>and it is </a:t>
            </a:r>
            <a:r>
              <a:rPr sz="2400" dirty="0" smtClean="0">
                <a:solidFill>
                  <a:srgbClr val="C35700"/>
                </a:solidFill>
                <a:latin typeface="Arial"/>
                <a:cs typeface="Arial"/>
              </a:rPr>
              <a:t>very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important that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the data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item </a:t>
            </a:r>
            <a:r>
              <a:rPr sz="2400" spc="-5" dirty="0" smtClean="0">
                <a:solidFill>
                  <a:srgbClr val="C35700"/>
                </a:solidFill>
                <a:latin typeface="Arial"/>
                <a:cs typeface="Arial"/>
              </a:rPr>
              <a:t>&amp;</a:t>
            </a:r>
            <a:r>
              <a:rPr lang="en-GB" sz="2400" spc="-5" dirty="0" smtClean="0">
                <a:solidFill>
                  <a:srgbClr val="C357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C35700"/>
                </a:solidFill>
                <a:latin typeface="Arial"/>
                <a:cs typeface="Arial"/>
              </a:rPr>
              <a:t>association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among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them </a:t>
            </a:r>
            <a:r>
              <a:rPr lang="en-GB" sz="2400" dirty="0" smtClean="0">
                <a:solidFill>
                  <a:srgbClr val="C35700"/>
                </a:solidFill>
                <a:latin typeface="Arial"/>
                <a:cs typeface="Arial"/>
              </a:rPr>
              <a:t>never </a:t>
            </a:r>
            <a:r>
              <a:rPr sz="2400" dirty="0" smtClean="0">
                <a:solidFill>
                  <a:srgbClr val="C35700"/>
                </a:solidFill>
                <a:latin typeface="Arial"/>
                <a:cs typeface="Arial"/>
              </a:rPr>
              <a:t>destroy.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363855" algn="l"/>
              </a:tabLst>
            </a:pP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Therefore Data insertion ,updating&amp; other processes have </a:t>
            </a:r>
            <a:r>
              <a:rPr sz="2400" spc="15" dirty="0">
                <a:solidFill>
                  <a:srgbClr val="C3570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be perform in such a way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data integrity is not </a:t>
            </a:r>
            <a:r>
              <a:rPr sz="2400" spc="-10" dirty="0">
                <a:solidFill>
                  <a:srgbClr val="C35700"/>
                </a:solidFill>
                <a:latin typeface="Arial"/>
                <a:cs typeface="Arial"/>
              </a:rPr>
              <a:t>affected</a:t>
            </a:r>
            <a:r>
              <a:rPr sz="2400" spc="105" dirty="0">
                <a:solidFill>
                  <a:srgbClr val="C357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35700"/>
              </a:buClr>
              <a:buFont typeface="Wingdings"/>
              <a:buChar char=""/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35700"/>
              </a:buClr>
              <a:buFont typeface="Wingdings"/>
              <a:buChar char=""/>
            </a:pPr>
            <a:endParaRPr sz="2300" dirty="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buFont typeface="Wingdings"/>
              <a:buChar char=""/>
              <a:tabLst>
                <a:tab pos="370205" algn="l"/>
              </a:tabLst>
            </a:pP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this integrity checks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are made at data level by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checking  the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value </a:t>
            </a:r>
            <a:r>
              <a:rPr sz="2400" dirty="0">
                <a:solidFill>
                  <a:srgbClr val="C35700"/>
                </a:solidFill>
                <a:latin typeface="Arial"/>
                <a:cs typeface="Arial"/>
              </a:rPr>
              <a:t>to certain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specify</a:t>
            </a:r>
            <a:r>
              <a:rPr sz="2400" spc="-10" dirty="0">
                <a:solidFill>
                  <a:srgbClr val="C357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35700"/>
                </a:solidFill>
                <a:latin typeface="Arial"/>
                <a:cs typeface="Arial"/>
              </a:rPr>
              <a:t>rule.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0167" y="2995040"/>
            <a:ext cx="3507612" cy="2719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46526" y="3690873"/>
            <a:ext cx="1565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Integrity  C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nstrai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371600"/>
            <a:ext cx="1752600" cy="1703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2438400"/>
            <a:ext cx="1752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609" y="2209800"/>
            <a:ext cx="2584322" cy="1458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2204" y="2388234"/>
            <a:ext cx="149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solidFill>
                  <a:srgbClr val="5F5F5F"/>
                </a:solidFill>
                <a:latin typeface="Arial"/>
                <a:cs typeface="Arial"/>
              </a:rPr>
              <a:t>Referential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146" y="1549653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i="0" spc="-15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400" i="0" dirty="0">
                <a:solidFill>
                  <a:srgbClr val="5F5F5F"/>
                </a:solidFill>
                <a:latin typeface="Arial"/>
                <a:cs typeface="Arial"/>
              </a:rPr>
              <a:t>tity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134" y="2612263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omain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2495" y="193547"/>
            <a:ext cx="5484876" cy="1082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363" y="685800"/>
            <a:ext cx="4494276" cy="55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455" y="1577339"/>
            <a:ext cx="617219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1546860"/>
            <a:ext cx="6801611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39" y="1912620"/>
            <a:ext cx="5771388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39" y="2278379"/>
            <a:ext cx="507491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519" y="2278379"/>
            <a:ext cx="1740408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639" y="2644139"/>
            <a:ext cx="507491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519" y="2644139"/>
            <a:ext cx="2212848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639" y="3009900"/>
            <a:ext cx="507491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2519" y="3009900"/>
            <a:ext cx="3113532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639" y="3375659"/>
            <a:ext cx="507491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2519" y="3375659"/>
            <a:ext cx="3802379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9639" y="3741420"/>
            <a:ext cx="2449068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455" y="4942332"/>
            <a:ext cx="617219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0411" y="4911852"/>
            <a:ext cx="664616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9639" y="5277611"/>
            <a:ext cx="7109459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639" y="5643371"/>
            <a:ext cx="7139940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639" y="6009132"/>
            <a:ext cx="1744980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4540" y="1625853"/>
            <a:ext cx="710247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179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Domain integrity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means the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definition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of a </a:t>
            </a:r>
            <a:r>
              <a:rPr sz="2400" spc="-15" dirty="0">
                <a:solidFill>
                  <a:srgbClr val="FF6600"/>
                </a:solidFill>
                <a:latin typeface="Microsoft Sans Serif"/>
                <a:cs typeface="Microsoft Sans Serif"/>
              </a:rPr>
              <a:t>valid 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set of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values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for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an attribute. You</a:t>
            </a:r>
            <a:r>
              <a:rPr sz="2400" spc="1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define</a:t>
            </a:r>
            <a:endParaRPr sz="2400">
              <a:latin typeface="Microsoft Sans Serif"/>
              <a:cs typeface="Microsoft Sans Serif"/>
            </a:endParaRPr>
          </a:p>
          <a:p>
            <a:pPr marL="538480" lvl="1" indent="-183515">
              <a:lnSpc>
                <a:spcPct val="100000"/>
              </a:lnSpc>
              <a:buChar char="-"/>
              <a:tabLst>
                <a:tab pos="539115" algn="l"/>
              </a:tabLst>
            </a:pP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data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type,</a:t>
            </a:r>
            <a:endParaRPr sz="2400">
              <a:latin typeface="Microsoft Sans Serif"/>
              <a:cs typeface="Microsoft Sans Serif"/>
            </a:endParaRPr>
          </a:p>
          <a:p>
            <a:pPr marL="538480" lvl="1" indent="-183515">
              <a:lnSpc>
                <a:spcPct val="100000"/>
              </a:lnSpc>
              <a:buChar char="-"/>
              <a:tabLst>
                <a:tab pos="539115" algn="l"/>
              </a:tabLst>
            </a:pP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length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or</a:t>
            </a:r>
            <a:r>
              <a:rPr sz="2400" spc="3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size</a:t>
            </a:r>
            <a:endParaRPr sz="2400">
              <a:latin typeface="Microsoft Sans Serif"/>
              <a:cs typeface="Microsoft Sans Serif"/>
            </a:endParaRPr>
          </a:p>
          <a:p>
            <a:pPr marL="538480" lvl="1" indent="-183515">
              <a:lnSpc>
                <a:spcPct val="100000"/>
              </a:lnSpc>
              <a:buChar char="-"/>
              <a:tabLst>
                <a:tab pos="539115" algn="l"/>
              </a:tabLst>
            </a:pP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is </a:t>
            </a:r>
            <a:r>
              <a:rPr sz="2400" spc="-15" dirty="0">
                <a:solidFill>
                  <a:srgbClr val="FF6600"/>
                </a:solidFill>
                <a:latin typeface="Microsoft Sans Serif"/>
                <a:cs typeface="Microsoft Sans Serif"/>
              </a:rPr>
              <a:t>null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value</a:t>
            </a:r>
            <a:r>
              <a:rPr sz="2400" spc="11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allowed</a:t>
            </a:r>
            <a:endParaRPr sz="2400">
              <a:latin typeface="Microsoft Sans Serif"/>
              <a:cs typeface="Microsoft Sans Serif"/>
            </a:endParaRPr>
          </a:p>
          <a:p>
            <a:pPr marL="538480" lvl="1" indent="-183515">
              <a:lnSpc>
                <a:spcPct val="100000"/>
              </a:lnSpc>
              <a:buChar char="-"/>
              <a:tabLst>
                <a:tab pos="539115" algn="l"/>
              </a:tabLst>
            </a:pP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is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the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value unique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or</a:t>
            </a:r>
            <a:r>
              <a:rPr sz="2400" spc="11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not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for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an</a:t>
            </a:r>
            <a:r>
              <a:rPr sz="2400" spc="-25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attribute.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lr>
                <a:srgbClr val="FF6600"/>
              </a:buClr>
              <a:buFont typeface="Wingdings"/>
              <a:buChar char="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The range (values </a:t>
            </a:r>
            <a:r>
              <a:rPr sz="2400" spc="-15" dirty="0">
                <a:solidFill>
                  <a:srgbClr val="FF6600"/>
                </a:solidFill>
                <a:latin typeface="Microsoft Sans Serif"/>
                <a:cs typeface="Microsoft Sans Serif"/>
              </a:rPr>
              <a:t>in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between) and/or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specific  values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for the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attribute. Some DBMS </a:t>
            </a:r>
            <a:r>
              <a:rPr sz="2400" spc="-15" dirty="0">
                <a:solidFill>
                  <a:srgbClr val="FF6600"/>
                </a:solidFill>
                <a:latin typeface="Microsoft Sans Serif"/>
                <a:cs typeface="Microsoft Sans Serif"/>
              </a:rPr>
              <a:t>allow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you to 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define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the output format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and/or </a:t>
            </a:r>
            <a:r>
              <a:rPr sz="2400" spc="-10" dirty="0">
                <a:solidFill>
                  <a:srgbClr val="FF6600"/>
                </a:solidFill>
                <a:latin typeface="Microsoft Sans Serif"/>
                <a:cs typeface="Microsoft Sans Serif"/>
              </a:rPr>
              <a:t>input </a:t>
            </a:r>
            <a:r>
              <a:rPr sz="2400" dirty="0">
                <a:solidFill>
                  <a:srgbClr val="FF6600"/>
                </a:solidFill>
                <a:latin typeface="Microsoft Sans Serif"/>
                <a:cs typeface="Microsoft Sans Serif"/>
              </a:rPr>
              <a:t>mask for the  </a:t>
            </a:r>
            <a:r>
              <a:rPr sz="2400" spc="-5" dirty="0">
                <a:solidFill>
                  <a:srgbClr val="FF6600"/>
                </a:solidFill>
                <a:latin typeface="Microsoft Sans Serif"/>
                <a:cs typeface="Microsoft Sans Serif"/>
              </a:rPr>
              <a:t>attributes.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71650" y="2736850"/>
          <a:ext cx="5080000" cy="175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Emp_ID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ADD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Phone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Age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X1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VBN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111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X2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MTR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X3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MUB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54380" y="528827"/>
            <a:ext cx="7478268" cy="99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6478" y="5521553"/>
            <a:ext cx="1705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Arial"/>
                <a:cs typeface="Arial"/>
              </a:rPr>
              <a:t>(Age&gt;=18)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2286000"/>
            <a:ext cx="304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2286000"/>
            <a:ext cx="304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2286000"/>
            <a:ext cx="304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2286000"/>
            <a:ext cx="304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2286000"/>
            <a:ext cx="304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22957" y="1777949"/>
            <a:ext cx="1069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90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400" i="0" dirty="0">
                <a:solidFill>
                  <a:srgbClr val="00AF50"/>
                </a:solidFill>
                <a:latin typeface="Arial"/>
                <a:cs typeface="Arial"/>
              </a:rPr>
              <a:t>arch</a:t>
            </a:r>
            <a:r>
              <a:rPr sz="2400" i="0" spc="-1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i="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582" y="1774063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Int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eg</a:t>
            </a:r>
            <a:r>
              <a:rPr sz="24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6664" y="1854149"/>
            <a:ext cx="1363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3" y="787908"/>
            <a:ext cx="4587240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931" y="6060946"/>
            <a:ext cx="7527035" cy="797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854149"/>
            <a:ext cx="717994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entity integrity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constraint states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that</a:t>
            </a:r>
            <a:r>
              <a:rPr sz="2400" b="1" spc="-225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 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keys can't be</a:t>
            </a:r>
            <a:r>
              <a:rPr sz="2400" b="1" spc="-95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null.</a:t>
            </a:r>
            <a:endParaRPr sz="24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On the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other hand, there can be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null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values other  </a:t>
            </a:r>
            <a:r>
              <a:rPr sz="24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than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key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fields. Null value </a:t>
            </a:r>
            <a:r>
              <a:rPr sz="2400" b="1" spc="-10" dirty="0">
                <a:solidFill>
                  <a:srgbClr val="C35700"/>
                </a:solidFill>
                <a:latin typeface="Microsoft Sans Serif"/>
                <a:cs typeface="Microsoft Sans Serif"/>
              </a:rPr>
              <a:t>is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different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from  zero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value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or</a:t>
            </a:r>
            <a:r>
              <a:rPr sz="2400" b="1" spc="-100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space.</a:t>
            </a:r>
            <a:endParaRPr sz="2400">
              <a:latin typeface="Microsoft Sans Serif"/>
              <a:cs typeface="Microsoft Sans Serif"/>
            </a:endParaRPr>
          </a:p>
          <a:p>
            <a:pPr marL="355600" marR="85725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entity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integrity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constraints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assure that a 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specific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row </a:t>
            </a:r>
            <a:r>
              <a:rPr sz="2400" b="1" spc="-10" dirty="0">
                <a:solidFill>
                  <a:srgbClr val="C35700"/>
                </a:solidFill>
                <a:latin typeface="Microsoft Sans Serif"/>
                <a:cs typeface="Microsoft Sans Serif"/>
              </a:rPr>
              <a:t>in </a:t>
            </a:r>
            <a:r>
              <a:rPr sz="24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a table can be</a:t>
            </a:r>
            <a:r>
              <a:rPr sz="2400" b="1" spc="-130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identified.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83BE3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22650" y="1774317"/>
          <a:ext cx="4039870" cy="287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6"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REG.NO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MODEL_id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RATE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ABC-112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505050"/>
                      </a:solidFill>
                      <a:prstDash val="solid"/>
                    </a:lnL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505050"/>
                      </a:solidFill>
                      <a:prstDash val="solid"/>
                    </a:lnR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ACC-223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BAA-441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57,00$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45,00$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CCE-326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5F5F5F"/>
                          </a:solidFill>
                          <a:latin typeface="Microsoft Sans Serif"/>
                          <a:cs typeface="Microsoft Sans Serif"/>
                        </a:rPr>
                        <a:t>61,00$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86000" y="3276600"/>
            <a:ext cx="10668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998" y="3226434"/>
            <a:ext cx="202183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Null value</a:t>
            </a:r>
            <a:r>
              <a:rPr sz="24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not  allowed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2767" y="367284"/>
            <a:ext cx="5864352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551" y="521208"/>
            <a:ext cx="7633716" cy="59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316" y="1322577"/>
            <a:ext cx="79324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referential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integrity constraint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is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specified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between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two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tables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and 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it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is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used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to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maintain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consistency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among rows between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two 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tables.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rules</a:t>
            </a:r>
            <a:r>
              <a:rPr sz="2000" b="1" spc="-70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are:</a:t>
            </a:r>
            <a:endParaRPr sz="2000">
              <a:latin typeface="Microsoft Sans Serif"/>
              <a:cs typeface="Microsoft Sans Serif"/>
            </a:endParaRPr>
          </a:p>
          <a:p>
            <a:pPr marL="13970" marR="148590" indent="-1905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27329" algn="l"/>
              </a:tabLst>
            </a:pP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You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can't delete </a:t>
            </a:r>
            <a:r>
              <a:rPr sz="2000" b="1" spc="10" dirty="0">
                <a:solidFill>
                  <a:srgbClr val="C35700"/>
                </a:solidFill>
                <a:latin typeface="Microsoft Sans Serif"/>
                <a:cs typeface="Microsoft Sans Serif"/>
              </a:rPr>
              <a:t>a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record from </a:t>
            </a:r>
            <a:r>
              <a:rPr sz="2000" b="1" spc="10" dirty="0">
                <a:solidFill>
                  <a:srgbClr val="C35700"/>
                </a:solidFill>
                <a:latin typeface="Microsoft Sans Serif"/>
                <a:cs typeface="Microsoft Sans Serif"/>
              </a:rPr>
              <a:t>a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 table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if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matching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records 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exist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in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a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related</a:t>
            </a:r>
            <a:r>
              <a:rPr sz="2000" b="1" spc="-105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table.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35700"/>
              </a:buClr>
              <a:buFont typeface="Microsoft Sans Serif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3970" marR="424815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You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can't change </a:t>
            </a:r>
            <a:r>
              <a:rPr sz="2000" b="1" spc="10" dirty="0">
                <a:solidFill>
                  <a:srgbClr val="C35700"/>
                </a:solidFill>
                <a:latin typeface="Microsoft Sans Serif"/>
                <a:cs typeface="Microsoft Sans Serif"/>
              </a:rPr>
              <a:t>a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key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value in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table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if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that 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record has related</a:t>
            </a:r>
            <a:r>
              <a:rPr sz="2000" b="1" spc="-110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records.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35700"/>
              </a:buClr>
              <a:buFont typeface="Microsoft Sans Serif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28600" indent="-214629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You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can't enter </a:t>
            </a:r>
            <a:r>
              <a:rPr sz="2000" b="1" spc="10" dirty="0">
                <a:solidFill>
                  <a:srgbClr val="C35700"/>
                </a:solidFill>
                <a:latin typeface="Microsoft Sans Serif"/>
                <a:cs typeface="Microsoft Sans Serif"/>
              </a:rPr>
              <a:t>a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value in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foreign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key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field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of the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related</a:t>
            </a:r>
            <a:r>
              <a:rPr sz="2000" b="1" spc="-360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table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</a:pP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that doesn't exist in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key of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primary</a:t>
            </a:r>
            <a:r>
              <a:rPr sz="2000" b="1" spc="-240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table.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3970" marR="213360">
              <a:lnSpc>
                <a:spcPct val="100000"/>
              </a:lnSpc>
              <a:buSzPct val="95000"/>
              <a:buAutoNum type="arabicPeriod" startAt="4"/>
              <a:tabLst>
                <a:tab pos="228600" algn="l"/>
              </a:tabLst>
            </a:pP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However,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you can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enter </a:t>
            </a:r>
            <a:r>
              <a:rPr sz="2000" b="1" spc="10" dirty="0">
                <a:solidFill>
                  <a:srgbClr val="C35700"/>
                </a:solidFill>
                <a:latin typeface="Microsoft Sans Serif"/>
                <a:cs typeface="Microsoft Sans Serif"/>
              </a:rPr>
              <a:t>a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Null value in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the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foreign key,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specifying 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that the </a:t>
            </a:r>
            <a:r>
              <a:rPr sz="2000" b="1" spc="-5" dirty="0">
                <a:solidFill>
                  <a:srgbClr val="C35700"/>
                </a:solidFill>
                <a:latin typeface="Microsoft Sans Serif"/>
                <a:cs typeface="Microsoft Sans Serif"/>
              </a:rPr>
              <a:t>records </a:t>
            </a:r>
            <a:r>
              <a:rPr sz="2000" b="1" spc="5" dirty="0">
                <a:solidFill>
                  <a:srgbClr val="C35700"/>
                </a:solidFill>
                <a:latin typeface="Microsoft Sans Serif"/>
                <a:cs typeface="Microsoft Sans Serif"/>
              </a:rPr>
              <a:t>are</a:t>
            </a:r>
            <a:r>
              <a:rPr sz="2000" b="1" spc="-145" dirty="0">
                <a:solidFill>
                  <a:srgbClr val="C357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35700"/>
                </a:solidFill>
                <a:latin typeface="Microsoft Sans Serif"/>
                <a:cs typeface="Microsoft Sans Serif"/>
              </a:rPr>
              <a:t>unrelated.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629</Words>
  <Application>Microsoft Office PowerPoint</Application>
  <PresentationFormat>On-screen Show 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Gabriola</vt:lpstr>
      <vt:lpstr>Microsoft Sans Serif</vt:lpstr>
      <vt:lpstr>Times New Roman</vt:lpstr>
      <vt:lpstr>Trebuchet MS</vt:lpstr>
      <vt:lpstr>Wingdings</vt:lpstr>
      <vt:lpstr>Wingdings 3</vt:lpstr>
      <vt:lpstr>Facet</vt:lpstr>
      <vt:lpstr>Integrity constraints</vt:lpstr>
      <vt:lpstr>Need of integrity constraint</vt:lpstr>
      <vt:lpstr>PowerPoint Presentation</vt:lpstr>
      <vt:lpstr>Entity</vt:lpstr>
      <vt:lpstr>PowerPoint Presentation</vt:lpstr>
      <vt:lpstr>Varchar</vt:lpstr>
      <vt:lpstr>PowerPoint Presentation</vt:lpstr>
      <vt:lpstr>PowerPoint Presentation</vt:lpstr>
      <vt:lpstr>PowerPoint Presentation</vt:lpstr>
      <vt:lpstr>Example of referential</vt:lpstr>
      <vt:lpstr>Foreign Key Integrity Constraint</vt:lpstr>
      <vt:lpstr>I. Cascade Update Related  Fields</vt:lpstr>
      <vt:lpstr>Example of Cascade Update Related Fields</vt:lpstr>
      <vt:lpstr>II. Cascade Delete Related Rows</vt:lpstr>
      <vt:lpstr>Example of Cascade Delete Related Rows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 constraints</dc:title>
  <cp:lastModifiedBy>D24</cp:lastModifiedBy>
  <cp:revision>3</cp:revision>
  <dcterms:created xsi:type="dcterms:W3CDTF">2020-09-04T06:57:38Z</dcterms:created>
  <dcterms:modified xsi:type="dcterms:W3CDTF">2020-09-04T07:38:43Z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2020-09-04T00:00:00Z</vt:filetime>
  </property>
</Properties>
</file>