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Default Extension="png" ContentType="image/png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572000" cy="6858000"/>
          </a:xfrm>
          <a:custGeom>
            <a:avLst/>
            <a:gdLst/>
            <a:ahLst/>
            <a:cxnLst/>
            <a:rect l="l" t="t" r="r" b="b"/>
            <a:pathLst>
              <a:path w="4572000" h="6858000">
                <a:moveTo>
                  <a:pt x="4572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lnTo>
                  <a:pt x="4572000" y="0"/>
                </a:lnTo>
                <a:close/>
              </a:path>
            </a:pathLst>
          </a:custGeom>
          <a:solidFill>
            <a:srgbClr val="98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85800" y="990600"/>
            <a:ext cx="5181600" cy="1905000"/>
          </a:xfrm>
          <a:custGeom>
            <a:avLst/>
            <a:gdLst/>
            <a:ahLst/>
            <a:cxnLst/>
            <a:rect l="l" t="t" r="r" b="b"/>
            <a:pathLst>
              <a:path w="5181600" h="1905000">
                <a:moveTo>
                  <a:pt x="4229100" y="0"/>
                </a:moveTo>
                <a:lnTo>
                  <a:pt x="952500" y="0"/>
                </a:lnTo>
                <a:lnTo>
                  <a:pt x="907866" y="1380"/>
                </a:lnTo>
                <a:lnTo>
                  <a:pt x="863319" y="5464"/>
                </a:lnTo>
                <a:lnTo>
                  <a:pt x="818947" y="12164"/>
                </a:lnTo>
                <a:lnTo>
                  <a:pt x="774836" y="21394"/>
                </a:lnTo>
                <a:lnTo>
                  <a:pt x="731074" y="33064"/>
                </a:lnTo>
                <a:lnTo>
                  <a:pt x="687748" y="47090"/>
                </a:lnTo>
                <a:lnTo>
                  <a:pt x="644946" y="63382"/>
                </a:lnTo>
                <a:lnTo>
                  <a:pt x="602753" y="81855"/>
                </a:lnTo>
                <a:lnTo>
                  <a:pt x="561259" y="102421"/>
                </a:lnTo>
                <a:lnTo>
                  <a:pt x="520549" y="124992"/>
                </a:lnTo>
                <a:lnTo>
                  <a:pt x="480711" y="149482"/>
                </a:lnTo>
                <a:lnTo>
                  <a:pt x="441833" y="175803"/>
                </a:lnTo>
                <a:lnTo>
                  <a:pt x="404001" y="203868"/>
                </a:lnTo>
                <a:lnTo>
                  <a:pt x="367303" y="233590"/>
                </a:lnTo>
                <a:lnTo>
                  <a:pt x="331825" y="264882"/>
                </a:lnTo>
                <a:lnTo>
                  <a:pt x="297656" y="297656"/>
                </a:lnTo>
                <a:lnTo>
                  <a:pt x="264882" y="331825"/>
                </a:lnTo>
                <a:lnTo>
                  <a:pt x="233590" y="367303"/>
                </a:lnTo>
                <a:lnTo>
                  <a:pt x="203868" y="404001"/>
                </a:lnTo>
                <a:lnTo>
                  <a:pt x="175803" y="441833"/>
                </a:lnTo>
                <a:lnTo>
                  <a:pt x="149482" y="480711"/>
                </a:lnTo>
                <a:lnTo>
                  <a:pt x="124992" y="520549"/>
                </a:lnTo>
                <a:lnTo>
                  <a:pt x="102421" y="561259"/>
                </a:lnTo>
                <a:lnTo>
                  <a:pt x="81855" y="602753"/>
                </a:lnTo>
                <a:lnTo>
                  <a:pt x="63382" y="644946"/>
                </a:lnTo>
                <a:lnTo>
                  <a:pt x="47090" y="687748"/>
                </a:lnTo>
                <a:lnTo>
                  <a:pt x="33064" y="731074"/>
                </a:lnTo>
                <a:lnTo>
                  <a:pt x="21394" y="774836"/>
                </a:lnTo>
                <a:lnTo>
                  <a:pt x="12164" y="818947"/>
                </a:lnTo>
                <a:lnTo>
                  <a:pt x="5464" y="863319"/>
                </a:lnTo>
                <a:lnTo>
                  <a:pt x="1380" y="907866"/>
                </a:lnTo>
                <a:lnTo>
                  <a:pt x="0" y="952500"/>
                </a:lnTo>
                <a:lnTo>
                  <a:pt x="1380" y="997133"/>
                </a:lnTo>
                <a:lnTo>
                  <a:pt x="5464" y="1041680"/>
                </a:lnTo>
                <a:lnTo>
                  <a:pt x="12164" y="1086052"/>
                </a:lnTo>
                <a:lnTo>
                  <a:pt x="21394" y="1130163"/>
                </a:lnTo>
                <a:lnTo>
                  <a:pt x="33064" y="1173925"/>
                </a:lnTo>
                <a:lnTo>
                  <a:pt x="47090" y="1217251"/>
                </a:lnTo>
                <a:lnTo>
                  <a:pt x="63382" y="1260053"/>
                </a:lnTo>
                <a:lnTo>
                  <a:pt x="81855" y="1302246"/>
                </a:lnTo>
                <a:lnTo>
                  <a:pt x="102421" y="1343740"/>
                </a:lnTo>
                <a:lnTo>
                  <a:pt x="124992" y="1384450"/>
                </a:lnTo>
                <a:lnTo>
                  <a:pt x="149482" y="1424288"/>
                </a:lnTo>
                <a:lnTo>
                  <a:pt x="175803" y="1463166"/>
                </a:lnTo>
                <a:lnTo>
                  <a:pt x="203868" y="1500998"/>
                </a:lnTo>
                <a:lnTo>
                  <a:pt x="233590" y="1537696"/>
                </a:lnTo>
                <a:lnTo>
                  <a:pt x="264882" y="1573174"/>
                </a:lnTo>
                <a:lnTo>
                  <a:pt x="297656" y="1607343"/>
                </a:lnTo>
                <a:lnTo>
                  <a:pt x="331825" y="1640117"/>
                </a:lnTo>
                <a:lnTo>
                  <a:pt x="367303" y="1671409"/>
                </a:lnTo>
                <a:lnTo>
                  <a:pt x="404001" y="1701131"/>
                </a:lnTo>
                <a:lnTo>
                  <a:pt x="441833" y="1729196"/>
                </a:lnTo>
                <a:lnTo>
                  <a:pt x="480711" y="1755517"/>
                </a:lnTo>
                <a:lnTo>
                  <a:pt x="520549" y="1780007"/>
                </a:lnTo>
                <a:lnTo>
                  <a:pt x="561259" y="1802578"/>
                </a:lnTo>
                <a:lnTo>
                  <a:pt x="602753" y="1823144"/>
                </a:lnTo>
                <a:lnTo>
                  <a:pt x="644946" y="1841617"/>
                </a:lnTo>
                <a:lnTo>
                  <a:pt x="687748" y="1857909"/>
                </a:lnTo>
                <a:lnTo>
                  <a:pt x="731074" y="1871935"/>
                </a:lnTo>
                <a:lnTo>
                  <a:pt x="774836" y="1883605"/>
                </a:lnTo>
                <a:lnTo>
                  <a:pt x="818947" y="1892835"/>
                </a:lnTo>
                <a:lnTo>
                  <a:pt x="863319" y="1899535"/>
                </a:lnTo>
                <a:lnTo>
                  <a:pt x="907866" y="1903619"/>
                </a:lnTo>
                <a:lnTo>
                  <a:pt x="952500" y="1905000"/>
                </a:lnTo>
                <a:lnTo>
                  <a:pt x="4229100" y="1905000"/>
                </a:lnTo>
                <a:lnTo>
                  <a:pt x="4273733" y="1903619"/>
                </a:lnTo>
                <a:lnTo>
                  <a:pt x="4318280" y="1899535"/>
                </a:lnTo>
                <a:lnTo>
                  <a:pt x="4362652" y="1892835"/>
                </a:lnTo>
                <a:lnTo>
                  <a:pt x="4406763" y="1883605"/>
                </a:lnTo>
                <a:lnTo>
                  <a:pt x="4450525" y="1871935"/>
                </a:lnTo>
                <a:lnTo>
                  <a:pt x="4493851" y="1857909"/>
                </a:lnTo>
                <a:lnTo>
                  <a:pt x="4536653" y="1841617"/>
                </a:lnTo>
                <a:lnTo>
                  <a:pt x="4578846" y="1823144"/>
                </a:lnTo>
                <a:lnTo>
                  <a:pt x="4620340" y="1802578"/>
                </a:lnTo>
                <a:lnTo>
                  <a:pt x="4661050" y="1780007"/>
                </a:lnTo>
                <a:lnTo>
                  <a:pt x="4700888" y="1755517"/>
                </a:lnTo>
                <a:lnTo>
                  <a:pt x="4739766" y="1729196"/>
                </a:lnTo>
                <a:lnTo>
                  <a:pt x="4777598" y="1701131"/>
                </a:lnTo>
                <a:lnTo>
                  <a:pt x="4814296" y="1671409"/>
                </a:lnTo>
                <a:lnTo>
                  <a:pt x="4849774" y="1640117"/>
                </a:lnTo>
                <a:lnTo>
                  <a:pt x="4883943" y="1607343"/>
                </a:lnTo>
                <a:lnTo>
                  <a:pt x="4916717" y="1573174"/>
                </a:lnTo>
                <a:lnTo>
                  <a:pt x="4948009" y="1537696"/>
                </a:lnTo>
                <a:lnTo>
                  <a:pt x="4977731" y="1500998"/>
                </a:lnTo>
                <a:lnTo>
                  <a:pt x="5005796" y="1463166"/>
                </a:lnTo>
                <a:lnTo>
                  <a:pt x="5032117" y="1424288"/>
                </a:lnTo>
                <a:lnTo>
                  <a:pt x="5056607" y="1384450"/>
                </a:lnTo>
                <a:lnTo>
                  <a:pt x="5079178" y="1343740"/>
                </a:lnTo>
                <a:lnTo>
                  <a:pt x="5099744" y="1302246"/>
                </a:lnTo>
                <a:lnTo>
                  <a:pt x="5118217" y="1260053"/>
                </a:lnTo>
                <a:lnTo>
                  <a:pt x="5134509" y="1217251"/>
                </a:lnTo>
                <a:lnTo>
                  <a:pt x="5148535" y="1173925"/>
                </a:lnTo>
                <a:lnTo>
                  <a:pt x="5160205" y="1130163"/>
                </a:lnTo>
                <a:lnTo>
                  <a:pt x="5169435" y="1086052"/>
                </a:lnTo>
                <a:lnTo>
                  <a:pt x="5176135" y="1041680"/>
                </a:lnTo>
                <a:lnTo>
                  <a:pt x="5180219" y="997133"/>
                </a:lnTo>
                <a:lnTo>
                  <a:pt x="5181600" y="952500"/>
                </a:lnTo>
                <a:lnTo>
                  <a:pt x="5180219" y="907866"/>
                </a:lnTo>
                <a:lnTo>
                  <a:pt x="5176135" y="863319"/>
                </a:lnTo>
                <a:lnTo>
                  <a:pt x="5169435" y="818947"/>
                </a:lnTo>
                <a:lnTo>
                  <a:pt x="5160205" y="774836"/>
                </a:lnTo>
                <a:lnTo>
                  <a:pt x="5148535" y="731074"/>
                </a:lnTo>
                <a:lnTo>
                  <a:pt x="5134509" y="687748"/>
                </a:lnTo>
                <a:lnTo>
                  <a:pt x="5118217" y="644946"/>
                </a:lnTo>
                <a:lnTo>
                  <a:pt x="5099744" y="602753"/>
                </a:lnTo>
                <a:lnTo>
                  <a:pt x="5079178" y="561259"/>
                </a:lnTo>
                <a:lnTo>
                  <a:pt x="5056607" y="520549"/>
                </a:lnTo>
                <a:lnTo>
                  <a:pt x="5032117" y="480711"/>
                </a:lnTo>
                <a:lnTo>
                  <a:pt x="5005796" y="441833"/>
                </a:lnTo>
                <a:lnTo>
                  <a:pt x="4977731" y="404001"/>
                </a:lnTo>
                <a:lnTo>
                  <a:pt x="4948009" y="367303"/>
                </a:lnTo>
                <a:lnTo>
                  <a:pt x="4916717" y="331825"/>
                </a:lnTo>
                <a:lnTo>
                  <a:pt x="4883943" y="297656"/>
                </a:lnTo>
                <a:lnTo>
                  <a:pt x="4849774" y="264882"/>
                </a:lnTo>
                <a:lnTo>
                  <a:pt x="4814296" y="233590"/>
                </a:lnTo>
                <a:lnTo>
                  <a:pt x="4777598" y="203868"/>
                </a:lnTo>
                <a:lnTo>
                  <a:pt x="4739766" y="175803"/>
                </a:lnTo>
                <a:lnTo>
                  <a:pt x="4700888" y="149482"/>
                </a:lnTo>
                <a:lnTo>
                  <a:pt x="4661050" y="124992"/>
                </a:lnTo>
                <a:lnTo>
                  <a:pt x="4620340" y="102421"/>
                </a:lnTo>
                <a:lnTo>
                  <a:pt x="4578846" y="81855"/>
                </a:lnTo>
                <a:lnTo>
                  <a:pt x="4536653" y="63382"/>
                </a:lnTo>
                <a:lnTo>
                  <a:pt x="4493851" y="47090"/>
                </a:lnTo>
                <a:lnTo>
                  <a:pt x="4450525" y="33064"/>
                </a:lnTo>
                <a:lnTo>
                  <a:pt x="4406763" y="21394"/>
                </a:lnTo>
                <a:lnTo>
                  <a:pt x="4362652" y="12164"/>
                </a:lnTo>
                <a:lnTo>
                  <a:pt x="4318280" y="5464"/>
                </a:lnTo>
                <a:lnTo>
                  <a:pt x="4273733" y="1380"/>
                </a:lnTo>
                <a:lnTo>
                  <a:pt x="4229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632200" y="4889500"/>
            <a:ext cx="4625340" cy="317500"/>
          </a:xfrm>
          <a:custGeom>
            <a:avLst/>
            <a:gdLst/>
            <a:ahLst/>
            <a:cxnLst/>
            <a:rect l="l" t="t" r="r" b="b"/>
            <a:pathLst>
              <a:path w="4625340" h="317500">
                <a:moveTo>
                  <a:pt x="4625340" y="0"/>
                </a:moveTo>
                <a:lnTo>
                  <a:pt x="4625340" y="317500"/>
                </a:lnTo>
                <a:lnTo>
                  <a:pt x="0" y="317500"/>
                </a:lnTo>
                <a:lnTo>
                  <a:pt x="0" y="0"/>
                </a:lnTo>
                <a:lnTo>
                  <a:pt x="462534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248650" y="4889500"/>
            <a:ext cx="260350" cy="318770"/>
          </a:xfrm>
          <a:custGeom>
            <a:avLst/>
            <a:gdLst/>
            <a:ahLst/>
            <a:cxnLst/>
            <a:rect l="l" t="t" r="r" b="b"/>
            <a:pathLst>
              <a:path w="260350" h="318770">
                <a:moveTo>
                  <a:pt x="129540" y="0"/>
                </a:moveTo>
                <a:lnTo>
                  <a:pt x="0" y="0"/>
                </a:lnTo>
                <a:lnTo>
                  <a:pt x="0" y="318769"/>
                </a:lnTo>
                <a:lnTo>
                  <a:pt x="129540" y="318769"/>
                </a:lnTo>
                <a:lnTo>
                  <a:pt x="168503" y="309940"/>
                </a:lnTo>
                <a:lnTo>
                  <a:pt x="204114" y="285932"/>
                </a:lnTo>
                <a:lnTo>
                  <a:pt x="233324" y="250464"/>
                </a:lnTo>
                <a:lnTo>
                  <a:pt x="253085" y="207253"/>
                </a:lnTo>
                <a:lnTo>
                  <a:pt x="260350" y="160019"/>
                </a:lnTo>
                <a:lnTo>
                  <a:pt x="253085" y="112654"/>
                </a:lnTo>
                <a:lnTo>
                  <a:pt x="233324" y="69128"/>
                </a:lnTo>
                <a:lnTo>
                  <a:pt x="204114" y="33284"/>
                </a:lnTo>
                <a:lnTo>
                  <a:pt x="168503" y="8961"/>
                </a:lnTo>
                <a:lnTo>
                  <a:pt x="12954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53105" y="1957070"/>
            <a:ext cx="263778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6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6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6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20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0" y="6858000"/>
                </a:lnTo>
                <a:lnTo>
                  <a:pt x="762000" y="0"/>
                </a:lnTo>
                <a:close/>
              </a:path>
            </a:pathLst>
          </a:custGeom>
          <a:solidFill>
            <a:srgbClr val="98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85800" y="0"/>
            <a:ext cx="2514600" cy="1066800"/>
          </a:xfrm>
          <a:custGeom>
            <a:avLst/>
            <a:gdLst/>
            <a:ahLst/>
            <a:cxnLst/>
            <a:rect l="l" t="t" r="r" b="b"/>
            <a:pathLst>
              <a:path w="2514600" h="1066800">
                <a:moveTo>
                  <a:pt x="2514600" y="0"/>
                </a:moveTo>
                <a:lnTo>
                  <a:pt x="0" y="0"/>
                </a:lnTo>
                <a:lnTo>
                  <a:pt x="0" y="1066800"/>
                </a:lnTo>
                <a:lnTo>
                  <a:pt x="2514600" y="1066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98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62000" y="762000"/>
            <a:ext cx="5105400" cy="609600"/>
          </a:xfrm>
          <a:custGeom>
            <a:avLst/>
            <a:gdLst/>
            <a:ahLst/>
            <a:cxnLst/>
            <a:rect l="l" t="t" r="r" b="b"/>
            <a:pathLst>
              <a:path w="5105400" h="609600">
                <a:moveTo>
                  <a:pt x="4800600" y="0"/>
                </a:moveTo>
                <a:lnTo>
                  <a:pt x="304800" y="0"/>
                </a:lnTo>
                <a:lnTo>
                  <a:pt x="259232" y="4419"/>
                </a:lnTo>
                <a:lnTo>
                  <a:pt x="214579" y="17068"/>
                </a:lnTo>
                <a:lnTo>
                  <a:pt x="171754" y="37033"/>
                </a:lnTo>
                <a:lnTo>
                  <a:pt x="131673" y="63398"/>
                </a:lnTo>
                <a:lnTo>
                  <a:pt x="95250" y="95250"/>
                </a:lnTo>
                <a:lnTo>
                  <a:pt x="63398" y="131673"/>
                </a:lnTo>
                <a:lnTo>
                  <a:pt x="37033" y="171754"/>
                </a:lnTo>
                <a:lnTo>
                  <a:pt x="17068" y="214579"/>
                </a:lnTo>
                <a:lnTo>
                  <a:pt x="4419" y="259232"/>
                </a:lnTo>
                <a:lnTo>
                  <a:pt x="0" y="304800"/>
                </a:lnTo>
                <a:lnTo>
                  <a:pt x="4419" y="350367"/>
                </a:lnTo>
                <a:lnTo>
                  <a:pt x="17068" y="395020"/>
                </a:lnTo>
                <a:lnTo>
                  <a:pt x="37033" y="437845"/>
                </a:lnTo>
                <a:lnTo>
                  <a:pt x="63398" y="477926"/>
                </a:lnTo>
                <a:lnTo>
                  <a:pt x="95250" y="514350"/>
                </a:lnTo>
                <a:lnTo>
                  <a:pt x="131673" y="546201"/>
                </a:lnTo>
                <a:lnTo>
                  <a:pt x="171754" y="572566"/>
                </a:lnTo>
                <a:lnTo>
                  <a:pt x="214579" y="592531"/>
                </a:lnTo>
                <a:lnTo>
                  <a:pt x="259232" y="605180"/>
                </a:lnTo>
                <a:lnTo>
                  <a:pt x="304800" y="609600"/>
                </a:lnTo>
                <a:lnTo>
                  <a:pt x="4800600" y="609600"/>
                </a:lnTo>
                <a:lnTo>
                  <a:pt x="4846167" y="605180"/>
                </a:lnTo>
                <a:lnTo>
                  <a:pt x="4890820" y="592531"/>
                </a:lnTo>
                <a:lnTo>
                  <a:pt x="4933645" y="572566"/>
                </a:lnTo>
                <a:lnTo>
                  <a:pt x="4973726" y="546201"/>
                </a:lnTo>
                <a:lnTo>
                  <a:pt x="5010150" y="514350"/>
                </a:lnTo>
                <a:lnTo>
                  <a:pt x="5042001" y="477926"/>
                </a:lnTo>
                <a:lnTo>
                  <a:pt x="5068366" y="437845"/>
                </a:lnTo>
                <a:lnTo>
                  <a:pt x="5088331" y="395020"/>
                </a:lnTo>
                <a:lnTo>
                  <a:pt x="5100980" y="350367"/>
                </a:lnTo>
                <a:lnTo>
                  <a:pt x="5105400" y="304800"/>
                </a:lnTo>
                <a:lnTo>
                  <a:pt x="5100980" y="259232"/>
                </a:lnTo>
                <a:lnTo>
                  <a:pt x="5088331" y="214579"/>
                </a:lnTo>
                <a:lnTo>
                  <a:pt x="5068366" y="171754"/>
                </a:lnTo>
                <a:lnTo>
                  <a:pt x="5042001" y="131673"/>
                </a:lnTo>
                <a:lnTo>
                  <a:pt x="5010150" y="95250"/>
                </a:lnTo>
                <a:lnTo>
                  <a:pt x="4973726" y="63398"/>
                </a:lnTo>
                <a:lnTo>
                  <a:pt x="4933645" y="37033"/>
                </a:lnTo>
                <a:lnTo>
                  <a:pt x="4890820" y="17068"/>
                </a:lnTo>
                <a:lnTo>
                  <a:pt x="4846167" y="4419"/>
                </a:lnTo>
                <a:lnTo>
                  <a:pt x="4800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69">
                <a:moveTo>
                  <a:pt x="393700" y="0"/>
                </a:moveTo>
                <a:lnTo>
                  <a:pt x="196850" y="0"/>
                </a:lnTo>
                <a:lnTo>
                  <a:pt x="147872" y="6291"/>
                </a:lnTo>
                <a:lnTo>
                  <a:pt x="101788" y="23659"/>
                </a:lnTo>
                <a:lnTo>
                  <a:pt x="61277" y="49847"/>
                </a:lnTo>
                <a:lnTo>
                  <a:pt x="29021" y="82597"/>
                </a:lnTo>
                <a:lnTo>
                  <a:pt x="7702" y="119650"/>
                </a:lnTo>
                <a:lnTo>
                  <a:pt x="0" y="158750"/>
                </a:lnTo>
                <a:lnTo>
                  <a:pt x="7702" y="198384"/>
                </a:lnTo>
                <a:lnTo>
                  <a:pt x="29021" y="235796"/>
                </a:lnTo>
                <a:lnTo>
                  <a:pt x="61277" y="268763"/>
                </a:lnTo>
                <a:lnTo>
                  <a:pt x="101788" y="295063"/>
                </a:lnTo>
                <a:lnTo>
                  <a:pt x="147872" y="312472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805179"/>
            <a:ext cx="731583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66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5760" y="2319020"/>
            <a:ext cx="8412479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0259" y="1957070"/>
            <a:ext cx="29464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3366"/>
                </a:solidFill>
                <a:latin typeface="Arial"/>
                <a:cs typeface="Arial"/>
              </a:rPr>
              <a:t>Data</a:t>
            </a:r>
            <a:r>
              <a:rPr dirty="0" sz="3600" spc="-85" b="1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003366"/>
                </a:solidFill>
                <a:latin typeface="Arial"/>
                <a:cs typeface="Arial"/>
              </a:rPr>
              <a:t>Integrity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340" y="4264659"/>
            <a:ext cx="17621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006666"/>
                </a:solidFill>
                <a:latin typeface="Arial"/>
                <a:cs typeface="Arial"/>
              </a:rPr>
              <a:t>Chapter</a:t>
            </a:r>
            <a:r>
              <a:rPr dirty="0" sz="2800" spc="-65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dirty="0" sz="2800" spc="-100">
                <a:solidFill>
                  <a:srgbClr val="006666"/>
                </a:solidFill>
                <a:latin typeface="Arial"/>
                <a:cs typeface="Arial"/>
              </a:rPr>
              <a:t>11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047750"/>
            <a:ext cx="30791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6666"/>
                </a:solidFill>
                <a:latin typeface="Arial"/>
                <a:cs typeface="Arial"/>
              </a:rPr>
              <a:t>Validity</a:t>
            </a:r>
            <a:r>
              <a:rPr dirty="0" sz="2000" spc="-10" b="1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6666"/>
                </a:solidFill>
                <a:latin typeface="Arial"/>
                <a:cs typeface="Arial"/>
              </a:rPr>
              <a:t>Checking(contd.)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71151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CHECK </a:t>
            </a:r>
            <a:r>
              <a:rPr dirty="0" spc="-5"/>
              <a:t>CONSTRAINT</a:t>
            </a:r>
            <a:r>
              <a:rPr dirty="0" spc="-40"/>
              <a:t> </a:t>
            </a:r>
            <a:r>
              <a:rPr dirty="0" spc="-5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0" y="2438400"/>
            <a:ext cx="7620000" cy="1540510"/>
          </a:xfrm>
          <a:prstGeom prst="rect">
            <a:avLst/>
          </a:prstGeom>
          <a:solidFill>
            <a:srgbClr val="BFBFBF"/>
          </a:solidFill>
          <a:ln w="9344">
            <a:solidFill>
              <a:srgbClr val="CC98FF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Create table</a:t>
            </a:r>
            <a:r>
              <a:rPr dirty="0" sz="2400" spc="-5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test</a:t>
            </a:r>
            <a:endParaRPr sz="2400">
              <a:latin typeface="Times New Roman"/>
              <a:cs typeface="Times New Roman"/>
            </a:endParaRPr>
          </a:p>
          <a:p>
            <a:pPr marL="89535" marR="1228725">
              <a:lnSpc>
                <a:spcPct val="143400"/>
              </a:lnSpc>
              <a:spcBef>
                <a:spcPts val="250"/>
              </a:spcBef>
            </a:pP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(rollno number(2) check (rollno between 1 and 80),  name varchar2(15)</a:t>
            </a:r>
            <a:r>
              <a:rPr dirty="0" sz="2400" spc="1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4038600"/>
            <a:ext cx="5257800" cy="1016000"/>
          </a:xfrm>
          <a:custGeom>
            <a:avLst/>
            <a:gdLst/>
            <a:ahLst/>
            <a:cxnLst/>
            <a:rect l="l" t="t" r="r" b="b"/>
            <a:pathLst>
              <a:path w="5257800" h="1016000">
                <a:moveTo>
                  <a:pt x="0" y="0"/>
                </a:moveTo>
                <a:lnTo>
                  <a:pt x="5257800" y="0"/>
                </a:lnTo>
                <a:lnTo>
                  <a:pt x="5257800" y="1016000"/>
                </a:lnTo>
                <a:lnTo>
                  <a:pt x="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98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5181600"/>
            <a:ext cx="5257800" cy="1572260"/>
          </a:xfrm>
          <a:custGeom>
            <a:avLst/>
            <a:gdLst/>
            <a:ahLst/>
            <a:cxnLst/>
            <a:rect l="l" t="t" r="r" b="b"/>
            <a:pathLst>
              <a:path w="5257800" h="1572259">
                <a:moveTo>
                  <a:pt x="0" y="0"/>
                </a:moveTo>
                <a:lnTo>
                  <a:pt x="5257800" y="0"/>
                </a:lnTo>
                <a:lnTo>
                  <a:pt x="5257800" y="1572260"/>
                </a:lnTo>
                <a:lnTo>
                  <a:pt x="0" y="1572260"/>
                </a:lnTo>
                <a:lnTo>
                  <a:pt x="0" y="0"/>
                </a:lnTo>
                <a:close/>
              </a:path>
            </a:pathLst>
          </a:custGeom>
          <a:solidFill>
            <a:srgbClr val="6666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63269" y="3882389"/>
            <a:ext cx="4823460" cy="2279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2100"/>
              </a:lnSpc>
              <a:spcBef>
                <a:spcPts val="100"/>
              </a:spcBef>
            </a:pPr>
            <a:r>
              <a:rPr dirty="0" sz="2400">
                <a:solidFill>
                  <a:srgbClr val="660066"/>
                </a:solidFill>
                <a:latin typeface="Times New Roman"/>
                <a:cs typeface="Times New Roman"/>
              </a:rPr>
              <a:t>Insert into test </a:t>
            </a:r>
            <a:r>
              <a:rPr dirty="0" sz="2400" spc="-5">
                <a:solidFill>
                  <a:srgbClr val="660066"/>
                </a:solidFill>
                <a:latin typeface="Times New Roman"/>
                <a:cs typeface="Times New Roman"/>
              </a:rPr>
              <a:t>values(55,’ANANYA’);  </a:t>
            </a:r>
            <a:r>
              <a:rPr dirty="0" sz="2400">
                <a:solidFill>
                  <a:srgbClr val="660066"/>
                </a:solidFill>
                <a:latin typeface="Times New Roman"/>
                <a:cs typeface="Times New Roman"/>
              </a:rPr>
              <a:t>1 row</a:t>
            </a:r>
            <a:r>
              <a:rPr dirty="0" sz="2400" spc="-1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660066"/>
                </a:solidFill>
                <a:latin typeface="Times New Roman"/>
                <a:cs typeface="Times New Roman"/>
              </a:rPr>
              <a:t>inserted</a:t>
            </a:r>
            <a:endParaRPr sz="2400">
              <a:latin typeface="Times New Roman"/>
              <a:cs typeface="Times New Roman"/>
            </a:endParaRPr>
          </a:p>
          <a:p>
            <a:pPr marL="88265" marR="12700">
              <a:lnSpc>
                <a:spcPct val="152100"/>
              </a:lnSpc>
              <a:spcBef>
                <a:spcPts val="229"/>
              </a:spcBef>
            </a:pPr>
            <a:r>
              <a:rPr dirty="0" sz="2400">
                <a:solidFill>
                  <a:srgbClr val="CCFF66"/>
                </a:solidFill>
                <a:latin typeface="Times New Roman"/>
                <a:cs typeface="Times New Roman"/>
              </a:rPr>
              <a:t>Insert into test </a:t>
            </a:r>
            <a:r>
              <a:rPr dirty="0" sz="2400" spc="-5">
                <a:solidFill>
                  <a:srgbClr val="CCFF66"/>
                </a:solidFill>
                <a:latin typeface="Times New Roman"/>
                <a:cs typeface="Times New Roman"/>
              </a:rPr>
              <a:t>values(85,’AKSHAT’);  ERROR-Check </a:t>
            </a:r>
            <a:r>
              <a:rPr dirty="0" sz="2400">
                <a:solidFill>
                  <a:srgbClr val="CCFF66"/>
                </a:solidFill>
                <a:latin typeface="Times New Roman"/>
                <a:cs typeface="Times New Roman"/>
              </a:rPr>
              <a:t>constraint</a:t>
            </a:r>
            <a:r>
              <a:rPr dirty="0" sz="2400" spc="-5">
                <a:solidFill>
                  <a:srgbClr val="CCFF6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CFF66"/>
                </a:solidFill>
                <a:latin typeface="Times New Roman"/>
                <a:cs typeface="Times New Roman"/>
              </a:rPr>
              <a:t>violated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047750"/>
            <a:ext cx="30791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6666"/>
                </a:solidFill>
                <a:latin typeface="Arial"/>
                <a:cs typeface="Arial"/>
              </a:rPr>
              <a:t>Validity</a:t>
            </a:r>
            <a:r>
              <a:rPr dirty="0" sz="2000" spc="-10" b="1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6666"/>
                </a:solidFill>
                <a:latin typeface="Arial"/>
                <a:cs typeface="Arial"/>
              </a:rPr>
              <a:t>Checking(contd.)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35820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Domains</a:t>
            </a:r>
            <a:r>
              <a:rPr dirty="0" spc="-55"/>
              <a:t> </a:t>
            </a:r>
            <a:r>
              <a:rPr dirty="0" spc="-5"/>
              <a:t>(SQL2)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7739" y="2306320"/>
            <a:ext cx="7144384" cy="345059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459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Generalizes </a:t>
            </a:r>
            <a:r>
              <a:rPr dirty="0" sz="2800" spc="-10">
                <a:solidFill>
                  <a:srgbClr val="003366"/>
                </a:solidFill>
                <a:latin typeface="Arial"/>
                <a:cs typeface="Arial"/>
              </a:rPr>
              <a:t>CHECK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Constraint</a:t>
            </a:r>
            <a:endParaRPr sz="2800">
              <a:latin typeface="Arial"/>
              <a:cs typeface="Arial"/>
            </a:endParaRPr>
          </a:p>
          <a:p>
            <a:pPr marL="381000" marR="30480" indent="-342900">
              <a:lnSpc>
                <a:spcPct val="90000"/>
              </a:lnSpc>
              <a:spcBef>
                <a:spcPts val="695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Same </a:t>
            </a:r>
            <a:r>
              <a:rPr dirty="0" sz="2800" spc="-10">
                <a:solidFill>
                  <a:srgbClr val="003366"/>
                </a:solidFill>
                <a:latin typeface="Arial"/>
                <a:cs typeface="Arial"/>
              </a:rPr>
              <a:t>CHECK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constraint can be applied to 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many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different columns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within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 database  through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DOMAIN-a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collection of legal data  values</a:t>
            </a:r>
            <a:endParaRPr sz="2800">
              <a:latin typeface="Arial"/>
              <a:cs typeface="Arial"/>
            </a:endParaRPr>
          </a:p>
          <a:p>
            <a:pPr marL="381000" marR="85090" indent="-342900">
              <a:lnSpc>
                <a:spcPts val="3020"/>
              </a:lnSpc>
              <a:spcBef>
                <a:spcPts val="745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Domain defined with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name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and a search  condition for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range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of legal data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values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315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10">
                <a:solidFill>
                  <a:srgbClr val="003366"/>
                </a:solidFill>
                <a:latin typeface="Arial"/>
                <a:cs typeface="Arial"/>
              </a:rPr>
              <a:t>CREATE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DOMAIN</a:t>
            </a:r>
            <a:r>
              <a:rPr dirty="0" sz="2800" spc="-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047750"/>
            <a:ext cx="30791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6666"/>
                </a:solidFill>
                <a:latin typeface="Arial"/>
                <a:cs typeface="Arial"/>
              </a:rPr>
              <a:t>Validity</a:t>
            </a:r>
            <a:r>
              <a:rPr dirty="0" sz="2000" spc="-10" b="1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6666"/>
                </a:solidFill>
                <a:latin typeface="Arial"/>
                <a:cs typeface="Arial"/>
              </a:rPr>
              <a:t>Checking(contd.)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365950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Domain</a:t>
            </a:r>
            <a:r>
              <a:rPr dirty="0" spc="-65"/>
              <a:t> </a:t>
            </a:r>
            <a:r>
              <a:rPr dirty="0" spc="-5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838200" y="2590800"/>
            <a:ext cx="7239000" cy="1016000"/>
          </a:xfrm>
          <a:custGeom>
            <a:avLst/>
            <a:gdLst/>
            <a:ahLst/>
            <a:cxnLst/>
            <a:rect l="l" t="t" r="r" b="b"/>
            <a:pathLst>
              <a:path w="7239000" h="1016000">
                <a:moveTo>
                  <a:pt x="0" y="0"/>
                </a:moveTo>
                <a:lnTo>
                  <a:pt x="7239000" y="0"/>
                </a:lnTo>
                <a:lnTo>
                  <a:pt x="7239000" y="1016000"/>
                </a:lnTo>
                <a:lnTo>
                  <a:pt x="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98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4400" y="2434590"/>
            <a:ext cx="5187315" cy="113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2100"/>
              </a:lnSpc>
              <a:spcBef>
                <a:spcPts val="100"/>
              </a:spcBef>
            </a:pP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Create </a:t>
            </a:r>
            <a:r>
              <a:rPr dirty="0" sz="2400" spc="-5">
                <a:solidFill>
                  <a:srgbClr val="003366"/>
                </a:solidFill>
                <a:latin typeface="Times New Roman"/>
                <a:cs typeface="Times New Roman"/>
              </a:rPr>
              <a:t>DOMAIN 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dom_val_bet</a:t>
            </a:r>
            <a:r>
              <a:rPr dirty="0" sz="2400" spc="-5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number(2)  </a:t>
            </a:r>
            <a:r>
              <a:rPr dirty="0" sz="2400" spc="-5">
                <a:solidFill>
                  <a:srgbClr val="003366"/>
                </a:solidFill>
                <a:latin typeface="Times New Roman"/>
                <a:cs typeface="Times New Roman"/>
              </a:rPr>
              <a:t>CHECK 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(value between 1 </a:t>
            </a:r>
            <a:r>
              <a:rPr dirty="0" sz="2400" spc="-5">
                <a:solidFill>
                  <a:srgbClr val="003366"/>
                </a:solidFill>
                <a:latin typeface="Times New Roman"/>
                <a:cs typeface="Times New Roman"/>
              </a:rPr>
              <a:t>and</a:t>
            </a:r>
            <a:r>
              <a:rPr dirty="0" sz="2400" spc="-25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60);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3810000"/>
            <a:ext cx="7467600" cy="1016000"/>
          </a:xfrm>
          <a:prstGeom prst="rect">
            <a:avLst/>
          </a:prstGeom>
          <a:solidFill>
            <a:srgbClr val="003366"/>
          </a:solidFill>
        </p:spPr>
        <p:txBody>
          <a:bodyPr wrap="square" lIns="0" tIns="4699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dirty="0" sz="2400">
                <a:solidFill>
                  <a:srgbClr val="98CC98"/>
                </a:solidFill>
                <a:latin typeface="Times New Roman"/>
                <a:cs typeface="Times New Roman"/>
              </a:rPr>
              <a:t>Create </a:t>
            </a:r>
            <a:r>
              <a:rPr dirty="0" sz="2400" spc="-5">
                <a:solidFill>
                  <a:srgbClr val="98CC98"/>
                </a:solidFill>
                <a:latin typeface="Times New Roman"/>
                <a:cs typeface="Times New Roman"/>
              </a:rPr>
              <a:t>TABLE</a:t>
            </a:r>
            <a:r>
              <a:rPr dirty="0" sz="2400" spc="-10">
                <a:solidFill>
                  <a:srgbClr val="98CC9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98CC98"/>
                </a:solidFill>
                <a:latin typeface="Times New Roman"/>
                <a:cs typeface="Times New Roman"/>
              </a:rPr>
              <a:t>test1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spcBef>
                <a:spcPts val="1500"/>
              </a:spcBef>
            </a:pPr>
            <a:r>
              <a:rPr dirty="0" sz="2400">
                <a:solidFill>
                  <a:srgbClr val="98CC98"/>
                </a:solidFill>
                <a:latin typeface="Times New Roman"/>
                <a:cs typeface="Times New Roman"/>
              </a:rPr>
              <a:t>(rollno dom_val_bet, name varchar2(15)</a:t>
            </a:r>
            <a:r>
              <a:rPr dirty="0" sz="2400" spc="-5">
                <a:solidFill>
                  <a:srgbClr val="98CC9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98CC98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0600" y="5105400"/>
            <a:ext cx="7391400" cy="1016000"/>
          </a:xfrm>
          <a:custGeom>
            <a:avLst/>
            <a:gdLst/>
            <a:ahLst/>
            <a:cxnLst/>
            <a:rect l="l" t="t" r="r" b="b"/>
            <a:pathLst>
              <a:path w="7391400" h="1016000">
                <a:moveTo>
                  <a:pt x="0" y="0"/>
                </a:moveTo>
                <a:lnTo>
                  <a:pt x="7391400" y="0"/>
                </a:lnTo>
                <a:lnTo>
                  <a:pt x="7391400" y="1016000"/>
                </a:lnTo>
                <a:lnTo>
                  <a:pt x="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98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68069" y="4949189"/>
            <a:ext cx="5057775" cy="1137920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Create table</a:t>
            </a:r>
            <a:r>
              <a:rPr dirty="0" sz="2400" spc="-5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test2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(rollno dom_val_bet, marks number(3)</a:t>
            </a:r>
            <a:r>
              <a:rPr dirty="0" sz="2400" spc="-45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986790"/>
            <a:ext cx="36842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6666"/>
                </a:solidFill>
                <a:latin typeface="Arial"/>
                <a:cs typeface="Arial"/>
              </a:rPr>
              <a:t>Validity</a:t>
            </a:r>
            <a:r>
              <a:rPr dirty="0" sz="2400" spc="-25" b="1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6666"/>
                </a:solidFill>
                <a:latin typeface="Arial"/>
                <a:cs typeface="Arial"/>
              </a:rPr>
              <a:t>Checking(contd.)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47224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Why use</a:t>
            </a:r>
            <a:r>
              <a:rPr dirty="0" spc="-65"/>
              <a:t> </a:t>
            </a:r>
            <a:r>
              <a:rPr dirty="0" spc="-5"/>
              <a:t>DOMAIN???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7739" y="2395220"/>
            <a:ext cx="7588250" cy="2335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marR="781685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Can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be used repeatedly simplifying table 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definitions</a:t>
            </a:r>
            <a:endParaRPr sz="2800">
              <a:latin typeface="Arial"/>
              <a:cs typeface="Arial"/>
            </a:endParaRPr>
          </a:p>
          <a:p>
            <a:pPr marL="381000" marR="30480" indent="-342900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Changing definition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later, if required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becomes 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easy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Specially helpful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for large</a:t>
            </a:r>
            <a:r>
              <a:rPr dirty="0" sz="2800" spc="2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databases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3223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Entity</a:t>
            </a:r>
            <a:r>
              <a:rPr dirty="0" spc="-75"/>
              <a:t> </a:t>
            </a:r>
            <a:r>
              <a:rPr dirty="0" spc="-5"/>
              <a:t>Integrity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260599"/>
            <a:ext cx="196215" cy="83566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3530600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264659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4998720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5732779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2069" rIns="0" bIns="0" rtlCol="0" vert="horz">
            <a:spAutoFit/>
          </a:bodyPr>
          <a:lstStyle/>
          <a:p>
            <a:pPr marL="982344">
              <a:lnSpc>
                <a:spcPct val="100000"/>
              </a:lnSpc>
              <a:spcBef>
                <a:spcPts val="409"/>
              </a:spcBef>
            </a:pPr>
            <a:r>
              <a:rPr dirty="0" spc="-5"/>
              <a:t>Each entity is</a:t>
            </a:r>
            <a:r>
              <a:rPr dirty="0"/>
              <a:t> </a:t>
            </a:r>
            <a:r>
              <a:rPr dirty="0" spc="-10"/>
              <a:t>unique</a:t>
            </a:r>
          </a:p>
          <a:p>
            <a:pPr marL="982344" marR="379730">
              <a:lnSpc>
                <a:spcPts val="2590"/>
              </a:lnSpc>
              <a:spcBef>
                <a:spcPts val="635"/>
              </a:spcBef>
            </a:pPr>
            <a:r>
              <a:rPr dirty="0" spc="-10"/>
              <a:t>Table’s </a:t>
            </a:r>
            <a:r>
              <a:rPr dirty="0" spc="-5"/>
              <a:t>PRIMARY KEY must have </a:t>
            </a:r>
            <a:r>
              <a:rPr dirty="0" spc="-10"/>
              <a:t>unique </a:t>
            </a:r>
            <a:r>
              <a:rPr dirty="0" spc="-5"/>
              <a:t>values </a:t>
            </a:r>
            <a:r>
              <a:rPr dirty="0"/>
              <a:t>for  </a:t>
            </a:r>
            <a:r>
              <a:rPr dirty="0" spc="-5"/>
              <a:t>each</a:t>
            </a:r>
            <a:r>
              <a:rPr dirty="0"/>
              <a:t> </a:t>
            </a:r>
            <a:r>
              <a:rPr dirty="0" spc="-5"/>
              <a:t>row</a:t>
            </a:r>
          </a:p>
          <a:p>
            <a:pPr marL="982344" marR="5080">
              <a:lnSpc>
                <a:spcPts val="2590"/>
              </a:lnSpc>
              <a:spcBef>
                <a:spcPts val="600"/>
              </a:spcBef>
            </a:pPr>
            <a:r>
              <a:rPr dirty="0" spc="-5"/>
              <a:t>DBMS automatically checks </a:t>
            </a:r>
            <a:r>
              <a:rPr dirty="0" spc="-10"/>
              <a:t>uniqueness </a:t>
            </a:r>
            <a:r>
              <a:rPr dirty="0" spc="-5"/>
              <a:t>of </a:t>
            </a:r>
            <a:r>
              <a:rPr dirty="0"/>
              <a:t>primary </a:t>
            </a:r>
            <a:r>
              <a:rPr dirty="0" spc="-5"/>
              <a:t>key  value </a:t>
            </a:r>
            <a:r>
              <a:rPr dirty="0"/>
              <a:t>for </a:t>
            </a:r>
            <a:r>
              <a:rPr dirty="0" spc="-5"/>
              <a:t>each insert or</a:t>
            </a:r>
            <a:r>
              <a:rPr dirty="0" spc="10"/>
              <a:t> </a:t>
            </a:r>
            <a:r>
              <a:rPr dirty="0" spc="-5"/>
              <a:t>update</a:t>
            </a:r>
          </a:p>
          <a:p>
            <a:pPr marL="982344" marR="358775">
              <a:lnSpc>
                <a:spcPts val="2590"/>
              </a:lnSpc>
              <a:spcBef>
                <a:spcPts val="600"/>
              </a:spcBef>
            </a:pPr>
            <a:r>
              <a:rPr dirty="0" spc="-5"/>
              <a:t>Insert or update </a:t>
            </a:r>
            <a:r>
              <a:rPr dirty="0" spc="5"/>
              <a:t>to </a:t>
            </a:r>
            <a:r>
              <a:rPr dirty="0" spc="-10"/>
              <a:t>include </a:t>
            </a:r>
            <a:r>
              <a:rPr dirty="0" spc="-5"/>
              <a:t>duplicate value in primary  key column results in</a:t>
            </a:r>
            <a:r>
              <a:rPr dirty="0" spc="10"/>
              <a:t> </a:t>
            </a:r>
            <a:r>
              <a:rPr dirty="0" spc="-5"/>
              <a:t>error</a:t>
            </a:r>
          </a:p>
          <a:p>
            <a:pPr marL="982344" marR="998855">
              <a:lnSpc>
                <a:spcPts val="2590"/>
              </a:lnSpc>
              <a:spcBef>
                <a:spcPts val="600"/>
              </a:spcBef>
            </a:pPr>
            <a:r>
              <a:rPr dirty="0"/>
              <a:t>If </a:t>
            </a:r>
            <a:r>
              <a:rPr dirty="0" spc="-5"/>
              <a:t>required </a:t>
            </a:r>
            <a:r>
              <a:rPr dirty="0"/>
              <a:t>for </a:t>
            </a:r>
            <a:r>
              <a:rPr dirty="0" spc="-5"/>
              <a:t>non-primary key column,UNIQUE  constraint </a:t>
            </a:r>
            <a:r>
              <a:rPr dirty="0"/>
              <a:t>or </a:t>
            </a:r>
            <a:r>
              <a:rPr dirty="0" spc="-5"/>
              <a:t>CREATE INDEX</a:t>
            </a:r>
          </a:p>
          <a:p>
            <a:pPr marL="982344">
              <a:lnSpc>
                <a:spcPct val="100000"/>
              </a:lnSpc>
              <a:spcBef>
                <a:spcPts val="275"/>
              </a:spcBef>
            </a:pPr>
            <a:r>
              <a:rPr dirty="0" spc="-10"/>
              <a:t>Uniqueness </a:t>
            </a:r>
            <a:r>
              <a:rPr dirty="0" spc="-5"/>
              <a:t>also enforces NOT NULL for primary</a:t>
            </a:r>
            <a:r>
              <a:rPr dirty="0" spc="40"/>
              <a:t> </a:t>
            </a:r>
            <a:r>
              <a:rPr dirty="0"/>
              <a:t>key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4319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Referential</a:t>
            </a:r>
            <a:r>
              <a:rPr dirty="0" spc="-45"/>
              <a:t> </a:t>
            </a:r>
            <a:r>
              <a:rPr dirty="0" spc="-5"/>
              <a:t>Integrity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739" y="2306320"/>
            <a:ext cx="7886065" cy="285115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algn="just" marL="381000" indent="-342900">
              <a:lnSpc>
                <a:spcPct val="100000"/>
              </a:lnSpc>
              <a:spcBef>
                <a:spcPts val="800"/>
              </a:spcBef>
              <a:buSzPct val="75000"/>
              <a:buFont typeface="Wingdings"/>
              <a:buChar char=""/>
              <a:tabLst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Foreign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key-primary key relationship</a:t>
            </a:r>
            <a:endParaRPr sz="2800">
              <a:latin typeface="Arial"/>
              <a:cs typeface="Arial"/>
            </a:endParaRPr>
          </a:p>
          <a:p>
            <a:pPr algn="just" marL="381000" marR="30480" indent="-342900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"/>
              <a:tabLst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Each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foreign key value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child table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must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have  a corresponding value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in primary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key column of  parent</a:t>
            </a:r>
            <a:r>
              <a:rPr dirty="0" sz="2800" spc="-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  <a:p>
            <a:pPr algn="just" marL="381000" marR="188595" indent="-342900">
              <a:lnSpc>
                <a:spcPct val="100000"/>
              </a:lnSpc>
              <a:spcBef>
                <a:spcPts val="690"/>
              </a:spcBef>
              <a:buSzPct val="75000"/>
              <a:buFont typeface="Wingdings"/>
              <a:buChar char=""/>
              <a:tabLst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Ensures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integrity of parent-child relationship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in  tables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6529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Referential Integrity</a:t>
            </a:r>
            <a:r>
              <a:rPr dirty="0" spc="-20"/>
              <a:t> </a:t>
            </a:r>
            <a:r>
              <a:rPr dirty="0" spc="-5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739" y="2306320"/>
            <a:ext cx="6835775" cy="208661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0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Inserting a new child row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Updating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the foreign key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 child</a:t>
            </a:r>
            <a:r>
              <a:rPr dirty="0" sz="28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row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Deleting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 parent</a:t>
            </a:r>
            <a:r>
              <a:rPr dirty="0" sz="28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row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Updating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primary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key in a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parent</a:t>
            </a:r>
            <a:r>
              <a:rPr dirty="0" sz="2800" spc="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row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97790"/>
            <a:ext cx="53860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Delete and Update</a:t>
            </a:r>
            <a:r>
              <a:rPr dirty="0" spc="-45"/>
              <a:t> </a:t>
            </a:r>
            <a:r>
              <a:rPr dirty="0" spc="-5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656840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464559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272279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5080000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9839" y="2623820"/>
            <a:ext cx="7362190" cy="354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Restrict delete rule(default)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-prevents deletion of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a row 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with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children</a:t>
            </a:r>
            <a:endParaRPr sz="2400">
              <a:latin typeface="Arial"/>
              <a:cs typeface="Arial"/>
            </a:endParaRPr>
          </a:p>
          <a:p>
            <a:pPr marL="12700" marR="95885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Cascade </a:t>
            </a:r>
            <a:r>
              <a:rPr dirty="0" sz="2400" spc="-10">
                <a:solidFill>
                  <a:srgbClr val="660066"/>
                </a:solidFill>
                <a:latin typeface="Arial"/>
                <a:cs typeface="Arial"/>
              </a:rPr>
              <a:t>delete </a:t>
            </a: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rule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-when parent row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deleted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all child  rows automatically</a:t>
            </a:r>
            <a:r>
              <a:rPr dirty="0" sz="24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deleted</a:t>
            </a:r>
            <a:endParaRPr sz="2400">
              <a:latin typeface="Arial"/>
              <a:cs typeface="Arial"/>
            </a:endParaRPr>
          </a:p>
          <a:p>
            <a:pPr marL="12700" marR="12827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Set </a:t>
            </a:r>
            <a:r>
              <a:rPr dirty="0" sz="2400" spc="-10">
                <a:solidFill>
                  <a:srgbClr val="660066"/>
                </a:solidFill>
                <a:latin typeface="Arial"/>
                <a:cs typeface="Arial"/>
              </a:rPr>
              <a:t>null </a:t>
            </a: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delete rule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–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when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parent row deleted foreign  key values of all child rows set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to</a:t>
            </a:r>
            <a:r>
              <a:rPr dirty="0" sz="2400" spc="4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null</a:t>
            </a:r>
            <a:endParaRPr sz="2400">
              <a:latin typeface="Arial"/>
              <a:cs typeface="Arial"/>
            </a:endParaRPr>
          </a:p>
          <a:p>
            <a:pPr marL="12700" marR="7620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Set default delete rule -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when parent row deleted  foreign key values of all child rows set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default value  set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that</a:t>
            </a:r>
            <a:r>
              <a:rPr dirty="0" sz="24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column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1869" y="490945"/>
            <a:ext cx="7610475" cy="1565275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35"/>
              </a:spcBef>
            </a:pPr>
            <a:r>
              <a:rPr dirty="0" sz="3200" b="1">
                <a:solidFill>
                  <a:srgbClr val="660066"/>
                </a:solidFill>
                <a:latin typeface="Arial"/>
                <a:cs typeface="Arial"/>
              </a:rPr>
              <a:t>Delete </a:t>
            </a:r>
            <a:r>
              <a:rPr dirty="0" sz="3200" spc="-5" b="1">
                <a:solidFill>
                  <a:srgbClr val="660066"/>
                </a:solidFill>
                <a:latin typeface="Arial"/>
                <a:cs typeface="Arial"/>
              </a:rPr>
              <a:t>Rules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30"/>
              </a:spcBef>
            </a:pPr>
            <a:r>
              <a:rPr dirty="0" sz="2800" spc="-5" b="1">
                <a:solidFill>
                  <a:srgbClr val="666698"/>
                </a:solidFill>
                <a:latin typeface="Arial"/>
                <a:cs typeface="Arial"/>
              </a:rPr>
              <a:t>What to </a:t>
            </a:r>
            <a:r>
              <a:rPr dirty="0" sz="2800" spc="-10" b="1">
                <a:solidFill>
                  <a:srgbClr val="666698"/>
                </a:solidFill>
                <a:latin typeface="Arial"/>
                <a:cs typeface="Arial"/>
              </a:rPr>
              <a:t>do when </a:t>
            </a:r>
            <a:r>
              <a:rPr dirty="0" sz="2800" spc="-5" b="1">
                <a:solidFill>
                  <a:srgbClr val="666698"/>
                </a:solidFill>
                <a:latin typeface="Arial"/>
                <a:cs typeface="Arial"/>
              </a:rPr>
              <a:t>User tries </a:t>
            </a:r>
            <a:r>
              <a:rPr dirty="0" sz="2800" b="1">
                <a:solidFill>
                  <a:srgbClr val="666698"/>
                </a:solidFill>
                <a:latin typeface="Arial"/>
                <a:cs typeface="Arial"/>
              </a:rPr>
              <a:t>to </a:t>
            </a:r>
            <a:r>
              <a:rPr dirty="0" sz="2800" spc="-5" b="1">
                <a:solidFill>
                  <a:srgbClr val="666698"/>
                </a:solidFill>
                <a:latin typeface="Arial"/>
                <a:cs typeface="Arial"/>
              </a:rPr>
              <a:t>delete </a:t>
            </a:r>
            <a:r>
              <a:rPr dirty="0" sz="2800" b="1">
                <a:solidFill>
                  <a:srgbClr val="666698"/>
                </a:solidFill>
                <a:latin typeface="Arial"/>
                <a:cs typeface="Arial"/>
              </a:rPr>
              <a:t>a </a:t>
            </a:r>
            <a:r>
              <a:rPr dirty="0" sz="2800" spc="-5" b="1">
                <a:solidFill>
                  <a:srgbClr val="666698"/>
                </a:solidFill>
                <a:latin typeface="Arial"/>
                <a:cs typeface="Arial"/>
              </a:rPr>
              <a:t>row</a:t>
            </a:r>
            <a:r>
              <a:rPr dirty="0" sz="2800" spc="-130" b="1">
                <a:solidFill>
                  <a:srgbClr val="666698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666698"/>
                </a:solidFill>
                <a:latin typeface="Arial"/>
                <a:cs typeface="Arial"/>
              </a:rPr>
              <a:t>of  </a:t>
            </a:r>
            <a:r>
              <a:rPr dirty="0" sz="2800" spc="-5" b="1">
                <a:solidFill>
                  <a:srgbClr val="666698"/>
                </a:solidFill>
                <a:latin typeface="Arial"/>
                <a:cs typeface="Arial"/>
              </a:rPr>
              <a:t>parent</a:t>
            </a:r>
            <a:r>
              <a:rPr dirty="0" sz="2800" b="1">
                <a:solidFill>
                  <a:srgbClr val="66669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666698"/>
                </a:solidFill>
                <a:latin typeface="Arial"/>
                <a:cs typeface="Arial"/>
              </a:rPr>
              <a:t>table?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57479"/>
            <a:ext cx="479933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Delete and </a:t>
            </a:r>
            <a:r>
              <a:rPr dirty="0" sz="3200" spc="-5"/>
              <a:t>Update</a:t>
            </a:r>
            <a:r>
              <a:rPr dirty="0" sz="3200" spc="-70"/>
              <a:t> </a:t>
            </a:r>
            <a:r>
              <a:rPr dirty="0" sz="3200"/>
              <a:t>Rules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2656840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464559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272279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5080000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9839" y="2623820"/>
            <a:ext cx="7473950" cy="354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8831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Restrict update rule(default)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-prevents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updation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a 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row with</a:t>
            </a:r>
            <a:r>
              <a:rPr dirty="0" sz="2400" spc="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children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Cascade update rule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-when parent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row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updated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all child  rows automatically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updated</a:t>
            </a:r>
            <a:r>
              <a:rPr dirty="0" sz="24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accordingly</a:t>
            </a:r>
            <a:endParaRPr sz="2400">
              <a:latin typeface="Arial"/>
              <a:cs typeface="Arial"/>
            </a:endParaRPr>
          </a:p>
          <a:p>
            <a:pPr marL="12700" marR="3556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Set </a:t>
            </a:r>
            <a:r>
              <a:rPr dirty="0" sz="2400" spc="-10">
                <a:solidFill>
                  <a:srgbClr val="660066"/>
                </a:solidFill>
                <a:latin typeface="Arial"/>
                <a:cs typeface="Arial"/>
              </a:rPr>
              <a:t>null </a:t>
            </a: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update rule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–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when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parent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row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updated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foreign  key values of all child rows set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to</a:t>
            </a:r>
            <a:r>
              <a:rPr dirty="0" sz="2400" spc="4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null</a:t>
            </a:r>
            <a:endParaRPr sz="2400">
              <a:latin typeface="Arial"/>
              <a:cs typeface="Arial"/>
            </a:endParaRPr>
          </a:p>
          <a:p>
            <a:pPr marL="12700" marR="18796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Set default delete rule -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when parent row updated  foreign key values of all child rows set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default value  set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that</a:t>
            </a:r>
            <a:r>
              <a:rPr dirty="0" sz="24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column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490945"/>
            <a:ext cx="7616190" cy="1565275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3200" b="1">
                <a:solidFill>
                  <a:srgbClr val="660066"/>
                </a:solidFill>
                <a:latin typeface="Arial"/>
                <a:cs typeface="Arial"/>
              </a:rPr>
              <a:t>Update Rules</a:t>
            </a:r>
            <a:endParaRPr sz="3200">
              <a:latin typeface="Arial"/>
              <a:cs typeface="Arial"/>
            </a:endParaRPr>
          </a:p>
          <a:p>
            <a:pPr marL="315595" marR="5080">
              <a:lnSpc>
                <a:spcPct val="100000"/>
              </a:lnSpc>
              <a:spcBef>
                <a:spcPts val="730"/>
              </a:spcBef>
            </a:pPr>
            <a:r>
              <a:rPr dirty="0" sz="2800" spc="-5" b="1">
                <a:solidFill>
                  <a:srgbClr val="666698"/>
                </a:solidFill>
                <a:latin typeface="Arial"/>
                <a:cs typeface="Arial"/>
              </a:rPr>
              <a:t>What to </a:t>
            </a:r>
            <a:r>
              <a:rPr dirty="0" sz="2800" spc="-10" b="1">
                <a:solidFill>
                  <a:srgbClr val="666698"/>
                </a:solidFill>
                <a:latin typeface="Arial"/>
                <a:cs typeface="Arial"/>
              </a:rPr>
              <a:t>do when </a:t>
            </a:r>
            <a:r>
              <a:rPr dirty="0" sz="2800" spc="-5" b="1">
                <a:solidFill>
                  <a:srgbClr val="666698"/>
                </a:solidFill>
                <a:latin typeface="Arial"/>
                <a:cs typeface="Arial"/>
              </a:rPr>
              <a:t>User tries </a:t>
            </a:r>
            <a:r>
              <a:rPr dirty="0" sz="2800" b="1">
                <a:solidFill>
                  <a:srgbClr val="666698"/>
                </a:solidFill>
                <a:latin typeface="Arial"/>
                <a:cs typeface="Arial"/>
              </a:rPr>
              <a:t>to </a:t>
            </a:r>
            <a:r>
              <a:rPr dirty="0" sz="2800" spc="-5" b="1">
                <a:solidFill>
                  <a:srgbClr val="666698"/>
                </a:solidFill>
                <a:latin typeface="Arial"/>
                <a:cs typeface="Arial"/>
              </a:rPr>
              <a:t>update </a:t>
            </a:r>
            <a:r>
              <a:rPr dirty="0" sz="2800" b="1">
                <a:solidFill>
                  <a:srgbClr val="666698"/>
                </a:solidFill>
                <a:latin typeface="Arial"/>
                <a:cs typeface="Arial"/>
              </a:rPr>
              <a:t>a</a:t>
            </a:r>
            <a:r>
              <a:rPr dirty="0" sz="2800" spc="-140" b="1">
                <a:solidFill>
                  <a:srgbClr val="66669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666698"/>
                </a:solidFill>
                <a:latin typeface="Arial"/>
                <a:cs typeface="Arial"/>
              </a:rPr>
              <a:t>row  </a:t>
            </a:r>
            <a:r>
              <a:rPr dirty="0" sz="2800" spc="-10" b="1">
                <a:solidFill>
                  <a:srgbClr val="666698"/>
                </a:solidFill>
                <a:latin typeface="Arial"/>
                <a:cs typeface="Arial"/>
              </a:rPr>
              <a:t>of </a:t>
            </a:r>
            <a:r>
              <a:rPr dirty="0" sz="2800" spc="-5" b="1">
                <a:solidFill>
                  <a:srgbClr val="666698"/>
                </a:solidFill>
                <a:latin typeface="Arial"/>
                <a:cs typeface="Arial"/>
              </a:rPr>
              <a:t>parent</a:t>
            </a:r>
            <a:r>
              <a:rPr dirty="0" sz="2800" spc="15" b="1">
                <a:solidFill>
                  <a:srgbClr val="66669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666698"/>
                </a:solidFill>
                <a:latin typeface="Arial"/>
                <a:cs typeface="Arial"/>
              </a:rPr>
              <a:t>table?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67608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Cascaded deletes and</a:t>
            </a:r>
            <a:r>
              <a:rPr dirty="0" spc="-35"/>
              <a:t> </a:t>
            </a:r>
            <a:r>
              <a:rPr dirty="0" spc="-5"/>
              <a:t>Updates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739" y="2306320"/>
            <a:ext cx="7292340" cy="353949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459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Restrict is a single level rule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359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Set Null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Set Default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are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two level</a:t>
            </a:r>
            <a:r>
              <a:rPr dirty="0" sz="2800" spc="4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rules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359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Cascade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can be a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multi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level</a:t>
            </a:r>
            <a:r>
              <a:rPr dirty="0" sz="2800" spc="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rule</a:t>
            </a:r>
            <a:endParaRPr sz="2800">
              <a:latin typeface="Arial"/>
              <a:cs typeface="Arial"/>
            </a:endParaRPr>
          </a:p>
          <a:p>
            <a:pPr algn="just" marL="381000" marR="507365" indent="-342900">
              <a:lnSpc>
                <a:spcPts val="3020"/>
              </a:lnSpc>
              <a:spcBef>
                <a:spcPts val="740"/>
              </a:spcBef>
              <a:buSzPct val="75000"/>
              <a:buFont typeface="Wingdings"/>
              <a:buChar char=""/>
              <a:tabLst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Cascade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delete rules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must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be used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with 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special care </a:t>
            </a:r>
            <a:r>
              <a:rPr dirty="0" sz="2800" spc="5">
                <a:solidFill>
                  <a:srgbClr val="003366"/>
                </a:solidFill>
                <a:latin typeface="Arial"/>
                <a:cs typeface="Arial"/>
              </a:rPr>
              <a:t>as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it may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cause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widespread 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deletion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if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used incorrectly</a:t>
            </a:r>
            <a:endParaRPr sz="2800">
              <a:latin typeface="Arial"/>
              <a:cs typeface="Arial"/>
            </a:endParaRPr>
          </a:p>
          <a:p>
            <a:pPr algn="just" marL="381000" marR="30480" indent="-342900">
              <a:lnSpc>
                <a:spcPts val="3030"/>
              </a:lnSpc>
              <a:spcBef>
                <a:spcPts val="695"/>
              </a:spcBef>
              <a:buSzPct val="75000"/>
              <a:buFont typeface="Wingdings"/>
              <a:buChar char=""/>
              <a:tabLst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Cascade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update affects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more only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if foreign  key of child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table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is also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its primary</a:t>
            </a:r>
            <a:r>
              <a:rPr dirty="0" sz="2800" spc="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key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1689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340" y="2896870"/>
            <a:ext cx="3411854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006666"/>
                </a:solidFill>
                <a:latin typeface="Arial"/>
                <a:cs typeface="Arial"/>
              </a:rPr>
              <a:t>Correctness and  completeness of</a:t>
            </a:r>
            <a:r>
              <a:rPr dirty="0" sz="2800" spc="-95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6666"/>
                </a:solidFill>
                <a:latin typeface="Arial"/>
                <a:cs typeface="Arial"/>
              </a:rPr>
              <a:t>data  </a:t>
            </a:r>
            <a:r>
              <a:rPr dirty="0" sz="2800" spc="-5">
                <a:solidFill>
                  <a:srgbClr val="006666"/>
                </a:solidFill>
                <a:latin typeface="Arial"/>
                <a:cs typeface="Arial"/>
              </a:rPr>
              <a:t>in </a:t>
            </a:r>
            <a:r>
              <a:rPr dirty="0" sz="2800">
                <a:solidFill>
                  <a:srgbClr val="006666"/>
                </a:solidFill>
                <a:latin typeface="Arial"/>
                <a:cs typeface="Arial"/>
              </a:rPr>
              <a:t>a database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39922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Referential</a:t>
            </a:r>
            <a:r>
              <a:rPr dirty="0" spc="-45"/>
              <a:t> </a:t>
            </a:r>
            <a:r>
              <a:rPr dirty="0" spc="-5"/>
              <a:t>Cycles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395220"/>
            <a:ext cx="7677150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When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 child table’s primary key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referred </a:t>
            </a:r>
            <a:r>
              <a:rPr dirty="0" sz="2800" spc="5">
                <a:solidFill>
                  <a:srgbClr val="003366"/>
                </a:solidFill>
                <a:latin typeface="Arial"/>
                <a:cs typeface="Arial"/>
              </a:rPr>
              <a:t>by 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column </a:t>
            </a:r>
            <a:r>
              <a:rPr dirty="0" sz="2800" spc="5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the parent’s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table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 referential  cycle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is</a:t>
            </a:r>
            <a:r>
              <a:rPr dirty="0" sz="2800" spc="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formed.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869" y="4225290"/>
            <a:ext cx="6794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003366"/>
                </a:solidFill>
                <a:latin typeface="Arial"/>
                <a:cs typeface="Arial"/>
              </a:rPr>
              <a:t>Deptno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7889" y="4225290"/>
            <a:ext cx="82613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3366"/>
                </a:solidFill>
                <a:latin typeface="Arial"/>
                <a:cs typeface="Arial"/>
              </a:rPr>
              <a:t>Dname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6089" y="4225290"/>
            <a:ext cx="1141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100"/>
              </a:spcBef>
              <a:tabLst>
                <a:tab pos="560070" algn="l"/>
              </a:tabLst>
            </a:pPr>
            <a:r>
              <a:rPr dirty="0" sz="1800" spc="-10">
                <a:solidFill>
                  <a:srgbClr val="003366"/>
                </a:solidFill>
                <a:latin typeface="Arial"/>
                <a:cs typeface="Arial"/>
              </a:rPr>
              <a:t>loc	</a:t>
            </a:r>
            <a:r>
              <a:rPr dirty="0" sz="1800">
                <a:solidFill>
                  <a:srgbClr val="003366"/>
                </a:solidFill>
                <a:latin typeface="Arial"/>
                <a:cs typeface="Arial"/>
              </a:rPr>
              <a:t>mgr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41910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579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09800" y="41910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579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86050" y="41910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579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3400" y="41910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393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71850" y="41910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393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3400" y="4191000"/>
            <a:ext cx="2838450" cy="0"/>
          </a:xfrm>
          <a:custGeom>
            <a:avLst/>
            <a:gdLst/>
            <a:ahLst/>
            <a:cxnLst/>
            <a:rect l="l" t="t" r="r" b="b"/>
            <a:pathLst>
              <a:path w="2838450" h="0">
                <a:moveTo>
                  <a:pt x="0" y="0"/>
                </a:moveTo>
                <a:lnTo>
                  <a:pt x="2838450" y="0"/>
                </a:lnTo>
              </a:path>
            </a:pathLst>
          </a:custGeom>
          <a:ln w="28393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3400" y="4648200"/>
            <a:ext cx="2838450" cy="0"/>
          </a:xfrm>
          <a:custGeom>
            <a:avLst/>
            <a:gdLst/>
            <a:ahLst/>
            <a:cxnLst/>
            <a:rect l="l" t="t" r="r" b="b"/>
            <a:pathLst>
              <a:path w="2838450" h="0">
                <a:moveTo>
                  <a:pt x="0" y="0"/>
                </a:moveTo>
                <a:lnTo>
                  <a:pt x="2838450" y="0"/>
                </a:lnTo>
              </a:path>
            </a:pathLst>
          </a:custGeom>
          <a:ln w="28393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10869" y="3843020"/>
            <a:ext cx="618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3366"/>
                </a:solidFill>
                <a:latin typeface="Times New Roman"/>
                <a:cs typeface="Times New Roman"/>
              </a:rPr>
              <a:t>De</a:t>
            </a:r>
            <a:r>
              <a:rPr dirty="0" sz="2400" spc="5">
                <a:solidFill>
                  <a:srgbClr val="003366"/>
                </a:solidFill>
                <a:latin typeface="Times New Roman"/>
                <a:cs typeface="Times New Roman"/>
              </a:rPr>
              <a:t>p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2796" y="4072890"/>
            <a:ext cx="8064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3366"/>
                </a:solidFill>
                <a:latin typeface="Arial"/>
                <a:cs typeface="Arial"/>
              </a:rPr>
              <a:t>Empno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71659" y="4072890"/>
            <a:ext cx="39230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  <a:tabLst>
                <a:tab pos="991869" algn="l"/>
                <a:tab pos="1664970" algn="l"/>
                <a:tab pos="2338070" algn="l"/>
                <a:tab pos="3220720" algn="l"/>
              </a:tabLst>
            </a:pPr>
            <a:r>
              <a:rPr dirty="0" sz="1800" spc="-5">
                <a:solidFill>
                  <a:srgbClr val="003366"/>
                </a:solidFill>
                <a:latin typeface="Arial"/>
                <a:cs typeface="Arial"/>
              </a:rPr>
              <a:t>Ename	</a:t>
            </a:r>
            <a:r>
              <a:rPr dirty="0" sz="1800" spc="-10">
                <a:solidFill>
                  <a:srgbClr val="003366"/>
                </a:solidFill>
                <a:latin typeface="Arial"/>
                <a:cs typeface="Arial"/>
              </a:rPr>
              <a:t>dob	</a:t>
            </a:r>
            <a:r>
              <a:rPr dirty="0" sz="1800">
                <a:solidFill>
                  <a:srgbClr val="003366"/>
                </a:solidFill>
                <a:latin typeface="Arial"/>
                <a:cs typeface="Arial"/>
              </a:rPr>
              <a:t>sal	</a:t>
            </a:r>
            <a:r>
              <a:rPr dirty="0" sz="1800" spc="-5">
                <a:solidFill>
                  <a:srgbClr val="003366"/>
                </a:solidFill>
                <a:latin typeface="Arial"/>
                <a:cs typeface="Arial"/>
              </a:rPr>
              <a:t>deptno	</a:t>
            </a:r>
            <a:r>
              <a:rPr dirty="0" sz="1800">
                <a:solidFill>
                  <a:srgbClr val="003366"/>
                </a:solidFill>
                <a:latin typeface="Arial"/>
                <a:cs typeface="Arial"/>
              </a:rPr>
              <a:t>comm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65370" y="4038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579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73420" y="4038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579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46520" y="4038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579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19619" y="4038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579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02269" y="4038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579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38600" y="4038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393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808719" y="4038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393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38600" y="4038600"/>
            <a:ext cx="4770120" cy="0"/>
          </a:xfrm>
          <a:custGeom>
            <a:avLst/>
            <a:gdLst/>
            <a:ahLst/>
            <a:cxnLst/>
            <a:rect l="l" t="t" r="r" b="b"/>
            <a:pathLst>
              <a:path w="4770120" h="0">
                <a:moveTo>
                  <a:pt x="0" y="0"/>
                </a:moveTo>
                <a:lnTo>
                  <a:pt x="4770120" y="0"/>
                </a:lnTo>
              </a:path>
            </a:pathLst>
          </a:custGeom>
          <a:ln w="28393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38600" y="4495800"/>
            <a:ext cx="4770120" cy="0"/>
          </a:xfrm>
          <a:custGeom>
            <a:avLst/>
            <a:gdLst/>
            <a:ahLst/>
            <a:cxnLst/>
            <a:rect l="l" t="t" r="r" b="b"/>
            <a:pathLst>
              <a:path w="4770120" h="0">
                <a:moveTo>
                  <a:pt x="0" y="0"/>
                </a:moveTo>
                <a:lnTo>
                  <a:pt x="4770120" y="0"/>
                </a:lnTo>
              </a:path>
            </a:pathLst>
          </a:custGeom>
          <a:ln w="28393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039870" y="3614420"/>
            <a:ext cx="601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03366"/>
                </a:solidFill>
                <a:latin typeface="Times New Roman"/>
                <a:cs typeface="Times New Roman"/>
              </a:rPr>
              <a:t>E</a:t>
            </a:r>
            <a:r>
              <a:rPr dirty="0" sz="2400" spc="10">
                <a:solidFill>
                  <a:srgbClr val="003366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43000" y="44577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493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49240" y="4566284"/>
            <a:ext cx="2440940" cy="0"/>
          </a:xfrm>
          <a:custGeom>
            <a:avLst/>
            <a:gdLst/>
            <a:ahLst/>
            <a:cxnLst/>
            <a:rect l="l" t="t" r="r" b="b"/>
            <a:pathLst>
              <a:path w="2440940" h="0">
                <a:moveTo>
                  <a:pt x="0" y="0"/>
                </a:moveTo>
                <a:lnTo>
                  <a:pt x="2440940" y="0"/>
                </a:lnTo>
              </a:path>
            </a:pathLst>
          </a:custGeom>
          <a:ln w="21590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66590" y="4546600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 h="0">
                <a:moveTo>
                  <a:pt x="0" y="0"/>
                </a:moveTo>
                <a:lnTo>
                  <a:pt x="882650" y="0"/>
                </a:lnTo>
              </a:path>
            </a:pathLst>
          </a:custGeom>
          <a:ln w="35560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83940" y="4521200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 h="0">
                <a:moveTo>
                  <a:pt x="0" y="0"/>
                </a:moveTo>
                <a:lnTo>
                  <a:pt x="882650" y="0"/>
                </a:lnTo>
              </a:path>
            </a:pathLst>
          </a:custGeom>
          <a:ln w="35560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203960" y="4502150"/>
            <a:ext cx="2379980" cy="0"/>
          </a:xfrm>
          <a:custGeom>
            <a:avLst/>
            <a:gdLst/>
            <a:ahLst/>
            <a:cxnLst/>
            <a:rect l="l" t="t" r="r" b="b"/>
            <a:pathLst>
              <a:path w="2379979" h="0">
                <a:moveTo>
                  <a:pt x="0" y="0"/>
                </a:moveTo>
                <a:lnTo>
                  <a:pt x="2379979" y="0"/>
                </a:lnTo>
              </a:path>
            </a:pathLst>
          </a:custGeom>
          <a:ln w="20320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48000" y="4495800"/>
            <a:ext cx="1524000" cy="1145540"/>
          </a:xfrm>
          <a:custGeom>
            <a:avLst/>
            <a:gdLst/>
            <a:ahLst/>
            <a:cxnLst/>
            <a:rect l="l" t="t" r="r" b="b"/>
            <a:pathLst>
              <a:path w="1524000" h="1145539">
                <a:moveTo>
                  <a:pt x="0" y="228600"/>
                </a:moveTo>
                <a:lnTo>
                  <a:pt x="43009" y="274671"/>
                </a:lnTo>
                <a:lnTo>
                  <a:pt x="85981" y="320639"/>
                </a:lnTo>
                <a:lnTo>
                  <a:pt x="128875" y="366399"/>
                </a:lnTo>
                <a:lnTo>
                  <a:pt x="171655" y="411849"/>
                </a:lnTo>
                <a:lnTo>
                  <a:pt x="214281" y="456885"/>
                </a:lnTo>
                <a:lnTo>
                  <a:pt x="256715" y="501402"/>
                </a:lnTo>
                <a:lnTo>
                  <a:pt x="298919" y="545298"/>
                </a:lnTo>
                <a:lnTo>
                  <a:pt x="340855" y="588469"/>
                </a:lnTo>
                <a:lnTo>
                  <a:pt x="382483" y="630811"/>
                </a:lnTo>
                <a:lnTo>
                  <a:pt x="423766" y="672221"/>
                </a:lnTo>
                <a:lnTo>
                  <a:pt x="464666" y="712595"/>
                </a:lnTo>
                <a:lnTo>
                  <a:pt x="505143" y="751830"/>
                </a:lnTo>
                <a:lnTo>
                  <a:pt x="545160" y="789821"/>
                </a:lnTo>
                <a:lnTo>
                  <a:pt x="584679" y="826466"/>
                </a:lnTo>
                <a:lnTo>
                  <a:pt x="623660" y="861660"/>
                </a:lnTo>
                <a:lnTo>
                  <a:pt x="662065" y="895300"/>
                </a:lnTo>
                <a:lnTo>
                  <a:pt x="699857" y="927283"/>
                </a:lnTo>
                <a:lnTo>
                  <a:pt x="736997" y="957505"/>
                </a:lnTo>
                <a:lnTo>
                  <a:pt x="773446" y="985862"/>
                </a:lnTo>
                <a:lnTo>
                  <a:pt x="809166" y="1012251"/>
                </a:lnTo>
                <a:lnTo>
                  <a:pt x="844118" y="1036569"/>
                </a:lnTo>
                <a:lnTo>
                  <a:pt x="878265" y="1058710"/>
                </a:lnTo>
                <a:lnTo>
                  <a:pt x="911568" y="1078573"/>
                </a:lnTo>
                <a:lnTo>
                  <a:pt x="975488" y="1111047"/>
                </a:lnTo>
                <a:lnTo>
                  <a:pt x="1035571" y="1133162"/>
                </a:lnTo>
                <a:lnTo>
                  <a:pt x="1091511" y="1144089"/>
                </a:lnTo>
                <a:lnTo>
                  <a:pt x="1117831" y="1145098"/>
                </a:lnTo>
                <a:lnTo>
                  <a:pt x="1143000" y="1143000"/>
                </a:lnTo>
                <a:lnTo>
                  <a:pt x="1196386" y="1120759"/>
                </a:lnTo>
                <a:lnTo>
                  <a:pt x="1243965" y="1073571"/>
                </a:lnTo>
                <a:lnTo>
                  <a:pt x="1265722" y="1041841"/>
                </a:lnTo>
                <a:lnTo>
                  <a:pt x="1286201" y="1005338"/>
                </a:lnTo>
                <a:lnTo>
                  <a:pt x="1305461" y="964549"/>
                </a:lnTo>
                <a:lnTo>
                  <a:pt x="1323560" y="919963"/>
                </a:lnTo>
                <a:lnTo>
                  <a:pt x="1340555" y="872066"/>
                </a:lnTo>
                <a:lnTo>
                  <a:pt x="1356505" y="821347"/>
                </a:lnTo>
                <a:lnTo>
                  <a:pt x="1371468" y="768294"/>
                </a:lnTo>
                <a:lnTo>
                  <a:pt x="1385502" y="713395"/>
                </a:lnTo>
                <a:lnTo>
                  <a:pt x="1398664" y="657136"/>
                </a:lnTo>
                <a:lnTo>
                  <a:pt x="1411014" y="600006"/>
                </a:lnTo>
                <a:lnTo>
                  <a:pt x="1422609" y="542493"/>
                </a:lnTo>
                <a:lnTo>
                  <a:pt x="1433506" y="485085"/>
                </a:lnTo>
                <a:lnTo>
                  <a:pt x="1443766" y="428269"/>
                </a:lnTo>
                <a:lnTo>
                  <a:pt x="1453444" y="372533"/>
                </a:lnTo>
                <a:lnTo>
                  <a:pt x="1462600" y="318365"/>
                </a:lnTo>
                <a:lnTo>
                  <a:pt x="1471291" y="266252"/>
                </a:lnTo>
                <a:lnTo>
                  <a:pt x="1479576" y="216683"/>
                </a:lnTo>
                <a:lnTo>
                  <a:pt x="1487512" y="170146"/>
                </a:lnTo>
                <a:lnTo>
                  <a:pt x="1495158" y="127127"/>
                </a:lnTo>
                <a:lnTo>
                  <a:pt x="1502572" y="88116"/>
                </a:lnTo>
                <a:lnTo>
                  <a:pt x="1516934" y="24064"/>
                </a:lnTo>
                <a:lnTo>
                  <a:pt x="1524000" y="0"/>
                </a:lnTo>
              </a:path>
            </a:pathLst>
          </a:custGeom>
          <a:ln w="9344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14927" y="4491127"/>
            <a:ext cx="237944" cy="161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57188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Referential cycles</a:t>
            </a:r>
            <a:r>
              <a:rPr dirty="0" spc="-10"/>
              <a:t> </a:t>
            </a:r>
            <a:r>
              <a:rPr dirty="0" spc="-5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428240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3235959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043679"/>
            <a:ext cx="196215" cy="74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5292090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039" y="2395220"/>
            <a:ext cx="7393940" cy="3620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Inserting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a row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EMP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table not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allowed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as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there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must 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be corresponding deptno value in DEPT table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 .</a:t>
            </a:r>
            <a:endParaRPr sz="2400">
              <a:latin typeface="Arial"/>
              <a:cs typeface="Arial"/>
            </a:endParaRPr>
          </a:p>
          <a:p>
            <a:pPr marL="12700" marR="207645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Inserting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a row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in DEPT table not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allowed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as there  must be corresponding value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mgr in</a:t>
            </a:r>
            <a:r>
              <a:rPr dirty="0" sz="2400" spc="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EMP(empno)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Only possible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when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mgr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is allowed null</a:t>
            </a:r>
            <a:r>
              <a:rPr dirty="0" sz="2400" spc="4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 marL="12700" marR="918844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Sometimes it is convenient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if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constraints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are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not 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checked immediately-deferred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checking</a:t>
            </a:r>
            <a:endParaRPr sz="2400">
              <a:latin typeface="Arial"/>
              <a:cs typeface="Arial"/>
            </a:endParaRPr>
          </a:p>
          <a:p>
            <a:pPr marL="12700" marR="616585">
              <a:lnSpc>
                <a:spcPct val="100000"/>
              </a:lnSpc>
              <a:spcBef>
                <a:spcPts val="590"/>
              </a:spcBef>
            </a:pP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referential cycles cascade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delete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rule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should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be 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given very cautiously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6451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Foreign </a:t>
            </a:r>
            <a:r>
              <a:rPr dirty="0"/>
              <a:t>Keys </a:t>
            </a:r>
            <a:r>
              <a:rPr dirty="0" spc="-5"/>
              <a:t>and Null</a:t>
            </a:r>
            <a:r>
              <a:rPr dirty="0" spc="-70"/>
              <a:t> </a:t>
            </a:r>
            <a:r>
              <a:rPr dirty="0" spc="-5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428240"/>
            <a:ext cx="196215" cy="74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3677920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485640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039" y="2319020"/>
            <a:ext cx="7472045" cy="325627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Allowed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have Null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For handling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Null values in foreign key columns options  provided in CREATE TABLE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statement:</a:t>
            </a:r>
            <a:endParaRPr sz="2400">
              <a:latin typeface="Arial"/>
              <a:cs typeface="Arial"/>
            </a:endParaRPr>
          </a:p>
          <a:p>
            <a:pPr algn="just" marL="12700" marR="99949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660066"/>
                </a:solidFill>
                <a:latin typeface="Arial"/>
                <a:cs typeface="Arial"/>
              </a:rPr>
              <a:t>Match </a:t>
            </a: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Full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:foreign keys in child table fully match  primary key in parent</a:t>
            </a:r>
            <a:r>
              <a:rPr dirty="0" sz="2400" spc="2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algn="just" marL="12700" marR="23749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660066"/>
                </a:solidFill>
                <a:latin typeface="Arial"/>
                <a:cs typeface="Arial"/>
              </a:rPr>
              <a:t>Match </a:t>
            </a: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Partial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:Allows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null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values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parts of the foreign  key,non-null values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match the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corresponding parts of  primary key in parent</a:t>
            </a:r>
            <a:r>
              <a:rPr dirty="0" sz="2400" spc="2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Advanced Constraint</a:t>
            </a:r>
            <a:r>
              <a:rPr dirty="0" spc="-35"/>
              <a:t> </a:t>
            </a:r>
            <a:r>
              <a:rPr dirty="0" spc="-5"/>
              <a:t>Capabilities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297940"/>
            <a:ext cx="6954520" cy="4304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6666"/>
                </a:solidFill>
                <a:latin typeface="Arial"/>
                <a:cs typeface="Arial"/>
              </a:rPr>
              <a:t>FOUR types </a:t>
            </a:r>
            <a:r>
              <a:rPr dirty="0" sz="3600" b="1">
                <a:solidFill>
                  <a:srgbClr val="006666"/>
                </a:solidFill>
                <a:latin typeface="Arial"/>
                <a:cs typeface="Arial"/>
              </a:rPr>
              <a:t>of</a:t>
            </a:r>
            <a:r>
              <a:rPr dirty="0" sz="3600" spc="-25" b="1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006666"/>
                </a:solidFill>
                <a:latin typeface="Arial"/>
                <a:cs typeface="Arial"/>
              </a:rPr>
              <a:t>Constraints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546100" marR="5080" indent="-533400">
              <a:lnSpc>
                <a:spcPct val="100000"/>
              </a:lnSpc>
              <a:tabLst>
                <a:tab pos="545465" algn="l"/>
              </a:tabLst>
            </a:pPr>
            <a:r>
              <a:rPr dirty="0" sz="2100">
                <a:solidFill>
                  <a:srgbClr val="003366"/>
                </a:solidFill>
                <a:latin typeface="Arial"/>
                <a:cs typeface="Arial"/>
              </a:rPr>
              <a:t>1.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Column Constraints: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appear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individual 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column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definitions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dirty="0" sz="2800" spc="-10">
                <a:solidFill>
                  <a:srgbClr val="003366"/>
                </a:solidFill>
                <a:latin typeface="Arial"/>
                <a:cs typeface="Arial"/>
              </a:rPr>
              <a:t>CREATE TABLE 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eg.</a:t>
            </a:r>
            <a:endParaRPr sz="28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990"/>
              </a:spcBef>
            </a:pPr>
            <a:r>
              <a:rPr dirty="0" sz="2400" spc="-5">
                <a:solidFill>
                  <a:srgbClr val="9800FF"/>
                </a:solidFill>
                <a:latin typeface="Arial"/>
                <a:cs typeface="Arial"/>
              </a:rPr>
              <a:t>CREATE TABLE</a:t>
            </a:r>
            <a:r>
              <a:rPr dirty="0" sz="2400" spc="-10">
                <a:solidFill>
                  <a:srgbClr val="9800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9800FF"/>
                </a:solidFill>
                <a:latin typeface="Arial"/>
                <a:cs typeface="Arial"/>
              </a:rPr>
              <a:t>TEST2</a:t>
            </a:r>
            <a:endParaRPr sz="2400">
              <a:latin typeface="Arial"/>
              <a:cs typeface="Arial"/>
            </a:endParaRPr>
          </a:p>
          <a:p>
            <a:pPr marL="546100" marR="1305560">
              <a:lnSpc>
                <a:spcPct val="120800"/>
              </a:lnSpc>
              <a:spcBef>
                <a:spcPts val="80"/>
              </a:spcBef>
            </a:pPr>
            <a:r>
              <a:rPr dirty="0" sz="2400">
                <a:solidFill>
                  <a:srgbClr val="9800FF"/>
                </a:solidFill>
                <a:latin typeface="Arial"/>
                <a:cs typeface="Arial"/>
              </a:rPr>
              <a:t>( </a:t>
            </a:r>
            <a:r>
              <a:rPr dirty="0" sz="2400" spc="-5">
                <a:solidFill>
                  <a:srgbClr val="9800FF"/>
                </a:solidFill>
                <a:latin typeface="Arial"/>
                <a:cs typeface="Arial"/>
              </a:rPr>
              <a:t>ROLLNO NUMBER PRIMARY KEY,  NAME VARCHAR2(15)</a:t>
            </a:r>
            <a:r>
              <a:rPr dirty="0" sz="2400" spc="-15">
                <a:solidFill>
                  <a:srgbClr val="9800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800FF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05179"/>
            <a:ext cx="73158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Advanced Constraint</a:t>
            </a:r>
            <a:r>
              <a:rPr dirty="0" spc="-35"/>
              <a:t> </a:t>
            </a:r>
            <a:r>
              <a:rPr dirty="0" spc="-5"/>
              <a:t>Capabilities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97940"/>
            <a:ext cx="2594610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6666"/>
                </a:solidFill>
                <a:latin typeface="Arial"/>
                <a:cs typeface="Arial"/>
              </a:rPr>
              <a:t>(contd.)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tabLst>
                <a:tab pos="1078865" algn="l"/>
              </a:tabLst>
            </a:pPr>
            <a:r>
              <a:rPr dirty="0" sz="2100">
                <a:solidFill>
                  <a:srgbClr val="003366"/>
                </a:solidFill>
                <a:latin typeface="Arial"/>
                <a:cs typeface="Arial"/>
              </a:rPr>
              <a:t>1.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Domains: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2948940"/>
            <a:ext cx="22479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463290"/>
            <a:ext cx="22479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3978909"/>
            <a:ext cx="22479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4494529"/>
            <a:ext cx="22479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5008879"/>
            <a:ext cx="22479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539" y="2823210"/>
            <a:ext cx="7416800" cy="3026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54330">
              <a:lnSpc>
                <a:spcPct val="120700"/>
              </a:lnSpc>
              <a:spcBef>
                <a:spcPts val="95"/>
              </a:spcBef>
            </a:pP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specialized type of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column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constraint 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Provide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capability to define new data types 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Predefined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data type + additional</a:t>
            </a:r>
            <a:r>
              <a:rPr dirty="0" sz="2800" spc="-2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constraints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once created,can be used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in place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of data</a:t>
            </a:r>
            <a:r>
              <a:rPr dirty="0" sz="28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type</a:t>
            </a:r>
            <a:endParaRPr sz="2800">
              <a:latin typeface="Arial"/>
              <a:cs typeface="Arial"/>
            </a:endParaRPr>
          </a:p>
          <a:p>
            <a:pPr marL="12700" marR="1186180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Defined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outside the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table with </a:t>
            </a:r>
            <a:r>
              <a:rPr dirty="0" sz="2800" spc="-10">
                <a:solidFill>
                  <a:srgbClr val="003366"/>
                </a:solidFill>
                <a:latin typeface="Arial"/>
                <a:cs typeface="Arial"/>
              </a:rPr>
              <a:t>CREATE  DOMAIN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 statement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Advanced Constraint</a:t>
            </a:r>
            <a:r>
              <a:rPr dirty="0" spc="-35"/>
              <a:t> </a:t>
            </a:r>
            <a:r>
              <a:rPr dirty="0" spc="-5"/>
              <a:t>Capabilities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297940"/>
            <a:ext cx="170116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6666"/>
                </a:solidFill>
                <a:latin typeface="Arial"/>
                <a:cs typeface="Arial"/>
              </a:rPr>
              <a:t>(contd.)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358390"/>
            <a:ext cx="7230109" cy="3961129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546100" marR="5080" indent="-533400">
              <a:lnSpc>
                <a:spcPts val="2590"/>
              </a:lnSpc>
              <a:spcBef>
                <a:spcPts val="425"/>
              </a:spcBef>
              <a:tabLst>
                <a:tab pos="545465" algn="l"/>
              </a:tabLst>
            </a:pPr>
            <a:r>
              <a:rPr dirty="0" sz="1800" spc="-5">
                <a:solidFill>
                  <a:srgbClr val="003366"/>
                </a:solidFill>
                <a:latin typeface="Arial"/>
                <a:cs typeface="Arial"/>
              </a:rPr>
              <a:t>1.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Table Constraints:usually appear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as a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group after  column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definitions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Eg. Create table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offices</a:t>
            </a:r>
            <a:endParaRPr sz="2400">
              <a:latin typeface="Arial"/>
              <a:cs typeface="Arial"/>
            </a:endParaRPr>
          </a:p>
          <a:p>
            <a:pPr marL="546100" marR="3304540" indent="-533400">
              <a:lnSpc>
                <a:spcPts val="3190"/>
              </a:lnSpc>
              <a:spcBef>
                <a:spcPts val="155"/>
              </a:spcBef>
              <a:tabLst>
                <a:tab pos="545465" algn="l"/>
              </a:tabLst>
            </a:pP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(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office number(5)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not </a:t>
            </a:r>
            <a:r>
              <a:rPr dirty="0" sz="2400" spc="-10">
                <a:solidFill>
                  <a:srgbClr val="CC0000"/>
                </a:solidFill>
                <a:latin typeface="Arial"/>
                <a:cs typeface="Arial"/>
              </a:rPr>
              <a:t>null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, 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city varchar2(15),</a:t>
            </a:r>
            <a:endParaRPr sz="2400">
              <a:latin typeface="Arial"/>
              <a:cs typeface="Arial"/>
            </a:endParaRPr>
          </a:p>
          <a:p>
            <a:pPr marL="546100" marR="4083050">
              <a:lnSpc>
                <a:spcPts val="3190"/>
              </a:lnSpc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mgr number(4),  </a:t>
            </a:r>
            <a:r>
              <a:rPr dirty="0" sz="2400" spc="-5">
                <a:solidFill>
                  <a:srgbClr val="9800FF"/>
                </a:solidFill>
                <a:latin typeface="Arial"/>
                <a:cs typeface="Arial"/>
              </a:rPr>
              <a:t>primary</a:t>
            </a:r>
            <a:r>
              <a:rPr dirty="0" sz="2400" spc="-30">
                <a:solidFill>
                  <a:srgbClr val="9800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9800FF"/>
                </a:solidFill>
                <a:latin typeface="Arial"/>
                <a:cs typeface="Arial"/>
              </a:rPr>
              <a:t>key(office),</a:t>
            </a:r>
            <a:endParaRPr sz="2400">
              <a:latin typeface="Arial"/>
              <a:cs typeface="Arial"/>
            </a:endParaRPr>
          </a:p>
          <a:p>
            <a:pPr marL="546100" marR="407670">
              <a:lnSpc>
                <a:spcPts val="3190"/>
              </a:lnSpc>
            </a:pPr>
            <a:r>
              <a:rPr dirty="0" sz="2400" spc="-5">
                <a:solidFill>
                  <a:srgbClr val="9800FF"/>
                </a:solidFill>
                <a:latin typeface="Arial"/>
                <a:cs typeface="Arial"/>
              </a:rPr>
              <a:t>foreign </a:t>
            </a:r>
            <a:r>
              <a:rPr dirty="0" sz="2400">
                <a:solidFill>
                  <a:srgbClr val="9800FF"/>
                </a:solidFill>
                <a:latin typeface="Arial"/>
                <a:cs typeface="Arial"/>
              </a:rPr>
              <a:t>key(mgr) </a:t>
            </a:r>
            <a:r>
              <a:rPr dirty="0" sz="2400" spc="-5">
                <a:solidFill>
                  <a:srgbClr val="9800FF"/>
                </a:solidFill>
                <a:latin typeface="Arial"/>
                <a:cs typeface="Arial"/>
              </a:rPr>
              <a:t>references salesreps(empno)  on delete </a:t>
            </a:r>
            <a:r>
              <a:rPr dirty="0" sz="2400">
                <a:solidFill>
                  <a:srgbClr val="9800FF"/>
                </a:solidFill>
                <a:latin typeface="Arial"/>
                <a:cs typeface="Arial"/>
              </a:rPr>
              <a:t>set </a:t>
            </a:r>
            <a:r>
              <a:rPr dirty="0" sz="2400" spc="-10">
                <a:solidFill>
                  <a:srgbClr val="9800FF"/>
                </a:solidFill>
                <a:latin typeface="Arial"/>
                <a:cs typeface="Arial"/>
              </a:rPr>
              <a:t>null,</a:t>
            </a:r>
            <a:endParaRPr sz="24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155"/>
              </a:spcBef>
              <a:tabLst>
                <a:tab pos="2755265" algn="l"/>
              </a:tabLst>
            </a:pPr>
            <a:r>
              <a:rPr dirty="0" sz="2400" spc="-5">
                <a:solidFill>
                  <a:srgbClr val="9800FF"/>
                </a:solidFill>
                <a:latin typeface="Arial"/>
                <a:cs typeface="Arial"/>
              </a:rPr>
              <a:t>unique(city)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Advanced Constraint</a:t>
            </a:r>
            <a:r>
              <a:rPr dirty="0" spc="-35"/>
              <a:t> </a:t>
            </a:r>
            <a:r>
              <a:rPr dirty="0" spc="-5"/>
              <a:t>Capabilities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297940"/>
            <a:ext cx="170116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6666"/>
                </a:solidFill>
                <a:latin typeface="Arial"/>
                <a:cs typeface="Arial"/>
              </a:rPr>
              <a:t>(contd.)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839" y="2665730"/>
            <a:ext cx="170815" cy="83566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3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935729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5839" y="2319020"/>
            <a:ext cx="7519670" cy="230378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9"/>
              </a:spcBef>
              <a:tabLst>
                <a:tab pos="532765" algn="l"/>
              </a:tabLst>
            </a:pPr>
            <a:r>
              <a:rPr dirty="0" sz="1800" spc="-5">
                <a:solidFill>
                  <a:srgbClr val="003366"/>
                </a:solidFill>
                <a:latin typeface="Arial"/>
                <a:cs typeface="Arial"/>
              </a:rPr>
              <a:t>1.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Assertions</a:t>
            </a:r>
            <a:endParaRPr sz="240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309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Specified outside table</a:t>
            </a:r>
            <a:r>
              <a:rPr dirty="0" sz="2400" spc="-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definition</a:t>
            </a:r>
            <a:endParaRPr sz="2400">
              <a:latin typeface="Arial"/>
              <a:cs typeface="Arial"/>
            </a:endParaRPr>
          </a:p>
          <a:p>
            <a:pPr marL="533400" marR="5080">
              <a:lnSpc>
                <a:spcPts val="2590"/>
              </a:lnSpc>
              <a:spcBef>
                <a:spcPts val="635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Specifies relationship between data values crossing  multiple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  <a:p>
            <a:pPr marL="533400" marR="645160">
              <a:lnSpc>
                <a:spcPts val="2590"/>
              </a:lnSpc>
              <a:spcBef>
                <a:spcPts val="600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Create large database processing overhead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so 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defined with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care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4597400"/>
            <a:ext cx="7303134" cy="2051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6100" marR="2699385" indent="-533400">
              <a:lnSpc>
                <a:spcPct val="110800"/>
              </a:lnSpc>
              <a:spcBef>
                <a:spcPts val="95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Eg. Create assertion cr_ord  check(customer.credit_limit&lt;=</a:t>
            </a:r>
            <a:endParaRPr sz="2400">
              <a:latin typeface="Arial"/>
              <a:cs typeface="Arial"/>
            </a:endParaRPr>
          </a:p>
          <a:p>
            <a:pPr marL="1841500" marR="1826895">
              <a:lnSpc>
                <a:spcPts val="3190"/>
              </a:lnSpc>
              <a:spcBef>
                <a:spcPts val="160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select sum(orders.amount) 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from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 orders</a:t>
            </a:r>
            <a:endParaRPr sz="2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150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where</a:t>
            </a:r>
            <a:r>
              <a:rPr dirty="0" sz="24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orders.cust=customer.cust_num);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50787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SQL2 Constraint</a:t>
            </a:r>
            <a:r>
              <a:rPr dirty="0" spc="-65"/>
              <a:t> </a:t>
            </a:r>
            <a:r>
              <a:rPr dirty="0" spc="-5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395220"/>
            <a:ext cx="23139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1.	</a:t>
            </a:r>
            <a:r>
              <a:rPr dirty="0" sz="2800" spc="-10">
                <a:solidFill>
                  <a:srgbClr val="CC0000"/>
                </a:solidFill>
                <a:latin typeface="Arial"/>
                <a:cs typeface="Arial"/>
              </a:rPr>
              <a:t>NOT</a:t>
            </a:r>
            <a:r>
              <a:rPr dirty="0" sz="2800" spc="-8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NULL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948940"/>
            <a:ext cx="224790" cy="859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2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dirty="0" sz="21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539" y="2823210"/>
            <a:ext cx="3213100" cy="1054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500"/>
              </a:lnSpc>
              <a:spcBef>
                <a:spcPts val="100"/>
              </a:spcBef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Prevents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null</a:t>
            </a:r>
            <a:r>
              <a:rPr dirty="0" sz="2800" spc="-5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values 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Column</a:t>
            </a:r>
            <a:r>
              <a:rPr dirty="0" sz="2800" spc="-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constraint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68814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SQL2 Constraint Types</a:t>
            </a:r>
            <a:r>
              <a:rPr dirty="0" spc="-40"/>
              <a:t> </a:t>
            </a:r>
            <a:r>
              <a:rPr dirty="0" spc="-5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433320"/>
            <a:ext cx="224790" cy="1375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2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1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2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dirty="0" sz="21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4405629"/>
            <a:ext cx="22479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539" y="2306320"/>
            <a:ext cx="6816725" cy="2940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5085">
              <a:lnSpc>
                <a:spcPct val="120800"/>
              </a:lnSpc>
              <a:spcBef>
                <a:spcPts val="100"/>
              </a:spcBef>
              <a:tabLst>
                <a:tab pos="3136265" algn="l"/>
              </a:tabLst>
            </a:pPr>
            <a:r>
              <a:rPr dirty="0" sz="2800" spc="-10">
                <a:solidFill>
                  <a:srgbClr val="CC0000"/>
                </a:solidFill>
                <a:latin typeface="Arial"/>
                <a:cs typeface="Arial"/>
              </a:rPr>
              <a:t>PRIMARY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CC0000"/>
                </a:solidFill>
                <a:latin typeface="Arial"/>
                <a:cs typeface="Arial"/>
              </a:rPr>
              <a:t>KEY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unique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and not null 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Can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be a column or a table</a:t>
            </a:r>
            <a:r>
              <a:rPr dirty="0" sz="2800" spc="-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constraint</a:t>
            </a:r>
            <a:endParaRPr sz="2800">
              <a:latin typeface="Arial"/>
              <a:cs typeface="Arial"/>
            </a:endParaRPr>
          </a:p>
          <a:p>
            <a:pPr marL="12700" marR="45085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When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 single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column,column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constraint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is 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convenient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00"/>
              </a:spcBef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When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on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multiple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columns,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table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constraint 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must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67532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SQL2 Constraint</a:t>
            </a:r>
            <a:r>
              <a:rPr dirty="0" spc="-55"/>
              <a:t> </a:t>
            </a:r>
            <a:r>
              <a:rPr dirty="0" spc="-5"/>
              <a:t>Types(contd.)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395220"/>
            <a:ext cx="193928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2100">
                <a:solidFill>
                  <a:srgbClr val="003366"/>
                </a:solidFill>
                <a:latin typeface="Arial"/>
                <a:cs typeface="Arial"/>
              </a:rPr>
              <a:t>1.	</a:t>
            </a:r>
            <a:r>
              <a:rPr dirty="0" sz="2800" spc="-10">
                <a:solidFill>
                  <a:srgbClr val="CC0000"/>
                </a:solidFill>
                <a:latin typeface="Arial"/>
                <a:cs typeface="Arial"/>
              </a:rPr>
              <a:t>UNIQUE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948940"/>
            <a:ext cx="224790" cy="859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2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dirty="0" sz="21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405629"/>
            <a:ext cx="22479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21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539" y="2823210"/>
            <a:ext cx="7291705" cy="242316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Column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or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table</a:t>
            </a:r>
            <a:r>
              <a:rPr dirty="0" sz="2800" spc="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constraint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When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for a single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column,column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constraint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is 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convenient</a:t>
            </a:r>
            <a:endParaRPr sz="2800">
              <a:latin typeface="Arial"/>
              <a:cs typeface="Arial"/>
            </a:endParaRPr>
          </a:p>
          <a:p>
            <a:pPr marL="12700" marR="580390">
              <a:lnSpc>
                <a:spcPct val="100000"/>
              </a:lnSpc>
              <a:spcBef>
                <a:spcPts val="700"/>
              </a:spcBef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When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on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combination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multiple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columns, 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table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constraint</a:t>
            </a:r>
            <a:r>
              <a:rPr dirty="0" sz="28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must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59905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When </a:t>
            </a:r>
            <a:r>
              <a:rPr dirty="0" spc="-10"/>
              <a:t>is </a:t>
            </a:r>
            <a:r>
              <a:rPr dirty="0" spc="-5"/>
              <a:t>data integrity</a:t>
            </a:r>
            <a:r>
              <a:rPr dirty="0" spc="-20"/>
              <a:t> </a:t>
            </a:r>
            <a:r>
              <a:rPr dirty="0" spc="-10"/>
              <a:t>lost?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739" y="2306320"/>
            <a:ext cx="6717030" cy="208661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0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Invalid data added to the</a:t>
            </a:r>
            <a:r>
              <a:rPr dirty="0" sz="2800" spc="-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database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Existing data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modified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to incorrect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 value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Changes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to database</a:t>
            </a:r>
            <a:r>
              <a:rPr dirty="0" sz="2800" spc="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lost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Changes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partially</a:t>
            </a:r>
            <a:r>
              <a:rPr dirty="0" sz="2800" spc="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applied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68814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SQL2 Constraint Types</a:t>
            </a:r>
            <a:r>
              <a:rPr dirty="0" spc="-40"/>
              <a:t> </a:t>
            </a:r>
            <a:r>
              <a:rPr dirty="0" spc="-5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839" y="2870200"/>
            <a:ext cx="170815" cy="74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4119879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926329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5839" y="2319020"/>
            <a:ext cx="7693659" cy="3331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3400" marR="1106170" indent="-533400">
              <a:lnSpc>
                <a:spcPct val="120800"/>
              </a:lnSpc>
              <a:spcBef>
                <a:spcPts val="100"/>
              </a:spcBef>
              <a:tabLst>
                <a:tab pos="532765" algn="l"/>
              </a:tabLst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4.	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Referential Integrity (Foreign Key) Constraint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 Column or table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constraint</a:t>
            </a:r>
            <a:endParaRPr sz="2400">
              <a:latin typeface="Arial"/>
              <a:cs typeface="Arial"/>
            </a:endParaRPr>
          </a:p>
          <a:p>
            <a:pPr marL="533400" marR="937894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When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for a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single column,column constraint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is 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convenient</a:t>
            </a:r>
            <a:endParaRPr sz="2400">
              <a:latin typeface="Arial"/>
              <a:cs typeface="Arial"/>
            </a:endParaRPr>
          </a:p>
          <a:p>
            <a:pPr marL="533400" marR="682625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When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on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combination of multiple columns, table  constraint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 must</a:t>
            </a:r>
            <a:endParaRPr sz="2400">
              <a:latin typeface="Arial"/>
              <a:cs typeface="Arial"/>
            </a:endParaRPr>
          </a:p>
          <a:p>
            <a:pPr marL="533400" marR="5080">
              <a:lnSpc>
                <a:spcPct val="100000"/>
              </a:lnSpc>
              <a:spcBef>
                <a:spcPts val="590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When many foreign key relationships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many tables,  convenient </a:t>
            </a:r>
            <a:r>
              <a:rPr dirty="0" sz="2400" spc="5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gather all together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as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table</a:t>
            </a:r>
            <a:r>
              <a:rPr dirty="0" sz="2400" spc="-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constraint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68814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SQL2 Constraint Types</a:t>
            </a:r>
            <a:r>
              <a:rPr dirty="0" spc="-40"/>
              <a:t> </a:t>
            </a:r>
            <a:r>
              <a:rPr dirty="0" spc="-5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739" y="2306320"/>
            <a:ext cx="7547609" cy="302895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5.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Check</a:t>
            </a:r>
            <a:r>
              <a:rPr dirty="0" sz="2800" spc="-42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Constraint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Column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or table</a:t>
            </a:r>
            <a:r>
              <a:rPr dirty="0" sz="2800" spc="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constraint</a:t>
            </a:r>
            <a:endParaRPr sz="2800">
              <a:latin typeface="Arial"/>
              <a:cs typeface="Arial"/>
            </a:endParaRPr>
          </a:p>
          <a:p>
            <a:pPr marL="381000" marR="30480" indent="-342900">
              <a:lnSpc>
                <a:spcPct val="100000"/>
              </a:lnSpc>
              <a:spcBef>
                <a:spcPts val="69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Only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constraint that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forms part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domain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and  assertion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definition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Specified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as search</a:t>
            </a:r>
            <a:r>
              <a:rPr dirty="0" sz="2800" spc="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condition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Constraint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satisfied if condition returns</a:t>
            </a:r>
            <a:r>
              <a:rPr dirty="0" sz="28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true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68814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SQL2 Constraint Types</a:t>
            </a:r>
            <a:r>
              <a:rPr dirty="0" spc="-40"/>
              <a:t> </a:t>
            </a:r>
            <a:r>
              <a:rPr dirty="0" spc="-5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739" y="2395220"/>
            <a:ext cx="7760970" cy="2762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marR="75819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For small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databases constraint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names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not  necessary</a:t>
            </a:r>
            <a:endParaRPr sz="2800">
              <a:latin typeface="Arial"/>
              <a:cs typeface="Arial"/>
            </a:endParaRPr>
          </a:p>
          <a:p>
            <a:pPr marL="381000" marR="302895" indent="-342900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For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larger databases ,constraint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names must 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be given</a:t>
            </a:r>
            <a:endParaRPr sz="2800">
              <a:latin typeface="Arial"/>
              <a:cs typeface="Arial"/>
            </a:endParaRPr>
          </a:p>
          <a:p>
            <a:pPr marL="381000" marR="30480" indent="-342900">
              <a:lnSpc>
                <a:spcPct val="100000"/>
              </a:lnSpc>
              <a:spcBef>
                <a:spcPts val="69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10">
                <a:solidFill>
                  <a:srgbClr val="003366"/>
                </a:solidFill>
                <a:latin typeface="Arial"/>
                <a:cs typeface="Arial"/>
              </a:rPr>
              <a:t>CHECK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constraint in an assertion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must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have a 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name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65068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Deferred Constraint</a:t>
            </a:r>
            <a:r>
              <a:rPr dirty="0" spc="-10"/>
              <a:t> </a:t>
            </a:r>
            <a:r>
              <a:rPr dirty="0" spc="-5"/>
              <a:t>Checking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739" y="2395220"/>
            <a:ext cx="7667625" cy="3188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marR="563245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Constraints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are checked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with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every insert ,  update and</a:t>
            </a:r>
            <a:r>
              <a:rPr dirty="0" sz="2800" spc="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delete</a:t>
            </a:r>
            <a:endParaRPr sz="2800">
              <a:latin typeface="Arial"/>
              <a:cs typeface="Arial"/>
            </a:endParaRPr>
          </a:p>
          <a:p>
            <a:pPr marL="381000" marR="149225" indent="-342900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Deferred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constraint checking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allows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checking  constraints at the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completion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of a 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transaction(COMMIT)</a:t>
            </a:r>
            <a:endParaRPr sz="2800">
              <a:latin typeface="Arial"/>
              <a:cs typeface="Arial"/>
            </a:endParaRPr>
          </a:p>
          <a:p>
            <a:pPr marL="381000" marR="30480" indent="-342900">
              <a:lnSpc>
                <a:spcPct val="100000"/>
              </a:lnSpc>
              <a:spcBef>
                <a:spcPts val="69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Useful when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several updates required at once  to keep database</a:t>
            </a:r>
            <a:r>
              <a:rPr dirty="0" sz="2800" spc="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consistent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297940"/>
            <a:ext cx="81800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Deferred Constraint</a:t>
            </a:r>
            <a:r>
              <a:rPr dirty="0" spc="-10"/>
              <a:t> </a:t>
            </a:r>
            <a:r>
              <a:rPr dirty="0" spc="-5"/>
              <a:t>Checking(contd.)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1600" rIns="0" bIns="0" rtlCol="0" vert="horz">
            <a:spAutoFit/>
          </a:bodyPr>
          <a:lstStyle/>
          <a:p>
            <a:pPr marL="982344" indent="-342900">
              <a:lnSpc>
                <a:spcPct val="100000"/>
              </a:lnSpc>
              <a:spcBef>
                <a:spcPts val="800"/>
              </a:spcBef>
              <a:buSzPct val="75000"/>
              <a:buFont typeface="Wingdings"/>
              <a:buChar char=""/>
              <a:tabLst>
                <a:tab pos="982344" algn="l"/>
                <a:tab pos="982980" algn="l"/>
              </a:tabLst>
            </a:pPr>
            <a:r>
              <a:rPr dirty="0" sz="2800" spc="-5"/>
              <a:t>At </a:t>
            </a:r>
            <a:r>
              <a:rPr dirty="0" sz="2800"/>
              <a:t>the </a:t>
            </a:r>
            <a:r>
              <a:rPr dirty="0" sz="2800" spc="-5"/>
              <a:t>time </a:t>
            </a:r>
            <a:r>
              <a:rPr dirty="0" sz="2800"/>
              <a:t>of constraint creation </a:t>
            </a:r>
            <a:r>
              <a:rPr dirty="0" sz="2800" spc="-5"/>
              <a:t>two</a:t>
            </a:r>
            <a:r>
              <a:rPr dirty="0" sz="2800"/>
              <a:t> options:</a:t>
            </a:r>
            <a:endParaRPr sz="2800"/>
          </a:p>
          <a:p>
            <a:pPr marL="982344" marR="461645" indent="-342900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"/>
              <a:tabLst>
                <a:tab pos="982344" algn="l"/>
                <a:tab pos="982980" algn="l"/>
              </a:tabLst>
            </a:pPr>
            <a:r>
              <a:rPr dirty="0" sz="2800" spc="-10"/>
              <a:t>DEFERRABLE: </a:t>
            </a:r>
            <a:r>
              <a:rPr dirty="0" sz="2800"/>
              <a:t>checking can be deferred to  the end of the</a:t>
            </a:r>
            <a:r>
              <a:rPr dirty="0" sz="2800" spc="5"/>
              <a:t> </a:t>
            </a:r>
            <a:r>
              <a:rPr dirty="0" sz="2800"/>
              <a:t>transaction</a:t>
            </a:r>
            <a:endParaRPr sz="2800"/>
          </a:p>
          <a:p>
            <a:pPr marL="982344" marR="30480" indent="-342900">
              <a:lnSpc>
                <a:spcPct val="100000"/>
              </a:lnSpc>
              <a:spcBef>
                <a:spcPts val="690"/>
              </a:spcBef>
              <a:buSzPct val="75000"/>
              <a:buFont typeface="Wingdings"/>
              <a:buChar char=""/>
              <a:tabLst>
                <a:tab pos="982344" algn="l"/>
                <a:tab pos="982980" algn="l"/>
              </a:tabLst>
            </a:pPr>
            <a:r>
              <a:rPr dirty="0" sz="2800" spc="-5"/>
              <a:t>NOT </a:t>
            </a:r>
            <a:r>
              <a:rPr dirty="0" sz="2800" spc="-10"/>
              <a:t>DEFERRABLE </a:t>
            </a:r>
            <a:r>
              <a:rPr dirty="0" sz="2800"/>
              <a:t>(default): checking cannot  be deferred.</a:t>
            </a:r>
            <a:endParaRPr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297940"/>
            <a:ext cx="81800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Deferred Constraint</a:t>
            </a:r>
            <a:r>
              <a:rPr dirty="0" spc="-10"/>
              <a:t> </a:t>
            </a:r>
            <a:r>
              <a:rPr dirty="0" spc="-5"/>
              <a:t>Checking(contd.)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428240"/>
            <a:ext cx="196215" cy="74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3677920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4769" y="2319020"/>
            <a:ext cx="7331075" cy="348361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700"/>
              </a:spcBef>
            </a:pP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For</a:t>
            </a:r>
            <a:r>
              <a:rPr dirty="0" sz="2400" spc="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DEFERRABLE:</a:t>
            </a:r>
            <a:endParaRPr sz="2400">
              <a:latin typeface="Arial"/>
              <a:cs typeface="Arial"/>
            </a:endParaRPr>
          </a:p>
          <a:p>
            <a:pPr marL="13970" marR="508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9800FF"/>
                </a:solidFill>
                <a:latin typeface="Arial"/>
                <a:cs typeface="Arial"/>
              </a:rPr>
              <a:t>Initially Immediate (default):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starts out as an immediate  constraint</a:t>
            </a:r>
            <a:endParaRPr sz="2400">
              <a:latin typeface="Arial"/>
              <a:cs typeface="Arial"/>
            </a:endParaRPr>
          </a:p>
          <a:p>
            <a:pPr marL="13970" marR="479425">
              <a:lnSpc>
                <a:spcPct val="120800"/>
              </a:lnSpc>
            </a:pPr>
            <a:r>
              <a:rPr dirty="0" sz="2400" spc="-5">
                <a:solidFill>
                  <a:srgbClr val="9800FF"/>
                </a:solidFill>
                <a:latin typeface="Arial"/>
                <a:cs typeface="Arial"/>
              </a:rPr>
              <a:t>Initially Deferred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:starts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out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as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deferred constraint  </a:t>
            </a:r>
            <a:r>
              <a:rPr dirty="0" sz="2400" spc="-5">
                <a:solidFill>
                  <a:srgbClr val="666698"/>
                </a:solidFill>
                <a:latin typeface="Arial"/>
                <a:cs typeface="Arial"/>
              </a:rPr>
              <a:t>Create assertion</a:t>
            </a:r>
            <a:r>
              <a:rPr dirty="0" sz="2400" spc="-10">
                <a:solidFill>
                  <a:srgbClr val="66669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666698"/>
                </a:solidFill>
                <a:latin typeface="Arial"/>
                <a:cs typeface="Arial"/>
              </a:rPr>
              <a:t>quota_totals</a:t>
            </a:r>
            <a:endParaRPr sz="2400">
              <a:latin typeface="Arial"/>
              <a:cs typeface="Arial"/>
            </a:endParaRPr>
          </a:p>
          <a:p>
            <a:pPr marL="12700" marR="625475" indent="1270">
              <a:lnSpc>
                <a:spcPts val="3479"/>
              </a:lnSpc>
              <a:spcBef>
                <a:spcPts val="204"/>
              </a:spcBef>
            </a:pPr>
            <a:r>
              <a:rPr dirty="0" sz="2400" spc="-5">
                <a:solidFill>
                  <a:srgbClr val="666698"/>
                </a:solidFill>
                <a:latin typeface="Arial"/>
                <a:cs typeface="Arial"/>
              </a:rPr>
              <a:t>Check ((offices.quota=sum(salesreps.quota)) </a:t>
            </a:r>
            <a:r>
              <a:rPr dirty="0" sz="2400" spc="-10">
                <a:solidFill>
                  <a:srgbClr val="666698"/>
                </a:solidFill>
                <a:latin typeface="Arial"/>
                <a:cs typeface="Arial"/>
              </a:rPr>
              <a:t>and  </a:t>
            </a:r>
            <a:r>
              <a:rPr dirty="0" sz="2400" spc="-5">
                <a:solidFill>
                  <a:srgbClr val="666698"/>
                </a:solidFill>
                <a:latin typeface="Arial"/>
                <a:cs typeface="Arial"/>
              </a:rPr>
              <a:t>(salesreps.rep_office=offices.office))</a:t>
            </a:r>
            <a:endParaRPr sz="24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385"/>
              </a:spcBef>
            </a:pPr>
            <a:r>
              <a:rPr dirty="0" sz="2400" spc="-5">
                <a:solidFill>
                  <a:srgbClr val="666698"/>
                </a:solidFill>
                <a:latin typeface="Arial"/>
                <a:cs typeface="Arial"/>
              </a:rPr>
              <a:t>deferrable initially immediate;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805179"/>
            <a:ext cx="8180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Deferred </a:t>
            </a:r>
            <a:r>
              <a:rPr dirty="0" spc="-5"/>
              <a:t>Constraint</a:t>
            </a:r>
            <a:r>
              <a:rPr dirty="0" spc="-30"/>
              <a:t> </a:t>
            </a:r>
            <a:r>
              <a:rPr dirty="0" spc="-5"/>
              <a:t>Checking(contd.)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97940"/>
            <a:ext cx="43427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6666"/>
                </a:solidFill>
                <a:latin typeface="Arial"/>
                <a:cs typeface="Arial"/>
              </a:rPr>
              <a:t>SET</a:t>
            </a:r>
            <a:r>
              <a:rPr dirty="0" sz="3600" spc="-80" b="1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006666"/>
                </a:solidFill>
                <a:latin typeface="Arial"/>
                <a:cs typeface="Arial"/>
              </a:rPr>
              <a:t>CONSTRAINTS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391409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3344" rIns="0" bIns="0" rtlCol="0" vert="horz">
            <a:spAutoFit/>
          </a:bodyPr>
          <a:lstStyle/>
          <a:p>
            <a:pPr marL="982344" marR="5080">
              <a:lnSpc>
                <a:spcPts val="2590"/>
              </a:lnSpc>
              <a:spcBef>
                <a:spcPts val="425"/>
              </a:spcBef>
            </a:pPr>
            <a:r>
              <a:rPr dirty="0" spc="-5"/>
              <a:t>SET CONSTRAINTS </a:t>
            </a:r>
            <a:r>
              <a:rPr dirty="0"/>
              <a:t>:to </a:t>
            </a:r>
            <a:r>
              <a:rPr dirty="0" spc="-5"/>
              <a:t>control </a:t>
            </a:r>
            <a:r>
              <a:rPr dirty="0"/>
              <a:t>the </a:t>
            </a:r>
            <a:r>
              <a:rPr dirty="0" spc="-5"/>
              <a:t>immediate </a:t>
            </a:r>
            <a:r>
              <a:rPr dirty="0"/>
              <a:t>or  </a:t>
            </a:r>
            <a:r>
              <a:rPr dirty="0" spc="-5"/>
              <a:t>deferred processing </a:t>
            </a:r>
            <a:r>
              <a:rPr dirty="0"/>
              <a:t>of </a:t>
            </a:r>
            <a:r>
              <a:rPr dirty="0" spc="-5"/>
              <a:t>constraints</a:t>
            </a:r>
          </a:p>
          <a:p>
            <a:pPr marL="639445" marR="2004060">
              <a:lnSpc>
                <a:spcPts val="3190"/>
              </a:lnSpc>
              <a:spcBef>
                <a:spcPts val="120"/>
              </a:spcBef>
            </a:pPr>
            <a:r>
              <a:rPr dirty="0" spc="-5">
                <a:solidFill>
                  <a:srgbClr val="9800FF"/>
                </a:solidFill>
              </a:rPr>
              <a:t>Set constraints quota_totals deferred  </a:t>
            </a:r>
            <a:r>
              <a:rPr dirty="0" spc="-5">
                <a:solidFill>
                  <a:srgbClr val="006666"/>
                </a:solidFill>
              </a:rPr>
              <a:t>Insert………..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3139" y="3863340"/>
            <a:ext cx="7544434" cy="3037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370195">
              <a:lnSpc>
                <a:spcPct val="110800"/>
              </a:lnSpc>
              <a:spcBef>
                <a:spcPts val="95"/>
              </a:spcBef>
            </a:pPr>
            <a:r>
              <a:rPr dirty="0" sz="2400" spc="-5">
                <a:solidFill>
                  <a:srgbClr val="006666"/>
                </a:solidFill>
                <a:latin typeface="Arial"/>
                <a:cs typeface="Arial"/>
              </a:rPr>
              <a:t>Delete………..  </a:t>
            </a:r>
            <a:r>
              <a:rPr dirty="0" sz="2400" spc="-5">
                <a:solidFill>
                  <a:srgbClr val="9800FF"/>
                </a:solidFill>
                <a:latin typeface="Arial"/>
                <a:cs typeface="Arial"/>
              </a:rPr>
              <a:t>Commit  </a:t>
            </a:r>
            <a:r>
              <a:rPr dirty="0" sz="2400">
                <a:solidFill>
                  <a:srgbClr val="006666"/>
                </a:solidFill>
                <a:latin typeface="Arial"/>
                <a:cs typeface="Arial"/>
              </a:rPr>
              <a:t>I</a:t>
            </a:r>
            <a:r>
              <a:rPr dirty="0" sz="2400" spc="-10">
                <a:solidFill>
                  <a:srgbClr val="006666"/>
                </a:solidFill>
                <a:latin typeface="Arial"/>
                <a:cs typeface="Arial"/>
              </a:rPr>
              <a:t>n</a:t>
            </a:r>
            <a:r>
              <a:rPr dirty="0" sz="2400">
                <a:solidFill>
                  <a:srgbClr val="006666"/>
                </a:solidFill>
                <a:latin typeface="Arial"/>
                <a:cs typeface="Arial"/>
              </a:rPr>
              <a:t>sert…………</a:t>
            </a:r>
            <a:r>
              <a:rPr dirty="0" sz="2400" spc="10">
                <a:solidFill>
                  <a:srgbClr val="006666"/>
                </a:solidFill>
                <a:latin typeface="Arial"/>
                <a:cs typeface="Arial"/>
              </a:rPr>
              <a:t>.</a:t>
            </a:r>
            <a:r>
              <a:rPr dirty="0" sz="2400">
                <a:solidFill>
                  <a:srgbClr val="006666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172085" indent="-342900">
              <a:lnSpc>
                <a:spcPts val="2590"/>
              </a:lnSpc>
              <a:spcBef>
                <a:spcPts val="640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Initially the constraint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will not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be checked for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first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insert 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and delete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statements,changes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will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be checked at 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commit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quota_totals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again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is set </a:t>
            </a:r>
            <a:r>
              <a:rPr dirty="0" sz="2400" spc="5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9800FF"/>
                </a:solidFill>
                <a:latin typeface="Arial"/>
                <a:cs typeface="Arial"/>
              </a:rPr>
              <a:t>deferrable  </a:t>
            </a:r>
            <a:r>
              <a:rPr dirty="0" sz="2400" spc="-10">
                <a:solidFill>
                  <a:srgbClr val="9800FF"/>
                </a:solidFill>
                <a:latin typeface="Arial"/>
                <a:cs typeface="Arial"/>
              </a:rPr>
              <a:t>initially</a:t>
            </a:r>
            <a:r>
              <a:rPr dirty="0" sz="2400" spc="5">
                <a:solidFill>
                  <a:srgbClr val="9800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9800FF"/>
                </a:solidFill>
                <a:latin typeface="Arial"/>
                <a:cs typeface="Arial"/>
              </a:rPr>
              <a:t>immediate.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Second insert statement would be checked</a:t>
            </a:r>
            <a:r>
              <a:rPr dirty="0" sz="2400" spc="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immediately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62200" y="373380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344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0" cy="4648200"/>
          </a:xfrm>
          <a:custGeom>
            <a:avLst/>
            <a:gdLst/>
            <a:ahLst/>
            <a:cxnLst/>
            <a:rect l="l" t="t" r="r" b="b"/>
            <a:pathLst>
              <a:path w="762000" h="4648200">
                <a:moveTo>
                  <a:pt x="0" y="4648200"/>
                </a:moveTo>
                <a:lnTo>
                  <a:pt x="762000" y="4648200"/>
                </a:lnTo>
                <a:lnTo>
                  <a:pt x="762000" y="0"/>
                </a:lnTo>
                <a:lnTo>
                  <a:pt x="0" y="0"/>
                </a:lnTo>
                <a:lnTo>
                  <a:pt x="0" y="4648200"/>
                </a:lnTo>
                <a:close/>
              </a:path>
            </a:pathLst>
          </a:custGeom>
          <a:solidFill>
            <a:srgbClr val="98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022340"/>
            <a:ext cx="762000" cy="835660"/>
          </a:xfrm>
          <a:custGeom>
            <a:avLst/>
            <a:gdLst/>
            <a:ahLst/>
            <a:cxnLst/>
            <a:rect l="l" t="t" r="r" b="b"/>
            <a:pathLst>
              <a:path w="762000" h="835659">
                <a:moveTo>
                  <a:pt x="0" y="835660"/>
                </a:moveTo>
                <a:lnTo>
                  <a:pt x="762000" y="835660"/>
                </a:lnTo>
                <a:lnTo>
                  <a:pt x="762000" y="0"/>
                </a:lnTo>
                <a:lnTo>
                  <a:pt x="0" y="0"/>
                </a:lnTo>
                <a:lnTo>
                  <a:pt x="0" y="835660"/>
                </a:lnTo>
                <a:close/>
              </a:path>
            </a:pathLst>
          </a:custGeom>
          <a:solidFill>
            <a:srgbClr val="98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5800" y="0"/>
            <a:ext cx="2514600" cy="1066800"/>
          </a:xfrm>
          <a:custGeom>
            <a:avLst/>
            <a:gdLst/>
            <a:ahLst/>
            <a:cxnLst/>
            <a:rect l="l" t="t" r="r" b="b"/>
            <a:pathLst>
              <a:path w="2514600" h="1066800">
                <a:moveTo>
                  <a:pt x="2514600" y="0"/>
                </a:moveTo>
                <a:lnTo>
                  <a:pt x="0" y="0"/>
                </a:lnTo>
                <a:lnTo>
                  <a:pt x="0" y="1066800"/>
                </a:lnTo>
                <a:lnTo>
                  <a:pt x="2514600" y="1066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98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762000"/>
            <a:ext cx="5105400" cy="609600"/>
          </a:xfrm>
          <a:custGeom>
            <a:avLst/>
            <a:gdLst/>
            <a:ahLst/>
            <a:cxnLst/>
            <a:rect l="l" t="t" r="r" b="b"/>
            <a:pathLst>
              <a:path w="5105400" h="609600">
                <a:moveTo>
                  <a:pt x="4800600" y="0"/>
                </a:moveTo>
                <a:lnTo>
                  <a:pt x="304800" y="0"/>
                </a:lnTo>
                <a:lnTo>
                  <a:pt x="259232" y="4419"/>
                </a:lnTo>
                <a:lnTo>
                  <a:pt x="214579" y="17068"/>
                </a:lnTo>
                <a:lnTo>
                  <a:pt x="171754" y="37033"/>
                </a:lnTo>
                <a:lnTo>
                  <a:pt x="131673" y="63398"/>
                </a:lnTo>
                <a:lnTo>
                  <a:pt x="95250" y="95250"/>
                </a:lnTo>
                <a:lnTo>
                  <a:pt x="63398" y="131673"/>
                </a:lnTo>
                <a:lnTo>
                  <a:pt x="37033" y="171754"/>
                </a:lnTo>
                <a:lnTo>
                  <a:pt x="17068" y="214579"/>
                </a:lnTo>
                <a:lnTo>
                  <a:pt x="4419" y="259232"/>
                </a:lnTo>
                <a:lnTo>
                  <a:pt x="0" y="304800"/>
                </a:lnTo>
                <a:lnTo>
                  <a:pt x="4419" y="350367"/>
                </a:lnTo>
                <a:lnTo>
                  <a:pt x="17068" y="395020"/>
                </a:lnTo>
                <a:lnTo>
                  <a:pt x="37033" y="437845"/>
                </a:lnTo>
                <a:lnTo>
                  <a:pt x="63398" y="477926"/>
                </a:lnTo>
                <a:lnTo>
                  <a:pt x="95250" y="514350"/>
                </a:lnTo>
                <a:lnTo>
                  <a:pt x="131673" y="546201"/>
                </a:lnTo>
                <a:lnTo>
                  <a:pt x="171754" y="572566"/>
                </a:lnTo>
                <a:lnTo>
                  <a:pt x="214579" y="592531"/>
                </a:lnTo>
                <a:lnTo>
                  <a:pt x="259232" y="605180"/>
                </a:lnTo>
                <a:lnTo>
                  <a:pt x="304800" y="609600"/>
                </a:lnTo>
                <a:lnTo>
                  <a:pt x="4800600" y="609600"/>
                </a:lnTo>
                <a:lnTo>
                  <a:pt x="4846167" y="605180"/>
                </a:lnTo>
                <a:lnTo>
                  <a:pt x="4890820" y="592531"/>
                </a:lnTo>
                <a:lnTo>
                  <a:pt x="4933645" y="572566"/>
                </a:lnTo>
                <a:lnTo>
                  <a:pt x="4973726" y="546201"/>
                </a:lnTo>
                <a:lnTo>
                  <a:pt x="5010150" y="514350"/>
                </a:lnTo>
                <a:lnTo>
                  <a:pt x="5042001" y="477926"/>
                </a:lnTo>
                <a:lnTo>
                  <a:pt x="5068366" y="437845"/>
                </a:lnTo>
                <a:lnTo>
                  <a:pt x="5088331" y="395020"/>
                </a:lnTo>
                <a:lnTo>
                  <a:pt x="5100980" y="350367"/>
                </a:lnTo>
                <a:lnTo>
                  <a:pt x="5105400" y="304800"/>
                </a:lnTo>
                <a:lnTo>
                  <a:pt x="5100980" y="259232"/>
                </a:lnTo>
                <a:lnTo>
                  <a:pt x="5088331" y="214579"/>
                </a:lnTo>
                <a:lnTo>
                  <a:pt x="5068366" y="171754"/>
                </a:lnTo>
                <a:lnTo>
                  <a:pt x="5042001" y="131673"/>
                </a:lnTo>
                <a:lnTo>
                  <a:pt x="5010150" y="95250"/>
                </a:lnTo>
                <a:lnTo>
                  <a:pt x="4973726" y="63398"/>
                </a:lnTo>
                <a:lnTo>
                  <a:pt x="4933645" y="37033"/>
                </a:lnTo>
                <a:lnTo>
                  <a:pt x="4890820" y="17068"/>
                </a:lnTo>
                <a:lnTo>
                  <a:pt x="4846167" y="4419"/>
                </a:lnTo>
                <a:lnTo>
                  <a:pt x="4800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9600" y="1981200"/>
            <a:ext cx="7010400" cy="317500"/>
          </a:xfrm>
          <a:custGeom>
            <a:avLst/>
            <a:gdLst/>
            <a:ahLst/>
            <a:cxnLst/>
            <a:rect l="l" t="t" r="r" b="b"/>
            <a:pathLst>
              <a:path w="7010400" h="317500">
                <a:moveTo>
                  <a:pt x="0" y="0"/>
                </a:moveTo>
                <a:lnTo>
                  <a:pt x="0" y="317500"/>
                </a:lnTo>
                <a:lnTo>
                  <a:pt x="7010400" y="317500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600" y="1981200"/>
            <a:ext cx="393700" cy="318770"/>
          </a:xfrm>
          <a:custGeom>
            <a:avLst/>
            <a:gdLst/>
            <a:ahLst/>
            <a:cxnLst/>
            <a:rect l="l" t="t" r="r" b="b"/>
            <a:pathLst>
              <a:path w="393700" h="318769">
                <a:moveTo>
                  <a:pt x="393700" y="0"/>
                </a:moveTo>
                <a:lnTo>
                  <a:pt x="196850" y="0"/>
                </a:lnTo>
                <a:lnTo>
                  <a:pt x="147872" y="6291"/>
                </a:lnTo>
                <a:lnTo>
                  <a:pt x="101788" y="23659"/>
                </a:lnTo>
                <a:lnTo>
                  <a:pt x="61277" y="49847"/>
                </a:lnTo>
                <a:lnTo>
                  <a:pt x="29021" y="82597"/>
                </a:lnTo>
                <a:lnTo>
                  <a:pt x="7702" y="119650"/>
                </a:lnTo>
                <a:lnTo>
                  <a:pt x="0" y="158750"/>
                </a:lnTo>
                <a:lnTo>
                  <a:pt x="7702" y="198384"/>
                </a:lnTo>
                <a:lnTo>
                  <a:pt x="29021" y="235796"/>
                </a:lnTo>
                <a:lnTo>
                  <a:pt x="61277" y="268763"/>
                </a:lnTo>
                <a:lnTo>
                  <a:pt x="101788" y="295063"/>
                </a:lnTo>
                <a:lnTo>
                  <a:pt x="147872" y="312472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939" y="840740"/>
            <a:ext cx="3430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Business</a:t>
            </a:r>
            <a:r>
              <a:rPr dirty="0" spc="-75"/>
              <a:t> </a:t>
            </a:r>
            <a:r>
              <a:rPr dirty="0" spc="-5"/>
              <a:t>Rules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6939" y="2352040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3159759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3967479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6144" marR="17399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Manager </a:t>
            </a:r>
            <a:r>
              <a:rPr dirty="0"/>
              <a:t>to be </a:t>
            </a:r>
            <a:r>
              <a:rPr dirty="0" spc="-5"/>
              <a:t>notified whenever </a:t>
            </a:r>
            <a:r>
              <a:rPr dirty="0"/>
              <a:t>a </a:t>
            </a:r>
            <a:r>
              <a:rPr dirty="0" spc="-5"/>
              <a:t>customer </a:t>
            </a:r>
            <a:r>
              <a:rPr dirty="0" spc="-10"/>
              <a:t>is  assigned </a:t>
            </a:r>
            <a:r>
              <a:rPr dirty="0"/>
              <a:t>a </a:t>
            </a:r>
            <a:r>
              <a:rPr dirty="0" spc="-5"/>
              <a:t>credit limit of </a:t>
            </a:r>
            <a:r>
              <a:rPr dirty="0"/>
              <a:t>more </a:t>
            </a:r>
            <a:r>
              <a:rPr dirty="0" spc="-5"/>
              <a:t>than Rs.1</a:t>
            </a:r>
            <a:r>
              <a:rPr dirty="0" spc="45"/>
              <a:t> </a:t>
            </a:r>
            <a:r>
              <a:rPr dirty="0" spc="-5"/>
              <a:t>lakh</a:t>
            </a:r>
          </a:p>
          <a:p>
            <a:pPr marL="906144" marR="971550">
              <a:lnSpc>
                <a:spcPct val="100000"/>
              </a:lnSpc>
              <a:spcBef>
                <a:spcPts val="600"/>
              </a:spcBef>
            </a:pPr>
            <a:r>
              <a:rPr dirty="0" spc="-5"/>
              <a:t>Manager </a:t>
            </a:r>
            <a:r>
              <a:rPr dirty="0"/>
              <a:t>to be </a:t>
            </a:r>
            <a:r>
              <a:rPr dirty="0" spc="-5"/>
              <a:t>notified whenever </a:t>
            </a:r>
            <a:r>
              <a:rPr dirty="0"/>
              <a:t>a </a:t>
            </a:r>
            <a:r>
              <a:rPr dirty="0" spc="-5"/>
              <a:t>Sales  Representative finishes quota</a:t>
            </a:r>
            <a:r>
              <a:rPr dirty="0" spc="-30"/>
              <a:t> </a:t>
            </a:r>
            <a:r>
              <a:rPr dirty="0" spc="-5"/>
              <a:t>assigned</a:t>
            </a:r>
          </a:p>
          <a:p>
            <a:pPr marL="906144" marR="5080">
              <a:lnSpc>
                <a:spcPct val="100000"/>
              </a:lnSpc>
              <a:spcBef>
                <a:spcPts val="600"/>
              </a:spcBef>
            </a:pPr>
            <a:r>
              <a:rPr dirty="0" spc="-5"/>
              <a:t>When </a:t>
            </a:r>
            <a:r>
              <a:rPr dirty="0"/>
              <a:t>a </a:t>
            </a:r>
            <a:r>
              <a:rPr dirty="0" spc="-10"/>
              <a:t>new </a:t>
            </a:r>
            <a:r>
              <a:rPr dirty="0" spc="-5"/>
              <a:t>order is taken Qty_in_hand </a:t>
            </a:r>
            <a:r>
              <a:rPr dirty="0" spc="-10"/>
              <a:t>is </a:t>
            </a:r>
            <a:r>
              <a:rPr dirty="0" spc="5"/>
              <a:t>to </a:t>
            </a:r>
            <a:r>
              <a:rPr dirty="0" spc="-5"/>
              <a:t>be  decreased by the quantity</a:t>
            </a:r>
            <a:r>
              <a:rPr dirty="0" spc="10"/>
              <a:t> </a:t>
            </a:r>
            <a:r>
              <a:rPr dirty="0" spc="-5"/>
              <a:t>ordered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4648200"/>
            <a:ext cx="9144000" cy="1374140"/>
          </a:xfrm>
          <a:custGeom>
            <a:avLst/>
            <a:gdLst/>
            <a:ahLst/>
            <a:cxnLst/>
            <a:rect l="l" t="t" r="r" b="b"/>
            <a:pathLst>
              <a:path w="9144000" h="1374139">
                <a:moveTo>
                  <a:pt x="0" y="0"/>
                </a:moveTo>
                <a:lnTo>
                  <a:pt x="9144000" y="0"/>
                </a:lnTo>
                <a:lnTo>
                  <a:pt x="9144000" y="1374140"/>
                </a:lnTo>
                <a:lnTo>
                  <a:pt x="0" y="1374140"/>
                </a:lnTo>
                <a:lnTo>
                  <a:pt x="0" y="0"/>
                </a:lnTo>
                <a:close/>
              </a:path>
            </a:pathLst>
          </a:custGeom>
          <a:solidFill>
            <a:srgbClr val="98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7469" y="4682490"/>
            <a:ext cx="8926830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003366"/>
                </a:solidFill>
                <a:latin typeface="Times New Roman"/>
                <a:cs typeface="Times New Roman"/>
              </a:rPr>
              <a:t>DBMS responsible </a:t>
            </a:r>
            <a:r>
              <a:rPr dirty="0" sz="2800" b="1">
                <a:solidFill>
                  <a:srgbClr val="003366"/>
                </a:solidFill>
                <a:latin typeface="Times New Roman"/>
                <a:cs typeface="Times New Roman"/>
              </a:rPr>
              <a:t>for </a:t>
            </a:r>
            <a:r>
              <a:rPr dirty="0" sz="2800" spc="-5" b="1">
                <a:solidFill>
                  <a:srgbClr val="003366"/>
                </a:solidFill>
                <a:latin typeface="Times New Roman"/>
                <a:cs typeface="Times New Roman"/>
              </a:rPr>
              <a:t>storing,organizing data,ensuring  </a:t>
            </a:r>
            <a:r>
              <a:rPr dirty="0" sz="2800" b="1">
                <a:solidFill>
                  <a:srgbClr val="003366"/>
                </a:solidFill>
                <a:latin typeface="Times New Roman"/>
                <a:cs typeface="Times New Roman"/>
              </a:rPr>
              <a:t>data </a:t>
            </a:r>
            <a:r>
              <a:rPr dirty="0" sz="2800" spc="-5" b="1">
                <a:solidFill>
                  <a:srgbClr val="003366"/>
                </a:solidFill>
                <a:latin typeface="Times New Roman"/>
                <a:cs typeface="Times New Roman"/>
              </a:rPr>
              <a:t>integrity.Enforcing business rules </a:t>
            </a:r>
            <a:r>
              <a:rPr dirty="0" sz="2800" b="1">
                <a:solidFill>
                  <a:srgbClr val="003366"/>
                </a:solidFill>
                <a:latin typeface="Times New Roman"/>
                <a:cs typeface="Times New Roman"/>
              </a:rPr>
              <a:t>is the </a:t>
            </a:r>
            <a:r>
              <a:rPr dirty="0" sz="2800" spc="-5" b="1">
                <a:solidFill>
                  <a:srgbClr val="003366"/>
                </a:solidFill>
                <a:latin typeface="Times New Roman"/>
                <a:cs typeface="Times New Roman"/>
              </a:rPr>
              <a:t>responsibility  </a:t>
            </a:r>
            <a:r>
              <a:rPr dirty="0" sz="2800" b="1">
                <a:solidFill>
                  <a:srgbClr val="003366"/>
                </a:solidFill>
                <a:latin typeface="Times New Roman"/>
                <a:cs typeface="Times New Roman"/>
              </a:rPr>
              <a:t>of application </a:t>
            </a:r>
            <a:r>
              <a:rPr dirty="0" sz="2800" spc="-5" b="1">
                <a:solidFill>
                  <a:srgbClr val="003366"/>
                </a:solidFill>
                <a:latin typeface="Times New Roman"/>
                <a:cs typeface="Times New Roman"/>
              </a:rPr>
              <a:t>programs accessing </a:t>
            </a:r>
            <a:r>
              <a:rPr dirty="0" sz="2800" b="1">
                <a:solidFill>
                  <a:srgbClr val="003366"/>
                </a:solidFill>
                <a:latin typeface="Times New Roman"/>
                <a:cs typeface="Times New Roman"/>
              </a:rPr>
              <a:t>the</a:t>
            </a:r>
            <a:r>
              <a:rPr dirty="0" sz="2800" spc="-35" b="1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3366"/>
                </a:solidFill>
                <a:latin typeface="Times New Roman"/>
                <a:cs typeface="Times New Roman"/>
              </a:rPr>
              <a:t>database.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5105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Business</a:t>
            </a:r>
            <a:r>
              <a:rPr dirty="0" spc="-55"/>
              <a:t> </a:t>
            </a:r>
            <a:r>
              <a:rPr dirty="0" spc="-5"/>
              <a:t>Rules(contd.)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5181600"/>
            <a:ext cx="7543800" cy="947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0670" y="2188573"/>
            <a:ext cx="8366125" cy="3905250"/>
          </a:xfrm>
          <a:prstGeom prst="rect">
            <a:avLst/>
          </a:prstGeom>
        </p:spPr>
        <p:txBody>
          <a:bodyPr wrap="square" lIns="0" tIns="2203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35"/>
              </a:spcBef>
            </a:pPr>
            <a:r>
              <a:rPr dirty="0" sz="2400" spc="-5" b="1">
                <a:solidFill>
                  <a:srgbClr val="003366"/>
                </a:solidFill>
                <a:latin typeface="Times New Roman"/>
                <a:cs typeface="Times New Roman"/>
              </a:rPr>
              <a:t>Disadvantages </a:t>
            </a:r>
            <a:r>
              <a:rPr dirty="0" sz="2400" b="1">
                <a:solidFill>
                  <a:srgbClr val="003366"/>
                </a:solidFill>
                <a:latin typeface="Times New Roman"/>
                <a:cs typeface="Times New Roman"/>
              </a:rPr>
              <a:t>of application programs enforcing </a:t>
            </a:r>
            <a:r>
              <a:rPr dirty="0" sz="2400" spc="-5" b="1">
                <a:solidFill>
                  <a:srgbClr val="003366"/>
                </a:solidFill>
                <a:latin typeface="Times New Roman"/>
                <a:cs typeface="Times New Roman"/>
              </a:rPr>
              <a:t>business</a:t>
            </a:r>
            <a:r>
              <a:rPr dirty="0" sz="2400" spc="-15" b="1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66"/>
                </a:solidFill>
                <a:latin typeface="Times New Roman"/>
                <a:cs typeface="Times New Roman"/>
              </a:rPr>
              <a:t>rules</a:t>
            </a:r>
            <a:endParaRPr sz="2400">
              <a:latin typeface="Times New Roman"/>
              <a:cs typeface="Times New Roman"/>
            </a:endParaRPr>
          </a:p>
          <a:p>
            <a:pPr marL="1068070" indent="-342900">
              <a:lnSpc>
                <a:spcPct val="100000"/>
              </a:lnSpc>
              <a:spcBef>
                <a:spcPts val="1910"/>
              </a:spcBef>
              <a:buSzPct val="75000"/>
              <a:buFont typeface="Wingdings"/>
              <a:buChar char=""/>
              <a:tabLst>
                <a:tab pos="1067435" algn="l"/>
                <a:tab pos="106807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Duplication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dirty="0" sz="28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effort</a:t>
            </a:r>
            <a:endParaRPr sz="2800">
              <a:latin typeface="Arial"/>
              <a:cs typeface="Arial"/>
            </a:endParaRPr>
          </a:p>
          <a:p>
            <a:pPr marL="1068070" indent="-342900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"/>
              <a:tabLst>
                <a:tab pos="1067435" algn="l"/>
                <a:tab pos="1068070" algn="l"/>
              </a:tabLst>
            </a:pP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Lack of</a:t>
            </a:r>
            <a:r>
              <a:rPr dirty="0" sz="28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consistency</a:t>
            </a:r>
            <a:endParaRPr sz="2800">
              <a:latin typeface="Arial"/>
              <a:cs typeface="Arial"/>
            </a:endParaRPr>
          </a:p>
          <a:p>
            <a:pPr marL="1068070" indent="-342900">
              <a:lnSpc>
                <a:spcPct val="100000"/>
              </a:lnSpc>
              <a:spcBef>
                <a:spcPts val="690"/>
              </a:spcBef>
              <a:buSzPct val="75000"/>
              <a:buFont typeface="Wingdings"/>
              <a:buChar char=""/>
              <a:tabLst>
                <a:tab pos="1067435" algn="l"/>
                <a:tab pos="106807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Maintenance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problems</a:t>
            </a:r>
            <a:endParaRPr sz="2800">
              <a:latin typeface="Arial"/>
              <a:cs typeface="Arial"/>
            </a:endParaRPr>
          </a:p>
          <a:p>
            <a:pPr marL="1068070" indent="-342900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"/>
              <a:tabLst>
                <a:tab pos="1067435" algn="l"/>
                <a:tab pos="106807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Complexity</a:t>
            </a:r>
            <a:endParaRPr sz="2800">
              <a:latin typeface="Arial"/>
              <a:cs typeface="Arial"/>
            </a:endParaRPr>
          </a:p>
          <a:p>
            <a:pPr marL="3982085" marR="359410" indent="-3169920">
              <a:lnSpc>
                <a:spcPct val="100000"/>
              </a:lnSpc>
              <a:spcBef>
                <a:spcPts val="1870"/>
              </a:spcBef>
            </a:pPr>
            <a:r>
              <a:rPr dirty="0" sz="2800" spc="-10">
                <a:solidFill>
                  <a:srgbClr val="003366"/>
                </a:solidFill>
                <a:latin typeface="Lucida Sans Unicode"/>
                <a:cs typeface="Lucida Sans Unicode"/>
              </a:rPr>
              <a:t>Triggers </a:t>
            </a:r>
            <a:r>
              <a:rPr dirty="0" sz="2800" spc="-5">
                <a:solidFill>
                  <a:srgbClr val="003366"/>
                </a:solidFill>
                <a:latin typeface="Lucida Sans Unicode"/>
                <a:cs typeface="Lucida Sans Unicode"/>
              </a:rPr>
              <a:t>help DBMS in enforcing business  rules</a:t>
            </a:r>
            <a:endParaRPr sz="2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805179"/>
            <a:ext cx="5105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Business</a:t>
            </a:r>
            <a:r>
              <a:rPr dirty="0" spc="-55"/>
              <a:t> </a:t>
            </a:r>
            <a:r>
              <a:rPr dirty="0" spc="-5"/>
              <a:t>Rules(contd.)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297940"/>
            <a:ext cx="8060055" cy="4918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6666"/>
                </a:solidFill>
                <a:latin typeface="Arial"/>
                <a:cs typeface="Arial"/>
              </a:rPr>
              <a:t>TRIGGERS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algn="ctr" marR="52705">
              <a:lnSpc>
                <a:spcPct val="100000"/>
              </a:lnSpc>
            </a:pPr>
            <a:r>
              <a:rPr dirty="0" sz="3200" spc="-5" b="1">
                <a:solidFill>
                  <a:srgbClr val="003366"/>
                </a:solidFill>
                <a:latin typeface="Times New Roman"/>
                <a:cs typeface="Times New Roman"/>
              </a:rPr>
              <a:t>For </a:t>
            </a:r>
            <a:r>
              <a:rPr dirty="0" sz="3200" b="1">
                <a:solidFill>
                  <a:srgbClr val="003366"/>
                </a:solidFill>
                <a:latin typeface="Times New Roman"/>
                <a:cs typeface="Times New Roman"/>
              </a:rPr>
              <a:t>any event that causes a change in</a:t>
            </a:r>
            <a:r>
              <a:rPr dirty="0" sz="3200" spc="60" b="1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3366"/>
                </a:solidFill>
                <a:latin typeface="Times New Roman"/>
                <a:cs typeface="Times New Roman"/>
              </a:rPr>
              <a:t>the</a:t>
            </a:r>
            <a:endParaRPr sz="3200">
              <a:latin typeface="Times New Roman"/>
              <a:cs typeface="Times New Roman"/>
            </a:endParaRPr>
          </a:p>
          <a:p>
            <a:pPr algn="ctr" marL="281940">
              <a:lnSpc>
                <a:spcPct val="100000"/>
              </a:lnSpc>
            </a:pPr>
            <a:r>
              <a:rPr dirty="0" sz="3200" b="1">
                <a:solidFill>
                  <a:srgbClr val="003366"/>
                </a:solidFill>
                <a:latin typeface="Times New Roman"/>
                <a:cs typeface="Times New Roman"/>
              </a:rPr>
              <a:t>database</a:t>
            </a:r>
            <a:r>
              <a:rPr dirty="0" sz="3200" spc="5" b="1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3366"/>
                </a:solidFill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algn="ctr" marL="41275">
              <a:lnSpc>
                <a:spcPts val="3835"/>
              </a:lnSpc>
            </a:pPr>
            <a:r>
              <a:rPr dirty="0" sz="3200" spc="5" b="1">
                <a:solidFill>
                  <a:srgbClr val="003366"/>
                </a:solidFill>
                <a:latin typeface="Times New Roman"/>
                <a:cs typeface="Times New Roman"/>
              </a:rPr>
              <a:t>user can </a:t>
            </a:r>
            <a:r>
              <a:rPr dirty="0" sz="3200" b="1">
                <a:solidFill>
                  <a:srgbClr val="003366"/>
                </a:solidFill>
                <a:latin typeface="Times New Roman"/>
                <a:cs typeface="Times New Roman"/>
              </a:rPr>
              <a:t>specify an action to be </a:t>
            </a:r>
            <a:r>
              <a:rPr dirty="0" sz="3200" spc="5" b="1">
                <a:solidFill>
                  <a:srgbClr val="003366"/>
                </a:solidFill>
                <a:latin typeface="Times New Roman"/>
                <a:cs typeface="Times New Roman"/>
              </a:rPr>
              <a:t>carried </a:t>
            </a:r>
            <a:r>
              <a:rPr dirty="0" sz="3200" b="1">
                <a:solidFill>
                  <a:srgbClr val="003366"/>
                </a:solidFill>
                <a:latin typeface="Times New Roman"/>
                <a:cs typeface="Times New Roman"/>
              </a:rPr>
              <a:t>out by</a:t>
            </a:r>
            <a:endParaRPr sz="3200">
              <a:latin typeface="Times New Roman"/>
              <a:cs typeface="Times New Roman"/>
            </a:endParaRPr>
          </a:p>
          <a:p>
            <a:pPr algn="ctr" marL="283210">
              <a:lnSpc>
                <a:spcPts val="3835"/>
              </a:lnSpc>
            </a:pPr>
            <a:r>
              <a:rPr dirty="0" sz="3200" b="1">
                <a:solidFill>
                  <a:srgbClr val="003366"/>
                </a:solidFill>
                <a:latin typeface="Times New Roman"/>
                <a:cs typeface="Times New Roman"/>
              </a:rPr>
              <a:t>DBMS</a:t>
            </a:r>
            <a:endParaRPr sz="3200">
              <a:latin typeface="Times New Roman"/>
              <a:cs typeface="Times New Roman"/>
            </a:endParaRPr>
          </a:p>
          <a:p>
            <a:pPr algn="ctr" marL="41910">
              <a:lnSpc>
                <a:spcPct val="100000"/>
              </a:lnSpc>
            </a:pPr>
            <a:r>
              <a:rPr dirty="0" sz="3200" b="1">
                <a:solidFill>
                  <a:srgbClr val="003366"/>
                </a:solidFill>
                <a:latin typeface="Times New Roman"/>
                <a:cs typeface="Times New Roman"/>
              </a:rPr>
              <a:t>using a</a:t>
            </a:r>
            <a:r>
              <a:rPr dirty="0" sz="3200" spc="5" b="1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3366"/>
                </a:solidFill>
                <a:latin typeface="Times New Roman"/>
                <a:cs typeface="Times New Roman"/>
              </a:rPr>
              <a:t>trigger</a:t>
            </a:r>
            <a:endParaRPr sz="3200">
              <a:latin typeface="Times New Roman"/>
              <a:cs typeface="Times New Roman"/>
            </a:endParaRPr>
          </a:p>
          <a:p>
            <a:pPr marL="90170" marR="345440" indent="-77470">
              <a:lnSpc>
                <a:spcPts val="6000"/>
              </a:lnSpc>
              <a:spcBef>
                <a:spcPts val="20"/>
              </a:spcBef>
              <a:tabLst>
                <a:tab pos="1530985" algn="l"/>
              </a:tabLst>
            </a:pPr>
            <a:r>
              <a:rPr dirty="0" sz="2400" spc="-5">
                <a:solidFill>
                  <a:srgbClr val="9800FF"/>
                </a:solidFill>
                <a:latin typeface="Times New Roman"/>
                <a:cs typeface="Times New Roman"/>
              </a:rPr>
              <a:t>Events</a:t>
            </a:r>
            <a:r>
              <a:rPr dirty="0" sz="2400" spc="15">
                <a:solidFill>
                  <a:srgbClr val="98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9800FF"/>
                </a:solidFill>
                <a:latin typeface="Times New Roman"/>
                <a:cs typeface="Times New Roman"/>
              </a:rPr>
              <a:t>that	can trigger </a:t>
            </a:r>
            <a:r>
              <a:rPr dirty="0" sz="2400" spc="-5">
                <a:solidFill>
                  <a:srgbClr val="9800FF"/>
                </a:solidFill>
                <a:latin typeface="Times New Roman"/>
                <a:cs typeface="Times New Roman"/>
              </a:rPr>
              <a:t>an </a:t>
            </a:r>
            <a:r>
              <a:rPr dirty="0" sz="2400">
                <a:solidFill>
                  <a:srgbClr val="9800FF"/>
                </a:solidFill>
                <a:latin typeface="Times New Roman"/>
                <a:cs typeface="Times New Roman"/>
              </a:rPr>
              <a:t>action </a:t>
            </a:r>
            <a:r>
              <a:rPr dirty="0" sz="2400" spc="5">
                <a:solidFill>
                  <a:srgbClr val="9800FF"/>
                </a:solidFill>
                <a:latin typeface="Times New Roman"/>
                <a:cs typeface="Times New Roman"/>
              </a:rPr>
              <a:t>are </a:t>
            </a:r>
            <a:r>
              <a:rPr dirty="0" sz="2400">
                <a:solidFill>
                  <a:srgbClr val="9800FF"/>
                </a:solidFill>
                <a:latin typeface="Times New Roman"/>
                <a:cs typeface="Times New Roman"/>
              </a:rPr>
              <a:t>insert, update </a:t>
            </a:r>
            <a:r>
              <a:rPr dirty="0" sz="2400" spc="-5">
                <a:solidFill>
                  <a:srgbClr val="9800FF"/>
                </a:solidFill>
                <a:latin typeface="Times New Roman"/>
                <a:cs typeface="Times New Roman"/>
              </a:rPr>
              <a:t>and </a:t>
            </a:r>
            <a:r>
              <a:rPr dirty="0" sz="2400">
                <a:solidFill>
                  <a:srgbClr val="9800FF"/>
                </a:solidFill>
                <a:latin typeface="Times New Roman"/>
                <a:cs typeface="Times New Roman"/>
              </a:rPr>
              <a:t>delete  Action triggered by the </a:t>
            </a:r>
            <a:r>
              <a:rPr dirty="0" sz="2400" spc="-5">
                <a:solidFill>
                  <a:srgbClr val="9800FF"/>
                </a:solidFill>
                <a:latin typeface="Times New Roman"/>
                <a:cs typeface="Times New Roman"/>
              </a:rPr>
              <a:t>event </a:t>
            </a:r>
            <a:r>
              <a:rPr dirty="0" sz="2400">
                <a:solidFill>
                  <a:srgbClr val="9800FF"/>
                </a:solidFill>
                <a:latin typeface="Times New Roman"/>
                <a:cs typeface="Times New Roman"/>
              </a:rPr>
              <a:t>is a sequence of </a:t>
            </a:r>
            <a:r>
              <a:rPr dirty="0" sz="2400" spc="-5">
                <a:solidFill>
                  <a:srgbClr val="9800FF"/>
                </a:solidFill>
                <a:latin typeface="Times New Roman"/>
                <a:cs typeface="Times New Roman"/>
              </a:rPr>
              <a:t>SQL </a:t>
            </a:r>
            <a:r>
              <a:rPr dirty="0" sz="2400">
                <a:solidFill>
                  <a:srgbClr val="9800FF"/>
                </a:solidFill>
                <a:latin typeface="Times New Roman"/>
                <a:cs typeface="Times New Roman"/>
              </a:rPr>
              <a:t>statements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805179"/>
            <a:ext cx="70885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How </a:t>
            </a:r>
            <a:r>
              <a:rPr dirty="0"/>
              <a:t>is </a:t>
            </a:r>
            <a:r>
              <a:rPr dirty="0" spc="-5"/>
              <a:t>data integrity</a:t>
            </a:r>
            <a:r>
              <a:rPr dirty="0" spc="-35"/>
              <a:t> </a:t>
            </a:r>
            <a:r>
              <a:rPr dirty="0" spc="-5"/>
              <a:t>preserved?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280920"/>
            <a:ext cx="7771765" cy="189992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3600" spc="-5">
                <a:solidFill>
                  <a:srgbClr val="003366"/>
                </a:solidFill>
                <a:latin typeface="Lucida Sans Unicode"/>
                <a:cs typeface="Lucida Sans Unicode"/>
              </a:rPr>
              <a:t>Through </a:t>
            </a:r>
            <a:r>
              <a:rPr dirty="0" sz="3600">
                <a:solidFill>
                  <a:srgbClr val="003366"/>
                </a:solidFill>
                <a:latin typeface="Lucida Sans Unicode"/>
                <a:cs typeface="Lucida Sans Unicode"/>
              </a:rPr>
              <a:t>Data </a:t>
            </a:r>
            <a:r>
              <a:rPr dirty="0" sz="3600" spc="-5">
                <a:solidFill>
                  <a:srgbClr val="003366"/>
                </a:solidFill>
                <a:latin typeface="Lucida Sans Unicode"/>
                <a:cs typeface="Lucida Sans Unicode"/>
              </a:rPr>
              <a:t>Integrity</a:t>
            </a:r>
            <a:r>
              <a:rPr dirty="0" sz="3600" spc="-30">
                <a:solidFill>
                  <a:srgbClr val="003366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5">
                <a:solidFill>
                  <a:srgbClr val="0000CC"/>
                </a:solidFill>
                <a:latin typeface="Lucida Sans Unicode"/>
                <a:cs typeface="Lucida Sans Unicode"/>
              </a:rPr>
              <a:t>Constraints</a:t>
            </a:r>
            <a:endParaRPr sz="3600">
              <a:latin typeface="Lucida Sans Unicode"/>
              <a:cs typeface="Lucida Sans Unicode"/>
            </a:endParaRPr>
          </a:p>
          <a:p>
            <a:pPr marL="355600" marR="582295" indent="-342900">
              <a:lnSpc>
                <a:spcPct val="100000"/>
              </a:lnSpc>
              <a:spcBef>
                <a:spcPts val="900"/>
              </a:spcBef>
            </a:pPr>
            <a:r>
              <a:rPr dirty="0" sz="3600">
                <a:solidFill>
                  <a:srgbClr val="003366"/>
                </a:solidFill>
                <a:latin typeface="Arial"/>
                <a:cs typeface="Arial"/>
              </a:rPr>
              <a:t>Constraints restrict </a:t>
            </a:r>
            <a:r>
              <a:rPr dirty="0" sz="3600" spc="-5">
                <a:solidFill>
                  <a:srgbClr val="003366"/>
                </a:solidFill>
                <a:latin typeface="Arial"/>
                <a:cs typeface="Arial"/>
              </a:rPr>
              <a:t>data </a:t>
            </a:r>
            <a:r>
              <a:rPr dirty="0" sz="3600">
                <a:solidFill>
                  <a:srgbClr val="003366"/>
                </a:solidFill>
                <a:latin typeface="Arial"/>
                <a:cs typeface="Arial"/>
              </a:rPr>
              <a:t>values</a:t>
            </a:r>
            <a:r>
              <a:rPr dirty="0" sz="3600" spc="-1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003366"/>
                </a:solidFill>
                <a:latin typeface="Arial"/>
                <a:cs typeface="Arial"/>
              </a:rPr>
              <a:t>that  can be </a:t>
            </a:r>
            <a:r>
              <a:rPr dirty="0" sz="3600" spc="-5">
                <a:solidFill>
                  <a:srgbClr val="003366"/>
                </a:solidFill>
                <a:latin typeface="Arial"/>
                <a:cs typeface="Arial"/>
              </a:rPr>
              <a:t>inserted or</a:t>
            </a:r>
            <a:r>
              <a:rPr dirty="0" sz="3600" spc="-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003366"/>
                </a:solidFill>
                <a:latin typeface="Arial"/>
                <a:cs typeface="Arial"/>
              </a:rPr>
              <a:t>updated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805179"/>
            <a:ext cx="5105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Business</a:t>
            </a:r>
            <a:r>
              <a:rPr dirty="0" spc="-55"/>
              <a:t> </a:t>
            </a:r>
            <a:r>
              <a:rPr dirty="0" spc="-5"/>
              <a:t>Rules(contd.)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297940"/>
            <a:ext cx="24123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6666"/>
                </a:solidFill>
                <a:latin typeface="Arial"/>
                <a:cs typeface="Arial"/>
              </a:rPr>
              <a:t>T</a:t>
            </a:r>
            <a:r>
              <a:rPr dirty="0" sz="3600" spc="-5" b="1">
                <a:solidFill>
                  <a:srgbClr val="006666"/>
                </a:solidFill>
                <a:latin typeface="Arial"/>
                <a:cs typeface="Arial"/>
              </a:rPr>
              <a:t>R</a:t>
            </a:r>
            <a:r>
              <a:rPr dirty="0" sz="3600" b="1">
                <a:solidFill>
                  <a:srgbClr val="006666"/>
                </a:solidFill>
                <a:latin typeface="Arial"/>
                <a:cs typeface="Arial"/>
              </a:rPr>
              <a:t>I</a:t>
            </a:r>
            <a:r>
              <a:rPr dirty="0" sz="3600" spc="-15" b="1">
                <a:solidFill>
                  <a:srgbClr val="006666"/>
                </a:solidFill>
                <a:latin typeface="Arial"/>
                <a:cs typeface="Arial"/>
              </a:rPr>
              <a:t>G</a:t>
            </a:r>
            <a:r>
              <a:rPr dirty="0" sz="3600" b="1">
                <a:solidFill>
                  <a:srgbClr val="006666"/>
                </a:solidFill>
                <a:latin typeface="Arial"/>
                <a:cs typeface="Arial"/>
              </a:rPr>
              <a:t>GE</a:t>
            </a:r>
            <a:r>
              <a:rPr dirty="0" sz="3600" spc="-5" b="1">
                <a:solidFill>
                  <a:srgbClr val="006666"/>
                </a:solidFill>
                <a:latin typeface="Arial"/>
                <a:cs typeface="Arial"/>
              </a:rPr>
              <a:t>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69" y="2382520"/>
            <a:ext cx="7783195" cy="3298190"/>
          </a:xfrm>
          <a:prstGeom prst="rect">
            <a:avLst/>
          </a:prstGeom>
        </p:spPr>
        <p:txBody>
          <a:bodyPr wrap="square" lIns="0" tIns="1790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2400">
                <a:solidFill>
                  <a:srgbClr val="9800FF"/>
                </a:solidFill>
                <a:latin typeface="Times New Roman"/>
                <a:cs typeface="Times New Roman"/>
              </a:rPr>
              <a:t>Inserting records </a:t>
            </a:r>
            <a:r>
              <a:rPr dirty="0" sz="2400" spc="5">
                <a:solidFill>
                  <a:srgbClr val="9800FF"/>
                </a:solidFill>
                <a:latin typeface="Times New Roman"/>
                <a:cs typeface="Times New Roman"/>
              </a:rPr>
              <a:t>in </a:t>
            </a:r>
            <a:r>
              <a:rPr dirty="0" sz="2400">
                <a:solidFill>
                  <a:srgbClr val="9800FF"/>
                </a:solidFill>
                <a:latin typeface="Times New Roman"/>
                <a:cs typeface="Times New Roman"/>
              </a:rPr>
              <a:t>separate highrankers table when marks</a:t>
            </a:r>
            <a:r>
              <a:rPr dirty="0" sz="2400" spc="-35">
                <a:solidFill>
                  <a:srgbClr val="98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9800FF"/>
                </a:solidFill>
                <a:latin typeface="Times New Roman"/>
                <a:cs typeface="Times New Roman"/>
              </a:rPr>
              <a:t>&gt;95</a:t>
            </a:r>
            <a:endParaRPr sz="2400">
              <a:latin typeface="Times New Roman"/>
              <a:cs typeface="Times New Roman"/>
            </a:endParaRPr>
          </a:p>
          <a:p>
            <a:pPr marL="13970" marR="3967479">
              <a:lnSpc>
                <a:spcPct val="120800"/>
              </a:lnSpc>
              <a:spcBef>
                <a:spcPts val="710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Create trigger top_stud_trig  after insert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on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student  referencing new as newstud 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when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(marks&gt;95)</a:t>
            </a:r>
            <a:endParaRPr sz="2400">
              <a:latin typeface="Arial"/>
              <a:cs typeface="Arial"/>
            </a:endParaRPr>
          </a:p>
          <a:p>
            <a:pPr marL="13970" marR="716915">
              <a:lnSpc>
                <a:spcPts val="3479"/>
              </a:lnSpc>
              <a:spcBef>
                <a:spcPts val="204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insert into highrankers values(newstud.rollno,marks)  for each</a:t>
            </a:r>
            <a:r>
              <a:rPr dirty="0" sz="2400" spc="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row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858000"/>
          </a:xfrm>
          <a:custGeom>
            <a:avLst/>
            <a:gdLst/>
            <a:ahLst/>
            <a:cxnLst/>
            <a:rect l="l" t="t" r="r" b="b"/>
            <a:pathLst>
              <a:path w="4572000" h="6858000">
                <a:moveTo>
                  <a:pt x="4572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lnTo>
                  <a:pt x="4572000" y="0"/>
                </a:lnTo>
                <a:close/>
              </a:path>
            </a:pathLst>
          </a:custGeom>
          <a:solidFill>
            <a:srgbClr val="98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5800" y="990600"/>
            <a:ext cx="5181600" cy="1905000"/>
          </a:xfrm>
          <a:custGeom>
            <a:avLst/>
            <a:gdLst/>
            <a:ahLst/>
            <a:cxnLst/>
            <a:rect l="l" t="t" r="r" b="b"/>
            <a:pathLst>
              <a:path w="5181600" h="1905000">
                <a:moveTo>
                  <a:pt x="4229100" y="0"/>
                </a:moveTo>
                <a:lnTo>
                  <a:pt x="952500" y="0"/>
                </a:lnTo>
                <a:lnTo>
                  <a:pt x="907866" y="1380"/>
                </a:lnTo>
                <a:lnTo>
                  <a:pt x="863319" y="5464"/>
                </a:lnTo>
                <a:lnTo>
                  <a:pt x="818947" y="12164"/>
                </a:lnTo>
                <a:lnTo>
                  <a:pt x="774836" y="21394"/>
                </a:lnTo>
                <a:lnTo>
                  <a:pt x="731074" y="33064"/>
                </a:lnTo>
                <a:lnTo>
                  <a:pt x="687748" y="47090"/>
                </a:lnTo>
                <a:lnTo>
                  <a:pt x="644946" y="63382"/>
                </a:lnTo>
                <a:lnTo>
                  <a:pt x="602753" y="81855"/>
                </a:lnTo>
                <a:lnTo>
                  <a:pt x="561259" y="102421"/>
                </a:lnTo>
                <a:lnTo>
                  <a:pt x="520549" y="124992"/>
                </a:lnTo>
                <a:lnTo>
                  <a:pt x="480711" y="149482"/>
                </a:lnTo>
                <a:lnTo>
                  <a:pt x="441833" y="175803"/>
                </a:lnTo>
                <a:lnTo>
                  <a:pt x="404001" y="203868"/>
                </a:lnTo>
                <a:lnTo>
                  <a:pt x="367303" y="233590"/>
                </a:lnTo>
                <a:lnTo>
                  <a:pt x="331825" y="264882"/>
                </a:lnTo>
                <a:lnTo>
                  <a:pt x="297656" y="297656"/>
                </a:lnTo>
                <a:lnTo>
                  <a:pt x="264882" y="331825"/>
                </a:lnTo>
                <a:lnTo>
                  <a:pt x="233590" y="367303"/>
                </a:lnTo>
                <a:lnTo>
                  <a:pt x="203868" y="404001"/>
                </a:lnTo>
                <a:lnTo>
                  <a:pt x="175803" y="441833"/>
                </a:lnTo>
                <a:lnTo>
                  <a:pt x="149482" y="480711"/>
                </a:lnTo>
                <a:lnTo>
                  <a:pt x="124992" y="520549"/>
                </a:lnTo>
                <a:lnTo>
                  <a:pt x="102421" y="561259"/>
                </a:lnTo>
                <a:lnTo>
                  <a:pt x="81855" y="602753"/>
                </a:lnTo>
                <a:lnTo>
                  <a:pt x="63382" y="644946"/>
                </a:lnTo>
                <a:lnTo>
                  <a:pt x="47090" y="687748"/>
                </a:lnTo>
                <a:lnTo>
                  <a:pt x="33064" y="731074"/>
                </a:lnTo>
                <a:lnTo>
                  <a:pt x="21394" y="774836"/>
                </a:lnTo>
                <a:lnTo>
                  <a:pt x="12164" y="818947"/>
                </a:lnTo>
                <a:lnTo>
                  <a:pt x="5464" y="863319"/>
                </a:lnTo>
                <a:lnTo>
                  <a:pt x="1380" y="907866"/>
                </a:lnTo>
                <a:lnTo>
                  <a:pt x="0" y="952500"/>
                </a:lnTo>
                <a:lnTo>
                  <a:pt x="1380" y="997133"/>
                </a:lnTo>
                <a:lnTo>
                  <a:pt x="5464" y="1041680"/>
                </a:lnTo>
                <a:lnTo>
                  <a:pt x="12164" y="1086052"/>
                </a:lnTo>
                <a:lnTo>
                  <a:pt x="21394" y="1130163"/>
                </a:lnTo>
                <a:lnTo>
                  <a:pt x="33064" y="1173925"/>
                </a:lnTo>
                <a:lnTo>
                  <a:pt x="47090" y="1217251"/>
                </a:lnTo>
                <a:lnTo>
                  <a:pt x="63382" y="1260053"/>
                </a:lnTo>
                <a:lnTo>
                  <a:pt x="81855" y="1302246"/>
                </a:lnTo>
                <a:lnTo>
                  <a:pt x="102421" y="1343740"/>
                </a:lnTo>
                <a:lnTo>
                  <a:pt x="124992" y="1384450"/>
                </a:lnTo>
                <a:lnTo>
                  <a:pt x="149482" y="1424288"/>
                </a:lnTo>
                <a:lnTo>
                  <a:pt x="175803" y="1463166"/>
                </a:lnTo>
                <a:lnTo>
                  <a:pt x="203868" y="1500998"/>
                </a:lnTo>
                <a:lnTo>
                  <a:pt x="233590" y="1537696"/>
                </a:lnTo>
                <a:lnTo>
                  <a:pt x="264882" y="1573174"/>
                </a:lnTo>
                <a:lnTo>
                  <a:pt x="297656" y="1607343"/>
                </a:lnTo>
                <a:lnTo>
                  <a:pt x="331825" y="1640117"/>
                </a:lnTo>
                <a:lnTo>
                  <a:pt x="367303" y="1671409"/>
                </a:lnTo>
                <a:lnTo>
                  <a:pt x="404001" y="1701131"/>
                </a:lnTo>
                <a:lnTo>
                  <a:pt x="441833" y="1729196"/>
                </a:lnTo>
                <a:lnTo>
                  <a:pt x="480711" y="1755517"/>
                </a:lnTo>
                <a:lnTo>
                  <a:pt x="520549" y="1780007"/>
                </a:lnTo>
                <a:lnTo>
                  <a:pt x="561259" y="1802578"/>
                </a:lnTo>
                <a:lnTo>
                  <a:pt x="602753" y="1823144"/>
                </a:lnTo>
                <a:lnTo>
                  <a:pt x="644946" y="1841617"/>
                </a:lnTo>
                <a:lnTo>
                  <a:pt x="687748" y="1857909"/>
                </a:lnTo>
                <a:lnTo>
                  <a:pt x="731074" y="1871935"/>
                </a:lnTo>
                <a:lnTo>
                  <a:pt x="774836" y="1883605"/>
                </a:lnTo>
                <a:lnTo>
                  <a:pt x="818947" y="1892835"/>
                </a:lnTo>
                <a:lnTo>
                  <a:pt x="863319" y="1899535"/>
                </a:lnTo>
                <a:lnTo>
                  <a:pt x="907866" y="1903619"/>
                </a:lnTo>
                <a:lnTo>
                  <a:pt x="952500" y="1905000"/>
                </a:lnTo>
                <a:lnTo>
                  <a:pt x="4229100" y="1905000"/>
                </a:lnTo>
                <a:lnTo>
                  <a:pt x="4273733" y="1903619"/>
                </a:lnTo>
                <a:lnTo>
                  <a:pt x="4318280" y="1899535"/>
                </a:lnTo>
                <a:lnTo>
                  <a:pt x="4362652" y="1892835"/>
                </a:lnTo>
                <a:lnTo>
                  <a:pt x="4406763" y="1883605"/>
                </a:lnTo>
                <a:lnTo>
                  <a:pt x="4450525" y="1871935"/>
                </a:lnTo>
                <a:lnTo>
                  <a:pt x="4493851" y="1857909"/>
                </a:lnTo>
                <a:lnTo>
                  <a:pt x="4536653" y="1841617"/>
                </a:lnTo>
                <a:lnTo>
                  <a:pt x="4578846" y="1823144"/>
                </a:lnTo>
                <a:lnTo>
                  <a:pt x="4620340" y="1802578"/>
                </a:lnTo>
                <a:lnTo>
                  <a:pt x="4661050" y="1780007"/>
                </a:lnTo>
                <a:lnTo>
                  <a:pt x="4700888" y="1755517"/>
                </a:lnTo>
                <a:lnTo>
                  <a:pt x="4739766" y="1729196"/>
                </a:lnTo>
                <a:lnTo>
                  <a:pt x="4777598" y="1701131"/>
                </a:lnTo>
                <a:lnTo>
                  <a:pt x="4814296" y="1671409"/>
                </a:lnTo>
                <a:lnTo>
                  <a:pt x="4849774" y="1640117"/>
                </a:lnTo>
                <a:lnTo>
                  <a:pt x="4883943" y="1607343"/>
                </a:lnTo>
                <a:lnTo>
                  <a:pt x="4916717" y="1573174"/>
                </a:lnTo>
                <a:lnTo>
                  <a:pt x="4948009" y="1537696"/>
                </a:lnTo>
                <a:lnTo>
                  <a:pt x="4977731" y="1500998"/>
                </a:lnTo>
                <a:lnTo>
                  <a:pt x="5005796" y="1463166"/>
                </a:lnTo>
                <a:lnTo>
                  <a:pt x="5032117" y="1424288"/>
                </a:lnTo>
                <a:lnTo>
                  <a:pt x="5056607" y="1384450"/>
                </a:lnTo>
                <a:lnTo>
                  <a:pt x="5079178" y="1343740"/>
                </a:lnTo>
                <a:lnTo>
                  <a:pt x="5099744" y="1302246"/>
                </a:lnTo>
                <a:lnTo>
                  <a:pt x="5118217" y="1260053"/>
                </a:lnTo>
                <a:lnTo>
                  <a:pt x="5134509" y="1217251"/>
                </a:lnTo>
                <a:lnTo>
                  <a:pt x="5148535" y="1173925"/>
                </a:lnTo>
                <a:lnTo>
                  <a:pt x="5160205" y="1130163"/>
                </a:lnTo>
                <a:lnTo>
                  <a:pt x="5169435" y="1086052"/>
                </a:lnTo>
                <a:lnTo>
                  <a:pt x="5176135" y="1041680"/>
                </a:lnTo>
                <a:lnTo>
                  <a:pt x="5180219" y="997133"/>
                </a:lnTo>
                <a:lnTo>
                  <a:pt x="5181600" y="952500"/>
                </a:lnTo>
                <a:lnTo>
                  <a:pt x="5180219" y="907866"/>
                </a:lnTo>
                <a:lnTo>
                  <a:pt x="5176135" y="863319"/>
                </a:lnTo>
                <a:lnTo>
                  <a:pt x="5169435" y="818947"/>
                </a:lnTo>
                <a:lnTo>
                  <a:pt x="5160205" y="774836"/>
                </a:lnTo>
                <a:lnTo>
                  <a:pt x="5148535" y="731074"/>
                </a:lnTo>
                <a:lnTo>
                  <a:pt x="5134509" y="687748"/>
                </a:lnTo>
                <a:lnTo>
                  <a:pt x="5118217" y="644946"/>
                </a:lnTo>
                <a:lnTo>
                  <a:pt x="5099744" y="602753"/>
                </a:lnTo>
                <a:lnTo>
                  <a:pt x="5079178" y="561259"/>
                </a:lnTo>
                <a:lnTo>
                  <a:pt x="5056607" y="520549"/>
                </a:lnTo>
                <a:lnTo>
                  <a:pt x="5032117" y="480711"/>
                </a:lnTo>
                <a:lnTo>
                  <a:pt x="5005796" y="441833"/>
                </a:lnTo>
                <a:lnTo>
                  <a:pt x="4977731" y="404001"/>
                </a:lnTo>
                <a:lnTo>
                  <a:pt x="4948009" y="367303"/>
                </a:lnTo>
                <a:lnTo>
                  <a:pt x="4916717" y="331825"/>
                </a:lnTo>
                <a:lnTo>
                  <a:pt x="4883943" y="297656"/>
                </a:lnTo>
                <a:lnTo>
                  <a:pt x="4849774" y="264882"/>
                </a:lnTo>
                <a:lnTo>
                  <a:pt x="4814296" y="233590"/>
                </a:lnTo>
                <a:lnTo>
                  <a:pt x="4777598" y="203868"/>
                </a:lnTo>
                <a:lnTo>
                  <a:pt x="4739766" y="175803"/>
                </a:lnTo>
                <a:lnTo>
                  <a:pt x="4700888" y="149482"/>
                </a:lnTo>
                <a:lnTo>
                  <a:pt x="4661050" y="124992"/>
                </a:lnTo>
                <a:lnTo>
                  <a:pt x="4620340" y="102421"/>
                </a:lnTo>
                <a:lnTo>
                  <a:pt x="4578846" y="81855"/>
                </a:lnTo>
                <a:lnTo>
                  <a:pt x="4536653" y="63382"/>
                </a:lnTo>
                <a:lnTo>
                  <a:pt x="4493851" y="47090"/>
                </a:lnTo>
                <a:lnTo>
                  <a:pt x="4450525" y="33064"/>
                </a:lnTo>
                <a:lnTo>
                  <a:pt x="4406763" y="21394"/>
                </a:lnTo>
                <a:lnTo>
                  <a:pt x="4362652" y="12164"/>
                </a:lnTo>
                <a:lnTo>
                  <a:pt x="4318280" y="5464"/>
                </a:lnTo>
                <a:lnTo>
                  <a:pt x="4273733" y="1380"/>
                </a:lnTo>
                <a:lnTo>
                  <a:pt x="4229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32200" y="4889500"/>
            <a:ext cx="4625340" cy="317500"/>
          </a:xfrm>
          <a:custGeom>
            <a:avLst/>
            <a:gdLst/>
            <a:ahLst/>
            <a:cxnLst/>
            <a:rect l="l" t="t" r="r" b="b"/>
            <a:pathLst>
              <a:path w="4625340" h="317500">
                <a:moveTo>
                  <a:pt x="4625340" y="0"/>
                </a:moveTo>
                <a:lnTo>
                  <a:pt x="4625340" y="317500"/>
                </a:lnTo>
                <a:lnTo>
                  <a:pt x="0" y="317500"/>
                </a:lnTo>
                <a:lnTo>
                  <a:pt x="0" y="0"/>
                </a:lnTo>
                <a:lnTo>
                  <a:pt x="462534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48650" y="4889500"/>
            <a:ext cx="260350" cy="318770"/>
          </a:xfrm>
          <a:custGeom>
            <a:avLst/>
            <a:gdLst/>
            <a:ahLst/>
            <a:cxnLst/>
            <a:rect l="l" t="t" r="r" b="b"/>
            <a:pathLst>
              <a:path w="260350" h="318770">
                <a:moveTo>
                  <a:pt x="129540" y="0"/>
                </a:moveTo>
                <a:lnTo>
                  <a:pt x="0" y="0"/>
                </a:lnTo>
                <a:lnTo>
                  <a:pt x="0" y="318769"/>
                </a:lnTo>
                <a:lnTo>
                  <a:pt x="129540" y="318769"/>
                </a:lnTo>
                <a:lnTo>
                  <a:pt x="168503" y="309940"/>
                </a:lnTo>
                <a:lnTo>
                  <a:pt x="204114" y="285932"/>
                </a:lnTo>
                <a:lnTo>
                  <a:pt x="233324" y="250464"/>
                </a:lnTo>
                <a:lnTo>
                  <a:pt x="253085" y="207253"/>
                </a:lnTo>
                <a:lnTo>
                  <a:pt x="260350" y="160019"/>
                </a:lnTo>
                <a:lnTo>
                  <a:pt x="253085" y="112654"/>
                </a:lnTo>
                <a:lnTo>
                  <a:pt x="233324" y="69128"/>
                </a:lnTo>
                <a:lnTo>
                  <a:pt x="204114" y="33284"/>
                </a:lnTo>
                <a:lnTo>
                  <a:pt x="168503" y="8961"/>
                </a:lnTo>
                <a:lnTo>
                  <a:pt x="12954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71700" y="67309"/>
            <a:ext cx="51073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3366"/>
                </a:solidFill>
              </a:rPr>
              <a:t>Business</a:t>
            </a:r>
            <a:r>
              <a:rPr dirty="0" spc="-35">
                <a:solidFill>
                  <a:srgbClr val="003366"/>
                </a:solidFill>
              </a:rPr>
              <a:t> </a:t>
            </a:r>
            <a:r>
              <a:rPr dirty="0" spc="-5">
                <a:solidFill>
                  <a:srgbClr val="003366"/>
                </a:solidFill>
              </a:rPr>
              <a:t>Rules(contd.)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1739" y="561340"/>
            <a:ext cx="6697980" cy="565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0734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3366"/>
                </a:solidFill>
                <a:latin typeface="Arial"/>
                <a:cs typeface="Arial"/>
              </a:rPr>
              <a:t>TRIGGERS</a:t>
            </a:r>
            <a:r>
              <a:rPr dirty="0" sz="3600" spc="-10" b="1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600" spc="-50" b="1">
                <a:solidFill>
                  <a:srgbClr val="003366"/>
                </a:solidFill>
                <a:latin typeface="Arial"/>
                <a:cs typeface="Arial"/>
              </a:rPr>
              <a:t>FORMAT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00" spc="-5">
                <a:solidFill>
                  <a:srgbClr val="006666"/>
                </a:solidFill>
                <a:latin typeface="Arial"/>
                <a:cs typeface="Arial"/>
              </a:rPr>
              <a:t>Create </a:t>
            </a:r>
            <a:r>
              <a:rPr dirty="0" sz="2800">
                <a:solidFill>
                  <a:srgbClr val="006666"/>
                </a:solidFill>
                <a:latin typeface="Arial"/>
                <a:cs typeface="Arial"/>
              </a:rPr>
              <a:t>[or replace] trigger</a:t>
            </a:r>
            <a:r>
              <a:rPr dirty="0" sz="2800" spc="5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6666"/>
                </a:solidFill>
                <a:latin typeface="Arial"/>
                <a:cs typeface="Arial"/>
              </a:rPr>
              <a:t>&lt;trigger_name&gt;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solidFill>
                  <a:srgbClr val="006666"/>
                </a:solidFill>
                <a:latin typeface="Arial"/>
                <a:cs typeface="Arial"/>
              </a:rPr>
              <a:t>[enable|disable]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800">
                <a:solidFill>
                  <a:srgbClr val="006666"/>
                </a:solidFill>
                <a:latin typeface="Arial"/>
                <a:cs typeface="Arial"/>
              </a:rPr>
              <a:t>&lt;before|after&gt;</a:t>
            </a:r>
            <a:endParaRPr sz="2800">
              <a:latin typeface="Arial"/>
              <a:cs typeface="Arial"/>
            </a:endParaRPr>
          </a:p>
          <a:p>
            <a:pPr marL="12700" marR="2799080">
              <a:lnSpc>
                <a:spcPct val="120700"/>
              </a:lnSpc>
              <a:spcBef>
                <a:spcPts val="5"/>
              </a:spcBef>
            </a:pPr>
            <a:r>
              <a:rPr dirty="0" sz="2800" spc="-5">
                <a:solidFill>
                  <a:srgbClr val="006666"/>
                </a:solidFill>
                <a:latin typeface="Arial"/>
                <a:cs typeface="Arial"/>
              </a:rPr>
              <a:t>&lt;insert|update|delete&gt;  </a:t>
            </a:r>
            <a:r>
              <a:rPr dirty="0" sz="2800">
                <a:solidFill>
                  <a:srgbClr val="006666"/>
                </a:solidFill>
                <a:latin typeface="Arial"/>
                <a:cs typeface="Arial"/>
              </a:rPr>
              <a:t>[of </a:t>
            </a:r>
            <a:r>
              <a:rPr dirty="0" sz="2800" spc="-5">
                <a:solidFill>
                  <a:srgbClr val="006666"/>
                </a:solidFill>
                <a:latin typeface="Arial"/>
                <a:cs typeface="Arial"/>
              </a:rPr>
              <a:t>&lt;column_name_list&gt;]  On &lt;table_name&gt;</a:t>
            </a:r>
            <a:endParaRPr sz="2800">
              <a:latin typeface="Arial"/>
              <a:cs typeface="Arial"/>
            </a:endParaRPr>
          </a:p>
          <a:p>
            <a:pPr marL="12700" marR="1531620">
              <a:lnSpc>
                <a:spcPct val="120500"/>
              </a:lnSpc>
              <a:spcBef>
                <a:spcPts val="10"/>
              </a:spcBef>
            </a:pPr>
            <a:r>
              <a:rPr dirty="0" sz="2800">
                <a:solidFill>
                  <a:srgbClr val="006666"/>
                </a:solidFill>
                <a:latin typeface="Arial"/>
                <a:cs typeface="Arial"/>
              </a:rPr>
              <a:t>[referencing new </a:t>
            </a:r>
            <a:r>
              <a:rPr dirty="0" sz="2800" spc="5">
                <a:solidFill>
                  <a:srgbClr val="006666"/>
                </a:solidFill>
                <a:latin typeface="Arial"/>
                <a:cs typeface="Arial"/>
              </a:rPr>
              <a:t>as</a:t>
            </a:r>
            <a:r>
              <a:rPr dirty="0" sz="2800" spc="-7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6666"/>
                </a:solidFill>
                <a:latin typeface="Arial"/>
                <a:cs typeface="Arial"/>
              </a:rPr>
              <a:t>&lt;synonym&gt;]  </a:t>
            </a:r>
            <a:r>
              <a:rPr dirty="0" sz="2800">
                <a:solidFill>
                  <a:srgbClr val="006666"/>
                </a:solidFill>
                <a:latin typeface="Arial"/>
                <a:cs typeface="Arial"/>
              </a:rPr>
              <a:t>[for each</a:t>
            </a:r>
            <a:r>
              <a:rPr dirty="0" sz="2800" spc="5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6666"/>
                </a:solidFill>
                <a:latin typeface="Arial"/>
                <a:cs typeface="Arial"/>
              </a:rPr>
              <a:t>row]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800" spc="-5">
                <a:solidFill>
                  <a:srgbClr val="006666"/>
                </a:solidFill>
                <a:latin typeface="Arial"/>
                <a:cs typeface="Arial"/>
              </a:rPr>
              <a:t>[when</a:t>
            </a:r>
            <a:r>
              <a:rPr dirty="0" sz="2800" spc="5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6666"/>
                </a:solidFill>
                <a:latin typeface="Arial"/>
                <a:cs typeface="Arial"/>
              </a:rPr>
              <a:t>(trigger_condition)]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800" spc="-5">
                <a:solidFill>
                  <a:srgbClr val="006666"/>
                </a:solidFill>
                <a:latin typeface="Arial"/>
                <a:cs typeface="Arial"/>
              </a:rPr>
              <a:t>&lt;trigger_code&gt;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9" y="539750"/>
            <a:ext cx="5105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Business</a:t>
            </a:r>
            <a:r>
              <a:rPr dirty="0" spc="-55"/>
              <a:t> </a:t>
            </a:r>
            <a:r>
              <a:rPr dirty="0" spc="-5"/>
              <a:t>Rules(contd.)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032509"/>
            <a:ext cx="54108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6666"/>
                </a:solidFill>
                <a:latin typeface="Arial"/>
                <a:cs typeface="Arial"/>
              </a:rPr>
              <a:t>TRIGGERS </a:t>
            </a:r>
            <a:r>
              <a:rPr dirty="0" sz="3600" b="1">
                <a:solidFill>
                  <a:srgbClr val="006666"/>
                </a:solidFill>
                <a:latin typeface="Arial"/>
                <a:cs typeface="Arial"/>
              </a:rPr>
              <a:t>-</a:t>
            </a:r>
            <a:r>
              <a:rPr dirty="0" sz="3600" spc="-60" b="1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006666"/>
                </a:solidFill>
                <a:latin typeface="Arial"/>
                <a:cs typeface="Arial"/>
              </a:rPr>
              <a:t>Advantages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489199"/>
            <a:ext cx="196215" cy="124079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6039" y="2547620"/>
            <a:ext cx="6922134" cy="156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667510">
              <a:lnSpc>
                <a:spcPct val="110800"/>
              </a:lnSpc>
              <a:spcBef>
                <a:spcPts val="95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Help in enforcing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business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rules  Useful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enforcing referential</a:t>
            </a:r>
            <a:r>
              <a:rPr dirty="0" sz="2400" spc="-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integrity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590"/>
              </a:lnSpc>
              <a:spcBef>
                <a:spcPts val="640"/>
              </a:spcBef>
            </a:pP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If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new data is inconsistent an error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can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be raised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to 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rollback the entire</a:t>
            </a:r>
            <a:r>
              <a:rPr dirty="0" sz="2400" spc="2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transaction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11150"/>
            <a:ext cx="5105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Business</a:t>
            </a:r>
            <a:r>
              <a:rPr dirty="0" spc="-55"/>
              <a:t> </a:t>
            </a:r>
            <a:r>
              <a:rPr dirty="0" spc="-5"/>
              <a:t>Rules(contd.)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803909"/>
            <a:ext cx="60464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6666"/>
                </a:solidFill>
                <a:latin typeface="Arial"/>
                <a:cs typeface="Arial"/>
              </a:rPr>
              <a:t>TRIGGERS </a:t>
            </a:r>
            <a:r>
              <a:rPr dirty="0" sz="3600" b="1">
                <a:solidFill>
                  <a:srgbClr val="006666"/>
                </a:solidFill>
                <a:latin typeface="Arial"/>
                <a:cs typeface="Arial"/>
              </a:rPr>
              <a:t>-</a:t>
            </a:r>
            <a:r>
              <a:rPr dirty="0" sz="3600" spc="-55" b="1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006666"/>
                </a:solidFill>
                <a:latin typeface="Arial"/>
                <a:cs typeface="Arial"/>
              </a:rPr>
              <a:t>Disadvantages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432050"/>
            <a:ext cx="11938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003366"/>
                </a:solidFill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081020"/>
            <a:ext cx="11938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003366"/>
                </a:solidFill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3729990"/>
            <a:ext cx="11938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003366"/>
                </a:solidFill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039" y="2172970"/>
            <a:ext cx="5139690" cy="197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98475">
              <a:lnSpc>
                <a:spcPct val="152100"/>
              </a:lnSpc>
              <a:spcBef>
                <a:spcPts val="100"/>
              </a:spcBef>
            </a:pPr>
            <a:r>
              <a:rPr dirty="0" sz="2800" b="1">
                <a:solidFill>
                  <a:srgbClr val="003366"/>
                </a:solidFill>
                <a:latin typeface="Times New Roman"/>
                <a:cs typeface="Times New Roman"/>
              </a:rPr>
              <a:t>Database </a:t>
            </a:r>
            <a:r>
              <a:rPr dirty="0" sz="2800" spc="-5" b="1">
                <a:solidFill>
                  <a:srgbClr val="003366"/>
                </a:solidFill>
                <a:latin typeface="Times New Roman"/>
                <a:cs typeface="Times New Roman"/>
              </a:rPr>
              <a:t>complexity</a:t>
            </a:r>
            <a:r>
              <a:rPr dirty="0" sz="2800" spc="-65" b="1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3366"/>
                </a:solidFill>
                <a:latin typeface="Times New Roman"/>
                <a:cs typeface="Times New Roman"/>
              </a:rPr>
              <a:t>increases  Hidden</a:t>
            </a:r>
            <a:r>
              <a:rPr dirty="0" sz="2800" spc="-20" b="1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3366"/>
                </a:solidFill>
                <a:latin typeface="Times New Roman"/>
                <a:cs typeface="Times New Roman"/>
              </a:rPr>
              <a:t>rules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dirty="0" sz="2800" spc="-5" b="1">
                <a:solidFill>
                  <a:srgbClr val="003366"/>
                </a:solidFill>
                <a:latin typeface="Times New Roman"/>
                <a:cs typeface="Times New Roman"/>
              </a:rPr>
              <a:t>Hidden performance</a:t>
            </a:r>
            <a:r>
              <a:rPr dirty="0" sz="2800" spc="-35" b="1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3366"/>
                </a:solidFill>
                <a:latin typeface="Times New Roman"/>
                <a:cs typeface="Times New Roman"/>
              </a:rPr>
              <a:t>implications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7540" y="2974340"/>
            <a:ext cx="1931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THANKS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76193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Types </a:t>
            </a:r>
            <a:r>
              <a:rPr dirty="0" spc="-10"/>
              <a:t>of </a:t>
            </a:r>
            <a:r>
              <a:rPr dirty="0"/>
              <a:t>Data </a:t>
            </a:r>
            <a:r>
              <a:rPr dirty="0" spc="-5"/>
              <a:t>Integrity</a:t>
            </a:r>
            <a:r>
              <a:rPr dirty="0" spc="-40"/>
              <a:t> </a:t>
            </a:r>
            <a:r>
              <a:rPr dirty="0" spc="-5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739" y="2395220"/>
            <a:ext cx="7564120" cy="3188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marR="427355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Required Data:Columns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must contain valid  data value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every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row,NOT</a:t>
            </a:r>
            <a:r>
              <a:rPr dirty="0" sz="2800" spc="-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NULL</a:t>
            </a:r>
            <a:endParaRPr sz="2800">
              <a:latin typeface="Arial"/>
              <a:cs typeface="Arial"/>
            </a:endParaRPr>
          </a:p>
          <a:p>
            <a:pPr marL="381000" marR="30480" indent="-342900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Validity Checking:Columns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must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contain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data 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within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the domain,set of values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legal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for a 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column-data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type,CHECK,Domain</a:t>
            </a:r>
            <a:endParaRPr sz="2800">
              <a:latin typeface="Arial"/>
              <a:cs typeface="Arial"/>
            </a:endParaRPr>
          </a:p>
          <a:p>
            <a:pPr marL="381000" marR="819150" indent="-342900">
              <a:lnSpc>
                <a:spcPct val="100000"/>
              </a:lnSpc>
              <a:spcBef>
                <a:spcPts val="69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Entity Integrity:Primary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key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must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contain 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unique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value in each</a:t>
            </a:r>
            <a:r>
              <a:rPr dirty="0" sz="2800" spc="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row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269" y="805179"/>
            <a:ext cx="49523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Types </a:t>
            </a:r>
            <a:r>
              <a:rPr dirty="0" spc="-10"/>
              <a:t>of </a:t>
            </a:r>
            <a:r>
              <a:rPr dirty="0"/>
              <a:t>Data</a:t>
            </a:r>
            <a:r>
              <a:rPr dirty="0" spc="-70"/>
              <a:t> </a:t>
            </a:r>
            <a:r>
              <a:rPr dirty="0" spc="-5"/>
              <a:t>Integrity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5039" y="1297940"/>
            <a:ext cx="7674609" cy="4458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2295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6666"/>
                </a:solidFill>
                <a:latin typeface="Arial"/>
                <a:cs typeface="Arial"/>
              </a:rPr>
              <a:t>Constraints(contd.)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50">
              <a:latin typeface="Times New Roman"/>
              <a:cs typeface="Times New Roman"/>
            </a:endParaRPr>
          </a:p>
          <a:p>
            <a:pPr marL="393700" marR="184150" indent="-342900">
              <a:lnSpc>
                <a:spcPct val="90000"/>
              </a:lnSpc>
              <a:buSzPct val="75000"/>
              <a:buFont typeface="Wingdings"/>
              <a:buChar char=""/>
              <a:tabLst>
                <a:tab pos="393065" algn="l"/>
                <a:tab pos="3937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Referential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Integrity:Foreign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Key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linking each  row of child table to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matching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primary key  value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parent</a:t>
            </a:r>
            <a:r>
              <a:rPr dirty="0" sz="2800" spc="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  <a:p>
            <a:pPr marL="393700" marR="43180" indent="-342900">
              <a:lnSpc>
                <a:spcPts val="3020"/>
              </a:lnSpc>
              <a:spcBef>
                <a:spcPts val="745"/>
              </a:spcBef>
              <a:buSzPct val="75000"/>
              <a:buFont typeface="Wingdings"/>
              <a:buChar char=""/>
              <a:tabLst>
                <a:tab pos="393065" algn="l"/>
                <a:tab pos="3937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Other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data relationships:additional constraints  governing legal data values</a:t>
            </a:r>
            <a:endParaRPr sz="28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315"/>
              </a:spcBef>
              <a:buSzPct val="75000"/>
              <a:buFont typeface="Wingdings"/>
              <a:buChar char=""/>
              <a:tabLst>
                <a:tab pos="393065" algn="l"/>
                <a:tab pos="3937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Business Rules</a:t>
            </a:r>
            <a:endParaRPr sz="2800">
              <a:latin typeface="Arial"/>
              <a:cs typeface="Arial"/>
            </a:endParaRPr>
          </a:p>
          <a:p>
            <a:pPr marL="393700" marR="182880" indent="-342900">
              <a:lnSpc>
                <a:spcPts val="3020"/>
              </a:lnSpc>
              <a:spcBef>
                <a:spcPts val="745"/>
              </a:spcBef>
              <a:buSzPct val="75000"/>
              <a:buFont typeface="Wingdings"/>
              <a:buChar char=""/>
              <a:tabLst>
                <a:tab pos="393065" algn="l"/>
                <a:tab pos="393700" algn="l"/>
              </a:tabLst>
            </a:pP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Consistency:Multiple updates involving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many  tables may make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database</a:t>
            </a:r>
            <a:r>
              <a:rPr dirty="0" sz="2800" spc="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inconsistent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30740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Required</a:t>
            </a:r>
            <a:r>
              <a:rPr dirty="0" spc="-60"/>
              <a:t> </a:t>
            </a:r>
            <a:r>
              <a:rPr dirty="0" spc="-5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428240"/>
            <a:ext cx="196215" cy="74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3677920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485640"/>
            <a:ext cx="196215" cy="740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180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039" y="2319020"/>
            <a:ext cx="7342505" cy="36969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NOT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NULL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constraint in CREATE TABLE</a:t>
            </a:r>
            <a:r>
              <a:rPr dirty="0" sz="2400" spc="2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 marL="12700" marR="123825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Ensures that each INSERT statement specifies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non  null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value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(Error for</a:t>
            </a:r>
            <a:r>
              <a:rPr dirty="0" sz="2400" spc="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null)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Ensures that each UPDATE statement specifies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non  null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value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(Error for</a:t>
            </a:r>
            <a:r>
              <a:rPr dirty="0" sz="2400" spc="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null)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Must be specified at table creation</a:t>
            </a:r>
            <a:r>
              <a:rPr dirty="0" sz="2400" spc="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12700" marR="308610">
              <a:lnSpc>
                <a:spcPct val="100000"/>
              </a:lnSpc>
              <a:spcBef>
                <a:spcPts val="590"/>
              </a:spcBef>
            </a:pP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Adding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NOT NULL constraint after data values are 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added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result in error if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any null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values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found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for  the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column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3834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Validity</a:t>
            </a:r>
            <a:r>
              <a:rPr dirty="0" spc="-70"/>
              <a:t> </a:t>
            </a:r>
            <a:r>
              <a:rPr dirty="0" spc="-5"/>
              <a:t>Checking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739" y="2395220"/>
            <a:ext cx="7591425" cy="182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Data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type ensures specific values of a type to  be present for the column</a:t>
            </a:r>
            <a:endParaRPr sz="2800">
              <a:latin typeface="Arial"/>
              <a:cs typeface="Arial"/>
            </a:endParaRPr>
          </a:p>
          <a:p>
            <a:pPr marL="381000" marR="648335" indent="-342900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10">
                <a:solidFill>
                  <a:srgbClr val="003366"/>
                </a:solidFill>
                <a:latin typeface="Arial"/>
                <a:cs typeface="Arial"/>
              </a:rPr>
              <a:t>Two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features to support validity checking- 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column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check constraints and</a:t>
            </a:r>
            <a:r>
              <a:rPr dirty="0" sz="2800" spc="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domains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97940"/>
            <a:ext cx="56356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Validity Checking</a:t>
            </a:r>
            <a:r>
              <a:rPr dirty="0" spc="-65"/>
              <a:t> </a:t>
            </a:r>
            <a:r>
              <a:rPr dirty="0" spc="-5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739" y="2352040"/>
            <a:ext cx="7856220" cy="349377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81000" marR="30480" indent="-342900">
              <a:lnSpc>
                <a:spcPts val="3030"/>
              </a:lnSpc>
              <a:spcBef>
                <a:spcPts val="475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Column </a:t>
            </a:r>
            <a:r>
              <a:rPr dirty="0" sz="2800" spc="-10">
                <a:solidFill>
                  <a:srgbClr val="003366"/>
                </a:solidFill>
                <a:latin typeface="Arial"/>
                <a:cs typeface="Arial"/>
              </a:rPr>
              <a:t>CHECK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constraints –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Search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condition  that produces true/false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values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315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Specified with </a:t>
            </a:r>
            <a:r>
              <a:rPr dirty="0" sz="2800" spc="-10">
                <a:solidFill>
                  <a:srgbClr val="003366"/>
                </a:solidFill>
                <a:latin typeface="Arial"/>
                <a:cs typeface="Arial"/>
              </a:rPr>
              <a:t>CREATE</a:t>
            </a:r>
            <a:r>
              <a:rPr dirty="0" sz="2800" spc="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003366"/>
                </a:solidFill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  <a:p>
            <a:pPr marL="381000" marR="558800" indent="-342900">
              <a:lnSpc>
                <a:spcPct val="90000"/>
              </a:lnSpc>
              <a:spcBef>
                <a:spcPts val="685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With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dirty="0" sz="2800" spc="-10">
                <a:solidFill>
                  <a:srgbClr val="003366"/>
                </a:solidFill>
                <a:latin typeface="Arial"/>
                <a:cs typeface="Arial"/>
              </a:rPr>
              <a:t>CHECK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constraint </a:t>
            </a:r>
            <a:r>
              <a:rPr dirty="0" sz="2800" spc="-10">
                <a:solidFill>
                  <a:srgbClr val="003366"/>
                </a:solidFill>
                <a:latin typeface="Arial"/>
                <a:cs typeface="Arial"/>
              </a:rPr>
              <a:t>,DBMS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checks  value of that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column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each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time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 new row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is 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inserted or</a:t>
            </a:r>
            <a:r>
              <a:rPr dirty="0" sz="28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updated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36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Allows if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condition</a:t>
            </a:r>
            <a:r>
              <a:rPr dirty="0" sz="2800" spc="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true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36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Error if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condition</a:t>
            </a:r>
            <a:r>
              <a:rPr dirty="0" sz="2800" spc="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false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</dc:creator>
  <dc:title>Data Integrity</dc:title>
  <dcterms:created xsi:type="dcterms:W3CDTF">2020-09-04T07:33:22Z</dcterms:created>
  <dcterms:modified xsi:type="dcterms:W3CDTF">2020-09-04T07:33:22Z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2011-09-19T00:00:00Z</vt:filetime>
  </property>
  <property fmtid="{D5CDD505-2E9C-101B-9397-08002B2CF9AE}" pid="3" name="Creator">
    <vt:lpwstr>Impress</vt:lpwstr>
  </property>
  <property fmtid="{D5CDD505-2E9C-101B-9397-08002B2CF9AE}" pid="4" name="LastSaved">
    <vt:filetime>2011-09-19T00:00:00Z</vt:filetime>
  </property>
</Properties>
</file>