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50"/>
  </p:notesMasterIdLst>
  <p:sldIdLst>
    <p:sldId id="256" r:id="rId2"/>
    <p:sldId id="286" r:id="rId3"/>
    <p:sldId id="988" r:id="rId4"/>
    <p:sldId id="1349" r:id="rId5"/>
    <p:sldId id="1350" r:id="rId6"/>
    <p:sldId id="1351" r:id="rId7"/>
    <p:sldId id="1463" r:id="rId8"/>
    <p:sldId id="1464" r:id="rId9"/>
    <p:sldId id="1353" r:id="rId10"/>
    <p:sldId id="1459" r:id="rId11"/>
    <p:sldId id="1460" r:id="rId12"/>
    <p:sldId id="1461" r:id="rId13"/>
    <p:sldId id="1465" r:id="rId14"/>
    <p:sldId id="1466" r:id="rId15"/>
    <p:sldId id="1467" r:id="rId16"/>
    <p:sldId id="1468" r:id="rId17"/>
    <p:sldId id="1469" r:id="rId18"/>
    <p:sldId id="1470" r:id="rId19"/>
    <p:sldId id="1471" r:id="rId20"/>
    <p:sldId id="1472" r:id="rId21"/>
    <p:sldId id="1473" r:id="rId22"/>
    <p:sldId id="1474" r:id="rId23"/>
    <p:sldId id="1475" r:id="rId24"/>
    <p:sldId id="1476" r:id="rId25"/>
    <p:sldId id="1477" r:id="rId26"/>
    <p:sldId id="1478" r:id="rId27"/>
    <p:sldId id="1479" r:id="rId28"/>
    <p:sldId id="1480" r:id="rId29"/>
    <p:sldId id="1481" r:id="rId30"/>
    <p:sldId id="1482" r:id="rId31"/>
    <p:sldId id="1483" r:id="rId32"/>
    <p:sldId id="1484" r:id="rId33"/>
    <p:sldId id="1485" r:id="rId34"/>
    <p:sldId id="1486" r:id="rId35"/>
    <p:sldId id="1488" r:id="rId36"/>
    <p:sldId id="1489" r:id="rId37"/>
    <p:sldId id="1490" r:id="rId38"/>
    <p:sldId id="1491" r:id="rId39"/>
    <p:sldId id="1492" r:id="rId40"/>
    <p:sldId id="1493" r:id="rId41"/>
    <p:sldId id="1494" r:id="rId42"/>
    <p:sldId id="1497" r:id="rId43"/>
    <p:sldId id="1498" r:id="rId44"/>
    <p:sldId id="1499" r:id="rId45"/>
    <p:sldId id="1500" r:id="rId46"/>
    <p:sldId id="1501" r:id="rId47"/>
    <p:sldId id="1502" r:id="rId48"/>
    <p:sldId id="1156" r:id="rId49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99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764" autoAdjust="0"/>
  </p:normalViewPr>
  <p:slideViewPr>
    <p:cSldViewPr>
      <p:cViewPr varScale="1">
        <p:scale>
          <a:sx n="73" d="100"/>
          <a:sy n="73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3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3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9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8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16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98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95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57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76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6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73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62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5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90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0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05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48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27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59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19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23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66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30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3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22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1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844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04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07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0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08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400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476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6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6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3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0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7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Programming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(Longest Common Subsequence</a:t>
            </a:r>
            <a:r>
              <a:rPr lang="en-US" sz="3200" b="1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IN" altLang="en-US" sz="3200" b="1" dirty="0">
                <a:solidFill>
                  <a:srgbClr val="990000"/>
                </a:solidFill>
              </a:rPr>
            </a:b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– 57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344816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r>
              <a:rPr lang="en-US" altLang="en-US" sz="2400" dirty="0">
                <a:solidFill>
                  <a:srgbClr val="080808"/>
                </a:solidFill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solidFill>
                  <a:srgbClr val="080808"/>
                </a:solidFill>
              </a:rPr>
              <a:t>Example: X= {A B C B D A B }, Y= {B D C A B A}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>
                <a:solidFill>
                  <a:srgbClr val="080808"/>
                </a:solidFill>
              </a:rPr>
              <a:t>Longest Common Subsequence: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>
                <a:solidFill>
                  <a:srgbClr val="080808"/>
                </a:solidFill>
              </a:rPr>
              <a:t>X =  A </a:t>
            </a:r>
            <a:r>
              <a:rPr lang="en-US" altLang="en-US" b="1" dirty="0">
                <a:solidFill>
                  <a:srgbClr val="33CC33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C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80808"/>
                </a:solidFill>
              </a:rPr>
              <a:t>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80808"/>
                </a:solidFill>
              </a:rPr>
              <a:t>B</a:t>
            </a:r>
          </a:p>
          <a:p>
            <a:pPr lvl="2">
              <a:buNone/>
            </a:pPr>
            <a:r>
              <a:rPr lang="en-US" altLang="en-US" dirty="0">
                <a:solidFill>
                  <a:srgbClr val="080808"/>
                </a:solidFill>
              </a:rPr>
              <a:t>Y =  </a:t>
            </a:r>
            <a:r>
              <a:rPr lang="en-US" altLang="en-US" b="1" dirty="0">
                <a:solidFill>
                  <a:srgbClr val="33CC33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80808"/>
                </a:solidFill>
              </a:rPr>
              <a:t>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80808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CC33"/>
                </a:solidFill>
              </a:rPr>
              <a:t>A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Brute force algorithm would compare each subsequence of X with the symbols in Y</a:t>
            </a:r>
          </a:p>
          <a:p>
            <a:pPr marL="0" indent="0" algn="just">
              <a:buNone/>
              <a:tabLst>
                <a:tab pos="536575" algn="l"/>
              </a:tabLst>
            </a:pP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7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algn="just"/>
                <a:r>
                  <a:rPr lang="en-US" altLang="en-US" sz="2400" dirty="0">
                    <a:solidFill>
                      <a:srgbClr val="080808"/>
                    </a:solidFill>
                  </a:rPr>
                  <a:t>if |X| = m, |Y| = n, then there are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baseline="3000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subsequences of x; we must compare each with Y (n comparisons)</a:t>
                </a:r>
              </a:p>
              <a:p>
                <a:pPr algn="just"/>
                <a:r>
                  <a:rPr lang="en-US" altLang="en-US" sz="2400" dirty="0">
                    <a:solidFill>
                      <a:srgbClr val="080808"/>
                    </a:solidFill>
                  </a:rPr>
                  <a:t>So the running time of the brute-force algorithm 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en-US" sz="2400" i="1" baseline="3000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80808"/>
                  </a:solidFill>
                </a:endParaRPr>
              </a:p>
              <a:p>
                <a:pPr algn="just"/>
                <a:r>
                  <a:rPr lang="en-US" altLang="en-US" sz="2400" dirty="0">
                    <a:solidFill>
                      <a:srgbClr val="080808"/>
                    </a:solidFill>
                  </a:rPr>
                  <a:t>Notice that the LCS problem has </a:t>
                </a:r>
                <a:r>
                  <a:rPr lang="en-US" altLang="en-US" sz="2400" i="1" dirty="0">
                    <a:solidFill>
                      <a:srgbClr val="080808"/>
                    </a:solidFill>
                  </a:rPr>
                  <a:t>optimal substructure</a:t>
                </a:r>
                <a:r>
                  <a:rPr lang="en-US" altLang="en-US" sz="2400" dirty="0">
                    <a:solidFill>
                      <a:srgbClr val="080808"/>
                    </a:solidFill>
                  </a:rPr>
                  <a:t>: solutions of subproblems are parts of the final solution.</a:t>
                </a:r>
              </a:p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Subproblems: “find LCS of pairs of </a:t>
                </a:r>
                <a:r>
                  <a:rPr lang="en-US" altLang="en-US" sz="2400" i="1" dirty="0">
                    <a:solidFill>
                      <a:srgbClr val="080808"/>
                    </a:solidFill>
                  </a:rPr>
                  <a:t>prefixes</a:t>
                </a:r>
                <a:r>
                  <a:rPr lang="en-US" altLang="en-US" sz="2400" dirty="0">
                    <a:solidFill>
                      <a:srgbClr val="080808"/>
                    </a:solidFill>
                  </a:rPr>
                  <a:t> of X and Y”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blipFill>
                <a:blip r:embed="rId3"/>
                <a:stretch>
                  <a:fillRect l="-1269" t="-1065" r="-12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8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Step 1: </a:t>
                </a:r>
                <a:r>
                  <a:rPr lang="en-US" sz="2200" dirty="0">
                    <a:solidFill>
                      <a:srgbClr val="080808"/>
                    </a:solidFill>
                  </a:rPr>
                  <a:t>Characterize the structure of an optimal solution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to be the prefixes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respectively</a:t>
                </a: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to be the length of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Then the length of LCS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will be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.</a:t>
                </a: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We start with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(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i.e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 empty substrings of x and y)</a:t>
                </a: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are empty strings, their LCS is always empty (i.e.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[0,0] = 0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)</a:t>
                </a: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LCS of empty string and any other string is empty, so for every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j: c[0, j] = c[i,0] = 0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blipFill>
                <a:blip r:embed="rId3"/>
                <a:stretch>
                  <a:fillRect l="-1269" t="-1065" r="-1015" b="-4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4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Step 1: </a:t>
                </a:r>
                <a:r>
                  <a:rPr lang="en-US" sz="2200" dirty="0">
                    <a:solidFill>
                      <a:srgbClr val="080808"/>
                    </a:solidFill>
                  </a:rPr>
                  <a:t>Characterize the structure of an optimal solution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In the process of calculation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there are two cases: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]: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one more symbol in strings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matches, so the length of LCS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equals to the length of LCS of smaller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plus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!= 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]: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As symbols don’t match, our solution is not improved, and the length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2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is the same as before (i.e. maximum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algn="just"/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algn="just"/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577680"/>
              </a:xfrm>
              <a:prstGeom prst="rect">
                <a:avLst/>
              </a:prstGeom>
              <a:blipFill>
                <a:blip r:embed="rId3"/>
                <a:stretch>
                  <a:fillRect l="-1269" t="-1065" r="-1015" b="-6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6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344816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200" dirty="0">
                    <a:solidFill>
                      <a:srgbClr val="FF0000"/>
                    </a:solidFill>
                  </a:rPr>
                  <a:t>Step 2: </a:t>
                </a:r>
                <a:r>
                  <a:rPr lang="en-US" sz="2200" dirty="0">
                    <a:solidFill>
                      <a:schemeClr val="tx1"/>
                    </a:solidFill>
                  </a:rPr>
                  <a:t>Recursively define the value of optimal solution.</a:t>
                </a:r>
              </a:p>
              <a:p>
                <a:pPr algn="just"/>
                <a:r>
                  <a:rPr lang="en-US" altLang="en-US" sz="2200" dirty="0">
                    <a:solidFill>
                      <a:srgbClr val="080808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to be the length of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. Then the length of LCS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will be calculated as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.</a:t>
                </a:r>
              </a:p>
              <a:p>
                <a:pPr algn="just"/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0                                     ,  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−1]+1                , 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sSub>
                                <m:sSubPr>
                                  <m:ctrlPr>
                                    <a:rPr lang="en-US" altLang="en-US" sz="2000" i="1" dirty="0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dirty="0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000" b="0" i="1" dirty="0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en-US" sz="2000" b="0" i="1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 b="0" i="0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b="0" i="1" smtClean="0">
                                          <a:solidFill>
                                            <a:srgbClr val="0808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b="0" i="1" smtClean="0">
                                          <a:solidFill>
                                            <a:srgbClr val="0808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en-US" sz="2000" i="1">
                                          <a:solidFill>
                                            <a:srgbClr val="0808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en-US" sz="2000" b="0" i="1" smtClean="0">
                                          <a:solidFill>
                                            <a:srgbClr val="0808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en-US" sz="2000" b="0" i="1" smtClean="0">
                                              <a:solidFill>
                                                <a:srgbClr val="0808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𝑖𝑓𝑖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sSub>
                                <m:sSubPr>
                                  <m:ctrlPr>
                                    <a:rPr lang="en-US" altLang="en-US" sz="2000" i="1" dirty="0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dirty="0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000" i="1" dirty="0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algn="just"/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344816" cy="4577680"/>
              </a:xfrm>
              <a:prstGeom prst="rect">
                <a:avLst/>
              </a:prstGeom>
              <a:blipFill>
                <a:blip r:embed="rId3"/>
                <a:stretch>
                  <a:fillRect l="-1245" t="-1065" r="-10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1800" dirty="0">
                    <a:solidFill>
                      <a:srgbClr val="FF0000"/>
                    </a:solidFill>
                  </a:rPr>
                  <a:t>Step 3: </a:t>
                </a:r>
                <a:r>
                  <a:rPr lang="en-US" sz="1800" dirty="0">
                    <a:solidFill>
                      <a:schemeClr val="tx1"/>
                    </a:solidFill>
                  </a:rPr>
                  <a:t>Compute optimal solution for 0/1 knapsack problem.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LCS-Length(X, 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  //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𝑠𝑦𝑚𝑏𝑜𝑙𝑠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 //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𝑠𝑦𝑚𝑏𝑜𝑙𝑠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	</m:t>
                      </m:r>
                    </m:oMath>
                  </m:oMathPara>
                </a14:m>
                <a:endParaRPr lang="en-US" altLang="en-US" sz="1800" i="1" dirty="0">
                  <a:solidFill>
                    <a:srgbClr val="080808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,0] = 0 	//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𝑠𝑝𝑒𝑐𝑖𝑎𝑙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	</m:t>
                      </m:r>
                    </m:oMath>
                  </m:oMathPara>
                </a14:m>
                <a:endParaRPr lang="en-US" altLang="en-US" sz="1800" i="1" dirty="0">
                  <a:solidFill>
                    <a:srgbClr val="080808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0 	//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𝑠𝑝𝑒𝑐𝑖𝑎𝑙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			//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sSub>
                        <m:sSubPr>
                          <m:ctrlP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6. 	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			//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sSub>
                        <m:sSubPr>
                          <m:ctrlP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7. 	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8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8. 			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]=“↖"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457200" indent="-457200">
                  <a:buAutoNum type="arabicPeriod" startAt="9"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]=“↑“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]=“←“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10. 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800" b="0" i="0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800" b="0" i="0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en-US" sz="1800" b="0" i="0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800" b="0" i="0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algn="just"/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blipFill>
                <a:blip r:embed="rId3"/>
                <a:stretch>
                  <a:fillRect l="-1329" t="-1065" b="-150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1800" dirty="0">
                    <a:solidFill>
                      <a:srgbClr val="FF0000"/>
                    </a:solidFill>
                  </a:rPr>
                  <a:t>Step 3: </a:t>
                </a:r>
                <a:r>
                  <a:rPr lang="en-US" sz="1800" dirty="0">
                    <a:solidFill>
                      <a:schemeClr val="tx1"/>
                    </a:solidFill>
                  </a:rPr>
                  <a:t>Compute optimal solution for 0/1 knapsack problem.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Example 1: What do ABCB and BDCAB have in common?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2000" dirty="0">
                    <a:solidFill>
                      <a:srgbClr val="080808"/>
                    </a:solidFill>
                  </a:rPr>
                  <a:t>What is the Longest Common Subsequence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?</a:t>
                </a:r>
              </a:p>
              <a:p>
                <a:pPr marL="0" indent="0" algn="just">
                  <a:buNone/>
                </a:pPr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Hence,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𝐵𝐶𝐵</m:t>
                      </m:r>
                    </m:oMath>
                  </m:oMathPara>
                </a14:m>
                <a:endParaRPr 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endParaRPr 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1600" dirty="0">
                    <a:solidFill>
                      <a:srgbClr val="FF0000"/>
                    </a:solidFill>
                  </a:rPr>
                  <a:t>Note: The demonstration of this problem is given in the next page.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blipFill>
                <a:blip r:embed="rId3"/>
                <a:stretch>
                  <a:fillRect l="-1329" t="-10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06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D2BA0A-E0B7-43CF-86D3-246A87BA6D6B}"/>
              </a:ext>
            </a:extLst>
          </p:cNvPr>
          <p:cNvSpPr txBox="1"/>
          <p:nvPr/>
        </p:nvSpPr>
        <p:spPr>
          <a:xfrm>
            <a:off x="1019854" y="5143072"/>
            <a:ext cx="4572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80808"/>
                </a:solidFill>
              </a:rPr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80808"/>
                </a:solidFill>
              </a:rPr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Allocate array c[5,6]	</a:t>
            </a:r>
            <a:endParaRPr lang="en-US" altLang="en-US" sz="1600" baseline="-25000" dirty="0">
              <a:solidFill>
                <a:srgbClr val="33CC3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60924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60924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41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D2BA0A-E0B7-43CF-86D3-246A87BA6D6B}"/>
              </a:ext>
            </a:extLst>
          </p:cNvPr>
          <p:cNvSpPr txBox="1"/>
          <p:nvPr/>
        </p:nvSpPr>
        <p:spPr>
          <a:xfrm>
            <a:off x="1019854" y="5143072"/>
            <a:ext cx="4572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for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= 0 to m 	c[i,0] = 0 	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for j = 1 to n  	c[0,j] = 0</a:t>
            </a:r>
            <a:endParaRPr lang="en-US" altLang="en-US" sz="1600" baseline="-25000" dirty="0">
              <a:solidFill>
                <a:srgbClr val="33CC3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9056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9056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93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38518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38518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5807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267594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304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Dynamic Programming	is a general algorithm design technique  for solving problems defined by recurrences with overlapping  subproblems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Invented by American mathematician “Richard Bellman) in the year 1950s to solve optimization problems and later assimilated by Computer Science.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“Programming” here means “planning”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77424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77424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5807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829" y="262642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304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157963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157963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5807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6564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304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80661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80661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5807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50556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02356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02356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5807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635016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8768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8768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617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512" y="2681388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811323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811323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617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258" y="2681388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41272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41272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617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634" y="2660253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05009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05009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617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0253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718817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718817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6173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49" y="2675486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1399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047892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047892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99648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452" y="2660253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80808"/>
                </a:solidFill>
              </a:rPr>
              <a:t>“Method of  solving complex problems by  breaking them down into smaller  sub-problems, solving each of those  sub-problems just once, and storing  their solutions.”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80808"/>
                </a:solidFill>
              </a:rPr>
              <a:t>The problem solving approach looks like Divide and conquer approach.(which is not true)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810027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810027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99648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681388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08996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08996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99648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468" y="2647837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38078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38078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99648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94" y="2662513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9082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9082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99648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48" y="2663103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150093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150093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406" y="266566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F1147214-C656-42FE-891F-C63E93CC7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000" y="423450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64891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648918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210" y="2649367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732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551" y="419609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0746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07469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73" y="2653202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151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569" y="4220006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7">
            <a:extLst>
              <a:ext uri="{FF2B5EF4-FFF2-40B4-BE49-F238E27FC236}">
                <a16:creationId xmlns:a16="http://schemas.microsoft.com/office/drawing/2014/main" id="{6682536D-BE7E-44BB-A70A-3A56DF39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1792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2800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28000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84954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023" y="423019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7">
            <a:extLst>
              <a:ext uri="{FF2B5EF4-FFF2-40B4-BE49-F238E27FC236}">
                <a16:creationId xmlns:a16="http://schemas.microsoft.com/office/drawing/2014/main" id="{6682536D-BE7E-44BB-A70A-3A56DF39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1792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8050B508-D52E-44E9-B70C-D50A648DD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5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86010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860105"/>
                  </p:ext>
                </p:extLst>
              </p:nvPr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746" y="2632737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023" y="423019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7">
            <a:extLst>
              <a:ext uri="{FF2B5EF4-FFF2-40B4-BE49-F238E27FC236}">
                <a16:creationId xmlns:a16="http://schemas.microsoft.com/office/drawing/2014/main" id="{6682536D-BE7E-44BB-A70A-3A56DF39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1792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8050B508-D52E-44E9-B70C-D50A648DD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50">
            <a:extLst>
              <a:ext uri="{FF2B5EF4-FFF2-40B4-BE49-F238E27FC236}">
                <a16:creationId xmlns:a16="http://schemas.microsoft.com/office/drawing/2014/main" id="{D1FFA029-76D1-49F9-B8C5-DA13B2BA9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221" y="4183563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746" y="2632737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023" y="423019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7">
            <a:extLst>
              <a:ext uri="{FF2B5EF4-FFF2-40B4-BE49-F238E27FC236}">
                <a16:creationId xmlns:a16="http://schemas.microsoft.com/office/drawing/2014/main" id="{6682536D-BE7E-44BB-A70A-3A56DF39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1792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8050B508-D52E-44E9-B70C-D50A648DD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50">
            <a:extLst>
              <a:ext uri="{FF2B5EF4-FFF2-40B4-BE49-F238E27FC236}">
                <a16:creationId xmlns:a16="http://schemas.microsoft.com/office/drawing/2014/main" id="{D1FFA029-76D1-49F9-B8C5-DA13B2BA9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221" y="4183563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7FF8071E-9690-4490-BB50-5E71D6BB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97" y="4321420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80808"/>
                </a:solidFill>
              </a:rPr>
              <a:t>Difference between Dynamic programming and Divide and Conquer approach.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16CDD0-B533-41CF-93CC-AA64F34E4B40}"/>
              </a:ext>
            </a:extLst>
          </p:cNvPr>
          <p:cNvSpPr/>
          <p:nvPr/>
        </p:nvSpPr>
        <p:spPr>
          <a:xfrm>
            <a:off x="1115616" y="2276872"/>
            <a:ext cx="7200800" cy="352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52526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Step 3: </a:t>
            </a:r>
            <a:r>
              <a:rPr lang="en-US" sz="1800" dirty="0">
                <a:solidFill>
                  <a:schemeClr val="tx1"/>
                </a:solidFill>
              </a:rPr>
              <a:t>Compute optimal solution for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AECEEC33-22F6-4EA3-A87B-B06F9DA2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145" y="2235917"/>
                <a:ext cx="194245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16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		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−1] + 1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600" i="1" dirty="0" err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]=“↘"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−1] )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]=“↓“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]=“→“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16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5" y="4650739"/>
                <a:ext cx="6864514" cy="1343253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957B13-90E6-45D0-B9D9-A5E585386D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7358" y="2299432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297" t="-105455" r="-506593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087" t="-205455" r="-600000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5">
            <a:extLst>
              <a:ext uri="{FF2B5EF4-FFF2-40B4-BE49-F238E27FC236}">
                <a16:creationId xmlns:a16="http://schemas.microsoft.com/office/drawing/2014/main" id="{E0DC8164-0471-4FD8-B257-E25465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48490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5">
            <a:extLst>
              <a:ext uri="{FF2B5EF4-FFF2-40B4-BE49-F238E27FC236}">
                <a16:creationId xmlns:a16="http://schemas.microsoft.com/office/drawing/2014/main" id="{AC4CCF2C-8D88-4A2F-BFCE-5D74B88A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746" y="2632737"/>
            <a:ext cx="360040" cy="34463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4216D66D-727B-4709-B452-A9C45FEC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12553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47">
            <a:extLst>
              <a:ext uri="{FF2B5EF4-FFF2-40B4-BE49-F238E27FC236}">
                <a16:creationId xmlns:a16="http://schemas.microsoft.com/office/drawing/2014/main" id="{8F5474BA-2668-4455-8848-F8FF6123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AEBA2668-672C-4931-B197-88E19075D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867E7400-8034-43C8-A468-EC5A725C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830" y="3205670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3B7CCAE0-C707-44E4-B415-A6FA2CB3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407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50">
            <a:extLst>
              <a:ext uri="{FF2B5EF4-FFF2-40B4-BE49-F238E27FC236}">
                <a16:creationId xmlns:a16="http://schemas.microsoft.com/office/drawing/2014/main" id="{97A10310-3353-474B-9B0D-3E5A3A48D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203" y="352117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1710B09A-D22A-4296-BE73-5B8F14EB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59EC977B-525A-4700-AC6D-C7EA0DD7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71034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6B97E261-E0F4-41D7-9D97-4C2CBB2A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52903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9270180B-BD4E-4604-B0D7-A32A45CDE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684" y="352903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B06CC49A-6496-40C2-9509-476B237F4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446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6A34913F-1507-4169-9E25-2F6E038E7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863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D398C2F6-1B53-40E7-B61A-9F87B0F5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3890841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C5AAC5E3-4BF9-49B7-A4B5-BDFC3D60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3FCAA5D-4B02-4B33-ABFD-2659A95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053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00B49499-9C05-49F7-92E9-5DF00288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024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DDCC4900-3C5B-4044-A356-7AA58442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023" y="423019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7">
            <a:extLst>
              <a:ext uri="{FF2B5EF4-FFF2-40B4-BE49-F238E27FC236}">
                <a16:creationId xmlns:a16="http://schemas.microsoft.com/office/drawing/2014/main" id="{6682536D-BE7E-44BB-A70A-3A56DF39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894" y="41792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8050B508-D52E-44E9-B70C-D50A648DD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318" y="419609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50">
            <a:extLst>
              <a:ext uri="{FF2B5EF4-FFF2-40B4-BE49-F238E27FC236}">
                <a16:creationId xmlns:a16="http://schemas.microsoft.com/office/drawing/2014/main" id="{D1FFA029-76D1-49F9-B8C5-DA13B2BA9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221" y="4183563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7FF8071E-9690-4490-BB50-5E71D6BB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97" y="4321420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25A14-33F7-40AB-B152-9DCA930E76AF}"/>
                  </a:ext>
                </a:extLst>
              </p:cNvPr>
              <p:cNvSpPr txBox="1"/>
              <p:nvPr/>
            </p:nvSpPr>
            <p:spPr>
              <a:xfrm>
                <a:off x="5595521" y="4245552"/>
                <a:ext cx="313799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running time=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since each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calculated in constant time, and there are m*n elements in the array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25A14-33F7-40AB-B152-9DCA930E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21" y="4245552"/>
                <a:ext cx="3137996" cy="1477328"/>
              </a:xfrm>
              <a:prstGeom prst="rect">
                <a:avLst/>
              </a:prstGeom>
              <a:blipFill>
                <a:blip r:embed="rId6"/>
                <a:stretch>
                  <a:fillRect l="-1748" t="-2058" r="-3301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1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916860" y="2515469"/>
                <a:ext cx="6864514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alt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alt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0" y="2515469"/>
                <a:ext cx="6864514" cy="2554545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66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sz="1600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713747"/>
                  </p:ext>
                </p:extLst>
              </p:nvPr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713747"/>
                  </p:ext>
                </p:extLst>
              </p:nvPr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786" r="-500000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2198" t="-205455" r="-606593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45">
            <a:extLst>
              <a:ext uri="{FF2B5EF4-FFF2-40B4-BE49-F238E27FC236}">
                <a16:creationId xmlns:a16="http://schemas.microsoft.com/office/drawing/2014/main" id="{EA04834E-E9D9-4349-B53D-97FC893F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34" y="420077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B0DAF459-D664-4B9B-88CA-7A996857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692" y="248502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47">
            <a:extLst>
              <a:ext uri="{FF2B5EF4-FFF2-40B4-BE49-F238E27FC236}">
                <a16:creationId xmlns:a16="http://schemas.microsoft.com/office/drawing/2014/main" id="{3AA7AF80-8435-470A-B248-43214D28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297782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F0C72F44-1643-4B3D-B6B8-DE5B7019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D28D4EF9-E63F-4B29-AD04-976986F4A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22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6ADCF2B6-F9A6-48DB-A743-194E92318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76" y="3057958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E325C367-3F20-4433-A184-2FE720B1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26026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F8F6A8A6-8729-4CBB-8DA2-15F0C3D62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149" y="337345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D94A8688-AE8A-4213-8C38-D02149F4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562630"/>
            <a:ext cx="304800" cy="0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3AD9E7CE-6B00-4353-9500-E1289B720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56263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A2607FA3-D6A2-43AA-A3B8-7B89FC55A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38132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50">
            <a:extLst>
              <a:ext uri="{FF2B5EF4-FFF2-40B4-BE49-F238E27FC236}">
                <a16:creationId xmlns:a16="http://schemas.microsoft.com/office/drawing/2014/main" id="{56717ADB-6757-4A0E-A76E-49D57FD6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630" y="338132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D98B9F22-0619-4926-811D-A0D71BD1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47">
            <a:extLst>
              <a:ext uri="{FF2B5EF4-FFF2-40B4-BE49-F238E27FC236}">
                <a16:creationId xmlns:a16="http://schemas.microsoft.com/office/drawing/2014/main" id="{EEA724E8-9D59-49F2-B923-CD994804A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50">
            <a:extLst>
              <a:ext uri="{FF2B5EF4-FFF2-40B4-BE49-F238E27FC236}">
                <a16:creationId xmlns:a16="http://schemas.microsoft.com/office/drawing/2014/main" id="{6F72540B-1691-49A4-BF45-6C9B7D93A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3743129"/>
            <a:ext cx="222929" cy="22333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84B8E8FE-2794-4BC1-B24E-3113DB172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05663"/>
            <a:ext cx="304800" cy="0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6308EE3-9A9B-4709-B28A-96AFD99E7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3905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2C19F474-64D6-480C-B2C3-98F60C53B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58BDFCF4-31C0-436F-874C-7774C223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69" y="408248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F71EB2A2-9540-45B6-A59A-5DA64CA9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664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47">
            <a:extLst>
              <a:ext uri="{FF2B5EF4-FFF2-40B4-BE49-F238E27FC236}">
                <a16:creationId xmlns:a16="http://schemas.microsoft.com/office/drawing/2014/main" id="{874BC3BB-B686-4DDF-B753-6F8C4941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50">
            <a:extLst>
              <a:ext uri="{FF2B5EF4-FFF2-40B4-BE49-F238E27FC236}">
                <a16:creationId xmlns:a16="http://schemas.microsoft.com/office/drawing/2014/main" id="{0CC8E507-426A-46D2-8CCD-F80D3DF96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4167" y="4035851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EE88FFD0-6331-4180-8AA0-437AF015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043" y="417370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963EDD-0C6F-4B6E-A55B-6C5A95B00066}"/>
                  </a:ext>
                </a:extLst>
              </p:cNvPr>
              <p:cNvSpPr txBox="1"/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963EDD-0C6F-4B6E-A55B-6C5A95B00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sz="1600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323985"/>
                  </p:ext>
                </p:extLst>
              </p:nvPr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323985"/>
                  </p:ext>
                </p:extLst>
              </p:nvPr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786" r="-500000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2198" t="-205455" r="-606593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45">
            <a:extLst>
              <a:ext uri="{FF2B5EF4-FFF2-40B4-BE49-F238E27FC236}">
                <a16:creationId xmlns:a16="http://schemas.microsoft.com/office/drawing/2014/main" id="{EA04834E-E9D9-4349-B53D-97FC893F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34" y="420077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B0DAF459-D664-4B9B-88CA-7A996857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692" y="248502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47">
            <a:extLst>
              <a:ext uri="{FF2B5EF4-FFF2-40B4-BE49-F238E27FC236}">
                <a16:creationId xmlns:a16="http://schemas.microsoft.com/office/drawing/2014/main" id="{3AA7AF80-8435-470A-B248-43214D28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297782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F0C72F44-1643-4B3D-B6B8-DE5B7019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D28D4EF9-E63F-4B29-AD04-976986F4A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22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6ADCF2B6-F9A6-48DB-A743-194E92318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76" y="3057958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E325C367-3F20-4433-A184-2FE720B1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26026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F8F6A8A6-8729-4CBB-8DA2-15F0C3D62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149" y="337345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D94A8688-AE8A-4213-8C38-D02149F4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562630"/>
            <a:ext cx="304800" cy="0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3AD9E7CE-6B00-4353-9500-E1289B720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56263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A2607FA3-D6A2-43AA-A3B8-7B89FC55A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38132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50">
            <a:extLst>
              <a:ext uri="{FF2B5EF4-FFF2-40B4-BE49-F238E27FC236}">
                <a16:creationId xmlns:a16="http://schemas.microsoft.com/office/drawing/2014/main" id="{56717ADB-6757-4A0E-A76E-49D57FD6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630" y="338132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D98B9F22-0619-4926-811D-A0D71BD1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47">
            <a:extLst>
              <a:ext uri="{FF2B5EF4-FFF2-40B4-BE49-F238E27FC236}">
                <a16:creationId xmlns:a16="http://schemas.microsoft.com/office/drawing/2014/main" id="{EEA724E8-9D59-49F2-B923-CD994804A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50">
            <a:extLst>
              <a:ext uri="{FF2B5EF4-FFF2-40B4-BE49-F238E27FC236}">
                <a16:creationId xmlns:a16="http://schemas.microsoft.com/office/drawing/2014/main" id="{6F72540B-1691-49A4-BF45-6C9B7D93A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3743129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84B8E8FE-2794-4BC1-B24E-3113DB172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0566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6308EE3-9A9B-4709-B28A-96AFD99E7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3905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2C19F474-64D6-480C-B2C3-98F60C53B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58BDFCF4-31C0-436F-874C-7774C223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69" y="408248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F71EB2A2-9540-45B6-A59A-5DA64CA9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664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47">
            <a:extLst>
              <a:ext uri="{FF2B5EF4-FFF2-40B4-BE49-F238E27FC236}">
                <a16:creationId xmlns:a16="http://schemas.microsoft.com/office/drawing/2014/main" id="{874BC3BB-B686-4DDF-B753-6F8C4941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50">
            <a:extLst>
              <a:ext uri="{FF2B5EF4-FFF2-40B4-BE49-F238E27FC236}">
                <a16:creationId xmlns:a16="http://schemas.microsoft.com/office/drawing/2014/main" id="{0CC8E507-426A-46D2-8CCD-F80D3DF96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4167" y="4035851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EE88FFD0-6331-4180-8AA0-437AF015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043" y="417370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29FDCF88-2C5C-4535-A071-F46DD909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00" y="25104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BF70EF75-8195-4C13-917E-E29E788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60" y="38132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45">
            <a:extLst>
              <a:ext uri="{FF2B5EF4-FFF2-40B4-BE49-F238E27FC236}">
                <a16:creationId xmlns:a16="http://schemas.microsoft.com/office/drawing/2014/main" id="{1D8D09AC-0170-41EF-BAEC-73BB4AB4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547" y="384951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F52BF3-E040-4BA1-B9F6-93DE1C920021}"/>
                  </a:ext>
                </a:extLst>
              </p:cNvPr>
              <p:cNvSpPr txBox="1"/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800" b="1" dirty="0">
                    <a:solidFill>
                      <a:srgbClr val="FF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F52BF3-E040-4BA1-B9F6-93DE1C92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sz="1600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786" r="-500000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2198" t="-205455" r="-606593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45">
            <a:extLst>
              <a:ext uri="{FF2B5EF4-FFF2-40B4-BE49-F238E27FC236}">
                <a16:creationId xmlns:a16="http://schemas.microsoft.com/office/drawing/2014/main" id="{EA04834E-E9D9-4349-B53D-97FC893F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34" y="420077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B0DAF459-D664-4B9B-88CA-7A996857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692" y="248502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47">
            <a:extLst>
              <a:ext uri="{FF2B5EF4-FFF2-40B4-BE49-F238E27FC236}">
                <a16:creationId xmlns:a16="http://schemas.microsoft.com/office/drawing/2014/main" id="{3AA7AF80-8435-470A-B248-43214D28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297782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F0C72F44-1643-4B3D-B6B8-DE5B7019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D28D4EF9-E63F-4B29-AD04-976986F4A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22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6ADCF2B6-F9A6-48DB-A743-194E92318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76" y="3057958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E325C367-3F20-4433-A184-2FE720B1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26026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F8F6A8A6-8729-4CBB-8DA2-15F0C3D62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149" y="3373459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D94A8688-AE8A-4213-8C38-D02149F4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56263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3AD9E7CE-6B00-4353-9500-E1289B720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56263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A2607FA3-D6A2-43AA-A3B8-7B89FC55A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38132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50">
            <a:extLst>
              <a:ext uri="{FF2B5EF4-FFF2-40B4-BE49-F238E27FC236}">
                <a16:creationId xmlns:a16="http://schemas.microsoft.com/office/drawing/2014/main" id="{56717ADB-6757-4A0E-A76E-49D57FD6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630" y="338132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D98B9F22-0619-4926-811D-A0D71BD1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47">
            <a:extLst>
              <a:ext uri="{FF2B5EF4-FFF2-40B4-BE49-F238E27FC236}">
                <a16:creationId xmlns:a16="http://schemas.microsoft.com/office/drawing/2014/main" id="{EEA724E8-9D59-49F2-B923-CD994804A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50">
            <a:extLst>
              <a:ext uri="{FF2B5EF4-FFF2-40B4-BE49-F238E27FC236}">
                <a16:creationId xmlns:a16="http://schemas.microsoft.com/office/drawing/2014/main" id="{6F72540B-1691-49A4-BF45-6C9B7D93A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3743129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84B8E8FE-2794-4BC1-B24E-3113DB172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0566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6308EE3-9A9B-4709-B28A-96AFD99E7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3905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2C19F474-64D6-480C-B2C3-98F60C53B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58BDFCF4-31C0-436F-874C-7774C223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69" y="408248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F71EB2A2-9540-45B6-A59A-5DA64CA9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664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47">
            <a:extLst>
              <a:ext uri="{FF2B5EF4-FFF2-40B4-BE49-F238E27FC236}">
                <a16:creationId xmlns:a16="http://schemas.microsoft.com/office/drawing/2014/main" id="{874BC3BB-B686-4DDF-B753-6F8C4941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50">
            <a:extLst>
              <a:ext uri="{FF2B5EF4-FFF2-40B4-BE49-F238E27FC236}">
                <a16:creationId xmlns:a16="http://schemas.microsoft.com/office/drawing/2014/main" id="{0CC8E507-426A-46D2-8CCD-F80D3DF96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4167" y="4035851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EE88FFD0-6331-4180-8AA0-437AF015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043" y="417370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45">
            <a:extLst>
              <a:ext uri="{FF2B5EF4-FFF2-40B4-BE49-F238E27FC236}">
                <a16:creationId xmlns:a16="http://schemas.microsoft.com/office/drawing/2014/main" id="{8E356B7F-EC5D-4639-8ECB-DE22D250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038" y="3510160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29FDCF88-2C5C-4535-A071-F46DD909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00" y="25104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BF70EF75-8195-4C13-917E-E29E788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60" y="38132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45">
            <a:extLst>
              <a:ext uri="{FF2B5EF4-FFF2-40B4-BE49-F238E27FC236}">
                <a16:creationId xmlns:a16="http://schemas.microsoft.com/office/drawing/2014/main" id="{1D8D09AC-0170-41EF-BAEC-73BB4AB4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547" y="384951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45">
            <a:extLst>
              <a:ext uri="{FF2B5EF4-FFF2-40B4-BE49-F238E27FC236}">
                <a16:creationId xmlns:a16="http://schemas.microsoft.com/office/drawing/2014/main" id="{42C567A5-1A52-45ED-82C1-64DE26F8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811" y="250199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45">
            <a:extLst>
              <a:ext uri="{FF2B5EF4-FFF2-40B4-BE49-F238E27FC236}">
                <a16:creationId xmlns:a16="http://schemas.microsoft.com/office/drawing/2014/main" id="{E00C9885-1E36-4ECC-A744-1F6D9942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07" y="348485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81547-04B4-4EBA-AA65-F5BE94820F12}"/>
                  </a:ext>
                </a:extLst>
              </p:cNvPr>
              <p:cNvSpPr txBox="1"/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81547-04B4-4EBA-AA65-F5BE9482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61" y="4863855"/>
                <a:ext cx="22265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6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“↓“</m:t>
                      </m:r>
                    </m:oMath>
                  </m:oMathPara>
                </a14:m>
                <a:endParaRPr lang="en-US" altLang="en-US" sz="16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sz="1600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1600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sz="1600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1600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0" y="2450495"/>
                <a:ext cx="6864514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800" b="0" i="1" dirty="0" smtClean="0">
                                        <a:solidFill>
                                          <a:srgbClr val="08080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en-US" sz="1800" i="1" dirty="0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10DD7F-3AD1-46C1-81DB-097820E5DA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26503" y="2149983"/>
              <a:ext cx="4464496" cy="23513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58062">
                      <a:extLst>
                        <a:ext uri="{9D8B030D-6E8A-4147-A177-3AD203B41FA5}">
                          <a16:colId xmlns:a16="http://schemas.microsoft.com/office/drawing/2014/main" val="3517261956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09145300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4219746031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141321773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48482875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3022170002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500855477"/>
                        </a:ext>
                      </a:extLst>
                    </a:gridCol>
                    <a:gridCol w="558062">
                      <a:extLst>
                        <a:ext uri="{9D8B030D-6E8A-4147-A177-3AD203B41FA5}">
                          <a16:colId xmlns:a16="http://schemas.microsoft.com/office/drawing/2014/main" val="2335634799"/>
                        </a:ext>
                      </a:extLst>
                    </a:gridCol>
                  </a:tblGrid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0128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786" r="-500000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612860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2198" t="-205455" r="-606593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770471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7342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250483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813227"/>
                      </a:ext>
                    </a:extLst>
                  </a:tr>
                  <a:tr h="335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8080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80808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57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45">
            <a:extLst>
              <a:ext uri="{FF2B5EF4-FFF2-40B4-BE49-F238E27FC236}">
                <a16:creationId xmlns:a16="http://schemas.microsoft.com/office/drawing/2014/main" id="{EA04834E-E9D9-4349-B53D-97FC893F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34" y="420077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B0DAF459-D664-4B9B-88CA-7A996857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692" y="248502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47">
            <a:extLst>
              <a:ext uri="{FF2B5EF4-FFF2-40B4-BE49-F238E27FC236}">
                <a16:creationId xmlns:a16="http://schemas.microsoft.com/office/drawing/2014/main" id="{3AA7AF80-8435-470A-B248-43214D28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297782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F0C72F44-1643-4B3D-B6B8-DE5B7019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D28D4EF9-E63F-4B29-AD04-976986F4A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22" y="29764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6ADCF2B6-F9A6-48DB-A743-194E92318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76" y="3057958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E325C367-3F20-4433-A184-2FE720B1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26026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F8F6A8A6-8729-4CBB-8DA2-15F0C3D62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149" y="3373459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D94A8688-AE8A-4213-8C38-D02149F4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56263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3AD9E7CE-6B00-4353-9500-E1289B720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56263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A2607FA3-D6A2-43AA-A3B8-7B89FC55A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986" y="338132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50">
            <a:extLst>
              <a:ext uri="{FF2B5EF4-FFF2-40B4-BE49-F238E27FC236}">
                <a16:creationId xmlns:a16="http://schemas.microsoft.com/office/drawing/2014/main" id="{56717ADB-6757-4A0E-A76E-49D57FD6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630" y="338132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D98B9F22-0619-4926-811D-A0D71BD1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392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47">
            <a:extLst>
              <a:ext uri="{FF2B5EF4-FFF2-40B4-BE49-F238E27FC236}">
                <a16:creationId xmlns:a16="http://schemas.microsoft.com/office/drawing/2014/main" id="{EEA724E8-9D59-49F2-B923-CD994804A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858" y="37162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50">
            <a:extLst>
              <a:ext uri="{FF2B5EF4-FFF2-40B4-BE49-F238E27FC236}">
                <a16:creationId xmlns:a16="http://schemas.microsoft.com/office/drawing/2014/main" id="{6F72540B-1691-49A4-BF45-6C9B7D93A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3743129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84B8E8FE-2794-4BC1-B24E-3113DB172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0566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6308EE3-9A9B-4709-B28A-96AFD99E7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3905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2C19F474-64D6-480C-B2C3-98F60C53B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70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58BDFCF4-31C0-436F-874C-7774C223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69" y="4082487"/>
            <a:ext cx="222929" cy="2233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F71EB2A2-9540-45B6-A59A-5DA64CA9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840" y="39664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47">
            <a:extLst>
              <a:ext uri="{FF2B5EF4-FFF2-40B4-BE49-F238E27FC236}">
                <a16:creationId xmlns:a16="http://schemas.microsoft.com/office/drawing/2014/main" id="{874BC3BB-B686-4DDF-B753-6F8C4941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264" y="40483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50">
            <a:extLst>
              <a:ext uri="{FF2B5EF4-FFF2-40B4-BE49-F238E27FC236}">
                <a16:creationId xmlns:a16="http://schemas.microsoft.com/office/drawing/2014/main" id="{0CC8E507-426A-46D2-8CCD-F80D3DF96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4167" y="4035851"/>
            <a:ext cx="222929" cy="2233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EE88FFD0-6331-4180-8AA0-437AF015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043" y="417370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45">
            <a:extLst>
              <a:ext uri="{FF2B5EF4-FFF2-40B4-BE49-F238E27FC236}">
                <a16:creationId xmlns:a16="http://schemas.microsoft.com/office/drawing/2014/main" id="{8E356B7F-EC5D-4639-8ECB-DE22D250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038" y="3510160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29FDCF88-2C5C-4535-A071-F46DD909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00" y="25104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BF70EF75-8195-4C13-917E-E29E788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60" y="3813207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45">
            <a:extLst>
              <a:ext uri="{FF2B5EF4-FFF2-40B4-BE49-F238E27FC236}">
                <a16:creationId xmlns:a16="http://schemas.microsoft.com/office/drawing/2014/main" id="{1D8D09AC-0170-41EF-BAEC-73BB4AB4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547" y="3849518"/>
            <a:ext cx="360040" cy="3446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45">
            <a:extLst>
              <a:ext uri="{FF2B5EF4-FFF2-40B4-BE49-F238E27FC236}">
                <a16:creationId xmlns:a16="http://schemas.microsoft.com/office/drawing/2014/main" id="{42C567A5-1A52-45ED-82C1-64DE26F8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811" y="2501995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45">
            <a:extLst>
              <a:ext uri="{FF2B5EF4-FFF2-40B4-BE49-F238E27FC236}">
                <a16:creationId xmlns:a16="http://schemas.microsoft.com/office/drawing/2014/main" id="{E00C9885-1E36-4ECC-A744-1F6D9942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07" y="3484858"/>
            <a:ext cx="360040" cy="3446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81547-04B4-4EBA-AA65-F5BE94820F12}"/>
                  </a:ext>
                </a:extLst>
              </p:cNvPr>
              <p:cNvSpPr txBox="1"/>
              <p:nvPr/>
            </p:nvSpPr>
            <p:spPr>
              <a:xfrm>
                <a:off x="2776138" y="4863855"/>
                <a:ext cx="51082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𝒑𝒓𝒊𝒏𝒕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𝒓𝒆𝒗𝒆𝒓𝒔𝒆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I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I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81547-04B4-4EBA-AA65-F5BE9482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38" y="4863855"/>
                <a:ext cx="51082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40160"/>
            <a:ext cx="7344816" cy="1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1700" dirty="0">
                <a:solidFill>
                  <a:srgbClr val="FF0000"/>
                </a:solidFill>
              </a:rPr>
              <a:t>Step 4: </a:t>
            </a:r>
            <a:r>
              <a:rPr lang="en-US" sz="1700" dirty="0">
                <a:solidFill>
                  <a:schemeClr val="tx1"/>
                </a:solidFill>
              </a:rPr>
              <a:t>Construct / print the optimal solution of 0/1 knapsack problem.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What do ABCB and BDCAB have in common?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/>
              <p:nvPr/>
            </p:nvSpPr>
            <p:spPr>
              <a:xfrm>
                <a:off x="916860" y="2515469"/>
                <a:ext cx="4159196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“↘“</m:t>
                      </m:r>
                    </m:oMath>
                  </m:oMathPara>
                </a14:m>
                <a:endParaRPr lang="en-US" alt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“↓“</m:t>
                      </m:r>
                    </m:oMath>
                  </m:oMathPara>
                </a14:m>
                <a:endParaRPr lang="en-US" altLang="en-US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IN" cap="small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𝑃𝑟𝑖𝑛𝑡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 cap="small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𝑃𝑟𝑖𝑛𝑡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i="1" cap="small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cap="small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  <a:tabLst>
                    <a:tab pos="5918200" algn="l"/>
                  </a:tabLst>
                </a:pPr>
                <a:endParaRPr lang="en-US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D2BA0A-E0B7-43CF-86D3-246A87BA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0" y="2515469"/>
                <a:ext cx="4159196" cy="2554545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834B36-47E5-4B29-9E84-9FCA2D5B4599}"/>
                  </a:ext>
                </a:extLst>
              </p:cNvPr>
              <p:cNvSpPr txBox="1"/>
              <p:nvPr/>
            </p:nvSpPr>
            <p:spPr>
              <a:xfrm>
                <a:off x="4986780" y="4962885"/>
                <a:ext cx="3240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algorithm required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time for execution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834B36-47E5-4B29-9E84-9FCA2D5B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80" y="4962885"/>
                <a:ext cx="3240360" cy="646331"/>
              </a:xfrm>
              <a:prstGeom prst="rect">
                <a:avLst/>
              </a:prstGeom>
              <a:blipFill>
                <a:blip r:embed="rId4"/>
                <a:stretch>
                  <a:fillRect l="-1504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47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Example 2: What do ABCBDAB and BDCABA have in common?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2000" dirty="0">
                    <a:solidFill>
                      <a:srgbClr val="080808"/>
                    </a:solidFill>
                  </a:rPr>
                  <a:t>What is the Longest Common Subsequence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?</a:t>
                </a:r>
              </a:p>
              <a:p>
                <a:pPr marL="0" indent="0" algn="just">
                  <a:buNone/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Example 3: What do AGGTA and GXTYAY have in common?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en-US" sz="2000" b="0" i="1" dirty="0">
                  <a:solidFill>
                    <a:srgbClr val="080808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sz="20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2000" b="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2000" dirty="0">
                    <a:solidFill>
                      <a:srgbClr val="080808"/>
                    </a:solidFill>
                  </a:rPr>
                  <a:t>What is the Longest Common Subsequence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?</a:t>
                </a:r>
              </a:p>
              <a:p>
                <a:pPr marL="0" indent="0" algn="just">
                  <a:buNone/>
                </a:pPr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140160"/>
                <a:ext cx="7344816" cy="4577680"/>
              </a:xfrm>
              <a:prstGeom prst="rect">
                <a:avLst/>
              </a:prstGeom>
              <a:blipFill>
                <a:blip r:embed="rId3"/>
                <a:stretch>
                  <a:fillRect l="-1329" t="-10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EE7CB36-86CD-4733-9DC0-6595157C1A0D}"/>
              </a:ext>
            </a:extLst>
          </p:cNvPr>
          <p:cNvSpPr/>
          <p:nvPr/>
        </p:nvSpPr>
        <p:spPr>
          <a:xfrm>
            <a:off x="5878488" y="4978114"/>
            <a:ext cx="2808312" cy="1224136"/>
          </a:xfrm>
          <a:prstGeom prst="wedgeEllipseCallout">
            <a:avLst>
              <a:gd name="adj1" fmla="val -52645"/>
              <a:gd name="adj2" fmla="val -8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Self practice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62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80808"/>
                </a:solidFill>
              </a:rPr>
              <a:t>Is a Four-step methods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1. 	Characterize the structure of an optimal 	solution.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2. Recursively define the value of an optimal 	solution.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3. Compute the value of an optimal solution, 	typically in a bottom-up fashion.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4. Construct an optimal solution from computed 	information.</a:t>
            </a: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80808"/>
                </a:solidFill>
              </a:rPr>
              <a:t>Problems: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1. 	0/1 Knapsack Problem</a:t>
            </a:r>
          </a:p>
          <a:p>
            <a:pPr marL="457200" indent="-457200" algn="just">
              <a:buAutoNum type="arabicPeriod" startAt="2"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Floyd-</a:t>
            </a:r>
            <a:r>
              <a:rPr lang="en-US" sz="2400" dirty="0" err="1">
                <a:solidFill>
                  <a:srgbClr val="080808"/>
                </a:solidFill>
              </a:rPr>
              <a:t>Warshall</a:t>
            </a:r>
            <a:r>
              <a:rPr lang="en-US" sz="2400" dirty="0">
                <a:solidFill>
                  <a:srgbClr val="080808"/>
                </a:solidFill>
              </a:rPr>
              <a:t> Algorithm</a:t>
            </a:r>
          </a:p>
          <a:p>
            <a:pPr marL="457200" indent="-457200" algn="just">
              <a:buAutoNum type="arabicPeriod" startAt="2"/>
              <a:tabLst>
                <a:tab pos="536575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Longest Common Sub-sequence</a:t>
            </a:r>
          </a:p>
          <a:p>
            <a:pPr marL="457200" indent="-457200" algn="just">
              <a:buAutoNum type="arabicPeriod" startAt="2"/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Matrix Chain Multiplication   </a:t>
            </a:r>
          </a:p>
          <a:p>
            <a:pPr marL="457200" indent="-457200" algn="just">
              <a:buAutoNum type="arabicPeriod" startAt="3"/>
              <a:tabLst>
                <a:tab pos="536575" algn="l"/>
              </a:tabLst>
            </a:pPr>
            <a:endParaRPr 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 3: Longest Common Subsequences (LCS)</a:t>
                </a:r>
              </a:p>
              <a:p>
                <a:pPr marL="0" indent="0" algn="just">
                  <a:buNone/>
                  <a:tabLst>
                    <a:tab pos="536575" algn="l"/>
                  </a:tabLst>
                </a:pPr>
                <a:r>
                  <a:rPr lang="en-US" sz="2400" dirty="0">
                    <a:solidFill>
                      <a:srgbClr val="080808"/>
                    </a:solidFill>
                  </a:rPr>
                  <a:t>Problem: </a:t>
                </a:r>
              </a:p>
              <a:p>
                <a:pPr marL="0" indent="0" algn="just">
                  <a:lnSpc>
                    <a:spcPct val="150000"/>
                  </a:lnSpc>
                  <a:buNone/>
                  <a:tabLst>
                    <a:tab pos="536575" algn="l"/>
                  </a:tabLst>
                </a:pPr>
                <a:r>
                  <a:rPr lang="en-US" sz="2400" dirty="0">
                    <a:solidFill>
                      <a:srgbClr val="080808"/>
                    </a:solidFill>
                  </a:rPr>
                  <a:t>“Given two sequences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80808"/>
                    </a:solidFill>
                  </a:rPr>
                  <a:t>. Find a subsequence common to both whose length is longest. A subsequence doesn’t have to be consecutive, but it has to be in order.”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269" b="-7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5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>
                <a:solidFill>
                  <a:schemeClr val="tx1"/>
                </a:solidFill>
              </a:rPr>
              <a:t>Problem 3: Longest Common Subsequences (LCS)</a:t>
            </a:r>
          </a:p>
          <a:p>
            <a:pPr marL="0" indent="0" algn="just">
              <a:buNone/>
              <a:tabLst>
                <a:tab pos="536575" algn="l"/>
              </a:tabLst>
            </a:pPr>
            <a:r>
              <a:rPr lang="en-US" sz="2400">
                <a:solidFill>
                  <a:srgbClr val="080808"/>
                </a:solidFill>
              </a:rPr>
              <a:t>Example: </a:t>
            </a:r>
          </a:p>
          <a:p>
            <a:pPr marL="0" indent="0" algn="just">
              <a:buNone/>
              <a:tabLst>
                <a:tab pos="536575" algn="l"/>
              </a:tabLst>
            </a:pPr>
            <a:endParaRPr lang="en-US" sz="2400" dirty="0">
              <a:solidFill>
                <a:srgbClr val="080808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40009-67A8-4368-9657-21631979560F}"/>
              </a:ext>
            </a:extLst>
          </p:cNvPr>
          <p:cNvGrpSpPr/>
          <p:nvPr/>
        </p:nvGrpSpPr>
        <p:grpSpPr>
          <a:xfrm>
            <a:off x="1115616" y="2780928"/>
            <a:ext cx="2448272" cy="1017404"/>
            <a:chOff x="1115616" y="2780928"/>
            <a:chExt cx="2448272" cy="10174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70D40E-2F31-405C-AB22-877D9EB464F5}"/>
                </a:ext>
              </a:extLst>
            </p:cNvPr>
            <p:cNvSpPr txBox="1"/>
            <p:nvPr/>
          </p:nvSpPr>
          <p:spPr>
            <a:xfrm>
              <a:off x="1115616" y="27809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S p r </a:t>
              </a:r>
              <a:r>
                <a:rPr lang="en-US" dirty="0" err="1">
                  <a:solidFill>
                    <a:srgbClr val="080808"/>
                  </a:solidFill>
                </a:rPr>
                <a:t>i</a:t>
              </a:r>
              <a:r>
                <a:rPr lang="en-US" dirty="0">
                  <a:solidFill>
                    <a:srgbClr val="080808"/>
                  </a:solidFill>
                </a:rPr>
                <a:t> n g t </a:t>
              </a:r>
              <a:r>
                <a:rPr lang="en-US" dirty="0" err="1">
                  <a:solidFill>
                    <a:srgbClr val="080808"/>
                  </a:solidFill>
                </a:rPr>
                <a:t>i</a:t>
              </a:r>
              <a:r>
                <a:rPr lang="en-US" dirty="0">
                  <a:solidFill>
                    <a:srgbClr val="080808"/>
                  </a:solidFill>
                </a:rPr>
                <a:t> m 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F9774-E838-4CB6-9B6A-A49DF1E0AE4B}"/>
                </a:ext>
              </a:extLst>
            </p:cNvPr>
            <p:cNvSpPr txBox="1"/>
            <p:nvPr/>
          </p:nvSpPr>
          <p:spPr>
            <a:xfrm>
              <a:off x="1115616" y="34290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p </a:t>
              </a:r>
              <a:r>
                <a:rPr lang="en-US" dirty="0" err="1">
                  <a:solidFill>
                    <a:srgbClr val="080808"/>
                  </a:solidFill>
                </a:rPr>
                <a:t>i</a:t>
              </a:r>
              <a:r>
                <a:rPr lang="en-US" dirty="0">
                  <a:solidFill>
                    <a:srgbClr val="080808"/>
                  </a:solidFill>
                </a:rPr>
                <a:t> o n e </a:t>
              </a:r>
              <a:r>
                <a:rPr lang="en-US" dirty="0" err="1">
                  <a:solidFill>
                    <a:srgbClr val="080808"/>
                  </a:solidFill>
                </a:rPr>
                <a:t>e</a:t>
              </a:r>
              <a:r>
                <a:rPr lang="en-US" dirty="0">
                  <a:solidFill>
                    <a:srgbClr val="080808"/>
                  </a:solidFill>
                </a:rPr>
                <a:t> 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9409BD-0E61-4220-B5D1-A294ECFB7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32" y="3101037"/>
              <a:ext cx="216024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6203E-4B4A-4EE6-BAEE-CBE95C8C1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709" y="3083250"/>
              <a:ext cx="216024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771C67-DF6D-471A-B922-6E6B49DC2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4844" y="3094831"/>
              <a:ext cx="142065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3776AB-1B21-4CC3-ABBD-A8A9795DA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6020" y="3083250"/>
              <a:ext cx="813944" cy="474987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15C77-D577-4DB0-B777-2F5D4402962C}"/>
              </a:ext>
            </a:extLst>
          </p:cNvPr>
          <p:cNvGrpSpPr/>
          <p:nvPr/>
        </p:nvGrpSpPr>
        <p:grpSpPr>
          <a:xfrm>
            <a:off x="5559049" y="2743494"/>
            <a:ext cx="2448272" cy="1017404"/>
            <a:chOff x="1115616" y="2780928"/>
            <a:chExt cx="2448272" cy="10174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482DC-2773-4EA3-8C64-91D46E927609}"/>
                </a:ext>
              </a:extLst>
            </p:cNvPr>
            <p:cNvSpPr txBox="1"/>
            <p:nvPr/>
          </p:nvSpPr>
          <p:spPr>
            <a:xfrm>
              <a:off x="1115616" y="27809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h o r s e b a c k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6F19D6-21B6-47F2-82FA-3A242DC450E3}"/>
                </a:ext>
              </a:extLst>
            </p:cNvPr>
            <p:cNvSpPr txBox="1"/>
            <p:nvPr/>
          </p:nvSpPr>
          <p:spPr>
            <a:xfrm>
              <a:off x="1115616" y="34290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s n o w f l a k 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F86711-82B4-4772-8A10-2F08203F03C5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101037"/>
              <a:ext cx="180172" cy="4572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C522EE-6FA6-4B3B-9D3F-4480086F88F7}"/>
                </a:ext>
              </a:extLst>
            </p:cNvPr>
            <p:cNvCxnSpPr>
              <a:cxnSpLocks/>
            </p:cNvCxnSpPr>
            <p:nvPr/>
          </p:nvCxnSpPr>
          <p:spPr>
            <a:xfrm>
              <a:off x="2345848" y="3083250"/>
              <a:ext cx="0" cy="407977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EBDB7F-88A5-4064-B512-759A8B509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4279" y="3094831"/>
              <a:ext cx="216026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3A79A-30DE-4700-A071-778BCB3B8D85}"/>
                  </a:ext>
                </a:extLst>
              </p:cNvPr>
              <p:cNvSpPr txBox="1"/>
              <p:nvPr/>
            </p:nvSpPr>
            <p:spPr>
              <a:xfrm>
                <a:off x="1192578" y="3760898"/>
                <a:ext cx="132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𝑳𝑪𝑺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IN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3A79A-30DE-4700-A071-778BCB3B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78" y="3760898"/>
                <a:ext cx="1328889" cy="276999"/>
              </a:xfrm>
              <a:prstGeom prst="rect">
                <a:avLst/>
              </a:prstGeom>
              <a:blipFill>
                <a:blip r:embed="rId3"/>
                <a:stretch>
                  <a:fillRect l="-3211" r="-1835"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3FBAED-F8F6-4D89-95E7-FF07C36DCBAE}"/>
                  </a:ext>
                </a:extLst>
              </p:cNvPr>
              <p:cNvSpPr txBox="1"/>
              <p:nvPr/>
            </p:nvSpPr>
            <p:spPr>
              <a:xfrm>
                <a:off x="5335074" y="3760898"/>
                <a:ext cx="195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𝑳𝑪𝑺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3FBAED-F8F6-4D89-95E7-FF07C36D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74" y="3760898"/>
                <a:ext cx="19520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CEF102B-A973-459C-A046-7C906E2AA7B4}"/>
              </a:ext>
            </a:extLst>
          </p:cNvPr>
          <p:cNvGrpSpPr/>
          <p:nvPr/>
        </p:nvGrpSpPr>
        <p:grpSpPr>
          <a:xfrm>
            <a:off x="1104820" y="4369795"/>
            <a:ext cx="2448272" cy="1017404"/>
            <a:chOff x="1115616" y="2780928"/>
            <a:chExt cx="2448272" cy="10174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217533-01D3-4FE5-A558-FFA6792E5D75}"/>
                </a:ext>
              </a:extLst>
            </p:cNvPr>
            <p:cNvSpPr txBox="1"/>
            <p:nvPr/>
          </p:nvSpPr>
          <p:spPr>
            <a:xfrm>
              <a:off x="1115616" y="27809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m a e l e s t r o m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9AA8C-9811-4D22-8A2A-C929E073D4EB}"/>
                </a:ext>
              </a:extLst>
            </p:cNvPr>
            <p:cNvSpPr txBox="1"/>
            <p:nvPr/>
          </p:nvSpPr>
          <p:spPr>
            <a:xfrm>
              <a:off x="1115616" y="34290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b e c a l m 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EB7AEE-AA8F-4C8F-8AC0-8FD8D496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6452" y="3094831"/>
              <a:ext cx="250077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7458F0-C810-46A2-B476-FE0C255E9D78}"/>
                </a:ext>
              </a:extLst>
            </p:cNvPr>
            <p:cNvCxnSpPr>
              <a:cxnSpLocks/>
            </p:cNvCxnSpPr>
            <p:nvPr/>
          </p:nvCxnSpPr>
          <p:spPr>
            <a:xfrm>
              <a:off x="1869573" y="3094831"/>
              <a:ext cx="108132" cy="46340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73BB61-996A-4959-AF2D-8B62AA4E7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3094831"/>
              <a:ext cx="551009" cy="518835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9FC44-5698-460C-83A5-88A7D9E91F17}"/>
                  </a:ext>
                </a:extLst>
              </p:cNvPr>
              <p:cNvSpPr txBox="1"/>
              <p:nvPr/>
            </p:nvSpPr>
            <p:spPr>
              <a:xfrm>
                <a:off x="1104820" y="5403228"/>
                <a:ext cx="1200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𝑳𝑪𝑺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IN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9FC44-5698-460C-83A5-88A7D9E91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20" y="5403228"/>
                <a:ext cx="1200650" cy="276999"/>
              </a:xfrm>
              <a:prstGeom prst="rect">
                <a:avLst/>
              </a:prstGeom>
              <a:blipFill>
                <a:blip r:embed="rId5"/>
                <a:stretch>
                  <a:fillRect l="-3553" r="-2030"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8979876-7571-4166-86F1-D5B891180AC2}"/>
              </a:ext>
            </a:extLst>
          </p:cNvPr>
          <p:cNvGrpSpPr/>
          <p:nvPr/>
        </p:nvGrpSpPr>
        <p:grpSpPr>
          <a:xfrm>
            <a:off x="5436096" y="4385824"/>
            <a:ext cx="2448272" cy="1017404"/>
            <a:chOff x="1115616" y="2780928"/>
            <a:chExt cx="2448272" cy="101740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926F22-5885-4A20-B6F6-B1F3FCBE112C}"/>
                </a:ext>
              </a:extLst>
            </p:cNvPr>
            <p:cNvSpPr txBox="1"/>
            <p:nvPr/>
          </p:nvSpPr>
          <p:spPr>
            <a:xfrm>
              <a:off x="1115616" y="27809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h e r o </a:t>
              </a:r>
              <a:r>
                <a:rPr lang="en-US" dirty="0" err="1">
                  <a:solidFill>
                    <a:srgbClr val="080808"/>
                  </a:solidFill>
                </a:rPr>
                <a:t>i</a:t>
              </a:r>
              <a:r>
                <a:rPr lang="en-US" dirty="0">
                  <a:solidFill>
                    <a:srgbClr val="080808"/>
                  </a:solidFill>
                </a:rPr>
                <a:t> c a l </a:t>
              </a:r>
              <a:r>
                <a:rPr lang="en-US" dirty="0" err="1">
                  <a:solidFill>
                    <a:srgbClr val="080808"/>
                  </a:solidFill>
                </a:rPr>
                <a:t>l</a:t>
              </a:r>
              <a:r>
                <a:rPr lang="en-US" dirty="0">
                  <a:solidFill>
                    <a:srgbClr val="080808"/>
                  </a:solidFill>
                </a:rPr>
                <a:t> y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5B12B3-793B-49CA-879C-A4DB1E8C84C8}"/>
                </a:ext>
              </a:extLst>
            </p:cNvPr>
            <p:cNvSpPr txBox="1"/>
            <p:nvPr/>
          </p:nvSpPr>
          <p:spPr>
            <a:xfrm>
              <a:off x="1115616" y="34290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80808"/>
                  </a:solidFill>
                </a:rPr>
                <a:t>s c h o l a r l y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6E2E9F-0186-4CE2-9F36-DC9DA51604F8}"/>
                </a:ext>
              </a:extLst>
            </p:cNvPr>
            <p:cNvCxnSpPr>
              <a:cxnSpLocks/>
            </p:cNvCxnSpPr>
            <p:nvPr/>
          </p:nvCxnSpPr>
          <p:spPr>
            <a:xfrm>
              <a:off x="1314260" y="3104140"/>
              <a:ext cx="284349" cy="43806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11850-D662-4229-89D7-895BE842E09D}"/>
                </a:ext>
              </a:extLst>
            </p:cNvPr>
            <p:cNvCxnSpPr>
              <a:cxnSpLocks/>
            </p:cNvCxnSpPr>
            <p:nvPr/>
          </p:nvCxnSpPr>
          <p:spPr>
            <a:xfrm>
              <a:off x="1792061" y="3119185"/>
              <a:ext cx="0" cy="407977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26AACF-38B7-4F9A-ABC1-0A10002E4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514" y="3091470"/>
              <a:ext cx="477191" cy="43569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0608D9-EF31-4B49-939D-E6D6B9F47D6D}"/>
              </a:ext>
            </a:extLst>
          </p:cNvPr>
          <p:cNvCxnSpPr>
            <a:cxnSpLocks/>
          </p:cNvCxnSpPr>
          <p:nvPr/>
        </p:nvCxnSpPr>
        <p:spPr>
          <a:xfrm flipH="1">
            <a:off x="6747289" y="4707007"/>
            <a:ext cx="193452" cy="41441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33F1F6-0F25-4ACE-B2F7-CD02168E24D4}"/>
                  </a:ext>
                </a:extLst>
              </p:cNvPr>
              <p:cNvSpPr txBox="1"/>
              <p:nvPr/>
            </p:nvSpPr>
            <p:spPr>
              <a:xfrm>
                <a:off x="5388367" y="5362211"/>
                <a:ext cx="195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𝑳𝑪𝑺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IN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33F1F6-0F25-4ACE-B2F7-CD02168E2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67" y="5362211"/>
                <a:ext cx="19520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7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Dynamic Programming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53657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Problem 3: Longest Common Subsequence</a:t>
            </a:r>
          </a:p>
          <a:p>
            <a:pPr algn="just"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It is used, when the solution can be recursively described in terms of solutions to subproblems (optimal substructure)</a:t>
            </a:r>
          </a:p>
          <a:p>
            <a:pPr algn="just"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Algorithm finds solutions to subproblems and stores them in memory for later use</a:t>
            </a:r>
          </a:p>
          <a:p>
            <a:pPr algn="just">
              <a:tabLst>
                <a:tab pos="536575" algn="l"/>
              </a:tabLst>
            </a:pPr>
            <a:r>
              <a:rPr lang="en-US" sz="2400" dirty="0">
                <a:solidFill>
                  <a:srgbClr val="080808"/>
                </a:solidFill>
              </a:rPr>
              <a:t>More efficient than “brute-force methods”, which solve the same subproblems over and over again</a:t>
            </a:r>
          </a:p>
          <a:p>
            <a:pPr marL="0" indent="0" algn="just">
              <a:buNone/>
              <a:tabLst>
                <a:tab pos="536575" algn="l"/>
              </a:tabLst>
            </a:pP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70711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17938</TotalTime>
  <Words>6528</Words>
  <Application>Microsoft Office PowerPoint</Application>
  <PresentationFormat>On-screen Show (4:3)</PresentationFormat>
  <Paragraphs>1788</Paragraphs>
  <Slides>48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Cambria Math</vt:lpstr>
      <vt:lpstr>Tahoma</vt:lpstr>
      <vt:lpstr>10069045</vt:lpstr>
      <vt:lpstr>Equation</vt:lpstr>
      <vt:lpstr>Design and Analysis of Algorithm   Dynamic Programming  (Longest Common Subsequence)  </vt:lpstr>
      <vt:lpstr>Overview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1088</cp:revision>
  <dcterms:created xsi:type="dcterms:W3CDTF">2008-04-22T09:26:06Z</dcterms:created>
  <dcterms:modified xsi:type="dcterms:W3CDTF">2020-12-23T17:46:00Z</dcterms:modified>
</cp:coreProperties>
</file>