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4"/>
  </p:notesMasterIdLst>
  <p:handoutMasterIdLst>
    <p:handoutMasterId r:id="rId35"/>
  </p:handoutMasterIdLst>
  <p:sldIdLst>
    <p:sldId id="468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524" r:id="rId24"/>
    <p:sldId id="490" r:id="rId25"/>
    <p:sldId id="491" r:id="rId26"/>
    <p:sldId id="492" r:id="rId27"/>
    <p:sldId id="493" r:id="rId28"/>
    <p:sldId id="494" r:id="rId29"/>
    <p:sldId id="499" r:id="rId30"/>
    <p:sldId id="500" r:id="rId31"/>
    <p:sldId id="501" r:id="rId32"/>
    <p:sldId id="498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6AF2E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1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37BD2-EC63-40DD-8018-A88D4F1C5D6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37BD2-EC63-40DD-8018-A88D4F1C5D6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F340D-6978-4ADB-8410-994EB0A199E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D326A-319E-4361-9978-643566358EFE}" type="slidenum">
              <a:rPr lang="he-IL" smtClean="0"/>
              <a:pPr/>
              <a:t>27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184" y="4853174"/>
            <a:ext cx="6051854" cy="3818625"/>
          </a:xfrm>
          <a:noFill/>
          <a:ln/>
        </p:spPr>
        <p:txBody>
          <a:bodyPr lIns="93112" tIns="45767" rIns="93112" bIns="45767"/>
          <a:lstStyle/>
          <a:p>
            <a:pPr defTabSz="425316" eaLnBrk="1" hangingPunct="1"/>
            <a:endParaRPr lang="en-US" dirty="0" smtClean="0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160338"/>
            <a:ext cx="5976938" cy="44831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A5727-515F-4FAE-9599-5CD44DF868F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1A721-9830-4D1C-B69D-7AD6BFE90E1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01-1 Introduction to PL/SQL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A276F3-2114-4BF5-8B30-D0B05C7D686E}" type="datetime1">
              <a:rPr lang="en-US" smtClean="0"/>
              <a:pPr/>
              <a:t>6/21/2016</a:t>
            </a:fld>
            <a:endParaRPr lang="en-US" smtClean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Dr. James Dullea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27525-C7F5-49B5-AEAA-74C0ADBAD4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 chart of types in PL/SQL.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D3239-7424-4D16-B19A-723D95DF905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D3239-7424-4D16-B19A-723D95DF905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D8243-7193-49EF-82B9-E591D5FD489D}" type="slidenum">
              <a:rPr lang="he-IL" smtClean="0"/>
              <a:pPr/>
              <a:t>20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184" y="4853174"/>
            <a:ext cx="6051854" cy="3818625"/>
          </a:xfrm>
          <a:noFill/>
          <a:ln/>
        </p:spPr>
        <p:txBody>
          <a:bodyPr lIns="93112" tIns="45767" rIns="93112" bIns="45767"/>
          <a:lstStyle/>
          <a:p>
            <a:pPr algn="just" defTabSz="425316" eaLnBrk="1" hangingPunct="1">
              <a:spcAft>
                <a:spcPct val="24000"/>
              </a:spcAft>
              <a:tabLst>
                <a:tab pos="473464" algn="l"/>
                <a:tab pos="1540764" algn="l"/>
              </a:tabLst>
            </a:pPr>
            <a:endParaRPr lang="en-US" b="1" dirty="0" smtClean="0">
              <a:latin typeface="Times" pitchFamily="18" charset="0"/>
            </a:endParaRPr>
          </a:p>
        </p:txBody>
      </p:sp>
      <p:sp>
        <p:nvSpPr>
          <p:cNvPr id="675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160338"/>
            <a:ext cx="5976938" cy="44831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37BD2-EC63-40DD-8018-A88D4F1C5D6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37BD2-EC63-40DD-8018-A88D4F1C5D6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41EF6-5AD3-4820-9384-2385918C19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2" cstate="print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2" cstate="screen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01" r:id="rId7"/>
    <p:sldLayoutId id="2147483703" r:id="rId8"/>
    <p:sldLayoutId id="2147483702" r:id="rId9"/>
    <p:sldLayoutId id="214748377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PL/SQL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47106" name="AutoShape 2" descr="Image result for pl/sql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3097" y="1676400"/>
            <a:ext cx="376890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3505200" cy="235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8001000" cy="838200"/>
          </a:xfrm>
        </p:spPr>
        <p:txBody>
          <a:bodyPr/>
          <a:lstStyle/>
          <a:p>
            <a:pPr algn="r"/>
            <a:r>
              <a:rPr lang="en-US" sz="4000" b="1" dirty="0">
                <a:ea typeface="Arial Unicode MS" pitchFamily="34" charset="-128"/>
                <a:cs typeface="Arial Unicode MS" pitchFamily="34" charset="-128"/>
              </a:rPr>
              <a:t>EXCEPTION-HANDLING SECTION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8915400" cy="5334000"/>
          </a:xfrm>
        </p:spPr>
        <p:txBody>
          <a:bodyPr>
            <a:normAutofit/>
          </a:bodyPr>
          <a:lstStyle/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800" i="1" dirty="0">
                <a:ea typeface="Arial Unicode MS" pitchFamily="34" charset="-128"/>
                <a:cs typeface="Arial Unicode MS" pitchFamily="34" charset="-128"/>
              </a:rPr>
              <a:t>exception-handling section 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is the last section of the PL/SQL block.</a:t>
            </a:r>
          </a:p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This section contains statements that are executed when a runtime error occurs within a block.</a:t>
            </a:r>
          </a:p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Runtime errors occur while the program is running and cannot be detected by the PL/SQL 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compiler.</a:t>
            </a:r>
          </a:p>
          <a:p>
            <a:pPr marL="1652588" lvl="2" indent="-568325" algn="just">
              <a:lnSpc>
                <a:spcPct val="90000"/>
              </a:lnSpc>
            </a:pPr>
            <a:endParaRPr lang="en-US" sz="2000" b="1" dirty="0" smtClean="0">
              <a:ea typeface="Arial Unicode MS" pitchFamily="34" charset="-128"/>
              <a:cs typeface="Arial Unicode MS" pitchFamily="34" charset="-128"/>
            </a:endParaRPr>
          </a:p>
          <a:p>
            <a:pPr marL="1652588" lvl="2" indent="-568325" algn="just">
              <a:lnSpc>
                <a:spcPct val="90000"/>
              </a:lnSpc>
            </a:pPr>
            <a:r>
              <a:rPr lang="en-US" sz="2400" b="1" dirty="0" smtClean="0">
                <a:ea typeface="Arial Unicode MS" pitchFamily="34" charset="-128"/>
                <a:cs typeface="Arial Unicode MS" pitchFamily="34" charset="-128"/>
              </a:rPr>
              <a:t>EXCEPTION</a:t>
            </a:r>
          </a:p>
          <a:p>
            <a:pPr marL="1652588" lvl="2" indent="-568325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WHEN NO_DATA_FOUND THEN</a:t>
            </a:r>
          </a:p>
          <a:p>
            <a:pPr marL="1652588" lvl="2" indent="-568325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DBMS_OUTPUT.PUT_LINE</a:t>
            </a:r>
          </a:p>
          <a:p>
            <a:pPr marL="1652588" lvl="2" indent="-568325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	(‘ There is no student with student id 123 ’);</a:t>
            </a:r>
          </a:p>
          <a:p>
            <a:pPr marL="1652588" lvl="2" indent="-568325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END;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SQL*Plus is an interactive tool that allows you to type SQL or PL/SQL statements at the command prompt. </a:t>
            </a:r>
          </a:p>
          <a:p>
            <a:r>
              <a:rPr lang="en-IN" sz="2800" dirty="0" smtClean="0"/>
              <a:t>These statements are then sent to the database. Once they are processed, the results are sent back from the database and displayed on the screen. </a:t>
            </a:r>
          </a:p>
          <a:p>
            <a:r>
              <a:rPr lang="en-IN" sz="2800" dirty="0" smtClean="0"/>
              <a:t>There are some differences between entering SQL and PL/SQL statements.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b="1" dirty="0" smtClean="0"/>
              <a:t>PL/SQL IN SQL*PLUS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IN" sz="3200" dirty="0" smtClean="0"/>
              <a:t>SELECT </a:t>
            </a:r>
            <a:r>
              <a:rPr lang="en-IN" sz="3200" dirty="0" err="1" smtClean="0"/>
              <a:t>first_name</a:t>
            </a:r>
            <a:r>
              <a:rPr lang="en-IN" sz="3200" dirty="0" smtClean="0"/>
              <a:t>, </a:t>
            </a:r>
            <a:r>
              <a:rPr lang="en-IN" sz="3200" dirty="0" err="1" smtClean="0"/>
              <a:t>last_name</a:t>
            </a:r>
            <a:r>
              <a:rPr lang="en-IN" sz="3200" dirty="0" smtClean="0"/>
              <a:t> </a:t>
            </a:r>
          </a:p>
          <a:p>
            <a:pPr>
              <a:buNone/>
            </a:pPr>
            <a:r>
              <a:rPr lang="en-IN" sz="3200" dirty="0" smtClean="0"/>
              <a:t>    FROM student; </a:t>
            </a:r>
          </a:p>
          <a:p>
            <a:r>
              <a:rPr lang="en-IN" sz="3200" dirty="0" smtClean="0"/>
              <a:t>  The semicolon terminates this SELECT statement. Therefore, as soon as you type semicolon and hit the ENTER key, the result set is displayed to you.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SQL EXAMPLE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399"/>
          </a:xfrm>
          <a:solidFill>
            <a:srgbClr val="FFFFCC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DECLARE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v_first_name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VARCHAR2(35);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v_last_name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VARCHAR2(35);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INTO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v_first_name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v_last_name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FROM student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= 123;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DBMS_OUTPUT.PUT_LINE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('Student name: '||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v_first_name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||' '||</a:t>
            </a:r>
            <a:r>
              <a:rPr lang="en-IN" sz="20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v_last_name</a:t>
            </a: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EXCEPTION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WHEN NO_DATA_FOUND THEN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DBMS_OUTPUT.PUT_LINE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    ('There is no student with student id 123');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END;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/ </a:t>
            </a:r>
            <a:endParaRPr lang="en-IN" sz="2000" dirty="0"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PL/SQL EXAMPLE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1"/>
          </a:xfrm>
        </p:spPr>
        <p:txBody>
          <a:bodyPr/>
          <a:lstStyle/>
          <a:p>
            <a:r>
              <a:rPr lang="en-IN" sz="2800" dirty="0" smtClean="0"/>
              <a:t>Like other programming languages, PL/SQL provides a procedure (i.e. PUT_LINE) to allow the user to display the output on the screen. For a user to able to view a result on the screen, two steps are required. </a:t>
            </a:r>
          </a:p>
          <a:p>
            <a:r>
              <a:rPr lang="en-IN" sz="2800" dirty="0" smtClean="0"/>
              <a:t>First, before executing any PL/SQL program, type the following command at the SQL prompt</a:t>
            </a:r>
          </a:p>
          <a:p>
            <a:pPr>
              <a:buNone/>
            </a:pPr>
            <a:r>
              <a:rPr lang="en-IN" sz="2800" dirty="0" smtClean="0"/>
              <a:t>	SQL&gt; SET SERVEROUTPUT ON; </a:t>
            </a:r>
          </a:p>
          <a:p>
            <a:r>
              <a:rPr lang="en-IN" sz="2800" dirty="0" smtClean="0"/>
              <a:t>or put the command at the beginning of the program, right before the declaration section. 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685800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GENERATING OUTPUT 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1"/>
          </a:xfrm>
        </p:spPr>
        <p:txBody>
          <a:bodyPr>
            <a:noAutofit/>
          </a:bodyPr>
          <a:lstStyle/>
          <a:p>
            <a:r>
              <a:rPr lang="en-IN" sz="2800" dirty="0" smtClean="0"/>
              <a:t>Second, use </a:t>
            </a:r>
            <a:r>
              <a:rPr lang="en-IN" sz="2800" b="1" dirty="0" smtClean="0"/>
              <a:t>DBMS_OUTPUT.PUT_LINE in your executable section to display any message you want to the screen. </a:t>
            </a:r>
          </a:p>
          <a:p>
            <a:r>
              <a:rPr lang="en-IN" sz="2800" b="1" dirty="0" smtClean="0"/>
              <a:t>Syntax for displaying a message: </a:t>
            </a:r>
          </a:p>
          <a:p>
            <a:r>
              <a:rPr lang="en-IN" sz="2800" dirty="0" smtClean="0"/>
              <a:t>DBMS_OUTPUT.PUT_LINE(&lt;string&gt;); </a:t>
            </a:r>
          </a:p>
          <a:p>
            <a:r>
              <a:rPr lang="en-IN" sz="2800" dirty="0" smtClean="0"/>
              <a:t>in which PUT_LINE is the procedure to generate the output on the screen, and DBMS_OUTPUT is the package to which the PUT_LINE belongs. </a:t>
            </a:r>
          </a:p>
          <a:p>
            <a:r>
              <a:rPr lang="en-IN" sz="2800" dirty="0" smtClean="0"/>
              <a:t>DBMS_OUTPUT.PUT_LINE</a:t>
            </a:r>
            <a:r>
              <a:rPr lang="en-IN" sz="2800" dirty="0" smtClean="0"/>
              <a:t>(‘My age is ‘ || </a:t>
            </a:r>
            <a:r>
              <a:rPr lang="en-IN" sz="2800" dirty="0" err="1" smtClean="0"/>
              <a:t>num_age</a:t>
            </a:r>
            <a:r>
              <a:rPr lang="en-IN" sz="2800" dirty="0" smtClean="0"/>
              <a:t>); 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GENERATING OUTPUT 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800" dirty="0" smtClean="0"/>
              <a:t>Q1: Print your name using PL SQL block.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800" dirty="0" smtClean="0"/>
              <a:t>Q2: Write a simple PL/SQL script that displays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Hello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r>
              <a:rPr lang="en-US" sz="2000" dirty="0" smtClean="0"/>
              <a:t>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 </a:t>
            </a:r>
            <a:r>
              <a:rPr lang="en-US" sz="2000" dirty="0" err="1" smtClean="0"/>
              <a:t>Hello</a:t>
            </a:r>
            <a:endParaRPr 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Hello</a:t>
            </a:r>
            <a:endParaRPr lang="en-IN" sz="2000" dirty="0" smtClean="0"/>
          </a:p>
          <a:p>
            <a:pPr algn="ctr">
              <a:buFont typeface="Wingdings 3" pitchFamily="18" charset="2"/>
              <a:buNone/>
            </a:pPr>
            <a:r>
              <a:rPr lang="en-US" sz="2800" dirty="0" smtClean="0"/>
              <a:t>Estimated Time: 15 Minutes.</a:t>
            </a:r>
            <a:endParaRPr lang="en-IN" sz="28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pPr algn="ctr">
              <a:defRPr/>
            </a:pPr>
            <a:r>
              <a:rPr lang="en-IN" sz="4000" dirty="0" smtClean="0"/>
              <a:t>Guided Activity-1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Data Types</a:t>
            </a:r>
          </a:p>
        </p:txBody>
      </p:sp>
      <p:graphicFrame>
        <p:nvGraphicFramePr>
          <p:cNvPr id="41001" name="Group 41"/>
          <p:cNvGraphicFramePr>
            <a:graphicFrameLocks noGrp="1"/>
          </p:cNvGraphicFramePr>
          <p:nvPr>
            <p:ph type="tbl" idx="1"/>
          </p:nvPr>
        </p:nvGraphicFramePr>
        <p:xfrm>
          <a:off x="457200" y="1143000"/>
          <a:ext cx="7958138" cy="4851401"/>
        </p:xfrm>
        <a:graphic>
          <a:graphicData uri="http://schemas.openxmlformats.org/drawingml/2006/table">
            <a:tbl>
              <a:tblPr/>
              <a:tblGrid>
                <a:gridCol w="3979863"/>
                <a:gridCol w="3978275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Scalar type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Numeric: INT, DEC,NUMBER,BINARY_INTEGER…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Character: CHAR, CHARACTER, STRING, VARCHAR, VARCHAR2…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Boolean: TRUE, FALSE.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Date: DATE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Composite types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RECORD, TABLE, VARRAY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Reference types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CURSORS, OBJECT TYPES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Lob types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BFILE, LOB, CLOB, NLOB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685800"/>
          </a:xfrm>
        </p:spPr>
        <p:txBody>
          <a:bodyPr>
            <a:noAutofit/>
          </a:bodyPr>
          <a:lstStyle/>
          <a:p>
            <a:r>
              <a:rPr lang="en-IN" sz="3600" dirty="0" smtClean="0"/>
              <a:t>PL/SQL Scalar Data Types and Subtypes</a:t>
            </a: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518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PL/SQL provides subtypes of data types.  For example, the data type NUMBER has a subtype called INTEGER.</a:t>
            </a:r>
            <a:endParaRPr lang="en-IN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291080"/>
          <a:ext cx="8610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u="sng" dirty="0" smtClean="0"/>
                        <a:t>Date Type</a:t>
                      </a:r>
                      <a:r>
                        <a:rPr lang="en-IN" sz="1800" b="1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u="sng" dirty="0" smtClean="0"/>
                        <a:t>Description</a:t>
                      </a:r>
                      <a:r>
                        <a:rPr lang="en-IN" sz="1800" b="1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Numeric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Numeric values on which arithmetic operations  are performed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Character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Alphanumeric values that represent single </a:t>
                      </a:r>
                    </a:p>
                    <a:p>
                      <a:r>
                        <a:rPr lang="en-IN" sz="1800" dirty="0" smtClean="0"/>
                        <a:t>characters or strings of characters.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Boolean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Logical values on which logical operations are  performed.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Datetime</a:t>
                      </a:r>
                      <a:r>
                        <a:rPr lang="en-IN" sz="180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Dates and times.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1295400"/>
            <a:ext cx="8604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PL/SQL Scalar Data Types and Subtypes come under the following </a:t>
            </a:r>
          </a:p>
          <a:p>
            <a:r>
              <a:rPr lang="en-IN" sz="2400" dirty="0" smtClean="0"/>
              <a:t>categories: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CHAR ( </a:t>
            </a:r>
            <a:r>
              <a:rPr lang="en-US" sz="2800" dirty="0" err="1" smtClean="0"/>
              <a:t>max_length</a:t>
            </a:r>
            <a:r>
              <a:rPr lang="en-US" sz="2800" dirty="0" smtClean="0"/>
              <a:t>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VARCHAR2 ( </a:t>
            </a:r>
            <a:r>
              <a:rPr lang="en-US" sz="2800" dirty="0" err="1" smtClean="0"/>
              <a:t>max_length</a:t>
            </a:r>
            <a:r>
              <a:rPr lang="en-US" sz="2800" dirty="0" smtClean="0"/>
              <a:t>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NUMBER ( precision, scale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BINARY_INTEGER – more efficient than 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RAW ( </a:t>
            </a:r>
            <a:r>
              <a:rPr lang="en-US" sz="2800" dirty="0" err="1" smtClean="0"/>
              <a:t>max_length</a:t>
            </a:r>
            <a:r>
              <a:rPr lang="en-US" sz="2800" dirty="0" smtClean="0"/>
              <a:t> 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DATE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BOOLEAN (true, false, null)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Also LONG, LONG RAW and LOB types but the capacity is usually less in PL/SQL than SQL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914400"/>
          </a:xfrm>
        </p:spPr>
        <p:txBody>
          <a:bodyPr/>
          <a:lstStyle/>
          <a:p>
            <a:r>
              <a:rPr lang="en-US" dirty="0" smtClean="0"/>
              <a:t>Common PL/SQL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Procedural Language – SQL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Allows using general programming tools with SQL, for example: loops, conditions, functions, etc.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We write PL/SQL code in a regular file, for example PL.sql, and load it with @PL in the </a:t>
            </a:r>
            <a:r>
              <a:rPr lang="en-US" dirty="0" err="1" smtClean="0"/>
              <a:t>sqlplus</a:t>
            </a:r>
            <a:r>
              <a:rPr lang="en-US" dirty="0" smtClean="0"/>
              <a:t> console.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  <a:buFontTx/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PL/SQL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550" y="225425"/>
            <a:ext cx="7689850" cy="993775"/>
          </a:xfrm>
        </p:spPr>
        <p:txBody>
          <a:bodyPr lIns="92075" tIns="46038" rIns="92075" bIns="46038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Declare Section</a:t>
            </a:r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990600"/>
            <a:ext cx="7861300" cy="225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800" b="1" dirty="0">
                <a:solidFill>
                  <a:srgbClr val="FFFFFF"/>
                </a:solidFill>
              </a:rPr>
              <a:t>Syntax</a:t>
            </a:r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endParaRPr lang="en-US" sz="2800" b="1" dirty="0">
              <a:solidFill>
                <a:srgbClr val="FFFFFF"/>
              </a:solidFill>
            </a:endParaRPr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endParaRPr lang="en-US" sz="2800" b="1" dirty="0">
              <a:solidFill>
                <a:srgbClr val="FFFFFF"/>
              </a:solidFill>
            </a:endParaRPr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800" b="1" dirty="0">
                <a:solidFill>
                  <a:srgbClr val="FFFFFF"/>
                </a:solidFill>
              </a:rPr>
              <a:t>Examples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blackWhite">
          <a:xfrm>
            <a:off x="457200" y="1600200"/>
            <a:ext cx="7874000" cy="800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identifier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[CONSTANT] </a:t>
            </a:r>
            <a:r>
              <a:rPr lang="en-US" sz="2400" b="1" i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[NOT NULL]   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		[:= | DEFAULT </a:t>
            </a:r>
            <a:r>
              <a:rPr lang="en-US" sz="2400" b="1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blackWhite">
          <a:xfrm>
            <a:off x="381000" y="3810000"/>
            <a:ext cx="8458200" cy="2566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	  birthday		DATE;		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age			  NUMBER(2) NOT NULL := 27;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	  name		    VARCHAR2(13) := 'Levi';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	magic			CONSTANT NUMBER := 77;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valid			BOOLEAN NOT NULL := TRUE;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3048000" cy="12464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Notice that PL/SQL includes all SQL types, and more…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There are two types of variable scope: </a:t>
            </a:r>
          </a:p>
          <a:p>
            <a:r>
              <a:rPr lang="en-IN" sz="2800" dirty="0" smtClean="0"/>
              <a:t>Local variables - variables declared in an inner block and not accessible to outer blocks. </a:t>
            </a:r>
          </a:p>
          <a:p>
            <a:r>
              <a:rPr lang="en-IN" sz="2800" dirty="0" smtClean="0"/>
              <a:t>Global variables - variables declared in the outermost block or a package. </a:t>
            </a:r>
            <a:endParaRPr lang="en-US" sz="280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Variable Scope in PL/SQL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Example </a:t>
            </a:r>
            <a:endParaRPr lang="en-US" sz="4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914401"/>
            <a:ext cx="7543800" cy="415498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DECLARE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a integer := 10;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b integer := 20;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c integer; f real;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BEGIN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c := a + b;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dbms_output.put_line('Value of c: ' || c);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f := 70.0/3.0;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	dbms_output.put_line('Value of f: ' || f);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END; 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/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7543800" cy="115416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Value of c: 30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Value of f: 23.333333333333333333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Variable Scope - Example 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772400" cy="40934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DECLARE -- Global variables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num1 number := 95;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num2 number := 85;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BEGIN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dbms_output.put_line('Outer Variable num1: ' || num1);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dbms_output.put_line('Outer Variable num2: ' || num2);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    DECLARE -- Local variables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    num1 number := 195;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    num2 number := 185;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    BEGIN dbms_output.put_line('Inner Variable num1: ' || num1);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    dbms_output.put_line('Inner Variable num2: ' || num2);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    END;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END; /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105400"/>
            <a:ext cx="7772400" cy="17081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Outer Variable num1: 95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Outer Variable num2: 85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Inner Variable num1: 195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Inner Variable num2: 185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2800" dirty="0" smtClean="0"/>
              <a:t>Two variables can have the same name if they are in different blocks (bad idea)</a:t>
            </a:r>
          </a:p>
          <a:p>
            <a:r>
              <a:rPr lang="en-US" sz="2800" dirty="0" smtClean="0"/>
              <a:t>The variable name should not be the same as any table column names used in the block.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sz="2800" dirty="0" smtClean="0"/>
              <a:t>All variables must be declared before their use.</a:t>
            </a:r>
          </a:p>
          <a:p>
            <a:r>
              <a:rPr lang="en-US" sz="2800" dirty="0" smtClean="0"/>
              <a:t>The assignment statement</a:t>
            </a:r>
          </a:p>
          <a:p>
            <a:pPr>
              <a:buFontTx/>
              <a:buNone/>
            </a:pPr>
            <a:r>
              <a:rPr lang="en-US" sz="2800" dirty="0" smtClean="0"/>
              <a:t>			: =</a:t>
            </a:r>
          </a:p>
          <a:p>
            <a:pPr>
              <a:buFontTx/>
              <a:buNone/>
            </a:pPr>
            <a:r>
              <a:rPr lang="en-US" sz="2800" dirty="0" smtClean="0"/>
              <a:t>    is not the same as the equality operator</a:t>
            </a:r>
          </a:p>
          <a:p>
            <a:pPr>
              <a:buFontTx/>
              <a:buNone/>
            </a:pPr>
            <a:r>
              <a:rPr lang="en-US" sz="2800" dirty="0" smtClean="0"/>
              <a:t>			  =</a:t>
            </a:r>
          </a:p>
          <a:p>
            <a:r>
              <a:rPr lang="en-US" sz="2800" dirty="0" smtClean="0"/>
              <a:t>All statements end with a ;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914400"/>
          </a:xfrm>
        </p:spPr>
        <p:txBody>
          <a:bodyPr/>
          <a:lstStyle/>
          <a:p>
            <a:r>
              <a:rPr lang="en-US" dirty="0" smtClean="0"/>
              <a:t>PL/SQL is strongly typed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</a:pPr>
            <a:r>
              <a:rPr lang="en-US" sz="2400" dirty="0" smtClean="0"/>
              <a:t>Q1: Write a PL/SQL code block to find sum and average of three numbers.</a:t>
            </a:r>
          </a:p>
          <a:p>
            <a:pPr lvl="0">
              <a:lnSpc>
                <a:spcPct val="100000"/>
              </a:lnSpc>
              <a:buNone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</a:pPr>
            <a:r>
              <a:rPr lang="en-US" sz="2400" dirty="0" smtClean="0"/>
              <a:t>Q2: </a:t>
            </a:r>
            <a:r>
              <a:rPr lang="en-IN" sz="2400" dirty="0" smtClean="0"/>
              <a:t>Write a PL/SQL code block to find Simple Interest.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</a:pPr>
            <a:endParaRPr lang="en-US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</a:pPr>
            <a:endParaRPr lang="en-US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</a:pPr>
            <a:endParaRPr lang="en-US" sz="2200" dirty="0" smtClean="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</a:pPr>
            <a:r>
              <a:rPr lang="en-US" sz="2400" dirty="0" smtClean="0"/>
              <a:t>Estimated Time: 20 Minutes.</a:t>
            </a:r>
            <a:endParaRPr lang="en-IN" sz="24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pPr algn="ctr">
              <a:defRPr/>
            </a:pPr>
            <a:r>
              <a:rPr lang="en-IN" sz="4000" dirty="0" smtClean="0"/>
              <a:t>Guided Activity-2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9600" cy="1163638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Examples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 lIns="92075" tIns="46038" rIns="92075" bIns="46038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Declaring Variables with the </a:t>
            </a:r>
            <a:br>
              <a:rPr lang="en-US" dirty="0" smtClean="0"/>
            </a:br>
            <a:r>
              <a:rPr lang="en-US" dirty="0" smtClean="0"/>
              <a:t>%TYPE Attribute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blackWhite">
          <a:xfrm>
            <a:off x="457200" y="2967038"/>
            <a:ext cx="8382000" cy="2143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DECLARE</a:t>
            </a:r>
            <a:endParaRPr lang="en-US" sz="2400" b="1" i="1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 ename					employee.ename%TYPE;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 job     				VARCHAR2(30);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  	address			employee.address%TYPE;</a:t>
            </a:r>
          </a:p>
          <a:p>
            <a:pPr defTabSz="400050" eaLnBrk="0" hangingPunct="0">
              <a:lnSpc>
                <a:spcPct val="95000"/>
              </a:lnSpc>
              <a:tabLst>
                <a:tab pos="400050" algn="r"/>
                <a:tab pos="673100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...		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53000" y="1511300"/>
            <a:ext cx="3048000" cy="12464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Accessing  column </a:t>
            </a:r>
            <a:r>
              <a:rPr lang="en-US" dirty="0" err="1">
                <a:solidFill>
                  <a:srgbClr val="FFFFFF"/>
                </a:solidFill>
              </a:rPr>
              <a:t>ename</a:t>
            </a:r>
            <a:r>
              <a:rPr lang="en-US" dirty="0">
                <a:solidFill>
                  <a:srgbClr val="FFFFFF"/>
                </a:solidFill>
              </a:rPr>
              <a:t> in table employee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4953000" y="2895600"/>
            <a:ext cx="228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191000" y="5245100"/>
            <a:ext cx="2057400" cy="12464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Accessing another variable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4572000" y="4635500"/>
            <a:ext cx="228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867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838200"/>
          </a:xfrm>
        </p:spPr>
        <p:txBody>
          <a:bodyPr>
            <a:noAutofit/>
          </a:bodyPr>
          <a:lstStyle/>
          <a:p>
            <a:r>
              <a:rPr lang="en-IN" sz="3600" dirty="0" smtClean="0"/>
              <a:t>Assigning SQL Query Results to PL/SQL Variables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762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You can use the SELECT INTO statement of SQL to assign values to PL/SQL variables. For each item in the SELECT list, there must be a corresponding, type-compatible variable in the INTO list.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352800"/>
            <a:ext cx="6324600" cy="286232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 TABLE CUSTOMERS(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INT NOT NULL,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 VARCHAR (20) NOT NULL,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 INT NOT NULL,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ADDRESS CHAR (25),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SALARY DECIMAL (18, 2),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PRIMARY KEY (ID) ); </a:t>
            </a:r>
          </a:p>
          <a:p>
            <a:endParaRPr lang="en-IN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Table Created</a:t>
            </a:r>
            <a:endParaRPr lang="en-I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Acts as host language for stored procedures and triggers.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Provides the ability to add middle tier business logic to client/server applications.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Provides Portability of code from one environment to another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Improves performance of multi-query transactions.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Provides error handling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066800"/>
          </a:xfrm>
        </p:spPr>
        <p:txBody>
          <a:bodyPr/>
          <a:lstStyle/>
          <a:p>
            <a:r>
              <a:rPr lang="en-US" dirty="0" smtClean="0"/>
              <a:t>Why PL/SQL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685800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FFFF"/>
                </a:solidFill>
              </a:rPr>
              <a:t>Next, let us insert some values in the table: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305800" cy="547693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INSERT INTO CUSTOMERS (ID,NAME,AGE,ADDRESS,SALARY)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VALUES (1, '</a:t>
            </a:r>
            <a:r>
              <a:rPr lang="en-IN" sz="2000" b="1" dirty="0" err="1" smtClean="0">
                <a:solidFill>
                  <a:schemeClr val="bg1"/>
                </a:solidFill>
              </a:rPr>
              <a:t>Ramesh</a:t>
            </a:r>
            <a:r>
              <a:rPr lang="en-IN" sz="2000" b="1" dirty="0" smtClean="0">
                <a:solidFill>
                  <a:schemeClr val="bg1"/>
                </a:solidFill>
              </a:rPr>
              <a:t>', 32, '</a:t>
            </a:r>
            <a:r>
              <a:rPr lang="en-IN" sz="2000" b="1" dirty="0" err="1" smtClean="0">
                <a:solidFill>
                  <a:schemeClr val="bg1"/>
                </a:solidFill>
              </a:rPr>
              <a:t>Ahmedabad</a:t>
            </a:r>
            <a:r>
              <a:rPr lang="en-IN" sz="2000" b="1" dirty="0" smtClean="0">
                <a:solidFill>
                  <a:schemeClr val="bg1"/>
                </a:solidFill>
              </a:rPr>
              <a:t>', 2000.00 ); </a:t>
            </a: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INSERT INTO CUSTOMERS (ID,NAME,AGE,ADDRESS,SALARY)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VALUES (2, '</a:t>
            </a:r>
            <a:r>
              <a:rPr lang="en-IN" sz="2000" b="1" dirty="0" err="1" smtClean="0">
                <a:solidFill>
                  <a:schemeClr val="bg1"/>
                </a:solidFill>
              </a:rPr>
              <a:t>Khilan</a:t>
            </a:r>
            <a:r>
              <a:rPr lang="en-IN" sz="2000" b="1" dirty="0" smtClean="0">
                <a:solidFill>
                  <a:schemeClr val="bg1"/>
                </a:solidFill>
              </a:rPr>
              <a:t>', 25, 'Delhi', 1500.00 ); </a:t>
            </a: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INSERT INTO CUSTOMERS (ID,NAME,AGE,ADDRESS,SALARY)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VALUES (3, '</a:t>
            </a:r>
            <a:r>
              <a:rPr lang="en-IN" sz="2000" b="1" dirty="0" err="1" smtClean="0">
                <a:solidFill>
                  <a:schemeClr val="bg1"/>
                </a:solidFill>
              </a:rPr>
              <a:t>kaushik</a:t>
            </a:r>
            <a:r>
              <a:rPr lang="en-IN" sz="2000" b="1" dirty="0" smtClean="0">
                <a:solidFill>
                  <a:schemeClr val="bg1"/>
                </a:solidFill>
              </a:rPr>
              <a:t>', 23, 'Kota', 2000.00 ); </a:t>
            </a: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INSERT INTO CUSTOMERS (ID,NAME,AGE,ADDRESS,SALARY)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VALUES (4, '</a:t>
            </a:r>
            <a:r>
              <a:rPr lang="en-IN" sz="2000" b="1" dirty="0" err="1" smtClean="0">
                <a:solidFill>
                  <a:schemeClr val="bg1"/>
                </a:solidFill>
              </a:rPr>
              <a:t>Chaitali</a:t>
            </a:r>
            <a:r>
              <a:rPr lang="en-IN" sz="2000" b="1" dirty="0" smtClean="0">
                <a:solidFill>
                  <a:schemeClr val="bg1"/>
                </a:solidFill>
              </a:rPr>
              <a:t>', 25, 'Mumbai', 6500.00 ); </a:t>
            </a: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INSERT INTO CUSTOMERS (ID,NAME,AGE,ADDRESS,SALARY)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VALUES (5, '</a:t>
            </a:r>
            <a:r>
              <a:rPr lang="en-IN" sz="2000" b="1" dirty="0" err="1" smtClean="0">
                <a:solidFill>
                  <a:schemeClr val="bg1"/>
                </a:solidFill>
              </a:rPr>
              <a:t>Hardik</a:t>
            </a:r>
            <a:r>
              <a:rPr lang="en-IN" sz="2000" b="1" dirty="0" smtClean="0">
                <a:solidFill>
                  <a:schemeClr val="bg1"/>
                </a:solidFill>
              </a:rPr>
              <a:t>', 27, 'Bhopal', 8500.00 ); </a:t>
            </a: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INSERT INTO CUSTOMERS (ID,NAME,AGE,ADDRESS,SALARY) 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VALUES (6, '</a:t>
            </a:r>
            <a:r>
              <a:rPr lang="en-IN" sz="2000" b="1" dirty="0" err="1" smtClean="0">
                <a:solidFill>
                  <a:schemeClr val="bg1"/>
                </a:solidFill>
              </a:rPr>
              <a:t>Komal</a:t>
            </a:r>
            <a:r>
              <a:rPr lang="en-IN" sz="2000" b="1" dirty="0" smtClean="0">
                <a:solidFill>
                  <a:schemeClr val="bg1"/>
                </a:solidFill>
              </a:rPr>
              <a:t>', 22, 'MP', 4500.00 ); 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400" dirty="0" smtClean="0">
                <a:solidFill>
                  <a:srgbClr val="FFFFFF"/>
                </a:solidFill>
              </a:rPr>
              <a:t>The following program assigns values from the above table to PL/SQL variables using the SELECT INTO clause of SQL: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39142" cy="38164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bg1"/>
                </a:solidFill>
              </a:rPr>
              <a:t>DECLARE </a:t>
            </a:r>
          </a:p>
          <a:p>
            <a:r>
              <a:rPr lang="en-IN" sz="2200" b="1" dirty="0" err="1" smtClean="0">
                <a:solidFill>
                  <a:schemeClr val="bg1"/>
                </a:solidFill>
              </a:rPr>
              <a:t>c_id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r>
              <a:rPr lang="en-IN" sz="2200" b="1" dirty="0" err="1" smtClean="0">
                <a:solidFill>
                  <a:schemeClr val="bg1"/>
                </a:solidFill>
              </a:rPr>
              <a:t>customers.id%type</a:t>
            </a:r>
            <a:r>
              <a:rPr lang="en-IN" sz="2200" b="1" dirty="0" smtClean="0">
                <a:solidFill>
                  <a:schemeClr val="bg1"/>
                </a:solidFill>
              </a:rPr>
              <a:t> := 1; </a:t>
            </a:r>
          </a:p>
          <a:p>
            <a:r>
              <a:rPr lang="en-IN" sz="2200" b="1" dirty="0" err="1" smtClean="0">
                <a:solidFill>
                  <a:schemeClr val="bg1"/>
                </a:solidFill>
              </a:rPr>
              <a:t>c_name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r>
              <a:rPr lang="en-IN" sz="2200" b="1" dirty="0" err="1" smtClean="0">
                <a:solidFill>
                  <a:schemeClr val="bg1"/>
                </a:solidFill>
              </a:rPr>
              <a:t>customers.name%type</a:t>
            </a:r>
            <a:r>
              <a:rPr lang="en-IN" sz="2200" b="1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IN" sz="2200" b="1" dirty="0" err="1" smtClean="0">
                <a:solidFill>
                  <a:schemeClr val="bg1"/>
                </a:solidFill>
              </a:rPr>
              <a:t>c_addr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r>
              <a:rPr lang="en-IN" sz="2200" b="1" dirty="0" err="1" smtClean="0">
                <a:solidFill>
                  <a:schemeClr val="bg1"/>
                </a:solidFill>
              </a:rPr>
              <a:t>customers.address%type</a:t>
            </a:r>
            <a:r>
              <a:rPr lang="en-IN" sz="2200" b="1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IN" sz="2200" b="1" dirty="0" err="1" smtClean="0">
                <a:solidFill>
                  <a:schemeClr val="bg1"/>
                </a:solidFill>
              </a:rPr>
              <a:t>c_sal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  <a:r>
              <a:rPr lang="en-IN" sz="2200" b="1" dirty="0" err="1" smtClean="0">
                <a:solidFill>
                  <a:schemeClr val="bg1"/>
                </a:solidFill>
              </a:rPr>
              <a:t>customers.salary%type</a:t>
            </a:r>
            <a:r>
              <a:rPr lang="en-IN" sz="2200" b="1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BEGIN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SELECT name, address, salary INTO </a:t>
            </a:r>
            <a:r>
              <a:rPr lang="en-IN" sz="2200" b="1" dirty="0" err="1" smtClean="0">
                <a:solidFill>
                  <a:schemeClr val="bg1"/>
                </a:solidFill>
              </a:rPr>
              <a:t>c_name</a:t>
            </a:r>
            <a:r>
              <a:rPr lang="en-IN" sz="2200" b="1" dirty="0" smtClean="0">
                <a:solidFill>
                  <a:schemeClr val="bg1"/>
                </a:solidFill>
              </a:rPr>
              <a:t>, </a:t>
            </a:r>
            <a:r>
              <a:rPr lang="en-IN" sz="2200" b="1" dirty="0" err="1" smtClean="0">
                <a:solidFill>
                  <a:schemeClr val="bg1"/>
                </a:solidFill>
              </a:rPr>
              <a:t>c_addr</a:t>
            </a:r>
            <a:r>
              <a:rPr lang="en-IN" sz="2200" b="1" dirty="0" smtClean="0">
                <a:solidFill>
                  <a:schemeClr val="bg1"/>
                </a:solidFill>
              </a:rPr>
              <a:t>, </a:t>
            </a:r>
            <a:r>
              <a:rPr lang="en-IN" sz="2200" b="1" dirty="0" err="1" smtClean="0">
                <a:solidFill>
                  <a:schemeClr val="bg1"/>
                </a:solidFill>
              </a:rPr>
              <a:t>c_sal</a:t>
            </a:r>
            <a:r>
              <a:rPr lang="en-IN" sz="22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FROM customers WHERE id = </a:t>
            </a:r>
            <a:r>
              <a:rPr lang="en-IN" sz="2200" b="1" dirty="0" err="1" smtClean="0">
                <a:solidFill>
                  <a:schemeClr val="bg1"/>
                </a:solidFill>
              </a:rPr>
              <a:t>c_id</a:t>
            </a:r>
            <a:r>
              <a:rPr lang="en-IN" sz="2200" b="1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dbms_output.put_line ('Customer ' ||</a:t>
            </a:r>
            <a:r>
              <a:rPr lang="en-IN" sz="2200" b="1" dirty="0" err="1" smtClean="0">
                <a:solidFill>
                  <a:schemeClr val="bg1"/>
                </a:solidFill>
              </a:rPr>
              <a:t>c_name</a:t>
            </a:r>
            <a:r>
              <a:rPr lang="en-IN" sz="2200" b="1" dirty="0" smtClean="0">
                <a:solidFill>
                  <a:schemeClr val="bg1"/>
                </a:solidFill>
              </a:rPr>
              <a:t> || ' from ' || </a:t>
            </a:r>
            <a:r>
              <a:rPr lang="en-IN" sz="2200" b="1" dirty="0" err="1" smtClean="0">
                <a:solidFill>
                  <a:schemeClr val="bg1"/>
                </a:solidFill>
              </a:rPr>
              <a:t>c_addr</a:t>
            </a:r>
            <a:r>
              <a:rPr lang="en-IN" sz="2200" b="1" dirty="0" smtClean="0">
                <a:solidFill>
                  <a:schemeClr val="bg1"/>
                </a:solidFill>
              </a:rPr>
              <a:t> ||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' earns ' || </a:t>
            </a:r>
            <a:r>
              <a:rPr lang="en-IN" sz="2200" b="1" dirty="0" err="1" smtClean="0">
                <a:solidFill>
                  <a:schemeClr val="bg1"/>
                </a:solidFill>
              </a:rPr>
              <a:t>c_sal</a:t>
            </a:r>
            <a:r>
              <a:rPr lang="en-IN" sz="2200" b="1" dirty="0" smtClean="0">
                <a:solidFill>
                  <a:schemeClr val="bg1"/>
                </a:solidFill>
              </a:rPr>
              <a:t>); </a:t>
            </a:r>
          </a:p>
          <a:p>
            <a:r>
              <a:rPr lang="en-IN" sz="2200" b="1" dirty="0" smtClean="0">
                <a:solidFill>
                  <a:schemeClr val="bg1"/>
                </a:solidFill>
              </a:rPr>
              <a:t>END;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410200"/>
            <a:ext cx="8305800" cy="8463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Customer </a:t>
            </a:r>
            <a:r>
              <a:rPr lang="en-IN" sz="2400" b="1" dirty="0" err="1" smtClean="0">
                <a:solidFill>
                  <a:schemeClr val="bg1"/>
                </a:solidFill>
              </a:rPr>
              <a:t>Ramesh</a:t>
            </a:r>
            <a:r>
              <a:rPr lang="en-IN" sz="2400" b="1" dirty="0" smtClean="0">
                <a:solidFill>
                  <a:schemeClr val="bg1"/>
                </a:solidFill>
              </a:rPr>
              <a:t> from </a:t>
            </a:r>
            <a:r>
              <a:rPr lang="en-IN" sz="2400" b="1" dirty="0" err="1" smtClean="0">
                <a:solidFill>
                  <a:schemeClr val="bg1"/>
                </a:solidFill>
              </a:rPr>
              <a:t>Ahmedabad</a:t>
            </a:r>
            <a:r>
              <a:rPr lang="en-IN" sz="2400" b="1" dirty="0" smtClean="0">
                <a:solidFill>
                  <a:schemeClr val="bg1"/>
                </a:solidFill>
              </a:rPr>
              <a:t> earns 2000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3" pitchFamily="18" charset="2"/>
              <a:buNone/>
            </a:pPr>
            <a:endParaRPr lang="en-IN" sz="2800" dirty="0" smtClean="0"/>
          </a:p>
          <a:p>
            <a:pPr algn="ctr">
              <a:buFont typeface="Wingdings 3" pitchFamily="18" charset="2"/>
              <a:buNone/>
            </a:pPr>
            <a:endParaRPr lang="en-IN" sz="2800" dirty="0" smtClean="0"/>
          </a:p>
          <a:p>
            <a:pPr lvl="0">
              <a:buNone/>
            </a:pPr>
            <a:r>
              <a:rPr lang="en-US" sz="2800" dirty="0" smtClean="0"/>
              <a:t>Q1: Write a Pl/</a:t>
            </a:r>
            <a:r>
              <a:rPr lang="en-US" sz="2800" dirty="0" err="1" smtClean="0"/>
              <a:t>Sql</a:t>
            </a:r>
            <a:r>
              <a:rPr lang="en-US" sz="2800" dirty="0" smtClean="0"/>
              <a:t> program to display information of employees whose employee id is given.</a:t>
            </a:r>
            <a:endParaRPr lang="en-IN" sz="2800" dirty="0" smtClean="0"/>
          </a:p>
          <a:p>
            <a:pPr algn="ctr">
              <a:buFont typeface="Wingdings 3" pitchFamily="18" charset="2"/>
              <a:buNone/>
            </a:pPr>
            <a:endParaRPr lang="en-US" sz="2800" dirty="0" smtClean="0"/>
          </a:p>
          <a:p>
            <a:pPr algn="ctr">
              <a:buFont typeface="Wingdings 3" pitchFamily="18" charset="2"/>
              <a:buNone/>
            </a:pPr>
            <a:r>
              <a:rPr lang="en-US" sz="2800" dirty="0" smtClean="0"/>
              <a:t>Estimated Time: 15 Minutes.</a:t>
            </a:r>
            <a:endParaRPr lang="en-IN" sz="28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pPr algn="ctr">
              <a:defRPr/>
            </a:pPr>
            <a:r>
              <a:rPr lang="en-IN" sz="4000" dirty="0" smtClean="0"/>
              <a:t>Guided Activity-3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4000" b="1" dirty="0" smtClean="0"/>
              <a:t>Comparison of SQL*PLUS and PL/SQL 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543050"/>
            <a:ext cx="82962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marL="609600" indent="-609600" algn="l" rtl="0">
              <a:lnSpc>
                <a:spcPct val="120000"/>
              </a:lnSpc>
            </a:pPr>
            <a:r>
              <a:rPr lang="en-US" sz="2800" dirty="0"/>
              <a:t>PL/SQL code is built of Blocks, with a unique structure.</a:t>
            </a:r>
          </a:p>
          <a:p>
            <a:pPr marL="609600" indent="-609600" algn="l" rtl="0">
              <a:lnSpc>
                <a:spcPct val="120000"/>
              </a:lnSpc>
            </a:pPr>
            <a:r>
              <a:rPr lang="en-US" sz="2800" dirty="0"/>
              <a:t>There are two types of blocks in PL/SQL:</a:t>
            </a:r>
          </a:p>
          <a:p>
            <a:pPr marL="990600" lvl="1" indent="-533400" algn="l" rtl="0">
              <a:lnSpc>
                <a:spcPct val="120000"/>
              </a:lnSpc>
              <a:buNone/>
            </a:pPr>
            <a:r>
              <a:rPr lang="en-US" sz="2400" dirty="0" smtClean="0"/>
              <a:t>1.   </a:t>
            </a:r>
            <a:r>
              <a:rPr lang="en-US" sz="2400" b="1" dirty="0" smtClean="0"/>
              <a:t>Anonymous </a:t>
            </a:r>
            <a:r>
              <a:rPr lang="en-US" sz="2400" b="1" dirty="0"/>
              <a:t>Blocks:</a:t>
            </a:r>
            <a:r>
              <a:rPr lang="en-US" sz="2400" dirty="0"/>
              <a:t> have no name (like scripts)</a:t>
            </a:r>
          </a:p>
          <a:p>
            <a:pPr marL="1371600" lvl="2" indent="-457200" algn="l" rtl="0">
              <a:lnSpc>
                <a:spcPct val="120000"/>
              </a:lnSpc>
            </a:pPr>
            <a:r>
              <a:rPr lang="en-US" sz="2400" dirty="0"/>
              <a:t>can be written and executed immediately in SQLPLUS</a:t>
            </a:r>
          </a:p>
          <a:p>
            <a:pPr marL="990600" lvl="1" indent="-533400" algn="l" rtl="0">
              <a:lnSpc>
                <a:spcPct val="120000"/>
              </a:lnSpc>
              <a:buFontTx/>
              <a:buNone/>
            </a:pPr>
            <a:r>
              <a:rPr lang="en-US" sz="2400" dirty="0" smtClean="0"/>
              <a:t>2.   </a:t>
            </a:r>
            <a:r>
              <a:rPr lang="en-US" sz="2400" b="1" dirty="0" smtClean="0"/>
              <a:t>Named </a:t>
            </a:r>
            <a:r>
              <a:rPr lang="en-US" sz="2400" b="1" dirty="0"/>
              <a:t>Blocks:</a:t>
            </a:r>
          </a:p>
          <a:p>
            <a:pPr marL="1371600" lvl="2" indent="-457200" algn="l" rtl="0">
              <a:lnSpc>
                <a:spcPct val="120000"/>
              </a:lnSpc>
            </a:pPr>
            <a:r>
              <a:rPr lang="en-US" sz="2400" dirty="0" smtClean="0"/>
              <a:t>Procedures</a:t>
            </a:r>
            <a:endParaRPr lang="en-US" sz="2400" dirty="0"/>
          </a:p>
          <a:p>
            <a:pPr marL="1371600" lvl="2" indent="-457200" algn="l" rtl="0">
              <a:lnSpc>
                <a:spcPct val="120000"/>
              </a:lnSpc>
            </a:pPr>
            <a:r>
              <a:rPr lang="en-US" sz="2400" dirty="0"/>
              <a:t>Functions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PL/SQL Blocks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458200" cy="4953000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/>
              <a:t>DECLARE  </a:t>
            </a:r>
            <a:r>
              <a:rPr lang="en-US" sz="2400" dirty="0"/>
              <a:t>       </a:t>
            </a:r>
            <a:r>
              <a:rPr lang="en-US" sz="2400" dirty="0">
                <a:solidFill>
                  <a:schemeClr val="hlink"/>
                </a:solidFill>
              </a:rPr>
              <a:t>(optional)</a:t>
            </a:r>
          </a:p>
          <a:p>
            <a:pPr lvl="1" algn="l" rtl="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FFFF"/>
                </a:solidFill>
              </a:rPr>
              <a:t>/* Here you declare the variables you will use in this block */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/>
              <a:t>BEGIN    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hlink"/>
                </a:solidFill>
              </a:rPr>
              <a:t>(mandatory)</a:t>
            </a:r>
          </a:p>
          <a:p>
            <a:pPr lvl="1" algn="l" rtl="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FFFF"/>
                </a:solidFill>
              </a:rPr>
              <a:t>/* Here you define the executable statements (what the block DOES!)*/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/>
              <a:t>EXCEPTION </a:t>
            </a:r>
            <a:r>
              <a:rPr lang="en-US" sz="2400" dirty="0"/>
              <a:t>   </a:t>
            </a:r>
            <a:r>
              <a:rPr lang="en-US" sz="2400" dirty="0">
                <a:solidFill>
                  <a:schemeClr val="hlink"/>
                </a:solidFill>
              </a:rPr>
              <a:t>(optional)</a:t>
            </a:r>
          </a:p>
          <a:p>
            <a:pPr lvl="1" algn="l" rtl="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FFFF"/>
                </a:solidFill>
              </a:rPr>
              <a:t>/* Here you define the actions that take place if an exception is thrown during the run of this block */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/>
              <a:t>END;</a:t>
            </a:r>
            <a:r>
              <a:rPr lang="en-US" sz="2400" dirty="0"/>
              <a:t>                </a:t>
            </a:r>
            <a:r>
              <a:rPr lang="en-US" sz="2400" dirty="0">
                <a:solidFill>
                  <a:schemeClr val="hlink"/>
                </a:solidFill>
              </a:rPr>
              <a:t>(mandatory)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/>
              <a:t>/</a:t>
            </a:r>
          </a:p>
          <a:p>
            <a:pPr algn="l" rtl="0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62000"/>
          </a:xfrm>
        </p:spPr>
        <p:txBody>
          <a:bodyPr/>
          <a:lstStyle/>
          <a:p>
            <a:r>
              <a:rPr lang="en-US" dirty="0"/>
              <a:t>Anonymous Block Structure: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0" y="5613723"/>
            <a:ext cx="3733800" cy="116807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FFFFFF"/>
                </a:solidFill>
              </a:rPr>
              <a:t>Always put a new line with only a / at the end of a block! (This tells Oracle to run the block)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 flipV="1">
            <a:off x="685800" y="53340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257800" y="4920496"/>
            <a:ext cx="373380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 correct completion of a block will generate the following message: 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PL/SQL procedure successfully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229600" cy="4953000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DECLARE </a:t>
            </a: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	message varchar2(20):= 'Hello, World!'; </a:t>
            </a: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200" dirty="0" err="1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(message); </a:t>
            </a: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END; </a:t>
            </a: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lnSpc>
                <a:spcPct val="80000"/>
              </a:lnSpc>
              <a:buNone/>
            </a:pPr>
            <a:endParaRPr lang="en-US" sz="2200" dirty="0" smtClean="0"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Hello World PL/SQL </a:t>
            </a:r>
          </a:p>
          <a:p>
            <a:pPr>
              <a:lnSpc>
                <a:spcPct val="80000"/>
              </a:lnSpc>
              <a:buNone/>
            </a:pPr>
            <a:endParaRPr lang="en-IN" sz="2200" dirty="0" smtClean="0"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procedure successfully completed.</a:t>
            </a:r>
            <a:endParaRPr lang="en-US" sz="2200" dirty="0"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62000"/>
          </a:xfrm>
        </p:spPr>
        <p:txBody>
          <a:bodyPr/>
          <a:lstStyle/>
          <a:p>
            <a:r>
              <a:rPr lang="en-IN" dirty="0" smtClean="0"/>
              <a:t>The 'Hello World' Example: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8001000" cy="762000"/>
          </a:xfrm>
        </p:spPr>
        <p:txBody>
          <a:bodyPr/>
          <a:lstStyle/>
          <a:p>
            <a:pPr algn="r"/>
            <a:r>
              <a:rPr lang="en-US" sz="4000" b="1" dirty="0">
                <a:ea typeface="Arial Unicode MS" pitchFamily="34" charset="-128"/>
                <a:cs typeface="Arial Unicode MS" pitchFamily="34" charset="-128"/>
              </a:rPr>
              <a:t>DECLARATION SECTION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371600"/>
            <a:ext cx="8458200" cy="4724400"/>
          </a:xfrm>
        </p:spPr>
        <p:txBody>
          <a:bodyPr/>
          <a:lstStyle/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800" i="1" dirty="0">
                <a:ea typeface="Arial Unicode MS" pitchFamily="34" charset="-128"/>
                <a:cs typeface="Arial Unicode MS" pitchFamily="34" charset="-128"/>
              </a:rPr>
              <a:t>declaration section 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is the first section of the PL/SQL block.</a:t>
            </a:r>
          </a:p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It contains definitions of PL/SQL identifiers such as variables, constants, cursors and so on.</a:t>
            </a:r>
          </a:p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u="sng" dirty="0">
                <a:ea typeface="Arial Unicode MS" pitchFamily="34" charset="-128"/>
                <a:cs typeface="Arial Unicode MS" pitchFamily="34" charset="-128"/>
              </a:rPr>
              <a:t>Example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DECLARE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v_first_name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VARCHAR2(35) ;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v_last_name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VARCHAR2(35) ;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v_counter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NUMBER := 0 ;</a:t>
            </a:r>
          </a:p>
          <a:p>
            <a:pPr marL="1427163" lvl="1" indent="-457200" algn="just">
              <a:lnSpc>
                <a:spcPct val="90000"/>
              </a:lnSpc>
            </a:pPr>
            <a:endParaRPr lang="en-US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"/>
            <a:ext cx="8001000" cy="838200"/>
          </a:xfrm>
        </p:spPr>
        <p:txBody>
          <a:bodyPr/>
          <a:lstStyle/>
          <a:p>
            <a:pPr algn="r"/>
            <a:r>
              <a:rPr lang="en-US" sz="4000" b="1" dirty="0">
                <a:ea typeface="Arial Unicode MS" pitchFamily="34" charset="-128"/>
                <a:cs typeface="Arial Unicode MS" pitchFamily="34" charset="-128"/>
              </a:rPr>
              <a:t>EXECUTABLE SECTION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/>
          </a:bodyPr>
          <a:lstStyle/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executable section is the next section of the PL/SQL block.</a:t>
            </a:r>
          </a:p>
          <a:p>
            <a:pPr marL="882650" indent="-5334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This section contains executable statements that allow you to manipulate the variables that have been declared in the declaration section.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SELECT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first_name</a:t>
            </a: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last_name</a:t>
            </a: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	INTO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v_first_name</a:t>
            </a: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v_last_name</a:t>
            </a:r>
            <a:endParaRPr lang="en-US" sz="2400" b="1" dirty="0">
              <a:ea typeface="Arial Unicode MS" pitchFamily="34" charset="-128"/>
              <a:cs typeface="Arial Unicode MS" pitchFamily="34" charset="-128"/>
            </a:endParaRPr>
          </a:p>
          <a:p>
            <a:pPr marL="1427163" lvl="1" indent="-457200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	FROM student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	WHERE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student_id</a:t>
            </a: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 = 123 ;</a:t>
            </a:r>
          </a:p>
          <a:p>
            <a:pPr marL="1427163" lvl="1" indent="-457200" algn="l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DBMS_OUTPUT.PUT_LINE</a:t>
            </a:r>
          </a:p>
          <a:p>
            <a:pPr marL="1427163" lvl="1" indent="-457200" algn="l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	(‘Student name :’ ||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v_first_name</a:t>
            </a: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 ||‘  ’|| </a:t>
            </a:r>
            <a:r>
              <a:rPr lang="en-US" sz="2400" b="1" dirty="0" err="1">
                <a:ea typeface="Arial Unicode MS" pitchFamily="34" charset="-128"/>
                <a:cs typeface="Arial Unicode MS" pitchFamily="34" charset="-128"/>
              </a:rPr>
              <a:t>v_last_name</a:t>
            </a: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marL="1427163" lvl="1" indent="-457200" algn="just">
              <a:lnSpc>
                <a:spcPct val="90000"/>
              </a:lnSpc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12335</TotalTime>
  <Words>1598</Words>
  <Application>Microsoft Office PowerPoint</Application>
  <PresentationFormat>On-screen Show (4:3)</PresentationFormat>
  <Paragraphs>312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Telerik-PowerPoint-Theme</vt:lpstr>
      <vt:lpstr>Introduction to PL/SQL</vt:lpstr>
      <vt:lpstr>What is PL/SQL</vt:lpstr>
      <vt:lpstr>Why PL/SQL</vt:lpstr>
      <vt:lpstr> Comparison of SQL*PLUS and PL/SQL </vt:lpstr>
      <vt:lpstr>PL/SQL Blocks</vt:lpstr>
      <vt:lpstr>Anonymous Block Structure:</vt:lpstr>
      <vt:lpstr>The 'Hello World' Example:</vt:lpstr>
      <vt:lpstr>DECLARATION SECTION</vt:lpstr>
      <vt:lpstr>EXECUTABLE SECTION</vt:lpstr>
      <vt:lpstr>EXCEPTION-HANDLING SECTION</vt:lpstr>
      <vt:lpstr>PL/SQL IN SQL*PLUS </vt:lpstr>
      <vt:lpstr>SQL EXAMPLE </vt:lpstr>
      <vt:lpstr>PL/SQL EXAMPLE </vt:lpstr>
      <vt:lpstr>GENERATING OUTPUT </vt:lpstr>
      <vt:lpstr>GENERATING OUTPUT </vt:lpstr>
      <vt:lpstr>Guided Activity-1</vt:lpstr>
      <vt:lpstr>Data Types</vt:lpstr>
      <vt:lpstr>PL/SQL Scalar Data Types and Subtypes</vt:lpstr>
      <vt:lpstr>Common PL/SQL Data Types</vt:lpstr>
      <vt:lpstr>Declare Section </vt:lpstr>
      <vt:lpstr>Variable Scope in PL/SQL </vt:lpstr>
      <vt:lpstr>Example </vt:lpstr>
      <vt:lpstr>Variable Scope - Example </vt:lpstr>
      <vt:lpstr>Variable Naming Conventions</vt:lpstr>
      <vt:lpstr>PL/SQL is strongly typed</vt:lpstr>
      <vt:lpstr>Guided Activity-2</vt:lpstr>
      <vt:lpstr>Declaring Variables with the  %TYPE Attribute</vt:lpstr>
      <vt:lpstr>Example</vt:lpstr>
      <vt:lpstr>Assigning SQL Query Results to PL/SQL Variables</vt:lpstr>
      <vt:lpstr>Next, let us insert some values in the table:</vt:lpstr>
      <vt:lpstr>The following program assigns values from the above table to PL/SQL variables using the SELECT INTO clause of SQL:</vt:lpstr>
      <vt:lpstr>Guided Activity-3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PL/SQL</dc:title>
  <dc:creator>farooqa</dc:creator>
  <cp:lastModifiedBy>Tamreen53</cp:lastModifiedBy>
  <cp:revision>83</cp:revision>
  <dcterms:created xsi:type="dcterms:W3CDTF">2007-12-08T16:03:35Z</dcterms:created>
  <dcterms:modified xsi:type="dcterms:W3CDTF">2016-06-21T04:52:11Z</dcterms:modified>
</cp:coreProperties>
</file>