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9"/>
  </p:notesMasterIdLst>
  <p:handoutMasterIdLst>
    <p:handoutMasterId r:id="rId30"/>
  </p:handoutMasterIdLst>
  <p:sldIdLst>
    <p:sldId id="530" r:id="rId2"/>
    <p:sldId id="527" r:id="rId3"/>
    <p:sldId id="528" r:id="rId4"/>
    <p:sldId id="529" r:id="rId5"/>
    <p:sldId id="502" r:id="rId6"/>
    <p:sldId id="503" r:id="rId7"/>
    <p:sldId id="504" r:id="rId8"/>
    <p:sldId id="505" r:id="rId9"/>
    <p:sldId id="506" r:id="rId10"/>
    <p:sldId id="507" r:id="rId11"/>
    <p:sldId id="510" r:id="rId12"/>
    <p:sldId id="509" r:id="rId13"/>
    <p:sldId id="525" r:id="rId14"/>
    <p:sldId id="511" r:id="rId15"/>
    <p:sldId id="512" r:id="rId16"/>
    <p:sldId id="515" r:id="rId17"/>
    <p:sldId id="513" r:id="rId18"/>
    <p:sldId id="517" r:id="rId19"/>
    <p:sldId id="514" r:id="rId20"/>
    <p:sldId id="516" r:id="rId21"/>
    <p:sldId id="518" r:id="rId22"/>
    <p:sldId id="519" r:id="rId23"/>
    <p:sldId id="520" r:id="rId24"/>
    <p:sldId id="521" r:id="rId25"/>
    <p:sldId id="522" r:id="rId26"/>
    <p:sldId id="523" r:id="rId27"/>
    <p:sldId id="526" r:id="rId2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BFFD2"/>
    <a:srgbClr val="F6AF2E"/>
    <a:srgbClr val="A4F6F0"/>
    <a:srgbClr val="E8FFC8"/>
    <a:srgbClr val="FAF7C8"/>
    <a:srgbClr val="FAF8C8"/>
    <a:srgbClr val="F5FFC2"/>
    <a:srgbClr val="EBFFDC"/>
    <a:srgbClr val="FAF8B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94624" autoAdjust="0"/>
  </p:normalViewPr>
  <p:slideViewPr>
    <p:cSldViewPr>
      <p:cViewPr varScale="1">
        <p:scale>
          <a:sx n="69" d="100"/>
          <a:sy n="69" d="100"/>
        </p:scale>
        <p:origin x="-15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6/17/2016</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2651630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6/17/2016</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1097203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p>
            <a:r>
              <a:rPr lang="en-US" dirty="0" smtClean="0"/>
              <a:t>*</a:t>
            </a:r>
          </a:p>
        </p:txBody>
      </p:sp>
      <p:sp>
        <p:nvSpPr>
          <p:cNvPr id="98307" name="Rectangle 3"/>
          <p:cNvSpPr>
            <a:spLocks noGrp="1" noChangeArrowheads="1"/>
          </p:cNvSpPr>
          <p:nvPr>
            <p:ph type="dt" sz="quarter" idx="1"/>
          </p:nvPr>
        </p:nvSpPr>
        <p:spPr>
          <a:noFill/>
        </p:spPr>
        <p:txBody>
          <a:bodyPr/>
          <a:lstStyle/>
          <a:p>
            <a:r>
              <a:rPr lang="en-US" dirty="0" smtClean="0"/>
              <a:t>07/16/96</a:t>
            </a:r>
          </a:p>
        </p:txBody>
      </p:sp>
      <p:sp>
        <p:nvSpPr>
          <p:cNvPr id="98308"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98309" name="Rectangle 7"/>
          <p:cNvSpPr>
            <a:spLocks noGrp="1" noChangeArrowheads="1"/>
          </p:cNvSpPr>
          <p:nvPr>
            <p:ph type="sldNum" sz="quarter" idx="5"/>
          </p:nvPr>
        </p:nvSpPr>
        <p:spPr>
          <a:noFill/>
        </p:spPr>
        <p:txBody>
          <a:bodyPr/>
          <a:lstStyle/>
          <a:p>
            <a:fld id="{B6D1CAAF-E185-4F7E-9F42-14342821F948}" type="slidenum">
              <a:rPr lang="en-US" smtClean="0"/>
              <a:pPr/>
              <a:t>1</a:t>
            </a:fld>
            <a:r>
              <a:rPr lang="en-US" dirty="0" smtClean="0"/>
              <a:t>##</a:t>
            </a:r>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p:spPr>
        <p:txBody>
          <a:bodyPr/>
          <a:lstStyle/>
          <a:p>
            <a:pPr eaLnBrk="1" hangingPunct="1"/>
            <a:endParaRPr lang="bg-B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smtClean="0"/>
              <a:t>01-1 Introduction to PL/SQL</a:t>
            </a:r>
          </a:p>
        </p:txBody>
      </p:sp>
      <p:sp>
        <p:nvSpPr>
          <p:cNvPr id="77827" name="Rectangle 3"/>
          <p:cNvSpPr>
            <a:spLocks noGrp="1" noChangeArrowheads="1"/>
          </p:cNvSpPr>
          <p:nvPr>
            <p:ph type="dt" sz="quarter" idx="1"/>
          </p:nvPr>
        </p:nvSpPr>
        <p:spPr>
          <a:noFill/>
        </p:spPr>
        <p:txBody>
          <a:bodyPr/>
          <a:lstStyle/>
          <a:p>
            <a:fld id="{EF20E3F9-D2AF-4D2A-8301-28DCB9720911}" type="datetime1">
              <a:rPr lang="en-US" smtClean="0"/>
              <a:pPr/>
              <a:t>6/17/2016</a:t>
            </a:fld>
            <a:endParaRPr lang="en-US" smtClean="0"/>
          </a:p>
        </p:txBody>
      </p:sp>
      <p:sp>
        <p:nvSpPr>
          <p:cNvPr id="77828" name="Rectangle 6"/>
          <p:cNvSpPr>
            <a:spLocks noGrp="1" noChangeArrowheads="1"/>
          </p:cNvSpPr>
          <p:nvPr>
            <p:ph type="ftr" sz="quarter" idx="4"/>
          </p:nvPr>
        </p:nvSpPr>
        <p:spPr>
          <a:noFill/>
        </p:spPr>
        <p:txBody>
          <a:bodyPr/>
          <a:lstStyle/>
          <a:p>
            <a:r>
              <a:rPr lang="en-US" smtClean="0"/>
              <a:t>Dr. James Dullea</a:t>
            </a:r>
          </a:p>
        </p:txBody>
      </p:sp>
      <p:sp>
        <p:nvSpPr>
          <p:cNvPr id="77829" name="Rectangle 7"/>
          <p:cNvSpPr>
            <a:spLocks noGrp="1" noChangeArrowheads="1"/>
          </p:cNvSpPr>
          <p:nvPr>
            <p:ph type="sldNum" sz="quarter" idx="5"/>
          </p:nvPr>
        </p:nvSpPr>
        <p:spPr>
          <a:noFill/>
        </p:spPr>
        <p:txBody>
          <a:bodyPr/>
          <a:lstStyle/>
          <a:p>
            <a:fld id="{DE99354C-CCD7-441E-9784-0377548896F1}" type="slidenum">
              <a:rPr lang="en-US" smtClean="0"/>
              <a:pPr/>
              <a:t>17</a:t>
            </a:fld>
            <a:endParaRPr lang="en-US" smtClean="0"/>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r>
              <a:rPr lang="en-US" smtClean="0"/>
              <a:t>While loop structure.</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E47D1AA-D63A-46C8-BD07-BE0F78CB13CF}" type="slidenum">
              <a:rPr lang="he-IL" smtClean="0"/>
              <a:pPr/>
              <a:t>18</a:t>
            </a:fld>
            <a:endParaRPr lang="en-US" smtClean="0"/>
          </a:p>
        </p:txBody>
      </p:sp>
      <p:sp>
        <p:nvSpPr>
          <p:cNvPr id="82947" name="Rectangle 2"/>
          <p:cNvSpPr>
            <a:spLocks noGrp="1" noChangeArrowheads="1"/>
          </p:cNvSpPr>
          <p:nvPr>
            <p:ph type="body" idx="1"/>
          </p:nvPr>
        </p:nvSpPr>
        <p:spPr>
          <a:xfrm>
            <a:off x="414184" y="4853174"/>
            <a:ext cx="6051854" cy="3818625"/>
          </a:xfrm>
          <a:noFill/>
          <a:ln/>
        </p:spPr>
        <p:txBody>
          <a:bodyPr lIns="91533" tIns="45767" rIns="91533" bIns="45767"/>
          <a:lstStyle/>
          <a:p>
            <a:pPr defTabSz="428525" eaLnBrk="1" hangingPunct="1"/>
            <a:r>
              <a:rPr lang="en-US" dirty="0" smtClean="0"/>
              <a:t>WHILE Loop</a:t>
            </a:r>
          </a:p>
          <a:p>
            <a:pPr marL="118767" lvl="1" defTabSz="428525" eaLnBrk="1" hangingPunct="1"/>
            <a:r>
              <a:rPr lang="en-US" dirty="0" smtClean="0"/>
              <a:t>In the example in the slide, the quantity increases with each iteration of the loop until the quantity is no longer less than the maximum price allowed for spending on the item.</a:t>
            </a:r>
          </a:p>
          <a:p>
            <a:pPr marL="118767" lvl="1" defTabSz="428525" eaLnBrk="1" hangingPunct="1"/>
            <a:r>
              <a:rPr lang="en-US" dirty="0" smtClean="0"/>
              <a:t> </a:t>
            </a:r>
            <a:endParaRPr lang="en-US" dirty="0" smtClean="0">
              <a:solidFill>
                <a:schemeClr val="accent2"/>
              </a:solidFill>
              <a:latin typeface="Helvetica" pitchFamily="34" charset="0"/>
            </a:endParaRPr>
          </a:p>
          <a:p>
            <a:pPr defTabSz="428525" eaLnBrk="1" hangingPunct="1">
              <a:spcAft>
                <a:spcPct val="2000"/>
              </a:spcAft>
            </a:pPr>
            <a:endParaRPr lang="en-US" dirty="0" smtClean="0">
              <a:solidFill>
                <a:schemeClr val="accent2"/>
              </a:solidFill>
              <a:latin typeface="Helvetica" pitchFamily="34" charset="0"/>
            </a:endParaRPr>
          </a:p>
          <a:p>
            <a:pPr defTabSz="428525" eaLnBrk="1" hangingPunct="1">
              <a:spcAft>
                <a:spcPct val="2000"/>
              </a:spcAft>
            </a:pPr>
            <a:endParaRPr lang="en-US" dirty="0" smtClean="0">
              <a:solidFill>
                <a:schemeClr val="accent2"/>
              </a:solidFill>
              <a:latin typeface="Helvetica" pitchFamily="34" charset="0"/>
            </a:endParaRPr>
          </a:p>
          <a:p>
            <a:pPr defTabSz="428525" eaLnBrk="1" hangingPunct="1">
              <a:spcAft>
                <a:spcPct val="2000"/>
              </a:spcAft>
            </a:pPr>
            <a:endParaRPr lang="en-US" dirty="0" smtClean="0">
              <a:solidFill>
                <a:schemeClr val="accent2"/>
              </a:solidFill>
              <a:latin typeface="Helvetica" pitchFamily="34" charset="0"/>
            </a:endParaRPr>
          </a:p>
          <a:p>
            <a:pPr defTabSz="428525" eaLnBrk="1" hangingPunct="1">
              <a:spcAft>
                <a:spcPct val="2000"/>
              </a:spcAft>
            </a:pPr>
            <a:endParaRPr lang="en-US" dirty="0" smtClean="0">
              <a:solidFill>
                <a:schemeClr val="accent2"/>
              </a:solidFill>
              <a:latin typeface="Helvetica" pitchFamily="34" charset="0"/>
            </a:endParaRPr>
          </a:p>
          <a:p>
            <a:pPr defTabSz="428525" eaLnBrk="1" hangingPunct="1">
              <a:spcAft>
                <a:spcPct val="2000"/>
              </a:spcAft>
            </a:pPr>
            <a:endParaRPr lang="en-US" dirty="0" smtClean="0">
              <a:solidFill>
                <a:schemeClr val="accent2"/>
              </a:solidFill>
              <a:latin typeface="Helvetica" pitchFamily="34" charset="0"/>
            </a:endParaRPr>
          </a:p>
        </p:txBody>
      </p:sp>
      <p:sp>
        <p:nvSpPr>
          <p:cNvPr id="82948" name="Rectangle 3"/>
          <p:cNvSpPr>
            <a:spLocks noGrp="1" noRot="1" noChangeAspect="1" noChangeArrowheads="1" noTextEdit="1"/>
          </p:cNvSpPr>
          <p:nvPr>
            <p:ph type="sldImg"/>
          </p:nvPr>
        </p:nvSpPr>
        <p:spPr>
          <a:xfrm>
            <a:off x="450850" y="160338"/>
            <a:ext cx="5976938" cy="44831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smtClean="0"/>
              <a:t>01-1 Introduction to PL/SQL</a:t>
            </a:r>
          </a:p>
        </p:txBody>
      </p:sp>
      <p:sp>
        <p:nvSpPr>
          <p:cNvPr id="78851" name="Rectangle 3"/>
          <p:cNvSpPr>
            <a:spLocks noGrp="1" noChangeArrowheads="1"/>
          </p:cNvSpPr>
          <p:nvPr>
            <p:ph type="dt" sz="quarter" idx="1"/>
          </p:nvPr>
        </p:nvSpPr>
        <p:spPr>
          <a:noFill/>
        </p:spPr>
        <p:txBody>
          <a:bodyPr/>
          <a:lstStyle/>
          <a:p>
            <a:fld id="{FA862BB6-6D61-4603-AC78-B9330B292ABF}" type="datetime1">
              <a:rPr lang="en-US" smtClean="0"/>
              <a:pPr/>
              <a:t>6/17/2016</a:t>
            </a:fld>
            <a:endParaRPr lang="en-US" smtClean="0"/>
          </a:p>
        </p:txBody>
      </p:sp>
      <p:sp>
        <p:nvSpPr>
          <p:cNvPr id="78852" name="Rectangle 6"/>
          <p:cNvSpPr>
            <a:spLocks noGrp="1" noChangeArrowheads="1"/>
          </p:cNvSpPr>
          <p:nvPr>
            <p:ph type="ftr" sz="quarter" idx="4"/>
          </p:nvPr>
        </p:nvSpPr>
        <p:spPr>
          <a:noFill/>
        </p:spPr>
        <p:txBody>
          <a:bodyPr/>
          <a:lstStyle/>
          <a:p>
            <a:r>
              <a:rPr lang="en-US" smtClean="0"/>
              <a:t>Dr. James Dullea</a:t>
            </a:r>
          </a:p>
        </p:txBody>
      </p:sp>
      <p:sp>
        <p:nvSpPr>
          <p:cNvPr id="78853" name="Rectangle 7"/>
          <p:cNvSpPr>
            <a:spLocks noGrp="1" noChangeArrowheads="1"/>
          </p:cNvSpPr>
          <p:nvPr>
            <p:ph type="sldNum" sz="quarter" idx="5"/>
          </p:nvPr>
        </p:nvSpPr>
        <p:spPr>
          <a:noFill/>
        </p:spPr>
        <p:txBody>
          <a:bodyPr/>
          <a:lstStyle/>
          <a:p>
            <a:fld id="{CAE3104C-C46A-4E1E-8987-04F8F1319F00}" type="slidenum">
              <a:rPr lang="en-US" smtClean="0"/>
              <a:pPr/>
              <a:t>19</a:t>
            </a:fld>
            <a:endParaRPr lang="en-US" smtClean="0"/>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p:spPr>
        <p:txBody>
          <a:bodyPr/>
          <a:lstStyle/>
          <a:p>
            <a:r>
              <a:rPr lang="en-US" smtClean="0"/>
              <a:t>For loop structure. </a:t>
            </a:r>
          </a:p>
          <a:p>
            <a:r>
              <a:rPr lang="en-US" smtClean="0"/>
              <a:t>The condition is tested before begins the loop. </a:t>
            </a:r>
          </a:p>
          <a:p>
            <a:r>
              <a:rPr lang="en-US" smtClean="0"/>
              <a:t>The start value is smaller than the end 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D09ED89-5788-4C88-A3C2-14218B81BFF0}" type="slidenum">
              <a:rPr lang="he-IL" smtClean="0"/>
              <a:pPr/>
              <a:t>20</a:t>
            </a:fld>
            <a:endParaRPr lang="en-US" smtClean="0"/>
          </a:p>
        </p:txBody>
      </p:sp>
      <p:sp>
        <p:nvSpPr>
          <p:cNvPr id="81923" name="Rectangle 1026"/>
          <p:cNvSpPr>
            <a:spLocks noGrp="1" noChangeArrowheads="1"/>
          </p:cNvSpPr>
          <p:nvPr>
            <p:ph type="body" idx="1"/>
          </p:nvPr>
        </p:nvSpPr>
        <p:spPr>
          <a:xfrm>
            <a:off x="414184" y="4853174"/>
            <a:ext cx="6051854" cy="3818625"/>
          </a:xfrm>
          <a:noFill/>
          <a:ln/>
        </p:spPr>
        <p:txBody>
          <a:bodyPr lIns="91533" tIns="45767" rIns="91533" bIns="45767"/>
          <a:lstStyle/>
          <a:p>
            <a:pPr defTabSz="428525" eaLnBrk="1" hangingPunct="1">
              <a:spcAft>
                <a:spcPct val="330000"/>
              </a:spcAft>
            </a:pPr>
            <a:endParaRPr lang="en-US" dirty="0" smtClean="0">
              <a:latin typeface="Helvetica" pitchFamily="34" charset="0"/>
            </a:endParaRPr>
          </a:p>
          <a:p>
            <a:pPr defTabSz="428525" eaLnBrk="1" hangingPunct="1">
              <a:spcAft>
                <a:spcPct val="330000"/>
              </a:spcAft>
            </a:pPr>
            <a:endParaRPr lang="en-US" dirty="0" smtClean="0">
              <a:latin typeface="Helvetica" pitchFamily="34" charset="0"/>
            </a:endParaRPr>
          </a:p>
          <a:p>
            <a:pPr defTabSz="428525" eaLnBrk="1" hangingPunct="1">
              <a:spcAft>
                <a:spcPct val="330000"/>
              </a:spcAft>
            </a:pPr>
            <a:endParaRPr lang="en-US" dirty="0" smtClean="0">
              <a:latin typeface="Helvetica" pitchFamily="34" charset="0"/>
            </a:endParaRPr>
          </a:p>
        </p:txBody>
      </p:sp>
      <p:sp>
        <p:nvSpPr>
          <p:cNvPr id="81924" name="Rectangle 1027"/>
          <p:cNvSpPr>
            <a:spLocks noGrp="1" noRot="1" noChangeAspect="1" noChangeArrowheads="1" noTextEdit="1"/>
          </p:cNvSpPr>
          <p:nvPr>
            <p:ph type="sldImg"/>
          </p:nvPr>
        </p:nvSpPr>
        <p:spPr>
          <a:xfrm>
            <a:off x="450850" y="160338"/>
            <a:ext cx="5976938" cy="448310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958CAF9-C12B-4EC8-969D-BE4A0B8FC6DE}" type="slidenum">
              <a:rPr lang="he-IL" smtClean="0"/>
              <a:pPr/>
              <a:t>21</a:t>
            </a:fld>
            <a:endParaRPr lang="en-US" smtClean="0"/>
          </a:p>
        </p:txBody>
      </p:sp>
      <p:sp>
        <p:nvSpPr>
          <p:cNvPr id="83971" name="Rectangle 2"/>
          <p:cNvSpPr>
            <a:spLocks noGrp="1" noRot="1" noChangeAspect="1" noChangeArrowheads="1" noTextEdit="1"/>
          </p:cNvSpPr>
          <p:nvPr>
            <p:ph type="sldImg"/>
          </p:nvPr>
        </p:nvSpPr>
        <p:spPr>
          <a:xfrm>
            <a:off x="450850" y="160338"/>
            <a:ext cx="5976938" cy="4483100"/>
          </a:xfrm>
          <a:ln w="12700" cap="flat">
            <a:solidFill>
              <a:schemeClr val="tx1"/>
            </a:solidFill>
          </a:ln>
        </p:spPr>
      </p:sp>
      <p:sp>
        <p:nvSpPr>
          <p:cNvPr id="83972" name="Rectangle 3"/>
          <p:cNvSpPr>
            <a:spLocks noGrp="1" noChangeArrowheads="1"/>
          </p:cNvSpPr>
          <p:nvPr>
            <p:ph type="body" idx="1"/>
          </p:nvPr>
        </p:nvSpPr>
        <p:spPr>
          <a:xfrm>
            <a:off x="414184" y="4853174"/>
            <a:ext cx="5924413" cy="3818625"/>
          </a:xfrm>
          <a:noFill/>
          <a:ln/>
        </p:spPr>
        <p:txBody>
          <a:bodyPr lIns="93112" tIns="45767" rIns="93112" bIns="45767"/>
          <a:lstStyle/>
          <a:p>
            <a:pPr defTabSz="972607" eaLnBrk="1" hangingPunct="1">
              <a:tabLst>
                <a:tab pos="478279" algn="l"/>
              </a:tabLst>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29B573A-6058-42F4-AC6B-057690C0309D}" type="slidenum">
              <a:rPr lang="en-US" smtClean="0"/>
              <a:pPr/>
              <a:t>22</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smtClean="0"/>
          </a:p>
        </p:txBody>
      </p:sp>
      <p:sp>
        <p:nvSpPr>
          <p:cNvPr id="92164" name="Slide Number Placeholder 3"/>
          <p:cNvSpPr>
            <a:spLocks noGrp="1"/>
          </p:cNvSpPr>
          <p:nvPr>
            <p:ph type="sldNum" sz="quarter" idx="5"/>
          </p:nvPr>
        </p:nvSpPr>
        <p:spPr>
          <a:noFill/>
        </p:spPr>
        <p:txBody>
          <a:bodyPr/>
          <a:lstStyle/>
          <a:p>
            <a:fld id="{C6B67E70-C880-41BA-AF8F-A225AC3FC0D9}" type="slidenum">
              <a:rPr lang="en-US" smtClean="0"/>
              <a:pPr/>
              <a:t>23</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smtClean="0"/>
          </a:p>
        </p:txBody>
      </p:sp>
      <p:sp>
        <p:nvSpPr>
          <p:cNvPr id="107524" name="Slide Number Placeholder 3"/>
          <p:cNvSpPr>
            <a:spLocks noGrp="1"/>
          </p:cNvSpPr>
          <p:nvPr>
            <p:ph type="sldNum" sz="quarter" idx="5"/>
          </p:nvPr>
        </p:nvSpPr>
        <p:spPr>
          <a:noFill/>
        </p:spPr>
        <p:txBody>
          <a:bodyPr/>
          <a:lstStyle/>
          <a:p>
            <a:fld id="{0503F877-46A4-4421-AE48-0D4671E72B24}" type="slidenum">
              <a:rPr lang="en-US" smtClean="0"/>
              <a:pPr/>
              <a:t>24</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smtClean="0"/>
          </a:p>
        </p:txBody>
      </p:sp>
      <p:sp>
        <p:nvSpPr>
          <p:cNvPr id="108548" name="Slide Number Placeholder 3"/>
          <p:cNvSpPr>
            <a:spLocks noGrp="1"/>
          </p:cNvSpPr>
          <p:nvPr>
            <p:ph type="sldNum" sz="quarter" idx="5"/>
          </p:nvPr>
        </p:nvSpPr>
        <p:spPr>
          <a:noFill/>
        </p:spPr>
        <p:txBody>
          <a:bodyPr/>
          <a:lstStyle/>
          <a:p>
            <a:fld id="{5225825C-D829-45F8-AA48-D8254E7DB4E2}" type="slidenum">
              <a:rPr lang="en-US" smtClean="0"/>
              <a:pPr/>
              <a:t>25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FDBB0A2-F3A0-47A8-8E17-2B0BB74347DA}" type="slidenum">
              <a:rPr lang="he-IL" smtClean="0"/>
              <a:pPr/>
              <a:t>2</a:t>
            </a:fld>
            <a:endParaRPr lang="en-US" smtClean="0"/>
          </a:p>
        </p:txBody>
      </p:sp>
      <p:sp>
        <p:nvSpPr>
          <p:cNvPr id="71683" name="Rectangle 1026"/>
          <p:cNvSpPr>
            <a:spLocks noGrp="1" noRot="1" noChangeAspect="1" noChangeArrowheads="1" noTextEdit="1"/>
          </p:cNvSpPr>
          <p:nvPr>
            <p:ph type="sldImg"/>
          </p:nvPr>
        </p:nvSpPr>
        <p:spPr>
          <a:xfrm>
            <a:off x="450850" y="160338"/>
            <a:ext cx="5976938" cy="4483100"/>
          </a:xfrm>
          <a:ln w="12700" cap="flat">
            <a:solidFill>
              <a:schemeClr val="tx1"/>
            </a:solidFill>
          </a:ln>
        </p:spPr>
      </p:sp>
      <p:sp>
        <p:nvSpPr>
          <p:cNvPr id="71684" name="Rectangle 1027"/>
          <p:cNvSpPr>
            <a:spLocks noGrp="1" noChangeArrowheads="1"/>
          </p:cNvSpPr>
          <p:nvPr>
            <p:ph type="body" idx="1"/>
          </p:nvPr>
        </p:nvSpPr>
        <p:spPr>
          <a:xfrm>
            <a:off x="414184" y="4853174"/>
            <a:ext cx="6051854" cy="3818625"/>
          </a:xfrm>
          <a:noFill/>
          <a:ln/>
        </p:spPr>
        <p:txBody>
          <a:bodyPr lIns="93112" tIns="45767" rIns="93112" bIns="45767"/>
          <a:lstStyle/>
          <a:p>
            <a:pPr defTabSz="972607" eaLnBrk="1" hangingPunct="1">
              <a:tabLst>
                <a:tab pos="478279" algn="l"/>
              </a:tabLst>
            </a:pP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82B701CB-74D8-49D4-A721-A2E640C7AA75}"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smtClean="0"/>
              <a:t>01-1 Introduction to PL/SQL</a:t>
            </a:r>
          </a:p>
        </p:txBody>
      </p:sp>
      <p:sp>
        <p:nvSpPr>
          <p:cNvPr id="73731" name="Rectangle 3"/>
          <p:cNvSpPr>
            <a:spLocks noGrp="1" noChangeArrowheads="1"/>
          </p:cNvSpPr>
          <p:nvPr>
            <p:ph type="dt" sz="quarter" idx="1"/>
          </p:nvPr>
        </p:nvSpPr>
        <p:spPr>
          <a:noFill/>
        </p:spPr>
        <p:txBody>
          <a:bodyPr/>
          <a:lstStyle/>
          <a:p>
            <a:fld id="{0793367A-2352-41F5-A744-0EC8AD184711}" type="datetime1">
              <a:rPr lang="en-US" smtClean="0"/>
              <a:pPr/>
              <a:t>6/17/2016</a:t>
            </a:fld>
            <a:endParaRPr lang="en-US" smtClean="0"/>
          </a:p>
        </p:txBody>
      </p:sp>
      <p:sp>
        <p:nvSpPr>
          <p:cNvPr id="73732" name="Rectangle 6"/>
          <p:cNvSpPr>
            <a:spLocks noGrp="1" noChangeArrowheads="1"/>
          </p:cNvSpPr>
          <p:nvPr>
            <p:ph type="ftr" sz="quarter" idx="4"/>
          </p:nvPr>
        </p:nvSpPr>
        <p:spPr>
          <a:noFill/>
        </p:spPr>
        <p:txBody>
          <a:bodyPr/>
          <a:lstStyle/>
          <a:p>
            <a:r>
              <a:rPr lang="en-US" smtClean="0"/>
              <a:t>Dr. James Dullea</a:t>
            </a:r>
          </a:p>
        </p:txBody>
      </p:sp>
      <p:sp>
        <p:nvSpPr>
          <p:cNvPr id="73733" name="Rectangle 7"/>
          <p:cNvSpPr>
            <a:spLocks noGrp="1" noChangeArrowheads="1"/>
          </p:cNvSpPr>
          <p:nvPr>
            <p:ph type="sldNum" sz="quarter" idx="5"/>
          </p:nvPr>
        </p:nvSpPr>
        <p:spPr>
          <a:noFill/>
        </p:spPr>
        <p:txBody>
          <a:bodyPr/>
          <a:lstStyle/>
          <a:p>
            <a:fld id="{4A9DFD2D-92E3-4DB6-BA53-F50B51E11C6D}" type="slidenum">
              <a:rPr lang="en-US" smtClean="0"/>
              <a:pPr/>
              <a:t>9</a:t>
            </a:fld>
            <a:endParaRPr lang="en-US" smtClean="0"/>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p:spPr>
        <p:txBody>
          <a:bodyPr/>
          <a:lstStyle/>
          <a:p>
            <a:r>
              <a:rPr lang="en-US" smtClean="0"/>
              <a:t>This slide begins to talk about the flow of PL/SQL.</a:t>
            </a:r>
          </a:p>
          <a:p>
            <a:r>
              <a:rPr lang="en-US" smtClean="0"/>
              <a:t>Here is conditional process using : </a:t>
            </a:r>
          </a:p>
          <a:p>
            <a:r>
              <a:rPr lang="en-US" smtClean="0"/>
              <a:t>if …then…else..end if; </a:t>
            </a:r>
          </a:p>
          <a:p>
            <a:r>
              <a:rPr lang="en-US" smtClean="0"/>
              <a:t>if then elsif…then…end if;…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US" smtClean="0"/>
              <a:t>01-1 Introduction to PL/SQL</a:t>
            </a:r>
          </a:p>
        </p:txBody>
      </p:sp>
      <p:sp>
        <p:nvSpPr>
          <p:cNvPr id="74755" name="Rectangle 3"/>
          <p:cNvSpPr>
            <a:spLocks noGrp="1" noChangeArrowheads="1"/>
          </p:cNvSpPr>
          <p:nvPr>
            <p:ph type="dt" sz="quarter" idx="1"/>
          </p:nvPr>
        </p:nvSpPr>
        <p:spPr>
          <a:noFill/>
        </p:spPr>
        <p:txBody>
          <a:bodyPr/>
          <a:lstStyle/>
          <a:p>
            <a:fld id="{2C604D9C-211E-4CA6-9664-8AC479B7F4ED}" type="datetime1">
              <a:rPr lang="en-US" smtClean="0"/>
              <a:pPr/>
              <a:t>6/17/2016</a:t>
            </a:fld>
            <a:endParaRPr lang="en-US" smtClean="0"/>
          </a:p>
        </p:txBody>
      </p:sp>
      <p:sp>
        <p:nvSpPr>
          <p:cNvPr id="74756" name="Rectangle 6"/>
          <p:cNvSpPr>
            <a:spLocks noGrp="1" noChangeArrowheads="1"/>
          </p:cNvSpPr>
          <p:nvPr>
            <p:ph type="ftr" sz="quarter" idx="4"/>
          </p:nvPr>
        </p:nvSpPr>
        <p:spPr>
          <a:noFill/>
        </p:spPr>
        <p:txBody>
          <a:bodyPr/>
          <a:lstStyle/>
          <a:p>
            <a:r>
              <a:rPr lang="en-US" smtClean="0"/>
              <a:t>Dr. James Dullea</a:t>
            </a:r>
          </a:p>
        </p:txBody>
      </p:sp>
      <p:sp>
        <p:nvSpPr>
          <p:cNvPr id="74757" name="Rectangle 7"/>
          <p:cNvSpPr>
            <a:spLocks noGrp="1" noChangeArrowheads="1"/>
          </p:cNvSpPr>
          <p:nvPr>
            <p:ph type="sldNum" sz="quarter" idx="5"/>
          </p:nvPr>
        </p:nvSpPr>
        <p:spPr>
          <a:noFill/>
        </p:spPr>
        <p:txBody>
          <a:bodyPr/>
          <a:lstStyle/>
          <a:p>
            <a:fld id="{91DBC002-8E96-4F5C-8EF8-2EEFF30ED175}" type="slidenum">
              <a:rPr lang="en-US" smtClean="0"/>
              <a:pPr/>
              <a:t>10</a:t>
            </a:fld>
            <a:endParaRPr lang="en-US" smtClean="0"/>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p:spPr>
        <p:txBody>
          <a:bodyPr/>
          <a:lstStyle/>
          <a:p>
            <a:r>
              <a:rPr lang="en-US" smtClean="0"/>
              <a:t>Conditional process continues.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smtClean="0"/>
              <a:t>01-1 Introduction to PL/SQL</a:t>
            </a:r>
          </a:p>
        </p:txBody>
      </p:sp>
      <p:sp>
        <p:nvSpPr>
          <p:cNvPr id="75779" name="Rectangle 3"/>
          <p:cNvSpPr>
            <a:spLocks noGrp="1" noChangeArrowheads="1"/>
          </p:cNvSpPr>
          <p:nvPr>
            <p:ph type="dt" sz="quarter" idx="1"/>
          </p:nvPr>
        </p:nvSpPr>
        <p:spPr>
          <a:noFill/>
        </p:spPr>
        <p:txBody>
          <a:bodyPr/>
          <a:lstStyle/>
          <a:p>
            <a:fld id="{4546CD38-C487-460B-B7C6-15650ABFF4E6}" type="datetime1">
              <a:rPr lang="en-US" smtClean="0"/>
              <a:pPr/>
              <a:t>6/17/2016</a:t>
            </a:fld>
            <a:endParaRPr lang="en-US" smtClean="0"/>
          </a:p>
        </p:txBody>
      </p:sp>
      <p:sp>
        <p:nvSpPr>
          <p:cNvPr id="75780" name="Rectangle 6"/>
          <p:cNvSpPr>
            <a:spLocks noGrp="1" noChangeArrowheads="1"/>
          </p:cNvSpPr>
          <p:nvPr>
            <p:ph type="ftr" sz="quarter" idx="4"/>
          </p:nvPr>
        </p:nvSpPr>
        <p:spPr>
          <a:noFill/>
        </p:spPr>
        <p:txBody>
          <a:bodyPr/>
          <a:lstStyle/>
          <a:p>
            <a:r>
              <a:rPr lang="en-US" smtClean="0"/>
              <a:t>Dr. James Dullea</a:t>
            </a:r>
          </a:p>
        </p:txBody>
      </p:sp>
      <p:sp>
        <p:nvSpPr>
          <p:cNvPr id="75781" name="Rectangle 7"/>
          <p:cNvSpPr>
            <a:spLocks noGrp="1" noChangeArrowheads="1"/>
          </p:cNvSpPr>
          <p:nvPr>
            <p:ph type="sldNum" sz="quarter" idx="5"/>
          </p:nvPr>
        </p:nvSpPr>
        <p:spPr>
          <a:noFill/>
        </p:spPr>
        <p:txBody>
          <a:bodyPr/>
          <a:lstStyle/>
          <a:p>
            <a:fld id="{6287C166-CC98-4D7C-B926-0B86D7A0C6D7}" type="slidenum">
              <a:rPr lang="en-US" smtClean="0"/>
              <a:pPr/>
              <a:t>14</a:t>
            </a:fld>
            <a:endParaRPr lang="en-US" smtClean="0"/>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p:spPr>
        <p:txBody>
          <a:bodyPr/>
          <a:lstStyle/>
          <a:p>
            <a:r>
              <a:rPr lang="en-US" smtClean="0"/>
              <a:t>This slide shows the five type of loops in PL/SQL.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smtClean="0"/>
              <a:t>01-1 Introduction to PL/SQL</a:t>
            </a:r>
          </a:p>
        </p:txBody>
      </p:sp>
      <p:sp>
        <p:nvSpPr>
          <p:cNvPr id="76803" name="Rectangle 3"/>
          <p:cNvSpPr>
            <a:spLocks noGrp="1" noChangeArrowheads="1"/>
          </p:cNvSpPr>
          <p:nvPr>
            <p:ph type="dt" sz="quarter" idx="1"/>
          </p:nvPr>
        </p:nvSpPr>
        <p:spPr>
          <a:noFill/>
        </p:spPr>
        <p:txBody>
          <a:bodyPr/>
          <a:lstStyle/>
          <a:p>
            <a:fld id="{D4C6A555-EE56-4F17-8008-171F6550EA72}" type="datetime1">
              <a:rPr lang="en-US" smtClean="0"/>
              <a:pPr/>
              <a:t>6/17/2016</a:t>
            </a:fld>
            <a:endParaRPr lang="en-US" smtClean="0"/>
          </a:p>
        </p:txBody>
      </p:sp>
      <p:sp>
        <p:nvSpPr>
          <p:cNvPr id="76804" name="Rectangle 6"/>
          <p:cNvSpPr>
            <a:spLocks noGrp="1" noChangeArrowheads="1"/>
          </p:cNvSpPr>
          <p:nvPr>
            <p:ph type="ftr" sz="quarter" idx="4"/>
          </p:nvPr>
        </p:nvSpPr>
        <p:spPr>
          <a:noFill/>
        </p:spPr>
        <p:txBody>
          <a:bodyPr/>
          <a:lstStyle/>
          <a:p>
            <a:r>
              <a:rPr lang="en-US" smtClean="0"/>
              <a:t>Dr. James Dullea</a:t>
            </a:r>
          </a:p>
        </p:txBody>
      </p:sp>
      <p:sp>
        <p:nvSpPr>
          <p:cNvPr id="76805" name="Rectangle 7"/>
          <p:cNvSpPr>
            <a:spLocks noGrp="1" noChangeArrowheads="1"/>
          </p:cNvSpPr>
          <p:nvPr>
            <p:ph type="sldNum" sz="quarter" idx="5"/>
          </p:nvPr>
        </p:nvSpPr>
        <p:spPr>
          <a:noFill/>
        </p:spPr>
        <p:txBody>
          <a:bodyPr/>
          <a:lstStyle/>
          <a:p>
            <a:fld id="{5C1E6298-E502-4866-A109-BC1A4AC94AF3}" type="slidenum">
              <a:rPr lang="en-US" smtClean="0"/>
              <a:pPr/>
              <a:t>15</a:t>
            </a:fld>
            <a:endParaRPr lang="en-US" smtClean="0"/>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p:spPr>
        <p:txBody>
          <a:bodyPr/>
          <a:lstStyle/>
          <a:p>
            <a:r>
              <a:rPr lang="en-US" smtClean="0"/>
              <a:t>The structure of unconstrained loop. </a:t>
            </a:r>
          </a:p>
          <a:p>
            <a:r>
              <a:rPr lang="en-US" smtClean="0"/>
              <a:t>There is no condition test done before the loop. </a:t>
            </a:r>
          </a:p>
          <a:p>
            <a:r>
              <a:rPr lang="en-US" smtClean="0"/>
              <a:t>We can go out of the loop with the condition tested inside the loop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D3BA07C-3796-43DF-A6D1-FA5D1FDC0BB9}" type="slidenum">
              <a:rPr lang="he-IL" smtClean="0"/>
              <a:pPr/>
              <a:t>16</a:t>
            </a:fld>
            <a:endParaRPr lang="en-US" smtClean="0"/>
          </a:p>
        </p:txBody>
      </p:sp>
      <p:sp>
        <p:nvSpPr>
          <p:cNvPr id="80899" name="Rectangle 2"/>
          <p:cNvSpPr>
            <a:spLocks noGrp="1" noChangeArrowheads="1"/>
          </p:cNvSpPr>
          <p:nvPr>
            <p:ph type="body" idx="1"/>
          </p:nvPr>
        </p:nvSpPr>
        <p:spPr>
          <a:xfrm>
            <a:off x="414184" y="4853174"/>
            <a:ext cx="6051854" cy="3818625"/>
          </a:xfrm>
          <a:noFill/>
          <a:ln/>
        </p:spPr>
        <p:txBody>
          <a:bodyPr lIns="93112" tIns="45767" rIns="93112" bIns="45767"/>
          <a:lstStyle/>
          <a:p>
            <a:pPr defTabSz="425316" eaLnBrk="1" hangingPunct="1"/>
            <a:r>
              <a:rPr lang="en-US" dirty="0" smtClean="0"/>
              <a:t>Basic Loop</a:t>
            </a:r>
          </a:p>
          <a:p>
            <a:pPr marL="118767" lvl="1" defTabSz="425316" eaLnBrk="1" hangingPunct="1"/>
            <a:r>
              <a:rPr lang="en-US" dirty="0" smtClean="0"/>
              <a:t>The basic loop example shown in the slide is defined as follows: insert the first 10 new line items for order number 101.</a:t>
            </a:r>
          </a:p>
          <a:p>
            <a:pPr marL="118767" lvl="1" defTabSz="425316" eaLnBrk="1" hangingPunct="1"/>
            <a:r>
              <a:rPr lang="en-US" b="1" dirty="0" smtClean="0"/>
              <a:t>Note:</a:t>
            </a:r>
            <a:r>
              <a:rPr lang="en-US" dirty="0" smtClean="0"/>
              <a:t> A basic loop allows execution of its statements at least once, even if the condition has been met upon entering the loop.</a:t>
            </a:r>
          </a:p>
          <a:p>
            <a:pPr defTabSz="425316" eaLnBrk="1" hangingPunct="1">
              <a:spcAft>
                <a:spcPct val="24000"/>
              </a:spcAft>
            </a:pPr>
            <a:endParaRPr lang="en-US" dirty="0" smtClean="0">
              <a:solidFill>
                <a:schemeClr val="accent2"/>
              </a:solidFill>
              <a:latin typeface="Helvetica" pitchFamily="34" charset="0"/>
            </a:endParaRPr>
          </a:p>
          <a:p>
            <a:pPr defTabSz="425316" eaLnBrk="1" hangingPunct="1">
              <a:spcAft>
                <a:spcPct val="24000"/>
              </a:spcAft>
            </a:pPr>
            <a:endParaRPr lang="en-US" dirty="0" smtClean="0">
              <a:solidFill>
                <a:schemeClr val="accent2"/>
              </a:solidFill>
              <a:latin typeface="Helvetica" pitchFamily="34" charset="0"/>
            </a:endParaRPr>
          </a:p>
          <a:p>
            <a:pPr defTabSz="425316" eaLnBrk="1" hangingPunct="1">
              <a:spcAft>
                <a:spcPct val="24000"/>
              </a:spcAft>
            </a:pPr>
            <a:endParaRPr lang="en-US" dirty="0" smtClean="0">
              <a:solidFill>
                <a:schemeClr val="accent2"/>
              </a:solidFill>
              <a:latin typeface="Helvetica" pitchFamily="34" charset="0"/>
            </a:endParaRPr>
          </a:p>
          <a:p>
            <a:pPr defTabSz="425316" eaLnBrk="1" hangingPunct="1">
              <a:spcAft>
                <a:spcPct val="24000"/>
              </a:spcAft>
            </a:pPr>
            <a:endParaRPr lang="en-US" dirty="0" smtClean="0">
              <a:solidFill>
                <a:schemeClr val="accent2"/>
              </a:solidFill>
              <a:latin typeface="Helvetica" pitchFamily="34" charset="0"/>
            </a:endParaRPr>
          </a:p>
          <a:p>
            <a:pPr defTabSz="425316" eaLnBrk="1" hangingPunct="1">
              <a:spcAft>
                <a:spcPct val="24000"/>
              </a:spcAft>
            </a:pPr>
            <a:endParaRPr lang="en-US" dirty="0" smtClean="0">
              <a:solidFill>
                <a:schemeClr val="accent2"/>
              </a:solidFill>
              <a:latin typeface="Helvetica" pitchFamily="34" charset="0"/>
            </a:endParaRPr>
          </a:p>
          <a:p>
            <a:pPr defTabSz="425316" eaLnBrk="1" hangingPunct="1">
              <a:spcAft>
                <a:spcPct val="24000"/>
              </a:spcAft>
            </a:pPr>
            <a:endParaRPr lang="en-US" dirty="0" smtClean="0">
              <a:solidFill>
                <a:schemeClr val="accent2"/>
              </a:solidFill>
              <a:latin typeface="Helvetica" pitchFamily="34" charset="0"/>
            </a:endParaRPr>
          </a:p>
          <a:p>
            <a:pPr defTabSz="425316" eaLnBrk="1" hangingPunct="1">
              <a:spcAft>
                <a:spcPct val="24000"/>
              </a:spcAft>
            </a:pPr>
            <a:endParaRPr lang="en-US" dirty="0" smtClean="0">
              <a:solidFill>
                <a:schemeClr val="accent2"/>
              </a:solidFill>
              <a:latin typeface="Helvetica" pitchFamily="34" charset="0"/>
            </a:endParaRPr>
          </a:p>
          <a:p>
            <a:pPr defTabSz="425316" eaLnBrk="1" hangingPunct="1">
              <a:spcAft>
                <a:spcPct val="24000"/>
              </a:spcAft>
            </a:pPr>
            <a:endParaRPr lang="en-US" dirty="0" smtClean="0">
              <a:solidFill>
                <a:schemeClr val="accent2"/>
              </a:solidFill>
              <a:latin typeface="Helvetica" pitchFamily="34" charset="0"/>
            </a:endParaRPr>
          </a:p>
        </p:txBody>
      </p:sp>
      <p:sp>
        <p:nvSpPr>
          <p:cNvPr id="80900" name="Rectangle 3"/>
          <p:cNvSpPr>
            <a:spLocks noGrp="1" noRot="1" noChangeAspect="1" noChangeArrowheads="1" noTextEdit="1"/>
          </p:cNvSpPr>
          <p:nvPr>
            <p:ph type="sldImg"/>
          </p:nvPr>
        </p:nvSpPr>
        <p:spPr>
          <a:xfrm>
            <a:off x="450850" y="160338"/>
            <a:ext cx="5976938" cy="44831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a:prstGeom prst="rect">
            <a:avLst/>
          </a:prstGeo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a:prstGeom prst="rect">
            <a:avLst/>
          </a:prstGeo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2CE53A89-F4E9-4F96-9200-85F6406C3E8F}" type="slidenum">
              <a:rPr lang="en-US" smtClean="0"/>
              <a:pPr>
                <a:defRPr/>
              </a:pPr>
              <a:t>‹#›</a:t>
            </a:fld>
            <a:endParaRPr lang="en-US"/>
          </a:p>
        </p:txBody>
      </p:sp>
      <p:sp>
        <p:nvSpPr>
          <p:cNvPr id="8" name="Title 7"/>
          <p:cNvSpPr>
            <a:spLocks noGrp="1"/>
          </p:cNvSpPr>
          <p:nvPr>
            <p:ph type="title"/>
          </p:nvPr>
        </p:nvSpPr>
        <p:spPr>
          <a:xfrm>
            <a:off x="457200" y="274638"/>
            <a:ext cx="8229600" cy="1143000"/>
          </a:xfrm>
          <a:prstGeom prst="rect">
            <a:avLst/>
          </a:prstGeom>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685800"/>
          </a:xfrm>
          <a:prstGeom prst="rect">
            <a:avLst/>
          </a:prstGeo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1295400"/>
            <a:ext cx="3810000" cy="4648200"/>
          </a:xfrm>
          <a:prstGeom prst="rect">
            <a:avLst/>
          </a:prstGeom>
        </p:spPr>
        <p:txBody>
          <a:bodyPr>
            <a:normAutofit/>
          </a:bodyPr>
          <a:lstStyle/>
          <a:p>
            <a:pPr lvl="0"/>
            <a:endParaRPr lang="en-US" noProof="0" smtClean="0"/>
          </a:p>
        </p:txBody>
      </p:sp>
      <p:sp>
        <p:nvSpPr>
          <p:cNvPr id="4" name="Text Placeholder 3"/>
          <p:cNvSpPr>
            <a:spLocks noGrp="1"/>
          </p:cNvSpPr>
          <p:nvPr>
            <p:ph type="body" sz="half" idx="2"/>
          </p:nvPr>
        </p:nvSpPr>
        <p:spPr>
          <a:xfrm>
            <a:off x="4572000" y="1295400"/>
            <a:ext cx="38100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1"/>
          <p:cNvSpPr>
            <a:spLocks noGrp="1" noChangeArrowheads="1"/>
          </p:cNvSpPr>
          <p:nvPr>
            <p:ph type="dt" sz="half" idx="10"/>
          </p:nvPr>
        </p:nvSpPr>
        <p:spPr>
          <a:xfrm>
            <a:off x="6727032" y="6407944"/>
            <a:ext cx="1920240" cy="365760"/>
          </a:xfrm>
          <a:prstGeom prst="rect">
            <a:avLst/>
          </a:prstGeom>
        </p:spPr>
        <p:txBody>
          <a:bodyPr/>
          <a:lstStyle>
            <a:lvl1pPr>
              <a:defRPr/>
            </a:lvl1pPr>
          </a:lstStyle>
          <a:p>
            <a:pPr>
              <a:defRPr/>
            </a:pPr>
            <a:fld id="{9AED063B-B1C1-4DF3-B625-90B9345D81A0}" type="datetime3">
              <a:rPr lang="en-US"/>
              <a:pPr>
                <a:defRPr/>
              </a:pPr>
              <a:t>17 June 2016</a:t>
            </a:fld>
            <a:endParaRPr lang="en-US"/>
          </a:p>
        </p:txBody>
      </p:sp>
      <p:sp>
        <p:nvSpPr>
          <p:cNvPr id="6" name="Rectangle 1032"/>
          <p:cNvSpPr>
            <a:spLocks noGrp="1" noChangeArrowheads="1"/>
          </p:cNvSpPr>
          <p:nvPr>
            <p:ph type="ftr" sz="quarter" idx="11"/>
          </p:nvPr>
        </p:nvSpPr>
        <p:spPr>
          <a:xfrm>
            <a:off x="4380072" y="6407944"/>
            <a:ext cx="2350681" cy="365125"/>
          </a:xfrm>
          <a:prstGeom prst="rect">
            <a:avLst/>
          </a:prstGeom>
        </p:spPr>
        <p:txBody>
          <a:bodyPr/>
          <a:lstStyle>
            <a:lvl1pPr>
              <a:defRPr/>
            </a:lvl1pPr>
          </a:lstStyle>
          <a:p>
            <a:pPr>
              <a:defRPr/>
            </a:pPr>
            <a:r>
              <a:rPr lang="en-US"/>
              <a:t>Dr. James Dullea, CSC8490           Introduction to PL/SQL</a:t>
            </a:r>
          </a:p>
        </p:txBody>
      </p:sp>
      <p:sp>
        <p:nvSpPr>
          <p:cNvPr id="7" name="Rectangle 1035"/>
          <p:cNvSpPr>
            <a:spLocks noGrp="1" noChangeArrowheads="1"/>
          </p:cNvSpPr>
          <p:nvPr>
            <p:ph type="sldNum" sz="quarter" idx="12"/>
          </p:nvPr>
        </p:nvSpPr>
        <p:spPr/>
        <p:txBody>
          <a:bodyPr/>
          <a:lstStyle>
            <a:lvl1pPr>
              <a:defRPr/>
            </a:lvl1pPr>
          </a:lstStyle>
          <a:p>
            <a:pPr>
              <a:defRPr/>
            </a:pPr>
            <a:r>
              <a:rPr lang="en-US"/>
              <a:t>Slide </a:t>
            </a:r>
            <a:fld id="{EEC3AD67-A720-4D9C-9A19-74F1EE1F484A}" type="slidenum">
              <a:rPr lang="en-US"/>
              <a:pPr>
                <a:defRPr/>
              </a:pPr>
              <a:t>‹#›</a:t>
            </a:fld>
            <a:r>
              <a:rPr lang="en-US"/>
              <a:t> of 36</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6858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38100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572000" y="1295400"/>
            <a:ext cx="3810000" cy="4648200"/>
          </a:xfrm>
          <a:prstGeom prst="rect">
            <a:avLst/>
          </a:prstGeom>
        </p:spPr>
        <p:txBody>
          <a:bodyPr>
            <a:normAutofit/>
          </a:bodyPr>
          <a:lstStyle/>
          <a:p>
            <a:pPr lvl="0"/>
            <a:endParaRPr lang="en-US" noProof="0" smtClean="0"/>
          </a:p>
        </p:txBody>
      </p:sp>
      <p:sp>
        <p:nvSpPr>
          <p:cNvPr id="5" name="Rectangle 1031"/>
          <p:cNvSpPr>
            <a:spLocks noGrp="1" noChangeArrowheads="1"/>
          </p:cNvSpPr>
          <p:nvPr>
            <p:ph type="dt" sz="half" idx="10"/>
          </p:nvPr>
        </p:nvSpPr>
        <p:spPr>
          <a:xfrm>
            <a:off x="6727032" y="6407944"/>
            <a:ext cx="1920240" cy="365760"/>
          </a:xfrm>
          <a:prstGeom prst="rect">
            <a:avLst/>
          </a:prstGeom>
        </p:spPr>
        <p:txBody>
          <a:bodyPr/>
          <a:lstStyle>
            <a:lvl1pPr>
              <a:defRPr/>
            </a:lvl1pPr>
          </a:lstStyle>
          <a:p>
            <a:pPr>
              <a:defRPr/>
            </a:pPr>
            <a:fld id="{F5077FA6-883B-4B0F-91A1-428FB33A5869}" type="datetime3">
              <a:rPr lang="en-US"/>
              <a:pPr>
                <a:defRPr/>
              </a:pPr>
              <a:t>17 June 2016</a:t>
            </a:fld>
            <a:endParaRPr lang="en-US"/>
          </a:p>
        </p:txBody>
      </p:sp>
      <p:sp>
        <p:nvSpPr>
          <p:cNvPr id="6" name="Rectangle 1032"/>
          <p:cNvSpPr>
            <a:spLocks noGrp="1" noChangeArrowheads="1"/>
          </p:cNvSpPr>
          <p:nvPr>
            <p:ph type="ftr" sz="quarter" idx="11"/>
          </p:nvPr>
        </p:nvSpPr>
        <p:spPr>
          <a:xfrm>
            <a:off x="4380072" y="6407944"/>
            <a:ext cx="2350681" cy="365125"/>
          </a:xfrm>
          <a:prstGeom prst="rect">
            <a:avLst/>
          </a:prstGeom>
        </p:spPr>
        <p:txBody>
          <a:bodyPr/>
          <a:lstStyle>
            <a:lvl1pPr>
              <a:defRPr/>
            </a:lvl1pPr>
          </a:lstStyle>
          <a:p>
            <a:pPr>
              <a:defRPr/>
            </a:pPr>
            <a:r>
              <a:rPr lang="en-US"/>
              <a:t>Dr. James Dullea, CSC8490           Introduction to PL/SQL</a:t>
            </a:r>
          </a:p>
        </p:txBody>
      </p:sp>
      <p:sp>
        <p:nvSpPr>
          <p:cNvPr id="7" name="Rectangle 1035"/>
          <p:cNvSpPr>
            <a:spLocks noGrp="1" noChangeArrowheads="1"/>
          </p:cNvSpPr>
          <p:nvPr>
            <p:ph type="sldNum" sz="quarter" idx="12"/>
          </p:nvPr>
        </p:nvSpPr>
        <p:spPr/>
        <p:txBody>
          <a:bodyPr/>
          <a:lstStyle>
            <a:lvl1pPr>
              <a:defRPr/>
            </a:lvl1pPr>
          </a:lstStyle>
          <a:p>
            <a:pPr>
              <a:defRPr/>
            </a:pPr>
            <a:r>
              <a:rPr lang="en-US"/>
              <a:t>Slide </a:t>
            </a:r>
            <a:fld id="{55C4A5FC-7EC4-46BE-8B7F-55C1E046F69C}" type="slidenum">
              <a:rPr lang="en-US"/>
              <a:pPr>
                <a:defRPr/>
              </a:pPr>
              <a:t>‹#›</a:t>
            </a:fld>
            <a:r>
              <a:rPr lang="en-US"/>
              <a:t> of 36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4" cstate="print">
            <a:lum bright="-20000"/>
            <a:extLst>
              <a:ext uri="{28A0092B-C50C-407E-A947-70E740481C1C}">
                <a14:useLocalDpi xmlns=""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4" cstate="screen">
            <a:lum bright="-20000"/>
            <a:extLst>
              <a:ext uri="{28A0092B-C50C-407E-A947-70E740481C1C}">
                <a14:useLocalDpi xmlns=""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01" r:id="rId7"/>
    <p:sldLayoutId id="2147483703" r:id="rId8"/>
    <p:sldLayoutId id="2147483702" r:id="rId9"/>
    <p:sldLayoutId id="2147483778" r:id="rId10"/>
    <p:sldLayoutId id="2147483779" r:id="rId11"/>
    <p:sldLayoutId id="2147483780" r:id="rId12"/>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8226" name="Rectangle 2"/>
          <p:cNvSpPr>
            <a:spLocks noGrp="1" noChangeArrowheads="1"/>
          </p:cNvSpPr>
          <p:nvPr>
            <p:ph type="ctrTitle"/>
          </p:nvPr>
        </p:nvSpPr>
        <p:spPr>
          <a:xfrm>
            <a:off x="457200" y="4800601"/>
            <a:ext cx="8229600" cy="685800"/>
          </a:xfrm>
        </p:spPr>
        <p:txBody>
          <a:bodyPr/>
          <a:lstStyle/>
          <a:p>
            <a:pPr>
              <a:defRPr/>
            </a:pPr>
            <a:r>
              <a:rPr lang="en-US" dirty="0" smtClean="0"/>
              <a:t>PL/SQL</a:t>
            </a:r>
            <a:endParaRPr lang="bg-BG" dirty="0" smtClean="0"/>
          </a:p>
        </p:txBody>
      </p:sp>
      <p:sp>
        <p:nvSpPr>
          <p:cNvPr id="4" name="Subtitle 3"/>
          <p:cNvSpPr>
            <a:spLocks noGrp="1"/>
          </p:cNvSpPr>
          <p:nvPr>
            <p:ph type="subTitle" idx="1"/>
          </p:nvPr>
        </p:nvSpPr>
        <p:spPr>
          <a:xfrm>
            <a:off x="457200" y="5526880"/>
            <a:ext cx="8229600" cy="569120"/>
          </a:xfrm>
        </p:spPr>
        <p:txBody>
          <a:bodyPr/>
          <a:lstStyle/>
          <a:p>
            <a:endParaRPr lang="en-US" noProof="1"/>
          </a:p>
        </p:txBody>
      </p:sp>
      <p:sp>
        <p:nvSpPr>
          <p:cNvPr id="47106" name="AutoShape 2" descr="Image result for pl/sql orac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7110" name="Picture 6"/>
          <p:cNvPicPr>
            <a:picLocks noChangeAspect="1" noChangeArrowheads="1"/>
          </p:cNvPicPr>
          <p:nvPr/>
        </p:nvPicPr>
        <p:blipFill>
          <a:blip r:embed="rId3" cstate="print"/>
          <a:srcRect/>
          <a:stretch>
            <a:fillRect/>
          </a:stretch>
        </p:blipFill>
        <p:spPr bwMode="auto">
          <a:xfrm>
            <a:off x="4613097" y="1676400"/>
            <a:ext cx="3768903" cy="2362200"/>
          </a:xfrm>
          <a:prstGeom prst="rect">
            <a:avLst/>
          </a:prstGeom>
          <a:noFill/>
          <a:ln w="9525">
            <a:noFill/>
            <a:miter lim="800000"/>
            <a:headEnd/>
            <a:tailEnd/>
          </a:ln>
        </p:spPr>
      </p:pic>
      <p:pic>
        <p:nvPicPr>
          <p:cNvPr id="47112" name="Picture 8"/>
          <p:cNvPicPr>
            <a:picLocks noChangeAspect="1" noChangeArrowheads="1"/>
          </p:cNvPicPr>
          <p:nvPr/>
        </p:nvPicPr>
        <p:blipFill>
          <a:blip r:embed="rId4" cstate="print"/>
          <a:srcRect/>
          <a:stretch>
            <a:fillRect/>
          </a:stretch>
        </p:blipFill>
        <p:spPr bwMode="auto">
          <a:xfrm>
            <a:off x="762000" y="1676400"/>
            <a:ext cx="3505200" cy="23592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152400"/>
            <a:ext cx="8610600" cy="685800"/>
          </a:xfrm>
        </p:spPr>
        <p:txBody>
          <a:bodyPr>
            <a:normAutofit/>
          </a:bodyPr>
          <a:lstStyle/>
          <a:p>
            <a:pPr fontAlgn="auto">
              <a:spcAft>
                <a:spcPts val="0"/>
              </a:spcAft>
              <a:defRPr/>
            </a:pPr>
            <a:r>
              <a:rPr lang="en-US" sz="3600" dirty="0" smtClean="0">
                <a:latin typeface="+mn-lt"/>
              </a:rPr>
              <a:t>Conditional Statements (ELSIF)</a:t>
            </a:r>
          </a:p>
        </p:txBody>
      </p:sp>
      <p:pic>
        <p:nvPicPr>
          <p:cNvPr id="23555" name="Picture 5" descr="sy01265_"/>
          <p:cNvPicPr>
            <a:picLocks noGrp="1" noChangeAspect="1" noChangeArrowheads="1"/>
          </p:cNvPicPr>
          <p:nvPr>
            <p:ph type="clipArt" sz="half" idx="1"/>
          </p:nvPr>
        </p:nvPicPr>
        <p:blipFill>
          <a:blip r:embed="rId3" cstate="print"/>
          <a:srcRect/>
          <a:stretch>
            <a:fillRect/>
          </a:stretch>
        </p:blipFill>
        <p:spPr>
          <a:xfrm>
            <a:off x="609600" y="1828800"/>
            <a:ext cx="1943100" cy="4114800"/>
          </a:xfrm>
        </p:spPr>
      </p:pic>
      <p:sp>
        <p:nvSpPr>
          <p:cNvPr id="23556" name="Rectangle 6"/>
          <p:cNvSpPr>
            <a:spLocks noChangeArrowheads="1"/>
          </p:cNvSpPr>
          <p:nvPr/>
        </p:nvSpPr>
        <p:spPr bwMode="auto">
          <a:xfrm>
            <a:off x="2743200" y="1143000"/>
            <a:ext cx="6019800" cy="4953000"/>
          </a:xfrm>
          <a:prstGeom prst="rect">
            <a:avLst/>
          </a:prstGeom>
          <a:noFill/>
          <a:ln w="28575">
            <a:solidFill>
              <a:srgbClr val="000000"/>
            </a:solidFill>
            <a:prstDash val="dash"/>
            <a:miter lim="800000"/>
            <a:headEnd/>
            <a:tailEnd/>
          </a:ln>
        </p:spPr>
        <p:txBody>
          <a:bodyPr/>
          <a:lstStyle/>
          <a:p>
            <a:pPr marL="457200" indent="-457200">
              <a:buClr>
                <a:srgbClr val="A50021"/>
              </a:buClr>
              <a:buSzPct val="75000"/>
              <a:buFont typeface="Wingdings" pitchFamily="2" charset="2"/>
              <a:buNone/>
            </a:pPr>
            <a:r>
              <a:rPr lang="en-US" sz="2400" b="1" dirty="0">
                <a:solidFill>
                  <a:srgbClr val="FFFFFF"/>
                </a:solidFill>
                <a:latin typeface="Comic Sans MS" pitchFamily="66" charset="0"/>
              </a:rPr>
              <a:t>IF</a:t>
            </a:r>
            <a:r>
              <a:rPr lang="en-US" sz="2400" dirty="0">
                <a:solidFill>
                  <a:srgbClr val="FFFFFF"/>
                </a:solidFill>
                <a:latin typeface="Comic Sans MS" pitchFamily="66" charset="0"/>
              </a:rPr>
              <a:t> &lt;</a:t>
            </a:r>
            <a:r>
              <a:rPr lang="en-US" sz="2400" dirty="0" err="1">
                <a:solidFill>
                  <a:srgbClr val="FFFFFF"/>
                </a:solidFill>
                <a:latin typeface="Comic Sans MS" pitchFamily="66" charset="0"/>
              </a:rPr>
              <a:t>boolean</a:t>
            </a:r>
            <a:r>
              <a:rPr lang="en-US" sz="2400" dirty="0">
                <a:solidFill>
                  <a:srgbClr val="FFFFFF"/>
                </a:solidFill>
                <a:latin typeface="Comic Sans MS" pitchFamily="66" charset="0"/>
              </a:rPr>
              <a:t> expression&gt; </a:t>
            </a:r>
            <a:r>
              <a:rPr lang="en-US" sz="2400" b="1" dirty="0">
                <a:solidFill>
                  <a:srgbClr val="FFFFFF"/>
                </a:solidFill>
                <a:latin typeface="Comic Sans MS" pitchFamily="66" charset="0"/>
              </a:rPr>
              <a:t>THEN</a:t>
            </a:r>
            <a:r>
              <a:rPr lang="en-US" sz="2400" dirty="0">
                <a:solidFill>
                  <a:srgbClr val="FFFFFF"/>
                </a:solidFill>
                <a:latin typeface="Comic Sans MS" pitchFamily="66" charset="0"/>
              </a:rPr>
              <a:t> </a:t>
            </a:r>
          </a:p>
          <a:p>
            <a:pPr marL="457200" indent="-457200">
              <a:buClr>
                <a:srgbClr val="A50021"/>
              </a:buClr>
              <a:buSzPct val="75000"/>
              <a:buFont typeface="Wingdings" pitchFamily="2" charset="2"/>
              <a:buNone/>
            </a:pPr>
            <a:r>
              <a:rPr lang="en-US" sz="2400" dirty="0">
                <a:solidFill>
                  <a:srgbClr val="FFFFFF"/>
                </a:solidFill>
                <a:latin typeface="Comic Sans MS" pitchFamily="66" charset="0"/>
              </a:rPr>
              <a:t>&lt;sequence of statements&gt;</a:t>
            </a:r>
          </a:p>
          <a:p>
            <a:pPr marL="457200" indent="-457200">
              <a:buClr>
                <a:srgbClr val="A50021"/>
              </a:buClr>
              <a:buSzPct val="75000"/>
              <a:buFont typeface="Wingdings" pitchFamily="2" charset="2"/>
              <a:buNone/>
            </a:pPr>
            <a:r>
              <a:rPr lang="en-US" sz="2400" b="1" dirty="0">
                <a:solidFill>
                  <a:srgbClr val="FFFFFF"/>
                </a:solidFill>
                <a:latin typeface="Comic Sans MS" pitchFamily="66" charset="0"/>
              </a:rPr>
              <a:t>ELSIF </a:t>
            </a:r>
            <a:r>
              <a:rPr lang="en-US" sz="2400" dirty="0">
                <a:solidFill>
                  <a:srgbClr val="FFFFFF"/>
                </a:solidFill>
                <a:latin typeface="Comic Sans MS" pitchFamily="66" charset="0"/>
              </a:rPr>
              <a:t>&lt;</a:t>
            </a:r>
            <a:r>
              <a:rPr lang="en-US" sz="2400" dirty="0" err="1">
                <a:solidFill>
                  <a:srgbClr val="FFFFFF"/>
                </a:solidFill>
                <a:latin typeface="Comic Sans MS" pitchFamily="66" charset="0"/>
              </a:rPr>
              <a:t>boolean</a:t>
            </a:r>
            <a:r>
              <a:rPr lang="en-US" sz="2400" dirty="0">
                <a:solidFill>
                  <a:srgbClr val="FFFFFF"/>
                </a:solidFill>
                <a:latin typeface="Comic Sans MS" pitchFamily="66" charset="0"/>
              </a:rPr>
              <a:t> expression&gt; </a:t>
            </a:r>
            <a:r>
              <a:rPr lang="en-US" sz="2400" b="1" dirty="0">
                <a:solidFill>
                  <a:srgbClr val="FFFFFF"/>
                </a:solidFill>
                <a:latin typeface="Comic Sans MS" pitchFamily="66" charset="0"/>
              </a:rPr>
              <a:t>THEN</a:t>
            </a:r>
          </a:p>
          <a:p>
            <a:pPr marL="457200" indent="-457200">
              <a:buClr>
                <a:srgbClr val="A50021"/>
              </a:buClr>
              <a:buSzPct val="75000"/>
              <a:buFont typeface="Wingdings" pitchFamily="2" charset="2"/>
              <a:buNone/>
            </a:pPr>
            <a:r>
              <a:rPr lang="en-US" sz="2400" dirty="0">
                <a:solidFill>
                  <a:srgbClr val="FFFFFF"/>
                </a:solidFill>
                <a:latin typeface="Comic Sans MS" pitchFamily="66" charset="0"/>
              </a:rPr>
              <a:t>&lt;sequence of statements&gt;</a:t>
            </a:r>
            <a:endParaRPr lang="en-US" sz="2400" b="1" dirty="0">
              <a:solidFill>
                <a:srgbClr val="FFFFFF"/>
              </a:solidFill>
              <a:latin typeface="Comic Sans MS" pitchFamily="66" charset="0"/>
            </a:endParaRPr>
          </a:p>
          <a:p>
            <a:pPr marL="457200" indent="-457200">
              <a:buClr>
                <a:srgbClr val="A50021"/>
              </a:buClr>
              <a:buSzPct val="75000"/>
              <a:buFont typeface="Wingdings" pitchFamily="2" charset="2"/>
              <a:buNone/>
            </a:pPr>
            <a:r>
              <a:rPr lang="en-US" sz="2400" b="1" dirty="0">
                <a:solidFill>
                  <a:srgbClr val="FFFFFF"/>
                </a:solidFill>
                <a:latin typeface="Comic Sans MS" pitchFamily="66" charset="0"/>
              </a:rPr>
              <a:t>ELSIF </a:t>
            </a:r>
            <a:r>
              <a:rPr lang="en-US" sz="2400" dirty="0">
                <a:solidFill>
                  <a:srgbClr val="FFFFFF"/>
                </a:solidFill>
                <a:latin typeface="Comic Sans MS" pitchFamily="66" charset="0"/>
              </a:rPr>
              <a:t>&lt;</a:t>
            </a:r>
            <a:r>
              <a:rPr lang="en-US" sz="2400" dirty="0" err="1">
                <a:solidFill>
                  <a:srgbClr val="FFFFFF"/>
                </a:solidFill>
                <a:latin typeface="Comic Sans MS" pitchFamily="66" charset="0"/>
              </a:rPr>
              <a:t>boolean</a:t>
            </a:r>
            <a:r>
              <a:rPr lang="en-US" sz="2400" dirty="0">
                <a:solidFill>
                  <a:srgbClr val="FFFFFF"/>
                </a:solidFill>
                <a:latin typeface="Comic Sans MS" pitchFamily="66" charset="0"/>
              </a:rPr>
              <a:t> expression&gt; </a:t>
            </a:r>
            <a:r>
              <a:rPr lang="en-US" sz="2400" b="1" dirty="0">
                <a:solidFill>
                  <a:srgbClr val="FFFFFF"/>
                </a:solidFill>
                <a:latin typeface="Comic Sans MS" pitchFamily="66" charset="0"/>
              </a:rPr>
              <a:t>THEN</a:t>
            </a:r>
          </a:p>
          <a:p>
            <a:pPr marL="457200" indent="-457200">
              <a:buClr>
                <a:srgbClr val="A50021"/>
              </a:buClr>
              <a:buSzPct val="75000"/>
              <a:buFont typeface="Wingdings" pitchFamily="2" charset="2"/>
              <a:buNone/>
            </a:pPr>
            <a:r>
              <a:rPr lang="en-US" sz="2400" dirty="0">
                <a:solidFill>
                  <a:srgbClr val="FFFFFF"/>
                </a:solidFill>
                <a:latin typeface="Comic Sans MS" pitchFamily="66" charset="0"/>
              </a:rPr>
              <a:t>&lt;sequence of statements&gt;</a:t>
            </a:r>
            <a:endParaRPr lang="en-US" sz="2400" b="1" dirty="0">
              <a:solidFill>
                <a:srgbClr val="FFFFFF"/>
              </a:solidFill>
              <a:latin typeface="Comic Sans MS" pitchFamily="66" charset="0"/>
            </a:endParaRPr>
          </a:p>
          <a:p>
            <a:pPr marL="457200" indent="-457200">
              <a:buClr>
                <a:srgbClr val="A50021"/>
              </a:buClr>
              <a:buSzPct val="75000"/>
              <a:buFont typeface="Wingdings" pitchFamily="2" charset="2"/>
              <a:buNone/>
            </a:pPr>
            <a:r>
              <a:rPr lang="en-US" sz="2400" b="1" dirty="0">
                <a:solidFill>
                  <a:srgbClr val="FFFFFF"/>
                </a:solidFill>
                <a:latin typeface="Comic Sans MS" pitchFamily="66" charset="0"/>
              </a:rPr>
              <a:t>ELSIF </a:t>
            </a:r>
            <a:r>
              <a:rPr lang="en-US" sz="2400" dirty="0">
                <a:solidFill>
                  <a:srgbClr val="FFFFFF"/>
                </a:solidFill>
                <a:latin typeface="Comic Sans MS" pitchFamily="66" charset="0"/>
              </a:rPr>
              <a:t>&lt;</a:t>
            </a:r>
            <a:r>
              <a:rPr lang="en-US" sz="2400" dirty="0" err="1">
                <a:solidFill>
                  <a:srgbClr val="FFFFFF"/>
                </a:solidFill>
                <a:latin typeface="Comic Sans MS" pitchFamily="66" charset="0"/>
              </a:rPr>
              <a:t>boolean</a:t>
            </a:r>
            <a:r>
              <a:rPr lang="en-US" sz="2400" dirty="0">
                <a:solidFill>
                  <a:srgbClr val="FFFFFF"/>
                </a:solidFill>
                <a:latin typeface="Comic Sans MS" pitchFamily="66" charset="0"/>
              </a:rPr>
              <a:t> expression&gt; </a:t>
            </a:r>
            <a:r>
              <a:rPr lang="en-US" sz="2400" b="1" dirty="0">
                <a:solidFill>
                  <a:srgbClr val="FFFFFF"/>
                </a:solidFill>
                <a:latin typeface="Comic Sans MS" pitchFamily="66" charset="0"/>
              </a:rPr>
              <a:t>THEN</a:t>
            </a:r>
          </a:p>
          <a:p>
            <a:pPr marL="457200" indent="-457200">
              <a:buClr>
                <a:srgbClr val="A50021"/>
              </a:buClr>
              <a:buSzPct val="75000"/>
              <a:buFont typeface="Wingdings" pitchFamily="2" charset="2"/>
              <a:buNone/>
            </a:pPr>
            <a:r>
              <a:rPr lang="en-US" sz="2400" dirty="0">
                <a:solidFill>
                  <a:srgbClr val="FFFFFF"/>
                </a:solidFill>
                <a:latin typeface="Comic Sans MS" pitchFamily="66" charset="0"/>
              </a:rPr>
              <a:t>&lt;sequence of statements&gt;</a:t>
            </a:r>
            <a:endParaRPr lang="en-US" sz="2400" b="1" dirty="0">
              <a:solidFill>
                <a:srgbClr val="FFFFFF"/>
              </a:solidFill>
              <a:latin typeface="Comic Sans MS" pitchFamily="66" charset="0"/>
            </a:endParaRPr>
          </a:p>
          <a:p>
            <a:pPr marL="457200" indent="-457200">
              <a:buClr>
                <a:srgbClr val="A50021"/>
              </a:buClr>
              <a:buSzPct val="75000"/>
              <a:buFont typeface="Wingdings" pitchFamily="2" charset="2"/>
              <a:buNone/>
            </a:pPr>
            <a:r>
              <a:rPr lang="en-US" sz="2400" b="1" dirty="0">
                <a:solidFill>
                  <a:srgbClr val="FFFFFF"/>
                </a:solidFill>
                <a:latin typeface="Comic Sans MS" pitchFamily="66" charset="0"/>
              </a:rPr>
              <a:t>ELSE</a:t>
            </a:r>
          </a:p>
          <a:p>
            <a:pPr marL="457200" indent="-457200">
              <a:buClr>
                <a:srgbClr val="A50021"/>
              </a:buClr>
              <a:buSzPct val="75000"/>
              <a:buFont typeface="Wingdings" pitchFamily="2" charset="2"/>
              <a:buNone/>
            </a:pPr>
            <a:r>
              <a:rPr lang="en-US" sz="2400" dirty="0">
                <a:solidFill>
                  <a:srgbClr val="FFFFFF"/>
                </a:solidFill>
                <a:latin typeface="Comic Sans MS" pitchFamily="66" charset="0"/>
              </a:rPr>
              <a:t>&lt;sequence of statements&gt;</a:t>
            </a:r>
          </a:p>
          <a:p>
            <a:pPr marL="457200" indent="-457200">
              <a:buClr>
                <a:srgbClr val="A50021"/>
              </a:buClr>
              <a:buSzPct val="75000"/>
              <a:buFont typeface="Wingdings" pitchFamily="2" charset="2"/>
              <a:buNone/>
            </a:pPr>
            <a:r>
              <a:rPr lang="en-US" sz="2400" b="1" dirty="0">
                <a:solidFill>
                  <a:srgbClr val="FFFFFF"/>
                </a:solidFill>
                <a:latin typeface="Comic Sans MS" pitchFamily="66" charset="0"/>
              </a:rPr>
              <a:t>END IF;</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85800"/>
          </a:xfrm>
        </p:spPr>
        <p:txBody>
          <a:bodyPr>
            <a:normAutofit/>
          </a:bodyPr>
          <a:lstStyle/>
          <a:p>
            <a:r>
              <a:rPr lang="en-IN" sz="3600" dirty="0" smtClean="0"/>
              <a:t>EXAMPLE </a:t>
            </a:r>
            <a:endParaRPr lang="en-IN" sz="3600" dirty="0"/>
          </a:p>
        </p:txBody>
      </p:sp>
      <p:sp>
        <p:nvSpPr>
          <p:cNvPr id="4" name="TextBox 3"/>
          <p:cNvSpPr txBox="1"/>
          <p:nvPr/>
        </p:nvSpPr>
        <p:spPr>
          <a:xfrm>
            <a:off x="457200" y="762000"/>
            <a:ext cx="8294258" cy="4832092"/>
          </a:xfrm>
          <a:prstGeom prst="rect">
            <a:avLst/>
          </a:prstGeom>
          <a:solidFill>
            <a:srgbClr val="FFFFCC"/>
          </a:solidFill>
        </p:spPr>
        <p:txBody>
          <a:bodyPr wrap="square" rtlCol="0">
            <a:spAutoFit/>
          </a:bodyPr>
          <a:lstStyle/>
          <a:p>
            <a:r>
              <a:rPr lang="en-IN" sz="2200" b="1" dirty="0" smtClean="0">
                <a:solidFill>
                  <a:schemeClr val="bg1"/>
                </a:solidFill>
              </a:rPr>
              <a:t>DECLARE </a:t>
            </a:r>
          </a:p>
          <a:p>
            <a:r>
              <a:rPr lang="en-IN" sz="2200" b="1" dirty="0" smtClean="0">
                <a:solidFill>
                  <a:schemeClr val="bg1"/>
                </a:solidFill>
              </a:rPr>
              <a:t>	a number(3) := 100; </a:t>
            </a:r>
          </a:p>
          <a:p>
            <a:r>
              <a:rPr lang="en-IN" sz="2200" b="1" dirty="0" smtClean="0">
                <a:solidFill>
                  <a:schemeClr val="bg1"/>
                </a:solidFill>
              </a:rPr>
              <a:t>BEGIN </a:t>
            </a:r>
          </a:p>
          <a:p>
            <a:r>
              <a:rPr lang="en-IN" sz="2200" b="1" dirty="0" smtClean="0">
                <a:solidFill>
                  <a:schemeClr val="bg1"/>
                </a:solidFill>
              </a:rPr>
              <a:t>        IF ( a = 10 ) THEN </a:t>
            </a:r>
          </a:p>
          <a:p>
            <a:r>
              <a:rPr lang="en-IN" sz="2200" b="1" dirty="0" smtClean="0">
                <a:solidFill>
                  <a:schemeClr val="bg1"/>
                </a:solidFill>
              </a:rPr>
              <a:t>	</a:t>
            </a:r>
            <a:r>
              <a:rPr lang="en-IN" sz="2200" b="1" dirty="0" err="1" smtClean="0">
                <a:solidFill>
                  <a:schemeClr val="bg1"/>
                </a:solidFill>
              </a:rPr>
              <a:t>dbms_output.put_line</a:t>
            </a:r>
            <a:r>
              <a:rPr lang="en-IN" sz="2200" b="1" dirty="0" smtClean="0">
                <a:solidFill>
                  <a:schemeClr val="bg1"/>
                </a:solidFill>
              </a:rPr>
              <a:t>('Value of a is 10' ); </a:t>
            </a:r>
          </a:p>
          <a:p>
            <a:r>
              <a:rPr lang="en-IN" sz="2200" b="1" dirty="0" smtClean="0">
                <a:solidFill>
                  <a:schemeClr val="bg1"/>
                </a:solidFill>
              </a:rPr>
              <a:t>        ELSIF ( a = 20 ) THEN </a:t>
            </a:r>
          </a:p>
          <a:p>
            <a:r>
              <a:rPr lang="en-IN" sz="2200" b="1" dirty="0" smtClean="0">
                <a:solidFill>
                  <a:schemeClr val="bg1"/>
                </a:solidFill>
              </a:rPr>
              <a:t>               </a:t>
            </a:r>
            <a:r>
              <a:rPr lang="en-IN" sz="2200" b="1" dirty="0" err="1" smtClean="0">
                <a:solidFill>
                  <a:schemeClr val="bg1"/>
                </a:solidFill>
              </a:rPr>
              <a:t>dbms_output.put_line</a:t>
            </a:r>
            <a:r>
              <a:rPr lang="en-IN" sz="2200" b="1" dirty="0" smtClean="0">
                <a:solidFill>
                  <a:schemeClr val="bg1"/>
                </a:solidFill>
              </a:rPr>
              <a:t>('Value of a is 20' ); </a:t>
            </a:r>
          </a:p>
          <a:p>
            <a:r>
              <a:rPr lang="en-IN" sz="2200" b="1" dirty="0" smtClean="0">
                <a:solidFill>
                  <a:schemeClr val="bg1"/>
                </a:solidFill>
              </a:rPr>
              <a:t>        ELSIF ( a = 30 ) THEN </a:t>
            </a:r>
          </a:p>
          <a:p>
            <a:r>
              <a:rPr lang="en-IN" sz="2200" b="1" dirty="0" smtClean="0">
                <a:solidFill>
                  <a:schemeClr val="bg1"/>
                </a:solidFill>
              </a:rPr>
              <a:t>	</a:t>
            </a:r>
            <a:r>
              <a:rPr lang="en-IN" sz="2200" b="1" dirty="0" err="1" smtClean="0">
                <a:solidFill>
                  <a:schemeClr val="bg1"/>
                </a:solidFill>
              </a:rPr>
              <a:t>dbms_output.put_line</a:t>
            </a:r>
            <a:r>
              <a:rPr lang="en-IN" sz="2200" b="1" dirty="0" smtClean="0">
                <a:solidFill>
                  <a:schemeClr val="bg1"/>
                </a:solidFill>
              </a:rPr>
              <a:t>('Value of a is 30' ); </a:t>
            </a:r>
          </a:p>
          <a:p>
            <a:r>
              <a:rPr lang="en-IN" sz="2200" b="1" dirty="0" smtClean="0">
                <a:solidFill>
                  <a:schemeClr val="bg1"/>
                </a:solidFill>
              </a:rPr>
              <a:t>        ELSE </a:t>
            </a:r>
          </a:p>
          <a:p>
            <a:r>
              <a:rPr lang="en-IN" sz="2200" b="1" dirty="0" smtClean="0">
                <a:solidFill>
                  <a:schemeClr val="bg1"/>
                </a:solidFill>
              </a:rPr>
              <a:t>	</a:t>
            </a:r>
            <a:r>
              <a:rPr lang="en-IN" sz="2200" b="1" dirty="0" err="1" smtClean="0">
                <a:solidFill>
                  <a:schemeClr val="bg1"/>
                </a:solidFill>
              </a:rPr>
              <a:t>dbms_output.put_line</a:t>
            </a:r>
            <a:r>
              <a:rPr lang="en-IN" sz="2200" b="1" dirty="0" smtClean="0">
                <a:solidFill>
                  <a:schemeClr val="bg1"/>
                </a:solidFill>
              </a:rPr>
              <a:t>('None of the values is matching'); </a:t>
            </a:r>
          </a:p>
          <a:p>
            <a:r>
              <a:rPr lang="en-IN" sz="2200" b="1" dirty="0" smtClean="0">
                <a:solidFill>
                  <a:schemeClr val="bg1"/>
                </a:solidFill>
              </a:rPr>
              <a:t>        END IF; </a:t>
            </a:r>
          </a:p>
          <a:p>
            <a:r>
              <a:rPr lang="en-IN" sz="2200" b="1" dirty="0" smtClean="0">
                <a:solidFill>
                  <a:schemeClr val="bg1"/>
                </a:solidFill>
              </a:rPr>
              <a:t>        </a:t>
            </a:r>
            <a:r>
              <a:rPr lang="en-IN" sz="2200" b="1" dirty="0" err="1" smtClean="0">
                <a:solidFill>
                  <a:schemeClr val="bg1"/>
                </a:solidFill>
              </a:rPr>
              <a:t>dbms_output.put_line</a:t>
            </a:r>
            <a:r>
              <a:rPr lang="en-IN" sz="2200" b="1" dirty="0" smtClean="0">
                <a:solidFill>
                  <a:schemeClr val="bg1"/>
                </a:solidFill>
              </a:rPr>
              <a:t>('Exact value of a is: '|| a ); </a:t>
            </a:r>
          </a:p>
          <a:p>
            <a:r>
              <a:rPr lang="en-IN" sz="2200" b="1" dirty="0" smtClean="0">
                <a:solidFill>
                  <a:schemeClr val="bg1"/>
                </a:solidFill>
              </a:rPr>
              <a:t>END; </a:t>
            </a:r>
            <a:endParaRPr lang="en-IN" sz="2200" b="1" dirty="0">
              <a:solidFill>
                <a:schemeClr val="bg1"/>
              </a:solidFill>
            </a:endParaRPr>
          </a:p>
        </p:txBody>
      </p:sp>
      <p:sp>
        <p:nvSpPr>
          <p:cNvPr id="5" name="TextBox 4"/>
          <p:cNvSpPr txBox="1"/>
          <p:nvPr/>
        </p:nvSpPr>
        <p:spPr>
          <a:xfrm>
            <a:off x="457200" y="5715000"/>
            <a:ext cx="8305800" cy="1092607"/>
          </a:xfrm>
          <a:prstGeom prst="rect">
            <a:avLst/>
          </a:prstGeom>
          <a:solidFill>
            <a:srgbClr val="FFFFCC"/>
          </a:solidFill>
        </p:spPr>
        <p:txBody>
          <a:bodyPr wrap="square" rtlCol="0">
            <a:spAutoFit/>
          </a:bodyPr>
          <a:lstStyle/>
          <a:p>
            <a:r>
              <a:rPr lang="en-US" b="1" u="sng" dirty="0" smtClean="0">
                <a:solidFill>
                  <a:schemeClr val="bg1"/>
                </a:solidFill>
              </a:rPr>
              <a:t>Output:</a:t>
            </a:r>
          </a:p>
          <a:p>
            <a:r>
              <a:rPr lang="en-IN" sz="2000" b="1" dirty="0" smtClean="0">
                <a:solidFill>
                  <a:schemeClr val="bg1"/>
                </a:solidFill>
              </a:rPr>
              <a:t>None of the values is matching </a:t>
            </a:r>
          </a:p>
          <a:p>
            <a:r>
              <a:rPr lang="en-IN" sz="2000" b="1" dirty="0" smtClean="0">
                <a:solidFill>
                  <a:schemeClr val="bg1"/>
                </a:solidFill>
              </a:rPr>
              <a:t>Exact value of a is: 100</a:t>
            </a:r>
            <a:endParaRPr lang="en-IN" sz="2000"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05800" cy="533400"/>
          </a:xfrm>
        </p:spPr>
        <p:txBody>
          <a:bodyPr>
            <a:noAutofit/>
          </a:bodyPr>
          <a:lstStyle/>
          <a:p>
            <a:r>
              <a:rPr lang="en-IN" sz="3600" b="1" dirty="0" smtClean="0"/>
              <a:t>EXAMPLE (2)</a:t>
            </a:r>
            <a:endParaRPr lang="en-IN" sz="3600" dirty="0"/>
          </a:p>
        </p:txBody>
      </p:sp>
      <p:sp>
        <p:nvSpPr>
          <p:cNvPr id="4" name="TextBox 3"/>
          <p:cNvSpPr txBox="1"/>
          <p:nvPr/>
        </p:nvSpPr>
        <p:spPr>
          <a:xfrm>
            <a:off x="405712" y="1102816"/>
            <a:ext cx="8677888" cy="4154984"/>
          </a:xfrm>
          <a:prstGeom prst="rect">
            <a:avLst/>
          </a:prstGeom>
          <a:solidFill>
            <a:srgbClr val="FFFFCC"/>
          </a:solidFill>
        </p:spPr>
        <p:txBody>
          <a:bodyPr wrap="none" rtlCol="0">
            <a:spAutoFit/>
          </a:bodyPr>
          <a:lstStyle/>
          <a:p>
            <a:r>
              <a:rPr lang="en-IN" sz="2400" b="1" dirty="0" smtClean="0">
                <a:solidFill>
                  <a:schemeClr val="bg1"/>
                </a:solidFill>
              </a:rPr>
              <a:t>DECLARE </a:t>
            </a:r>
          </a:p>
          <a:p>
            <a:r>
              <a:rPr lang="en-IN" sz="2400" b="1" dirty="0" smtClean="0">
                <a:solidFill>
                  <a:schemeClr val="bg1"/>
                </a:solidFill>
              </a:rPr>
              <a:t>      </a:t>
            </a:r>
            <a:r>
              <a:rPr lang="en-IN" sz="2400" b="1" dirty="0" err="1" smtClean="0">
                <a:solidFill>
                  <a:schemeClr val="bg1"/>
                </a:solidFill>
              </a:rPr>
              <a:t>c_id</a:t>
            </a:r>
            <a:r>
              <a:rPr lang="en-IN" sz="2400" b="1" dirty="0" smtClean="0">
                <a:solidFill>
                  <a:schemeClr val="bg1"/>
                </a:solidFill>
              </a:rPr>
              <a:t> </a:t>
            </a:r>
            <a:r>
              <a:rPr lang="en-IN" sz="2400" b="1" dirty="0" err="1" smtClean="0">
                <a:solidFill>
                  <a:schemeClr val="bg1"/>
                </a:solidFill>
              </a:rPr>
              <a:t>customers.id%type</a:t>
            </a:r>
            <a:r>
              <a:rPr lang="en-IN" sz="2400" b="1" dirty="0" smtClean="0">
                <a:solidFill>
                  <a:schemeClr val="bg1"/>
                </a:solidFill>
              </a:rPr>
              <a:t> := 1; </a:t>
            </a:r>
          </a:p>
          <a:p>
            <a:r>
              <a:rPr lang="en-IN" sz="2400" b="1" dirty="0" smtClean="0">
                <a:solidFill>
                  <a:schemeClr val="bg1"/>
                </a:solidFill>
              </a:rPr>
              <a:t>      </a:t>
            </a:r>
            <a:r>
              <a:rPr lang="en-IN" sz="2400" b="1" dirty="0" err="1" smtClean="0">
                <a:solidFill>
                  <a:schemeClr val="bg1"/>
                </a:solidFill>
              </a:rPr>
              <a:t>c_sal</a:t>
            </a:r>
            <a:r>
              <a:rPr lang="en-IN" sz="2400" b="1" dirty="0" smtClean="0">
                <a:solidFill>
                  <a:schemeClr val="bg1"/>
                </a:solidFill>
              </a:rPr>
              <a:t> </a:t>
            </a:r>
            <a:r>
              <a:rPr lang="en-IN" sz="2400" b="1" dirty="0" err="1" smtClean="0">
                <a:solidFill>
                  <a:schemeClr val="bg1"/>
                </a:solidFill>
              </a:rPr>
              <a:t>customers.salary%type</a:t>
            </a:r>
            <a:r>
              <a:rPr lang="en-IN" sz="2400" b="1" dirty="0" smtClean="0">
                <a:solidFill>
                  <a:schemeClr val="bg1"/>
                </a:solidFill>
              </a:rPr>
              <a:t>; </a:t>
            </a:r>
          </a:p>
          <a:p>
            <a:r>
              <a:rPr lang="en-IN" sz="2400" b="1" dirty="0" smtClean="0">
                <a:solidFill>
                  <a:schemeClr val="bg1"/>
                </a:solidFill>
              </a:rPr>
              <a:t>BEGIN</a:t>
            </a:r>
          </a:p>
          <a:p>
            <a:r>
              <a:rPr lang="en-IN" sz="2400" b="1" dirty="0" smtClean="0">
                <a:solidFill>
                  <a:schemeClr val="bg1"/>
                </a:solidFill>
              </a:rPr>
              <a:t>      SELECT salary INTO </a:t>
            </a:r>
            <a:r>
              <a:rPr lang="en-IN" sz="2400" b="1" dirty="0" err="1" smtClean="0">
                <a:solidFill>
                  <a:schemeClr val="bg1"/>
                </a:solidFill>
              </a:rPr>
              <a:t>c_sal</a:t>
            </a:r>
            <a:r>
              <a:rPr lang="en-IN" sz="2400" b="1" dirty="0" smtClean="0">
                <a:solidFill>
                  <a:schemeClr val="bg1"/>
                </a:solidFill>
              </a:rPr>
              <a:t> FROM customers WHERE id = </a:t>
            </a:r>
            <a:r>
              <a:rPr lang="en-IN" sz="2400" b="1" dirty="0" err="1" smtClean="0">
                <a:solidFill>
                  <a:schemeClr val="bg1"/>
                </a:solidFill>
              </a:rPr>
              <a:t>c_id</a:t>
            </a:r>
            <a:r>
              <a:rPr lang="en-IN" sz="2400" b="1" dirty="0" smtClean="0">
                <a:solidFill>
                  <a:schemeClr val="bg1"/>
                </a:solidFill>
              </a:rPr>
              <a:t>; </a:t>
            </a:r>
          </a:p>
          <a:p>
            <a:r>
              <a:rPr lang="en-IN" sz="2400" b="1" dirty="0" smtClean="0">
                <a:solidFill>
                  <a:schemeClr val="bg1"/>
                </a:solidFill>
              </a:rPr>
              <a:t>      IF (</a:t>
            </a:r>
            <a:r>
              <a:rPr lang="en-IN" sz="2400" b="1" dirty="0" err="1" smtClean="0">
                <a:solidFill>
                  <a:schemeClr val="bg1"/>
                </a:solidFill>
              </a:rPr>
              <a:t>c_sal</a:t>
            </a:r>
            <a:r>
              <a:rPr lang="en-IN" sz="2400" b="1" dirty="0" smtClean="0">
                <a:solidFill>
                  <a:schemeClr val="bg1"/>
                </a:solidFill>
              </a:rPr>
              <a:t> &lt;= 2000) THEN </a:t>
            </a:r>
          </a:p>
          <a:p>
            <a:r>
              <a:rPr lang="en-IN" sz="2400" b="1" dirty="0" smtClean="0">
                <a:solidFill>
                  <a:schemeClr val="bg1"/>
                </a:solidFill>
              </a:rPr>
              <a:t>            UPDATE customers SET salary = salary + 1000 </a:t>
            </a:r>
          </a:p>
          <a:p>
            <a:r>
              <a:rPr lang="en-IN" sz="2400" b="1" dirty="0" smtClean="0">
                <a:solidFill>
                  <a:schemeClr val="bg1"/>
                </a:solidFill>
              </a:rPr>
              <a:t>            WHERE id = </a:t>
            </a:r>
            <a:r>
              <a:rPr lang="en-IN" sz="2400" b="1" dirty="0" err="1" smtClean="0">
                <a:solidFill>
                  <a:schemeClr val="bg1"/>
                </a:solidFill>
              </a:rPr>
              <a:t>c_id</a:t>
            </a:r>
            <a:r>
              <a:rPr lang="en-IN" sz="2400" b="1" dirty="0" smtClean="0">
                <a:solidFill>
                  <a:schemeClr val="bg1"/>
                </a:solidFill>
              </a:rPr>
              <a:t>; </a:t>
            </a:r>
          </a:p>
          <a:p>
            <a:r>
              <a:rPr lang="en-IN" sz="2400" b="1" dirty="0" smtClean="0">
                <a:solidFill>
                  <a:schemeClr val="bg1"/>
                </a:solidFill>
              </a:rPr>
              <a:t>            </a:t>
            </a:r>
            <a:r>
              <a:rPr lang="en-IN" sz="2400" b="1" dirty="0" err="1" smtClean="0">
                <a:solidFill>
                  <a:schemeClr val="bg1"/>
                </a:solidFill>
              </a:rPr>
              <a:t>dbms_output.put_line</a:t>
            </a:r>
            <a:r>
              <a:rPr lang="en-IN" sz="2400" b="1" dirty="0" smtClean="0">
                <a:solidFill>
                  <a:schemeClr val="bg1"/>
                </a:solidFill>
              </a:rPr>
              <a:t> ('Salary updated'); </a:t>
            </a:r>
          </a:p>
          <a:p>
            <a:r>
              <a:rPr lang="en-IN" sz="2400" b="1" dirty="0" smtClean="0">
                <a:solidFill>
                  <a:schemeClr val="bg1"/>
                </a:solidFill>
              </a:rPr>
              <a:t>      END IF; </a:t>
            </a:r>
          </a:p>
          <a:p>
            <a:r>
              <a:rPr lang="en-IN" sz="2400" b="1" dirty="0" smtClean="0">
                <a:solidFill>
                  <a:schemeClr val="bg1"/>
                </a:solidFill>
              </a:rPr>
              <a:t>END; </a:t>
            </a:r>
            <a:endParaRPr lang="en-IN" sz="2400" b="1" dirty="0">
              <a:solidFill>
                <a:schemeClr val="bg1"/>
              </a:solidFill>
            </a:endParaRPr>
          </a:p>
        </p:txBody>
      </p:sp>
      <p:sp>
        <p:nvSpPr>
          <p:cNvPr id="5" name="TextBox 4"/>
          <p:cNvSpPr txBox="1"/>
          <p:nvPr/>
        </p:nvSpPr>
        <p:spPr>
          <a:xfrm>
            <a:off x="381000" y="5356592"/>
            <a:ext cx="8610600" cy="815608"/>
          </a:xfrm>
          <a:prstGeom prst="rect">
            <a:avLst/>
          </a:prstGeom>
          <a:solidFill>
            <a:srgbClr val="FFFFCC"/>
          </a:solidFill>
        </p:spPr>
        <p:txBody>
          <a:bodyPr wrap="square" rtlCol="0">
            <a:spAutoFit/>
          </a:bodyPr>
          <a:lstStyle/>
          <a:p>
            <a:r>
              <a:rPr lang="en-US" b="1" u="sng" dirty="0" smtClean="0">
                <a:solidFill>
                  <a:schemeClr val="bg1"/>
                </a:solidFill>
              </a:rPr>
              <a:t>Output:</a:t>
            </a:r>
          </a:p>
          <a:p>
            <a:r>
              <a:rPr lang="en-IN" sz="2200" b="1" dirty="0" smtClean="0">
                <a:solidFill>
                  <a:schemeClr val="bg1"/>
                </a:solidFill>
              </a:rPr>
              <a:t>Salary updated </a:t>
            </a:r>
            <a:endParaRPr lang="en-IN" sz="22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152400" y="1219200"/>
            <a:ext cx="8915400" cy="5486400"/>
          </a:xfrm>
        </p:spPr>
        <p:txBody>
          <a:bodyPr>
            <a:normAutofit/>
          </a:bodyPr>
          <a:lstStyle/>
          <a:p>
            <a:pPr lvl="0">
              <a:lnSpc>
                <a:spcPct val="100000"/>
              </a:lnSpc>
              <a:buNone/>
            </a:pPr>
            <a:r>
              <a:rPr lang="en-US" sz="2400" b="0" dirty="0" smtClean="0"/>
              <a:t>Q1: Write a PL/SQL code block to find greatest of three numbers.</a:t>
            </a:r>
          </a:p>
          <a:p>
            <a:pPr lvl="0">
              <a:lnSpc>
                <a:spcPct val="100000"/>
              </a:lnSpc>
              <a:buNone/>
            </a:pPr>
            <a:endParaRPr lang="en-US" sz="2400" b="0" dirty="0" smtClean="0"/>
          </a:p>
          <a:p>
            <a:pPr lvl="0">
              <a:lnSpc>
                <a:spcPct val="100000"/>
              </a:lnSpc>
              <a:buNone/>
            </a:pPr>
            <a:r>
              <a:rPr lang="en-US" sz="2400" b="0" dirty="0" smtClean="0"/>
              <a:t>Q2: </a:t>
            </a:r>
            <a:r>
              <a:rPr lang="en-IN" sz="2400" b="0" dirty="0" smtClean="0"/>
              <a:t>Write a PL/SQL script to compare three given numbers and display them in ascending order.</a:t>
            </a:r>
          </a:p>
          <a:p>
            <a:pPr lvl="0">
              <a:lnSpc>
                <a:spcPct val="100000"/>
              </a:lnSpc>
              <a:buNone/>
            </a:pPr>
            <a:endParaRPr lang="en-IN" sz="2400" b="0" dirty="0" smtClean="0"/>
          </a:p>
          <a:p>
            <a:pPr lvl="0">
              <a:lnSpc>
                <a:spcPct val="100000"/>
              </a:lnSpc>
              <a:buNone/>
            </a:pPr>
            <a:r>
              <a:rPr lang="en-US" sz="2400" b="0" dirty="0" smtClean="0"/>
              <a:t>Q3: Write a PL/SQL program to check whether the given number is even or odd.</a:t>
            </a:r>
            <a:endParaRPr lang="en-IN" sz="2400" b="0" dirty="0" smtClean="0"/>
          </a:p>
          <a:p>
            <a:pPr algn="ctr">
              <a:buFont typeface="Wingdings 3" pitchFamily="18" charset="2"/>
              <a:buNone/>
            </a:pPr>
            <a:endParaRPr lang="en-US" sz="2400" b="0" dirty="0" smtClean="0"/>
          </a:p>
          <a:p>
            <a:pPr algn="ctr">
              <a:buFont typeface="Wingdings 3" pitchFamily="18" charset="2"/>
              <a:buNone/>
            </a:pPr>
            <a:r>
              <a:rPr lang="en-US" sz="2400" b="0" dirty="0" smtClean="0"/>
              <a:t>Estimated Time: 30 Minutes.</a:t>
            </a:r>
            <a:endParaRPr lang="en-IN" sz="2400" b="0" dirty="0" smtClean="0"/>
          </a:p>
          <a:p>
            <a:endParaRPr lang="en-US" sz="2400" b="0" dirty="0" smtClean="0"/>
          </a:p>
        </p:txBody>
      </p:sp>
      <p:sp>
        <p:nvSpPr>
          <p:cNvPr id="3" name="Title 2"/>
          <p:cNvSpPr>
            <a:spLocks noGrp="1"/>
          </p:cNvSpPr>
          <p:nvPr>
            <p:ph type="title"/>
          </p:nvPr>
        </p:nvSpPr>
        <p:spPr>
          <a:xfrm>
            <a:off x="228600" y="76200"/>
            <a:ext cx="8686800" cy="914400"/>
          </a:xfrm>
        </p:spPr>
        <p:txBody>
          <a:bodyPr/>
          <a:lstStyle/>
          <a:p>
            <a:pPr algn="ctr">
              <a:defRPr/>
            </a:pPr>
            <a:r>
              <a:rPr lang="en-IN" sz="4000" dirty="0" smtClean="0"/>
              <a:t>Guided Activity-5</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buFont typeface="Wingdings" pitchFamily="2" charset="2"/>
              <a:buNone/>
            </a:pPr>
            <a:endParaRPr lang="en-US" b="1" dirty="0" smtClean="0"/>
          </a:p>
          <a:p>
            <a:pPr>
              <a:buFont typeface="Wingdings" pitchFamily="2" charset="2"/>
              <a:buChar char="Ø"/>
            </a:pPr>
            <a:r>
              <a:rPr lang="en-US" dirty="0" smtClean="0"/>
              <a:t>   Unconstrained loops</a:t>
            </a:r>
          </a:p>
          <a:p>
            <a:pPr>
              <a:buFont typeface="Wingdings" pitchFamily="2" charset="2"/>
              <a:buChar char="Ø"/>
            </a:pPr>
            <a:r>
              <a:rPr lang="en-US" dirty="0" smtClean="0"/>
              <a:t>   WHILE loop</a:t>
            </a:r>
          </a:p>
          <a:p>
            <a:pPr>
              <a:buFont typeface="Wingdings" pitchFamily="2" charset="2"/>
              <a:buChar char="Ø"/>
            </a:pPr>
            <a:r>
              <a:rPr lang="en-US" dirty="0" smtClean="0"/>
              <a:t>   FOR loop</a:t>
            </a:r>
          </a:p>
          <a:p>
            <a:pPr>
              <a:buFont typeface="Wingdings" pitchFamily="2" charset="2"/>
              <a:buNone/>
            </a:pPr>
            <a:endParaRPr lang="en-US" dirty="0" smtClean="0"/>
          </a:p>
        </p:txBody>
      </p:sp>
      <p:sp>
        <p:nvSpPr>
          <p:cNvPr id="20484" name="Rectangle 2"/>
          <p:cNvSpPr>
            <a:spLocks noGrp="1" noChangeArrowheads="1"/>
          </p:cNvSpPr>
          <p:nvPr>
            <p:ph type="title"/>
          </p:nvPr>
        </p:nvSpPr>
        <p:spPr>
          <a:xfrm>
            <a:off x="609600" y="152400"/>
            <a:ext cx="8229600" cy="1143000"/>
          </a:xfrm>
        </p:spPr>
        <p:txBody>
          <a:bodyPr>
            <a:normAutofit/>
          </a:bodyPr>
          <a:lstStyle/>
          <a:p>
            <a:pPr fontAlgn="auto">
              <a:spcAft>
                <a:spcPts val="0"/>
              </a:spcAft>
              <a:defRPr/>
            </a:pPr>
            <a:r>
              <a:rPr lang="en-US" dirty="0" smtClean="0">
                <a:latin typeface="+mn-lt"/>
              </a:rPr>
              <a:t>Loop Structures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990600" y="228600"/>
            <a:ext cx="7772400" cy="685800"/>
          </a:xfrm>
        </p:spPr>
        <p:txBody>
          <a:bodyPr>
            <a:normAutofit/>
          </a:bodyPr>
          <a:lstStyle/>
          <a:p>
            <a:pPr fontAlgn="auto">
              <a:spcAft>
                <a:spcPts val="0"/>
              </a:spcAft>
              <a:defRPr/>
            </a:pPr>
            <a:r>
              <a:rPr lang="en-US" sz="4000" dirty="0" smtClean="0"/>
              <a:t>       Unconstrained Loops</a:t>
            </a:r>
          </a:p>
        </p:txBody>
      </p:sp>
      <p:sp>
        <p:nvSpPr>
          <p:cNvPr id="25603" name="Rectangle 3"/>
          <p:cNvSpPr>
            <a:spLocks noGrp="1" noChangeArrowheads="1"/>
          </p:cNvSpPr>
          <p:nvPr>
            <p:ph type="body" sz="half" idx="1"/>
          </p:nvPr>
        </p:nvSpPr>
        <p:spPr>
          <a:xfrm>
            <a:off x="609600" y="1600200"/>
            <a:ext cx="4724400" cy="4648200"/>
          </a:xfrm>
        </p:spPr>
        <p:txBody>
          <a:bodyPr/>
          <a:lstStyle/>
          <a:p>
            <a:pPr>
              <a:buFont typeface="Wingdings" pitchFamily="2" charset="2"/>
              <a:buNone/>
            </a:pPr>
            <a:r>
              <a:rPr lang="en-US" sz="2800" b="1" dirty="0" smtClean="0">
                <a:solidFill>
                  <a:srgbClr val="FFFFFF"/>
                </a:solidFill>
              </a:rPr>
              <a:t>LOOP</a:t>
            </a:r>
          </a:p>
          <a:p>
            <a:pPr>
              <a:buFont typeface="Wingdings" pitchFamily="2" charset="2"/>
              <a:buNone/>
            </a:pPr>
            <a:r>
              <a:rPr lang="en-US" sz="2800" dirty="0" smtClean="0">
                <a:solidFill>
                  <a:srgbClr val="FFFFFF"/>
                </a:solidFill>
              </a:rPr>
              <a:t> &lt;sequence of statements&gt;</a:t>
            </a:r>
          </a:p>
          <a:p>
            <a:pPr>
              <a:buFont typeface="Wingdings" pitchFamily="2" charset="2"/>
              <a:buNone/>
            </a:pPr>
            <a:r>
              <a:rPr lang="en-US" sz="2800" dirty="0" smtClean="0">
                <a:solidFill>
                  <a:srgbClr val="FFFFFF"/>
                </a:solidFill>
              </a:rPr>
              <a:t> </a:t>
            </a:r>
            <a:r>
              <a:rPr lang="en-US" sz="2800" b="1" dirty="0" smtClean="0">
                <a:solidFill>
                  <a:srgbClr val="FFFFFF"/>
                </a:solidFill>
              </a:rPr>
              <a:t>EXIT WHEN</a:t>
            </a:r>
            <a:r>
              <a:rPr lang="en-US" sz="2800" dirty="0" smtClean="0">
                <a:solidFill>
                  <a:srgbClr val="FFFFFF"/>
                </a:solidFill>
              </a:rPr>
              <a:t> &lt;condition&gt;</a:t>
            </a:r>
          </a:p>
          <a:p>
            <a:pPr>
              <a:buFont typeface="Wingdings" pitchFamily="2" charset="2"/>
              <a:buNone/>
            </a:pPr>
            <a:r>
              <a:rPr lang="en-US" sz="2800" dirty="0" smtClean="0">
                <a:solidFill>
                  <a:srgbClr val="FFFFFF"/>
                </a:solidFill>
              </a:rPr>
              <a:t>&lt;sequence of statements&gt; </a:t>
            </a:r>
          </a:p>
          <a:p>
            <a:pPr>
              <a:buFont typeface="Wingdings" pitchFamily="2" charset="2"/>
              <a:buNone/>
            </a:pPr>
            <a:r>
              <a:rPr lang="en-US" sz="2800" dirty="0" smtClean="0">
                <a:solidFill>
                  <a:srgbClr val="FFFFFF"/>
                </a:solidFill>
              </a:rPr>
              <a:t> </a:t>
            </a:r>
            <a:r>
              <a:rPr lang="en-US" sz="2800" b="1" dirty="0" smtClean="0">
                <a:solidFill>
                  <a:srgbClr val="FFFFFF"/>
                </a:solidFill>
              </a:rPr>
              <a:t>END LOOP</a:t>
            </a:r>
            <a:r>
              <a:rPr lang="en-US" sz="2800" dirty="0" smtClean="0">
                <a:solidFill>
                  <a:srgbClr val="FFFFFF"/>
                </a:solidFill>
              </a:rPr>
              <a:t>;</a:t>
            </a:r>
          </a:p>
          <a:p>
            <a:pPr>
              <a:buFont typeface="Wingdings" pitchFamily="2" charset="2"/>
              <a:buNone/>
            </a:pPr>
            <a:endParaRPr lang="en-US" sz="2800" dirty="0" smtClean="0">
              <a:solidFill>
                <a:srgbClr val="FFFFFF"/>
              </a:solidFill>
            </a:endParaRPr>
          </a:p>
        </p:txBody>
      </p:sp>
      <p:pic>
        <p:nvPicPr>
          <p:cNvPr id="25604" name="Picture 5" descr="na01607_"/>
          <p:cNvPicPr>
            <a:picLocks noGrp="1" noChangeAspect="1" noChangeArrowheads="1"/>
          </p:cNvPicPr>
          <p:nvPr>
            <p:ph type="clipArt" sz="half" idx="2"/>
          </p:nvPr>
        </p:nvPicPr>
        <p:blipFill>
          <a:blip r:embed="rId3" cstate="print"/>
          <a:srcRect/>
          <a:stretch>
            <a:fillRect/>
          </a:stretch>
        </p:blipFill>
        <p:spPr>
          <a:xfrm>
            <a:off x="4568825" y="1462088"/>
            <a:ext cx="3813175" cy="431482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76200"/>
            <a:ext cx="8458200" cy="838200"/>
          </a:xfrm>
        </p:spPr>
        <p:txBody>
          <a:bodyPr lIns="92075" tIns="46038" rIns="92075" bIns="46038" anchor="t">
            <a:normAutofit/>
          </a:bodyPr>
          <a:lstStyle/>
          <a:p>
            <a:pPr fontAlgn="auto">
              <a:spcAft>
                <a:spcPts val="0"/>
              </a:spcAft>
              <a:defRPr/>
            </a:pPr>
            <a:r>
              <a:rPr lang="en-US" dirty="0" smtClean="0"/>
              <a:t>Loops: Simple Loop </a:t>
            </a:r>
          </a:p>
        </p:txBody>
      </p:sp>
      <p:sp>
        <p:nvSpPr>
          <p:cNvPr id="29699" name="Rectangle 3"/>
          <p:cNvSpPr>
            <a:spLocks noChangeArrowheads="1"/>
          </p:cNvSpPr>
          <p:nvPr/>
        </p:nvSpPr>
        <p:spPr bwMode="blackWhite">
          <a:xfrm>
            <a:off x="977900" y="2286000"/>
            <a:ext cx="7175500" cy="4343400"/>
          </a:xfrm>
          <a:prstGeom prst="rect">
            <a:avLst/>
          </a:prstGeom>
          <a:solidFill>
            <a:srgbClr val="FFFFCC"/>
          </a:solidFill>
          <a:ln w="12700">
            <a:solidFill>
              <a:srgbClr val="000000"/>
            </a:solidFill>
            <a:miter lim="800000"/>
            <a:headEnd/>
            <a:tailEnd/>
          </a:ln>
        </p:spPr>
        <p:txBody>
          <a:bodyPr wrap="none" lIns="92075" tIns="46038" rIns="92075" bIns="46038" anchor="ctr"/>
          <a:lstStyle/>
          <a:p>
            <a:pPr eaLnBrk="0" hangingPunct="0">
              <a:tabLst>
                <a:tab pos="1200150" algn="l"/>
                <a:tab pos="1658938" algn="l"/>
              </a:tabLst>
            </a:pPr>
            <a:r>
              <a:rPr lang="en-US" sz="2400" b="1" dirty="0">
                <a:solidFill>
                  <a:srgbClr val="000000"/>
                </a:solidFill>
                <a:latin typeface="Courier New" pitchFamily="49" charset="0"/>
              </a:rPr>
              <a:t>DECLARE</a:t>
            </a:r>
          </a:p>
          <a:p>
            <a:pPr eaLnBrk="0" hangingPunct="0">
              <a:tabLst>
                <a:tab pos="1200150" algn="l"/>
                <a:tab pos="1658938" algn="l"/>
              </a:tabLs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number_table.num%TYPE</a:t>
            </a:r>
            <a:r>
              <a:rPr lang="en-US" sz="2400" b="1" dirty="0">
                <a:solidFill>
                  <a:srgbClr val="000000"/>
                </a:solidFill>
                <a:latin typeface="Courier New" pitchFamily="49" charset="0"/>
              </a:rPr>
              <a:t> := 1;</a:t>
            </a:r>
          </a:p>
          <a:p>
            <a:pPr eaLnBrk="0" hangingPunct="0">
              <a:tabLst>
                <a:tab pos="1200150" algn="l"/>
                <a:tab pos="1658938" algn="l"/>
              </a:tabLst>
            </a:pPr>
            <a:r>
              <a:rPr lang="en-US" sz="2400" b="1" dirty="0">
                <a:solidFill>
                  <a:srgbClr val="000000"/>
                </a:solidFill>
                <a:latin typeface="Courier New" pitchFamily="49" charset="0"/>
              </a:rPr>
              <a:t>BEGIN</a:t>
            </a:r>
          </a:p>
          <a:p>
            <a:pPr eaLnBrk="0" hangingPunct="0">
              <a:tabLst>
                <a:tab pos="1200150" algn="l"/>
                <a:tab pos="1658938" algn="l"/>
              </a:tabLst>
            </a:pPr>
            <a:r>
              <a:rPr lang="en-US" sz="2400" b="1" dirty="0">
                <a:solidFill>
                  <a:srgbClr val="000000"/>
                </a:solidFill>
                <a:latin typeface="Courier New" pitchFamily="49" charset="0"/>
              </a:rPr>
              <a:t>  </a:t>
            </a:r>
            <a:r>
              <a:rPr lang="en-US" sz="2400" b="1" dirty="0">
                <a:solidFill>
                  <a:srgbClr val="FF3300"/>
                </a:solidFill>
                <a:latin typeface="Courier New" pitchFamily="49" charset="0"/>
              </a:rPr>
              <a:t>LOOP</a:t>
            </a:r>
          </a:p>
          <a:p>
            <a:pPr eaLnBrk="0" hangingPunct="0">
              <a:tabLst>
                <a:tab pos="1200150" algn="l"/>
                <a:tab pos="1658938" algn="l"/>
              </a:tabLst>
            </a:pPr>
            <a:r>
              <a:rPr lang="en-US" sz="2400" b="1" dirty="0">
                <a:solidFill>
                  <a:srgbClr val="000000"/>
                </a:solidFill>
                <a:latin typeface="Courier New" pitchFamily="49" charset="0"/>
              </a:rPr>
              <a:t>    INSERT INTO </a:t>
            </a:r>
            <a:r>
              <a:rPr lang="en-US" sz="2400" b="1" dirty="0" err="1">
                <a:solidFill>
                  <a:srgbClr val="000000"/>
                </a:solidFill>
                <a:latin typeface="Courier New" pitchFamily="49" charset="0"/>
              </a:rPr>
              <a:t>number_table</a:t>
            </a:r>
            <a:endParaRPr lang="en-US" sz="2400" b="1" dirty="0">
              <a:solidFill>
                <a:srgbClr val="000000"/>
              </a:solidFill>
              <a:latin typeface="Courier New" pitchFamily="49" charset="0"/>
            </a:endParaRPr>
          </a:p>
          <a:p>
            <a:pPr eaLnBrk="0" hangingPunct="0">
              <a:tabLst>
                <a:tab pos="1200150" algn="l"/>
                <a:tab pos="1658938" algn="l"/>
              </a:tabLst>
            </a:pPr>
            <a:r>
              <a:rPr lang="en-US" sz="2400" b="1" dirty="0">
                <a:solidFill>
                  <a:srgbClr val="000000"/>
                </a:solidFill>
                <a:latin typeface="Courier New" pitchFamily="49" charset="0"/>
              </a:rPr>
              <a:t>      VALUES(</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a:t>
            </a:r>
          </a:p>
          <a:p>
            <a:pPr eaLnBrk="0" hangingPunct="0">
              <a:tabLst>
                <a:tab pos="1200150" algn="l"/>
                <a:tab pos="1658938" algn="l"/>
              </a:tabLs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+ 1;</a:t>
            </a:r>
          </a:p>
          <a:p>
            <a:pPr eaLnBrk="0" hangingPunct="0">
              <a:tabLst>
                <a:tab pos="1200150" algn="l"/>
                <a:tab pos="1658938" algn="l"/>
              </a:tabLst>
            </a:pPr>
            <a:r>
              <a:rPr lang="en-US" sz="2400" b="1" dirty="0">
                <a:solidFill>
                  <a:srgbClr val="000000"/>
                </a:solidFill>
                <a:latin typeface="Courier New" pitchFamily="49" charset="0"/>
              </a:rPr>
              <a:t>    </a:t>
            </a:r>
            <a:r>
              <a:rPr lang="en-US" sz="2400" b="1" dirty="0">
                <a:solidFill>
                  <a:srgbClr val="FF3300"/>
                </a:solidFill>
                <a:latin typeface="Courier New" pitchFamily="49" charset="0"/>
              </a:rPr>
              <a:t>EXIT WHEN</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&gt; 10;</a:t>
            </a:r>
          </a:p>
          <a:p>
            <a:pPr eaLnBrk="0" hangingPunct="0">
              <a:tabLst>
                <a:tab pos="1200150" algn="l"/>
                <a:tab pos="1658938" algn="l"/>
              </a:tabLst>
            </a:pPr>
            <a:r>
              <a:rPr lang="en-US" sz="2400" b="1" dirty="0">
                <a:solidFill>
                  <a:srgbClr val="000000"/>
                </a:solidFill>
                <a:latin typeface="Courier New" pitchFamily="49" charset="0"/>
              </a:rPr>
              <a:t>  </a:t>
            </a:r>
            <a:r>
              <a:rPr lang="en-US" sz="2400" b="1" dirty="0">
                <a:solidFill>
                  <a:srgbClr val="FF3300"/>
                </a:solidFill>
                <a:latin typeface="Courier New" pitchFamily="49" charset="0"/>
              </a:rPr>
              <a:t>END LOOP;</a:t>
            </a:r>
          </a:p>
          <a:p>
            <a:pPr eaLnBrk="0" hangingPunct="0">
              <a:tabLst>
                <a:tab pos="1200150" algn="l"/>
                <a:tab pos="1658938" algn="l"/>
              </a:tabLst>
            </a:pPr>
            <a:r>
              <a:rPr lang="en-US" sz="2400" b="1" dirty="0">
                <a:solidFill>
                  <a:srgbClr val="000000"/>
                </a:solidFill>
                <a:latin typeface="Courier New" pitchFamily="49" charset="0"/>
              </a:rPr>
              <a:t>END;</a:t>
            </a:r>
          </a:p>
        </p:txBody>
      </p:sp>
      <p:sp>
        <p:nvSpPr>
          <p:cNvPr id="29700" name="Rectangle 4"/>
          <p:cNvSpPr>
            <a:spLocks noChangeArrowheads="1"/>
          </p:cNvSpPr>
          <p:nvPr/>
        </p:nvSpPr>
        <p:spPr bwMode="blackWhite">
          <a:xfrm>
            <a:off x="914400" y="838200"/>
            <a:ext cx="7405688" cy="1220788"/>
          </a:xfrm>
          <a:prstGeom prst="rect">
            <a:avLst/>
          </a:prstGeom>
          <a:solidFill>
            <a:srgbClr val="FFFFCC"/>
          </a:solidFill>
          <a:ln w="12700">
            <a:solidFill>
              <a:srgbClr val="000000"/>
            </a:solidFill>
            <a:miter lim="800000"/>
            <a:headEnd/>
            <a:tailEnd/>
          </a:ln>
        </p:spPr>
        <p:txBody>
          <a:bodyPr lIns="92075" tIns="46038" rIns="92075" bIns="46038">
            <a:spAutoFit/>
          </a:bodyPr>
          <a:lstStyle/>
          <a:p>
            <a:pPr eaLnBrk="0" hangingPunct="0">
              <a:lnSpc>
                <a:spcPct val="75000"/>
              </a:lnSpc>
              <a:spcBef>
                <a:spcPct val="40000"/>
              </a:spcBef>
            </a:pPr>
            <a:r>
              <a:rPr lang="en-US" sz="2400" b="1" dirty="0">
                <a:solidFill>
                  <a:srgbClr val="000000"/>
                </a:solidFill>
                <a:latin typeface="Courier New" pitchFamily="49" charset="0"/>
              </a:rPr>
              <a:t>create table </a:t>
            </a:r>
            <a:r>
              <a:rPr lang="en-US" sz="2400" b="1" dirty="0" err="1">
                <a:solidFill>
                  <a:srgbClr val="000000"/>
                </a:solidFill>
                <a:latin typeface="Courier New" pitchFamily="49" charset="0"/>
              </a:rPr>
              <a:t>number_table</a:t>
            </a:r>
            <a:r>
              <a:rPr lang="en-US" sz="2400" b="1" dirty="0">
                <a:solidFill>
                  <a:srgbClr val="000000"/>
                </a:solidFill>
                <a:latin typeface="Courier New" pitchFamily="49" charset="0"/>
              </a:rPr>
              <a:t>(</a:t>
            </a:r>
          </a:p>
          <a:p>
            <a:pPr eaLnBrk="0" hangingPunct="0">
              <a:lnSpc>
                <a:spcPct val="75000"/>
              </a:lnSpc>
              <a:spcBef>
                <a:spcPct val="40000"/>
              </a:spcBef>
            </a:pPr>
            <a:r>
              <a:rPr lang="en-US" sz="2400" b="1" dirty="0">
                <a:solidFill>
                  <a:srgbClr val="000000"/>
                </a:solidFill>
                <a:latin typeface="Courier New" pitchFamily="49" charset="0"/>
              </a:rPr>
              <a:t>	num NUMBER(10)</a:t>
            </a:r>
          </a:p>
          <a:p>
            <a:pPr eaLnBrk="0" hangingPunct="0">
              <a:lnSpc>
                <a:spcPct val="75000"/>
              </a:lnSpc>
              <a:spcBef>
                <a:spcPct val="40000"/>
              </a:spcBef>
            </a:pPr>
            <a:r>
              <a:rPr lang="en-US" sz="2400" b="1"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marL="274320" indent="-274320" fontAlgn="auto">
              <a:spcAft>
                <a:spcPts val="0"/>
              </a:spcAft>
              <a:buClr>
                <a:schemeClr val="accent3"/>
              </a:buClr>
              <a:buFont typeface="Wingdings" pitchFamily="2" charset="2"/>
              <a:buNone/>
              <a:defRPr/>
            </a:pPr>
            <a:r>
              <a:rPr lang="en-US" dirty="0" smtClean="0">
                <a:solidFill>
                  <a:srgbClr val="FFFFFF"/>
                </a:solidFill>
              </a:rPr>
              <a:t>       WHILE &lt;condition&gt; </a:t>
            </a:r>
          </a:p>
          <a:p>
            <a:pPr marL="274320" indent="-274320" fontAlgn="auto">
              <a:spcAft>
                <a:spcPts val="0"/>
              </a:spcAft>
              <a:buClr>
                <a:schemeClr val="accent3"/>
              </a:buClr>
              <a:buFont typeface="Wingdings" pitchFamily="2" charset="2"/>
              <a:buNone/>
              <a:defRPr/>
            </a:pPr>
            <a:r>
              <a:rPr lang="en-US" dirty="0" smtClean="0">
                <a:solidFill>
                  <a:srgbClr val="FFFFFF"/>
                </a:solidFill>
              </a:rPr>
              <a:t>		LOOP</a:t>
            </a:r>
          </a:p>
          <a:p>
            <a:pPr marL="274320" indent="-274320" fontAlgn="auto">
              <a:spcAft>
                <a:spcPts val="0"/>
              </a:spcAft>
              <a:buClr>
                <a:schemeClr val="accent3"/>
              </a:buClr>
              <a:buFont typeface="Wingdings" pitchFamily="2" charset="2"/>
              <a:buNone/>
              <a:defRPr/>
            </a:pPr>
            <a:r>
              <a:rPr lang="en-US" dirty="0" smtClean="0">
                <a:solidFill>
                  <a:srgbClr val="FFFFFF"/>
                </a:solidFill>
              </a:rPr>
              <a:t>        &lt;statements&gt;</a:t>
            </a:r>
          </a:p>
          <a:p>
            <a:pPr marL="274320" indent="-274320" fontAlgn="auto">
              <a:spcAft>
                <a:spcPts val="0"/>
              </a:spcAft>
              <a:buClr>
                <a:schemeClr val="accent3"/>
              </a:buClr>
              <a:buFont typeface="Wingdings" pitchFamily="2" charset="2"/>
              <a:buNone/>
              <a:defRPr/>
            </a:pPr>
            <a:r>
              <a:rPr lang="en-US" dirty="0" smtClean="0">
                <a:solidFill>
                  <a:srgbClr val="FFFFFF"/>
                </a:solidFill>
              </a:rPr>
              <a:t>        END LOOP;</a:t>
            </a:r>
          </a:p>
          <a:p>
            <a:pPr marL="274320" indent="-274320" fontAlgn="auto">
              <a:spcAft>
                <a:spcPts val="0"/>
              </a:spcAft>
              <a:buClr>
                <a:schemeClr val="accent3"/>
              </a:buClr>
              <a:buFont typeface="Wingdings" pitchFamily="2" charset="2"/>
              <a:buNone/>
              <a:defRPr/>
            </a:pPr>
            <a:endParaRPr lang="en-US" dirty="0" smtClean="0">
              <a:solidFill>
                <a:srgbClr val="FFFFFF"/>
              </a:solidFill>
            </a:endParaRPr>
          </a:p>
          <a:p>
            <a:pPr marL="274320" indent="-274320" fontAlgn="auto">
              <a:spcAft>
                <a:spcPts val="0"/>
              </a:spcAft>
              <a:buClr>
                <a:schemeClr val="accent3"/>
              </a:buClr>
              <a:buFont typeface="Wingdings" pitchFamily="2" charset="2"/>
              <a:buNone/>
              <a:defRPr/>
            </a:pPr>
            <a:r>
              <a:rPr lang="en-US" dirty="0" smtClean="0">
                <a:solidFill>
                  <a:srgbClr val="FFFFFF"/>
                </a:solidFill>
              </a:rPr>
              <a:t> </a:t>
            </a:r>
            <a:r>
              <a:rPr lang="en-US" sz="2800" dirty="0" smtClean="0">
                <a:solidFill>
                  <a:srgbClr val="FFFFFF"/>
                </a:solidFill>
              </a:rPr>
              <a:t>Note: The loop will continue to process as long as the condition is TRUE or an EXIT (or EXIT WHEN) statement is encountered.      </a:t>
            </a:r>
          </a:p>
        </p:txBody>
      </p:sp>
      <p:sp>
        <p:nvSpPr>
          <p:cNvPr id="26626" name="Rectangle 2"/>
          <p:cNvSpPr>
            <a:spLocks noGrp="1" noChangeArrowheads="1"/>
          </p:cNvSpPr>
          <p:nvPr>
            <p:ph type="title"/>
          </p:nvPr>
        </p:nvSpPr>
        <p:spPr>
          <a:xfrm>
            <a:off x="609600" y="152400"/>
            <a:ext cx="8229600" cy="914400"/>
          </a:xfrm>
        </p:spPr>
        <p:txBody>
          <a:bodyPr/>
          <a:lstStyle/>
          <a:p>
            <a:r>
              <a:rPr lang="en-US" dirty="0" smtClean="0"/>
              <a:t>WHILE LOOP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28800" y="228600"/>
            <a:ext cx="7086600" cy="762000"/>
          </a:xfrm>
        </p:spPr>
        <p:txBody>
          <a:bodyPr lIns="92075" tIns="46038" rIns="92075" bIns="46038" anchor="t">
            <a:normAutofit/>
          </a:bodyPr>
          <a:lstStyle/>
          <a:p>
            <a:pPr fontAlgn="auto">
              <a:spcAft>
                <a:spcPts val="0"/>
              </a:spcAft>
              <a:defRPr/>
            </a:pPr>
            <a:r>
              <a:rPr lang="en-US" dirty="0" smtClean="0"/>
              <a:t>Loops: WHILE Loop</a:t>
            </a:r>
          </a:p>
        </p:txBody>
      </p:sp>
      <p:sp>
        <p:nvSpPr>
          <p:cNvPr id="31747" name="Rectangle 3"/>
          <p:cNvSpPr>
            <a:spLocks noChangeArrowheads="1"/>
          </p:cNvSpPr>
          <p:nvPr/>
        </p:nvSpPr>
        <p:spPr bwMode="blackWhite">
          <a:xfrm>
            <a:off x="228600" y="1676400"/>
            <a:ext cx="8763000" cy="4267200"/>
          </a:xfrm>
          <a:prstGeom prst="rect">
            <a:avLst/>
          </a:prstGeom>
          <a:solidFill>
            <a:srgbClr val="FFFFCC"/>
          </a:solidFill>
          <a:ln w="25400">
            <a:solidFill>
              <a:srgbClr val="000000"/>
            </a:solidFill>
            <a:miter lim="800000"/>
            <a:headEnd/>
            <a:tailEnd/>
          </a:ln>
        </p:spPr>
        <p:txBody>
          <a:bodyPr wrap="none" lIns="92075" tIns="46038" rIns="92075" bIns="46038" anchor="ctr"/>
          <a:lstStyle/>
          <a:p>
            <a:pPr eaLnBrk="0" hangingPunct="0">
              <a:tabLst>
                <a:tab pos="1200150" algn="l"/>
                <a:tab pos="1658938" algn="l"/>
              </a:tabLst>
            </a:pPr>
            <a:r>
              <a:rPr lang="en-US" sz="2400" b="1" dirty="0">
                <a:solidFill>
                  <a:srgbClr val="000000"/>
                </a:solidFill>
                <a:latin typeface="Courier New" pitchFamily="49" charset="0"/>
              </a:rPr>
              <a:t>DECLARE</a:t>
            </a:r>
          </a:p>
          <a:p>
            <a:pPr eaLnBrk="0" hangingPunct="0">
              <a:tabLst>
                <a:tab pos="1200150" algn="l"/>
                <a:tab pos="1658938" algn="l"/>
              </a:tabLst>
            </a:pPr>
            <a:r>
              <a:rPr lang="en-US" sz="2400" b="1" dirty="0">
                <a:solidFill>
                  <a:srgbClr val="000000"/>
                </a:solidFill>
                <a:latin typeface="Courier New" pitchFamily="49" charset="0"/>
              </a:rPr>
              <a:t>TEN number:=10;</a:t>
            </a:r>
          </a:p>
          <a:p>
            <a:pPr eaLnBrk="0" hangingPunct="0">
              <a:tabLst>
                <a:tab pos="1200150" algn="l"/>
                <a:tab pos="1658938" algn="l"/>
              </a:tabLst>
            </a:pPr>
            <a:r>
              <a:rPr lang="en-US" sz="2400" b="1" dirty="0" err="1">
                <a:solidFill>
                  <a:srgbClr val="000000"/>
                </a:solidFill>
                <a:latin typeface="Courier New" pitchFamily="49" charset="0"/>
              </a:rPr>
              <a:t>i</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number_table.num%TYPE</a:t>
            </a:r>
            <a:r>
              <a:rPr lang="en-US" sz="2400" b="1" dirty="0">
                <a:solidFill>
                  <a:srgbClr val="000000"/>
                </a:solidFill>
                <a:latin typeface="Courier New" pitchFamily="49" charset="0"/>
              </a:rPr>
              <a:t>:=1;</a:t>
            </a:r>
          </a:p>
          <a:p>
            <a:pPr eaLnBrk="0" hangingPunct="0">
              <a:tabLst>
                <a:tab pos="1200150" algn="l"/>
                <a:tab pos="1658938" algn="l"/>
              </a:tabLst>
            </a:pPr>
            <a:r>
              <a:rPr lang="en-US" sz="2400" b="1" dirty="0">
                <a:solidFill>
                  <a:srgbClr val="000000"/>
                </a:solidFill>
                <a:latin typeface="Courier New" pitchFamily="49" charset="0"/>
              </a:rPr>
              <a:t>BEGIN</a:t>
            </a:r>
          </a:p>
          <a:p>
            <a:pPr eaLnBrk="0" hangingPunct="0">
              <a:tabLst>
                <a:tab pos="1200150" algn="l"/>
                <a:tab pos="1658938" algn="l"/>
              </a:tabLst>
            </a:pPr>
            <a:r>
              <a:rPr lang="en-US" sz="2400" b="1" dirty="0">
                <a:solidFill>
                  <a:srgbClr val="000000"/>
                </a:solidFill>
                <a:latin typeface="Courier New" pitchFamily="49" charset="0"/>
              </a:rPr>
              <a:t>  </a:t>
            </a:r>
            <a:r>
              <a:rPr lang="en-US" sz="2400" b="1" dirty="0">
                <a:solidFill>
                  <a:srgbClr val="0066FF"/>
                </a:solidFill>
                <a:latin typeface="Courier New" pitchFamily="49" charset="0"/>
              </a:rPr>
              <a:t>WHILE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&lt;= TEN </a:t>
            </a:r>
            <a:r>
              <a:rPr lang="en-US" sz="2400" b="1" dirty="0">
                <a:solidFill>
                  <a:srgbClr val="0066FF"/>
                </a:solidFill>
                <a:latin typeface="Courier New" pitchFamily="49" charset="0"/>
              </a:rPr>
              <a:t>LOOP</a:t>
            </a:r>
          </a:p>
          <a:p>
            <a:pPr eaLnBrk="0" hangingPunct="0">
              <a:tabLst>
                <a:tab pos="1200150" algn="l"/>
                <a:tab pos="1658938" algn="l"/>
              </a:tabLst>
            </a:pPr>
            <a:r>
              <a:rPr lang="en-US" sz="2400" b="1" dirty="0">
                <a:solidFill>
                  <a:srgbClr val="000000"/>
                </a:solidFill>
                <a:latin typeface="Courier New" pitchFamily="49" charset="0"/>
              </a:rPr>
              <a:t>     INSERT INTO </a:t>
            </a:r>
            <a:r>
              <a:rPr lang="en-US" sz="2400" b="1" dirty="0" err="1">
                <a:solidFill>
                  <a:srgbClr val="000000"/>
                </a:solidFill>
                <a:latin typeface="Courier New" pitchFamily="49" charset="0"/>
              </a:rPr>
              <a:t>number_table</a:t>
            </a:r>
            <a:r>
              <a:rPr lang="en-US" sz="2400" b="1" dirty="0">
                <a:solidFill>
                  <a:srgbClr val="000000"/>
                </a:solidFill>
                <a:latin typeface="Courier New" pitchFamily="49" charset="0"/>
              </a:rPr>
              <a:t>   </a:t>
            </a:r>
          </a:p>
          <a:p>
            <a:pPr eaLnBrk="0" hangingPunct="0">
              <a:tabLst>
                <a:tab pos="1200150" algn="l"/>
                <a:tab pos="1658938" algn="l"/>
              </a:tabLst>
            </a:pPr>
            <a:r>
              <a:rPr lang="en-US" sz="2400" b="1" dirty="0">
                <a:solidFill>
                  <a:srgbClr val="000000"/>
                </a:solidFill>
                <a:latin typeface="Courier New" pitchFamily="49" charset="0"/>
              </a:rPr>
              <a:t>     VALUES(</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a:t>
            </a:r>
          </a:p>
          <a:p>
            <a:pPr eaLnBrk="0" hangingPunct="0">
              <a:tabLst>
                <a:tab pos="1200150" algn="l"/>
                <a:tab pos="1658938" algn="l"/>
              </a:tabLs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+ 1;</a:t>
            </a:r>
          </a:p>
          <a:p>
            <a:pPr eaLnBrk="0" hangingPunct="0">
              <a:tabLst>
                <a:tab pos="1200150" algn="l"/>
                <a:tab pos="1658938" algn="l"/>
              </a:tabLst>
            </a:pPr>
            <a:r>
              <a:rPr lang="en-US" sz="2400" b="1" dirty="0">
                <a:solidFill>
                  <a:srgbClr val="000000"/>
                </a:solidFill>
                <a:latin typeface="Courier New" pitchFamily="49" charset="0"/>
              </a:rPr>
              <a:t>  </a:t>
            </a:r>
            <a:r>
              <a:rPr lang="en-US" sz="2400" b="1" dirty="0">
                <a:solidFill>
                  <a:srgbClr val="0066FF"/>
                </a:solidFill>
                <a:latin typeface="Courier New" pitchFamily="49" charset="0"/>
              </a:rPr>
              <a:t>END LOOP;</a:t>
            </a:r>
          </a:p>
          <a:p>
            <a:pPr eaLnBrk="0" hangingPunct="0">
              <a:tabLst>
                <a:tab pos="1200150" algn="l"/>
                <a:tab pos="1658938" algn="l"/>
              </a:tabLst>
            </a:pPr>
            <a:r>
              <a:rPr lang="en-US" sz="2400" b="1" dirty="0">
                <a:solidFill>
                  <a:srgbClr val="000000"/>
                </a:solidFill>
                <a:latin typeface="Courier New" pitchFamily="49" charset="0"/>
              </a:rPr>
              <a:t>END;</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a:buFont typeface="Wingdings" pitchFamily="2" charset="2"/>
              <a:buNone/>
            </a:pPr>
            <a:endParaRPr lang="en-US" dirty="0" smtClean="0"/>
          </a:p>
          <a:p>
            <a:pPr>
              <a:buFont typeface="Wingdings" pitchFamily="2" charset="2"/>
              <a:buNone/>
            </a:pPr>
            <a:r>
              <a:rPr lang="en-US" dirty="0" smtClean="0"/>
              <a:t> FOR &lt;</a:t>
            </a:r>
            <a:r>
              <a:rPr lang="en-US" i="1" dirty="0" err="1" smtClean="0"/>
              <a:t>loop_counter</a:t>
            </a:r>
            <a:r>
              <a:rPr lang="en-US" i="1" dirty="0" smtClean="0"/>
              <a:t>&gt;</a:t>
            </a:r>
            <a:r>
              <a:rPr lang="en-US" dirty="0" smtClean="0"/>
              <a:t> IN </a:t>
            </a:r>
            <a:r>
              <a:rPr lang="en-US" dirty="0" smtClean="0">
                <a:solidFill>
                  <a:srgbClr val="009900"/>
                </a:solidFill>
              </a:rPr>
              <a:t>[REVERSE]</a:t>
            </a:r>
          </a:p>
          <a:p>
            <a:pPr>
              <a:buFont typeface="Wingdings" pitchFamily="2" charset="2"/>
              <a:buNone/>
            </a:pPr>
            <a:r>
              <a:rPr lang="en-US" dirty="0" smtClean="0"/>
              <a:t>  </a:t>
            </a:r>
            <a:r>
              <a:rPr lang="en-US" i="1" dirty="0" smtClean="0"/>
              <a:t>&lt;low bound&gt;..&lt;high bound&gt;</a:t>
            </a:r>
            <a:r>
              <a:rPr lang="en-US" dirty="0" smtClean="0"/>
              <a:t> </a:t>
            </a:r>
          </a:p>
          <a:p>
            <a:pPr>
              <a:buFont typeface="Wingdings" pitchFamily="2" charset="2"/>
              <a:buNone/>
            </a:pPr>
            <a:r>
              <a:rPr lang="en-US" dirty="0" smtClean="0"/>
              <a:t> LOOP</a:t>
            </a:r>
          </a:p>
          <a:p>
            <a:pPr>
              <a:buFont typeface="Wingdings" pitchFamily="2" charset="2"/>
              <a:buNone/>
            </a:pPr>
            <a:r>
              <a:rPr lang="en-US" dirty="0" smtClean="0"/>
              <a:t>  </a:t>
            </a:r>
            <a:r>
              <a:rPr lang="en-US" dirty="0" smtClean="0">
                <a:solidFill>
                  <a:srgbClr val="009900"/>
                </a:solidFill>
              </a:rPr>
              <a:t>&lt;sequence of statements&gt;</a:t>
            </a:r>
            <a:endParaRPr lang="en-US" dirty="0" smtClean="0"/>
          </a:p>
          <a:p>
            <a:pPr>
              <a:buFont typeface="Wingdings" pitchFamily="2" charset="2"/>
              <a:buNone/>
            </a:pPr>
            <a:r>
              <a:rPr lang="en-US" dirty="0" smtClean="0"/>
              <a:t> END LOOP;   </a:t>
            </a:r>
          </a:p>
          <a:p>
            <a:pPr>
              <a:buFont typeface="Wingdings" pitchFamily="2" charset="2"/>
              <a:buNone/>
            </a:pPr>
            <a:endParaRPr lang="en-US" dirty="0" smtClean="0"/>
          </a:p>
        </p:txBody>
      </p:sp>
      <p:sp>
        <p:nvSpPr>
          <p:cNvPr id="27650" name="Rectangle 2"/>
          <p:cNvSpPr>
            <a:spLocks noGrp="1" noChangeArrowheads="1"/>
          </p:cNvSpPr>
          <p:nvPr>
            <p:ph type="title"/>
          </p:nvPr>
        </p:nvSpPr>
        <p:spPr>
          <a:xfrm>
            <a:off x="1828800" y="152400"/>
            <a:ext cx="7086600" cy="838200"/>
          </a:xfrm>
        </p:spPr>
        <p:txBody>
          <a:bodyPr/>
          <a:lstStyle/>
          <a:p>
            <a:r>
              <a:rPr lang="en-US" dirty="0" smtClean="0"/>
              <a:t>FOR LOOP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989013" y="1731963"/>
            <a:ext cx="7059612" cy="5402121"/>
          </a:xfrm>
        </p:spPr>
        <p:txBody>
          <a:bodyPr lIns="92075" tIns="46038" rIns="92075" bIns="46038">
            <a:spAutoFit/>
          </a:bodyPr>
          <a:lstStyle/>
          <a:p>
            <a:pPr marL="0" indent="0">
              <a:buFontTx/>
              <a:buNone/>
            </a:pPr>
            <a:r>
              <a:rPr lang="en-US" dirty="0" smtClean="0">
                <a:solidFill>
                  <a:srgbClr val="FFFFFF"/>
                </a:solidFill>
              </a:rPr>
              <a:t>Declare a variable with the type of a ROW of a table.</a:t>
            </a:r>
          </a:p>
          <a:p>
            <a:pPr marL="0" indent="0">
              <a:buFontTx/>
              <a:buNone/>
            </a:pPr>
            <a:endParaRPr lang="en-US" dirty="0" smtClean="0">
              <a:solidFill>
                <a:srgbClr val="FFFFFF"/>
              </a:solidFill>
            </a:endParaRPr>
          </a:p>
          <a:p>
            <a:pPr marL="0" indent="0">
              <a:buFontTx/>
              <a:buNone/>
            </a:pPr>
            <a:endParaRPr lang="en-US" dirty="0" smtClean="0">
              <a:solidFill>
                <a:srgbClr val="FFFFFF"/>
              </a:solidFill>
            </a:endParaRPr>
          </a:p>
          <a:p>
            <a:pPr marL="0" indent="0">
              <a:buFontTx/>
              <a:buNone/>
            </a:pPr>
            <a:r>
              <a:rPr lang="en-US" dirty="0" smtClean="0">
                <a:solidFill>
                  <a:srgbClr val="FFFFFF"/>
                </a:solidFill>
              </a:rPr>
              <a:t>And how do we access the fields in  </a:t>
            </a:r>
            <a:r>
              <a:rPr lang="en-US" dirty="0" err="1" smtClean="0">
                <a:solidFill>
                  <a:srgbClr val="FFFFFF"/>
                </a:solidFill>
              </a:rPr>
              <a:t>employee_record</a:t>
            </a:r>
            <a:r>
              <a:rPr lang="en-US" dirty="0" smtClean="0">
                <a:solidFill>
                  <a:srgbClr val="FFFFFF"/>
                </a:solidFill>
              </a:rPr>
              <a:t>?</a:t>
            </a:r>
          </a:p>
          <a:p>
            <a:pPr marL="0" indent="0">
              <a:buFontTx/>
              <a:buNone/>
            </a:pPr>
            <a:endParaRPr lang="en-US" dirty="0" smtClean="0">
              <a:solidFill>
                <a:srgbClr val="FFFFFF"/>
              </a:solidFill>
            </a:endParaRPr>
          </a:p>
          <a:p>
            <a:pPr marL="0" indent="0">
              <a:buFontTx/>
              <a:buNone/>
            </a:pPr>
            <a:endParaRPr lang="en-US" dirty="0" smtClean="0">
              <a:solidFill>
                <a:srgbClr val="FFFFFF"/>
              </a:solidFill>
            </a:endParaRPr>
          </a:p>
          <a:p>
            <a:pPr marL="0" indent="0">
              <a:buFontTx/>
              <a:buNone/>
            </a:pPr>
            <a:endParaRPr lang="en-US" dirty="0" smtClean="0">
              <a:solidFill>
                <a:srgbClr val="FFFFFF"/>
              </a:solidFill>
            </a:endParaRPr>
          </a:p>
        </p:txBody>
      </p:sp>
      <p:sp>
        <p:nvSpPr>
          <p:cNvPr id="30722" name="Rectangle 2"/>
          <p:cNvSpPr>
            <a:spLocks noGrp="1" noChangeArrowheads="1"/>
          </p:cNvSpPr>
          <p:nvPr>
            <p:ph type="title"/>
          </p:nvPr>
        </p:nvSpPr>
        <p:spPr>
          <a:xfrm>
            <a:off x="228600" y="228600"/>
            <a:ext cx="8686800" cy="1087438"/>
          </a:xfrm>
        </p:spPr>
        <p:txBody>
          <a:bodyPr lIns="92075" tIns="46038" rIns="92075" bIns="46038" anchor="t">
            <a:normAutofit fontScale="90000"/>
          </a:bodyPr>
          <a:lstStyle/>
          <a:p>
            <a:pPr fontAlgn="auto">
              <a:spcAft>
                <a:spcPts val="0"/>
              </a:spcAft>
              <a:defRPr/>
            </a:pPr>
            <a:r>
              <a:rPr lang="en-US" sz="4000" dirty="0" smtClean="0">
                <a:latin typeface="+mn-lt"/>
              </a:rPr>
              <a:t>Declaring Variables with the </a:t>
            </a:r>
            <a:br>
              <a:rPr lang="en-US" sz="4000" dirty="0" smtClean="0">
                <a:latin typeface="+mn-lt"/>
              </a:rPr>
            </a:br>
            <a:r>
              <a:rPr lang="en-US" sz="4000" dirty="0" smtClean="0">
                <a:latin typeface="+mn-lt"/>
              </a:rPr>
              <a:t>%ROWTYPE Attribute</a:t>
            </a:r>
          </a:p>
        </p:txBody>
      </p:sp>
      <p:sp>
        <p:nvSpPr>
          <p:cNvPr id="20484" name="Rectangle 4"/>
          <p:cNvSpPr>
            <a:spLocks noChangeArrowheads="1"/>
          </p:cNvSpPr>
          <p:nvPr/>
        </p:nvSpPr>
        <p:spPr bwMode="blackWhite">
          <a:xfrm>
            <a:off x="977900" y="2819400"/>
            <a:ext cx="7137400" cy="554038"/>
          </a:xfrm>
          <a:prstGeom prst="rect">
            <a:avLst/>
          </a:prstGeom>
          <a:solidFill>
            <a:srgbClr val="FFFFCC"/>
          </a:solidFill>
          <a:ln w="12700">
            <a:solidFill>
              <a:schemeClr val="bg2"/>
            </a:solidFill>
            <a:miter lim="800000"/>
            <a:headEnd/>
            <a:tailEnd/>
          </a:ln>
        </p:spPr>
        <p:txBody>
          <a:bodyPr lIns="92075" tIns="46038" rIns="92075" bIns="46038">
            <a:spAutoFit/>
          </a:bodyPr>
          <a:lstStyle/>
          <a:p>
            <a:pPr defTabSz="400050" eaLnBrk="0" hangingPunct="0">
              <a:lnSpc>
                <a:spcPct val="125000"/>
              </a:lnSpc>
              <a:tabLst>
                <a:tab pos="400050" algn="r"/>
                <a:tab pos="673100" algn="l"/>
              </a:tabLst>
            </a:pPr>
            <a:r>
              <a:rPr lang="en-US" sz="2400" b="1">
                <a:solidFill>
                  <a:srgbClr val="000000"/>
                </a:solidFill>
                <a:latin typeface="Courier New" pitchFamily="49" charset="0"/>
              </a:rPr>
              <a:t>	employee_record		employee%ROWTYPE;        </a:t>
            </a:r>
          </a:p>
        </p:txBody>
      </p:sp>
      <p:sp>
        <p:nvSpPr>
          <p:cNvPr id="20485" name="Rectangle 5"/>
          <p:cNvSpPr>
            <a:spLocks noChangeArrowheads="1"/>
          </p:cNvSpPr>
          <p:nvPr/>
        </p:nvSpPr>
        <p:spPr bwMode="blackWhite">
          <a:xfrm>
            <a:off x="1066800" y="5233987"/>
            <a:ext cx="7137400" cy="1090613"/>
          </a:xfrm>
          <a:prstGeom prst="rect">
            <a:avLst/>
          </a:prstGeom>
          <a:solidFill>
            <a:srgbClr val="FFFFCC"/>
          </a:solidFill>
          <a:ln w="12700">
            <a:solidFill>
              <a:schemeClr val="bg2"/>
            </a:solidFill>
            <a:miter lim="800000"/>
            <a:headEnd/>
            <a:tailEnd/>
          </a:ln>
        </p:spPr>
        <p:txBody>
          <a:bodyPr lIns="92075" tIns="46038" rIns="92075" bIns="46038">
            <a:spAutoFit/>
          </a:bodyPr>
          <a:lstStyle/>
          <a:p>
            <a:pPr defTabSz="400050" eaLnBrk="0" hangingPunct="0">
              <a:lnSpc>
                <a:spcPct val="125000"/>
              </a:lnSpc>
              <a:tabLst>
                <a:tab pos="400050" algn="r"/>
                <a:tab pos="673100" algn="l"/>
              </a:tabLst>
            </a:pPr>
            <a:r>
              <a:rPr lang="en-US" sz="2400" b="1" dirty="0">
                <a:solidFill>
                  <a:srgbClr val="000000"/>
                </a:solidFill>
                <a:latin typeface="Courier New" pitchFamily="49" charset="0"/>
              </a:rPr>
              <a:t>	employee_record.eid:=9; </a:t>
            </a:r>
          </a:p>
          <a:p>
            <a:pPr defTabSz="400050" eaLnBrk="0" hangingPunct="0">
              <a:lnSpc>
                <a:spcPct val="125000"/>
              </a:lnSpc>
              <a:tabLst>
                <a:tab pos="400050" algn="r"/>
                <a:tab pos="673100" algn="l"/>
              </a:tabLst>
            </a:pPr>
            <a:r>
              <a:rPr lang="en-US" sz="2400" b="1" dirty="0">
                <a:solidFill>
                  <a:srgbClr val="000000"/>
                </a:solidFill>
                <a:latin typeface="Courier New" pitchFamily="49" charset="0"/>
              </a:rPr>
              <a:t>employee_record.did:=877;       </a:t>
            </a:r>
          </a:p>
        </p:txBody>
      </p:sp>
      <p:sp>
        <p:nvSpPr>
          <p:cNvPr id="20486" name="Text Box 6"/>
          <p:cNvSpPr txBox="1">
            <a:spLocks noChangeArrowheads="1"/>
          </p:cNvSpPr>
          <p:nvPr/>
        </p:nvSpPr>
        <p:spPr bwMode="auto">
          <a:xfrm>
            <a:off x="7162800" y="3721100"/>
            <a:ext cx="1752600" cy="1246495"/>
          </a:xfrm>
          <a:prstGeom prst="rect">
            <a:avLst/>
          </a:prstGeom>
          <a:noFill/>
          <a:ln w="9525">
            <a:solidFill>
              <a:srgbClr val="FFFFFF"/>
            </a:solidFill>
            <a:miter lim="800000"/>
            <a:headEnd/>
            <a:tailEnd/>
          </a:ln>
        </p:spPr>
        <p:txBody>
          <a:bodyPr>
            <a:spAutoFit/>
          </a:bodyPr>
          <a:lstStyle/>
          <a:p>
            <a:pPr>
              <a:spcBef>
                <a:spcPct val="50000"/>
              </a:spcBef>
            </a:pPr>
            <a:r>
              <a:rPr lang="en-US" dirty="0">
                <a:solidFill>
                  <a:srgbClr val="FFFFFF"/>
                </a:solidFill>
              </a:rPr>
              <a:t>Accessing table Employee</a:t>
            </a:r>
          </a:p>
        </p:txBody>
      </p:sp>
      <p:sp>
        <p:nvSpPr>
          <p:cNvPr id="20487" name="Line 7"/>
          <p:cNvSpPr>
            <a:spLocks noChangeShapeType="1"/>
          </p:cNvSpPr>
          <p:nvPr/>
        </p:nvSpPr>
        <p:spPr bwMode="auto">
          <a:xfrm flipH="1" flipV="1">
            <a:off x="5562600" y="3276600"/>
            <a:ext cx="1828800" cy="381000"/>
          </a:xfrm>
          <a:prstGeom prst="line">
            <a:avLst/>
          </a:prstGeom>
          <a:noFill/>
          <a:ln w="9525">
            <a:solidFill>
              <a:srgbClr val="FF0000"/>
            </a:solidFill>
            <a:round/>
            <a:headEnd/>
            <a:tailEnd type="triangle" w="med" len="med"/>
          </a:ln>
        </p:spPr>
        <p:txBody>
          <a:bodyPr/>
          <a:lstStyle/>
          <a:p>
            <a:endParaRPr lang="en-IN"/>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1828800" y="228600"/>
            <a:ext cx="7086600" cy="762000"/>
          </a:xfrm>
        </p:spPr>
        <p:txBody>
          <a:bodyPr lIns="92075" tIns="46038" rIns="92075" bIns="46038" anchor="t">
            <a:normAutofit/>
          </a:bodyPr>
          <a:lstStyle/>
          <a:p>
            <a:pPr fontAlgn="auto">
              <a:spcAft>
                <a:spcPts val="0"/>
              </a:spcAft>
              <a:defRPr/>
            </a:pPr>
            <a:r>
              <a:rPr lang="en-US" dirty="0" smtClean="0"/>
              <a:t>Loops: FOR Loop</a:t>
            </a:r>
          </a:p>
        </p:txBody>
      </p:sp>
      <p:sp>
        <p:nvSpPr>
          <p:cNvPr id="30723" name="Rectangle 1027"/>
          <p:cNvSpPr>
            <a:spLocks noChangeArrowheads="1"/>
          </p:cNvSpPr>
          <p:nvPr/>
        </p:nvSpPr>
        <p:spPr bwMode="blackWhite">
          <a:xfrm>
            <a:off x="990600" y="1600200"/>
            <a:ext cx="7467600" cy="3268663"/>
          </a:xfrm>
          <a:prstGeom prst="rect">
            <a:avLst/>
          </a:prstGeom>
          <a:solidFill>
            <a:srgbClr val="FFFFCC"/>
          </a:solidFill>
          <a:ln w="25400">
            <a:solidFill>
              <a:srgbClr val="000000"/>
            </a:solidFill>
            <a:miter lim="800000"/>
            <a:headEnd/>
            <a:tailEnd/>
          </a:ln>
        </p:spPr>
        <p:txBody>
          <a:bodyPr wrap="none" lIns="92075" tIns="46038" rIns="92075" bIns="46038" anchor="ctr"/>
          <a:lstStyle/>
          <a:p>
            <a:pPr eaLnBrk="0" hangingPunct="0">
              <a:tabLst>
                <a:tab pos="1200150" algn="l"/>
                <a:tab pos="1658938" algn="l"/>
              </a:tabLst>
            </a:pPr>
            <a:r>
              <a:rPr lang="en-US" sz="2400" b="1" dirty="0">
                <a:solidFill>
                  <a:srgbClr val="000000"/>
                </a:solidFill>
                <a:latin typeface="Courier New" pitchFamily="49" charset="0"/>
              </a:rPr>
              <a:t>DECLARE</a:t>
            </a:r>
          </a:p>
          <a:p>
            <a:pPr eaLnBrk="0" hangingPunct="0">
              <a:tabLst>
                <a:tab pos="1200150" algn="l"/>
                <a:tab pos="1658938" algn="l"/>
              </a:tabLs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number_table.num%TYPE</a:t>
            </a:r>
            <a:r>
              <a:rPr lang="en-US" sz="2400" b="1" dirty="0">
                <a:solidFill>
                  <a:srgbClr val="000000"/>
                </a:solidFill>
                <a:latin typeface="Courier New" pitchFamily="49" charset="0"/>
              </a:rPr>
              <a:t>;</a:t>
            </a:r>
          </a:p>
          <a:p>
            <a:pPr eaLnBrk="0" hangingPunct="0">
              <a:tabLst>
                <a:tab pos="1200150" algn="l"/>
                <a:tab pos="1658938" algn="l"/>
              </a:tabLst>
            </a:pPr>
            <a:r>
              <a:rPr lang="en-US" sz="2400" b="1" dirty="0">
                <a:solidFill>
                  <a:srgbClr val="000000"/>
                </a:solidFill>
                <a:latin typeface="Courier New" pitchFamily="49" charset="0"/>
              </a:rPr>
              <a:t>BEGIN</a:t>
            </a:r>
          </a:p>
          <a:p>
            <a:pPr eaLnBrk="0" hangingPunct="0">
              <a:tabLst>
                <a:tab pos="1200150" algn="l"/>
                <a:tab pos="1658938" algn="l"/>
              </a:tabLst>
            </a:pPr>
            <a:r>
              <a:rPr lang="en-US" sz="2400" b="1" dirty="0">
                <a:solidFill>
                  <a:srgbClr val="000000"/>
                </a:solidFill>
                <a:latin typeface="Courier New" pitchFamily="49" charset="0"/>
              </a:rPr>
              <a:t>  </a:t>
            </a:r>
            <a:r>
              <a:rPr lang="en-US" sz="2400" b="1" dirty="0">
                <a:solidFill>
                  <a:srgbClr val="FF3300"/>
                </a:solidFill>
                <a:latin typeface="Courier New" pitchFamily="49" charset="0"/>
              </a:rPr>
              <a:t>FOR </a:t>
            </a:r>
            <a:r>
              <a:rPr lang="en-US" sz="2400" b="1" dirty="0" err="1">
                <a:solidFill>
                  <a:srgbClr val="FF3300"/>
                </a:solidFill>
                <a:latin typeface="Courier New" pitchFamily="49" charset="0"/>
              </a:rPr>
              <a:t>i</a:t>
            </a:r>
            <a:r>
              <a:rPr lang="en-US" sz="2400" b="1" dirty="0">
                <a:solidFill>
                  <a:srgbClr val="FF3300"/>
                </a:solidFill>
                <a:latin typeface="Courier New" pitchFamily="49" charset="0"/>
              </a:rPr>
              <a:t> IN 1..10 LOOP</a:t>
            </a:r>
          </a:p>
          <a:p>
            <a:pPr eaLnBrk="0" hangingPunct="0">
              <a:tabLst>
                <a:tab pos="1200150" algn="l"/>
                <a:tab pos="1658938" algn="l"/>
              </a:tabLst>
            </a:pPr>
            <a:r>
              <a:rPr lang="en-US" sz="2400" b="1" dirty="0">
                <a:solidFill>
                  <a:srgbClr val="000000"/>
                </a:solidFill>
                <a:latin typeface="Courier New" pitchFamily="49" charset="0"/>
              </a:rPr>
              <a:t>    INSERT INTO </a:t>
            </a:r>
            <a:r>
              <a:rPr lang="en-US" sz="2400" b="1" dirty="0" err="1">
                <a:solidFill>
                  <a:srgbClr val="000000"/>
                </a:solidFill>
                <a:latin typeface="Courier New" pitchFamily="49" charset="0"/>
              </a:rPr>
              <a:t>number_table</a:t>
            </a:r>
            <a:r>
              <a:rPr lang="en-US" sz="2400" b="1" dirty="0">
                <a:solidFill>
                  <a:srgbClr val="000000"/>
                </a:solidFill>
                <a:latin typeface="Courier New" pitchFamily="49" charset="0"/>
              </a:rPr>
              <a:t> VALUES(</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a:t>
            </a:r>
          </a:p>
          <a:p>
            <a:pPr eaLnBrk="0" hangingPunct="0">
              <a:tabLst>
                <a:tab pos="1200150" algn="l"/>
                <a:tab pos="1658938" algn="l"/>
              </a:tabLst>
            </a:pPr>
            <a:r>
              <a:rPr lang="en-US" sz="2400" b="1" dirty="0">
                <a:solidFill>
                  <a:srgbClr val="000000"/>
                </a:solidFill>
                <a:latin typeface="Courier New" pitchFamily="49" charset="0"/>
              </a:rPr>
              <a:t>  </a:t>
            </a:r>
            <a:r>
              <a:rPr lang="en-US" sz="2400" b="1" dirty="0">
                <a:solidFill>
                  <a:srgbClr val="FF3300"/>
                </a:solidFill>
                <a:latin typeface="Courier New" pitchFamily="49" charset="0"/>
              </a:rPr>
              <a:t>END LOOP;</a:t>
            </a:r>
          </a:p>
          <a:p>
            <a:pPr eaLnBrk="0" hangingPunct="0">
              <a:tabLst>
                <a:tab pos="1200150" algn="l"/>
                <a:tab pos="1658938" algn="l"/>
              </a:tabLst>
            </a:pPr>
            <a:r>
              <a:rPr lang="en-US" sz="2400" b="1" dirty="0">
                <a:solidFill>
                  <a:srgbClr val="000000"/>
                </a:solidFill>
                <a:latin typeface="Courier New" pitchFamily="49" charset="0"/>
              </a:rPr>
              <a:t>END;</a:t>
            </a:r>
          </a:p>
        </p:txBody>
      </p:sp>
      <p:sp>
        <p:nvSpPr>
          <p:cNvPr id="30724" name="Text Box 1028"/>
          <p:cNvSpPr txBox="1">
            <a:spLocks noChangeArrowheads="1"/>
          </p:cNvSpPr>
          <p:nvPr/>
        </p:nvSpPr>
        <p:spPr bwMode="auto">
          <a:xfrm>
            <a:off x="1447800" y="5181600"/>
            <a:ext cx="6019800" cy="461665"/>
          </a:xfrm>
          <a:prstGeom prst="rect">
            <a:avLst/>
          </a:prstGeom>
          <a:noFill/>
          <a:ln w="9525">
            <a:solidFill>
              <a:schemeClr val="tx1"/>
            </a:solidFill>
            <a:miter lim="800000"/>
            <a:headEnd/>
            <a:tailEnd/>
          </a:ln>
        </p:spPr>
        <p:txBody>
          <a:bodyPr>
            <a:spAutoFit/>
          </a:bodyPr>
          <a:lstStyle/>
          <a:p>
            <a:pPr>
              <a:spcBef>
                <a:spcPct val="50000"/>
              </a:spcBef>
            </a:pPr>
            <a:r>
              <a:rPr lang="en-US" sz="2400" dirty="0">
                <a:solidFill>
                  <a:srgbClr val="FFFFFF"/>
                </a:solidFill>
              </a:rPr>
              <a:t>Notice that </a:t>
            </a:r>
            <a:r>
              <a:rPr lang="en-US" sz="2400" dirty="0" err="1">
                <a:solidFill>
                  <a:srgbClr val="FFFFFF"/>
                </a:solidFill>
              </a:rPr>
              <a:t>i</a:t>
            </a:r>
            <a:r>
              <a:rPr lang="en-US" sz="2400" dirty="0">
                <a:solidFill>
                  <a:srgbClr val="FFFFFF"/>
                </a:solidFill>
              </a:rPr>
              <a:t> is incremented automatically  </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990600"/>
            <a:ext cx="8229600" cy="1067601"/>
          </a:xfrm>
        </p:spPr>
        <p:txBody>
          <a:bodyPr wrap="square" lIns="92075" tIns="46038" rIns="92075" bIns="46038">
            <a:spAutoFit/>
          </a:bodyPr>
          <a:lstStyle/>
          <a:p>
            <a:pPr marL="0" indent="0" fontAlgn="auto">
              <a:spcAft>
                <a:spcPts val="0"/>
              </a:spcAft>
              <a:buClr>
                <a:schemeClr val="accent3"/>
              </a:buClr>
              <a:buFontTx/>
              <a:buNone/>
              <a:defRPr/>
            </a:pPr>
            <a:r>
              <a:rPr lang="en-US" sz="2800" dirty="0" smtClean="0">
                <a:solidFill>
                  <a:srgbClr val="FFFFFF"/>
                </a:solidFill>
              </a:rPr>
              <a:t>A record is a type of variable which we can define (like ‘</a:t>
            </a:r>
            <a:r>
              <a:rPr lang="en-US" sz="2800" dirty="0" err="1" smtClean="0">
                <a:solidFill>
                  <a:srgbClr val="FFFFFF"/>
                </a:solidFill>
              </a:rPr>
              <a:t>struct</a:t>
            </a:r>
            <a:r>
              <a:rPr lang="en-US" sz="2800" dirty="0" smtClean="0">
                <a:solidFill>
                  <a:srgbClr val="FFFFFF"/>
                </a:solidFill>
              </a:rPr>
              <a:t>’ in C or ‘object’ in Java)</a:t>
            </a:r>
          </a:p>
        </p:txBody>
      </p:sp>
      <p:sp>
        <p:nvSpPr>
          <p:cNvPr id="32770" name="Rectangle 2"/>
          <p:cNvSpPr>
            <a:spLocks noGrp="1" noChangeArrowheads="1"/>
          </p:cNvSpPr>
          <p:nvPr>
            <p:ph type="title"/>
          </p:nvPr>
        </p:nvSpPr>
        <p:spPr>
          <a:xfrm>
            <a:off x="685800" y="152400"/>
            <a:ext cx="8229600" cy="762000"/>
          </a:xfrm>
        </p:spPr>
        <p:txBody>
          <a:bodyPr lIns="92075" tIns="46038" rIns="92075" bIns="46038" anchor="t">
            <a:normAutofit/>
          </a:bodyPr>
          <a:lstStyle/>
          <a:p>
            <a:pPr fontAlgn="auto">
              <a:spcAft>
                <a:spcPts val="0"/>
              </a:spcAft>
              <a:defRPr/>
            </a:pPr>
            <a:r>
              <a:rPr lang="en-US" dirty="0" smtClean="0"/>
              <a:t>Creating a PL/SQL Record</a:t>
            </a:r>
          </a:p>
        </p:txBody>
      </p:sp>
      <p:sp>
        <p:nvSpPr>
          <p:cNvPr id="11268" name="Rectangle 4"/>
          <p:cNvSpPr>
            <a:spLocks noChangeArrowheads="1"/>
          </p:cNvSpPr>
          <p:nvPr/>
        </p:nvSpPr>
        <p:spPr bwMode="blackWhite">
          <a:xfrm>
            <a:off x="609600" y="2057400"/>
            <a:ext cx="7156450" cy="47275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57200" eaLnBrk="0" hangingPunct="0">
              <a:lnSpc>
                <a:spcPct val="65000"/>
              </a:lnSpc>
              <a:spcBef>
                <a:spcPct val="40000"/>
              </a:spcBef>
              <a:defRPr/>
            </a:pPr>
            <a:r>
              <a:rPr lang="en-US" sz="2400" b="1" dirty="0">
                <a:solidFill>
                  <a:srgbClr val="000000"/>
                </a:solidFill>
                <a:latin typeface="Courier New" pitchFamily="49" charset="0"/>
              </a:rPr>
              <a:t>DECLARE</a:t>
            </a:r>
            <a:endParaRPr lang="en-US" sz="2400" b="1" i="1" dirty="0">
              <a:solidFill>
                <a:srgbClr val="000000"/>
              </a:solidFill>
              <a:latin typeface="Courier New" pitchFamily="49" charset="0"/>
            </a:endParaRPr>
          </a:p>
          <a:p>
            <a:pPr defTabSz="457200" eaLnBrk="0" hangingPunct="0">
              <a:lnSpc>
                <a:spcPct val="65000"/>
              </a:lnSpc>
              <a:spcBef>
                <a:spcPct val="40000"/>
              </a:spcBef>
              <a:defRPr/>
            </a:pPr>
            <a:r>
              <a:rPr lang="en-US" sz="2400" b="1" dirty="0">
                <a:solidFill>
                  <a:srgbClr val="000000"/>
                </a:solidFill>
                <a:latin typeface="Courier New" pitchFamily="49" charset="0"/>
              </a:rPr>
              <a:t>  </a:t>
            </a:r>
            <a:r>
              <a:rPr lang="en-US" sz="2400" b="1" dirty="0">
                <a:solidFill>
                  <a:srgbClr val="0066FF"/>
                </a:solidFill>
                <a:latin typeface="Courier New" pitchFamily="49" charset="0"/>
              </a:rPr>
              <a:t>TYPE</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emp_record_type</a:t>
            </a:r>
            <a:r>
              <a:rPr lang="en-US" sz="2400" b="1" dirty="0">
                <a:solidFill>
                  <a:srgbClr val="000000"/>
                </a:solidFill>
                <a:latin typeface="Courier New" pitchFamily="49" charset="0"/>
              </a:rPr>
              <a:t> </a:t>
            </a:r>
            <a:r>
              <a:rPr lang="en-US" sz="2400" b="1" dirty="0">
                <a:solidFill>
                  <a:srgbClr val="0066FF"/>
                </a:solidFill>
                <a:latin typeface="Courier New" pitchFamily="49" charset="0"/>
              </a:rPr>
              <a:t>IS RECORD</a:t>
            </a:r>
          </a:p>
          <a:p>
            <a:pPr defTabSz="457200" eaLnBrk="0" hangingPunct="0">
              <a:lnSpc>
                <a:spcPct val="65000"/>
              </a:lnSpc>
              <a:spcBef>
                <a:spcPct val="40000"/>
              </a:spcBef>
              <a:defRPr/>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ename</a:t>
            </a:r>
            <a:r>
              <a:rPr lang="en-US" sz="2400" b="1" dirty="0">
                <a:solidFill>
                  <a:srgbClr val="000000"/>
                </a:solidFill>
                <a:latin typeface="Courier New" pitchFamily="49" charset="0"/>
              </a:rPr>
              <a:t>		 </a:t>
            </a:r>
            <a:r>
              <a:rPr lang="en-US" sz="1000" b="1" dirty="0">
                <a:solidFill>
                  <a:srgbClr val="000000"/>
                </a:solidFill>
                <a:latin typeface="Courier New" pitchFamily="49" charset="0"/>
              </a:rPr>
              <a:t>    </a:t>
            </a:r>
            <a:r>
              <a:rPr lang="en-US" sz="2400" b="1" dirty="0">
                <a:solidFill>
                  <a:srgbClr val="000000"/>
                </a:solidFill>
                <a:latin typeface="Courier New" pitchFamily="49" charset="0"/>
              </a:rPr>
              <a:t>VARCHAR2(10),</a:t>
            </a:r>
          </a:p>
          <a:p>
            <a:pPr defTabSz="457200" eaLnBrk="0" hangingPunct="0">
              <a:lnSpc>
                <a:spcPct val="65000"/>
              </a:lnSpc>
              <a:spcBef>
                <a:spcPct val="40000"/>
              </a:spcBef>
              <a:defRPr/>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eid</a:t>
            </a:r>
            <a:r>
              <a:rPr lang="en-US" sz="2400" b="1" dirty="0">
                <a:solidFill>
                  <a:srgbClr val="000000"/>
                </a:solidFill>
                <a:latin typeface="Courier New" pitchFamily="49" charset="0"/>
              </a:rPr>
              <a:t> 			VARCHAR2(9),</a:t>
            </a:r>
          </a:p>
          <a:p>
            <a:pPr defTabSz="457200" eaLnBrk="0" hangingPunct="0">
              <a:lnSpc>
                <a:spcPct val="65000"/>
              </a:lnSpc>
              <a:spcBef>
                <a:spcPct val="40000"/>
              </a:spcBef>
              <a:defRPr/>
            </a:pPr>
            <a:r>
              <a:rPr lang="en-US" sz="2400" b="1" dirty="0">
                <a:solidFill>
                  <a:srgbClr val="000000"/>
                </a:solidFill>
                <a:latin typeface="Courier New" pitchFamily="49" charset="0"/>
              </a:rPr>
              <a:t>     age			NUMBER(3),</a:t>
            </a:r>
          </a:p>
          <a:p>
            <a:pPr defTabSz="457200" eaLnBrk="0" hangingPunct="0">
              <a:lnSpc>
                <a:spcPct val="65000"/>
              </a:lnSpc>
              <a:spcBef>
                <a:spcPct val="40000"/>
              </a:spcBef>
              <a:defRPr/>
            </a:pPr>
            <a:r>
              <a:rPr lang="en-US" sz="2400" b="1" dirty="0">
                <a:solidFill>
                  <a:srgbClr val="000000"/>
                </a:solidFill>
                <a:latin typeface="Courier New" pitchFamily="49" charset="0"/>
              </a:rPr>
              <a:t>	  did     NUMBER(3));</a:t>
            </a:r>
          </a:p>
          <a:p>
            <a:pPr defTabSz="457200" eaLnBrk="0" hangingPunct="0">
              <a:lnSpc>
                <a:spcPct val="65000"/>
              </a:lnSpc>
              <a:spcBef>
                <a:spcPct val="40000"/>
              </a:spcBef>
              <a:defRPr/>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emp_record</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emp_record_type</a:t>
            </a:r>
            <a:r>
              <a:rPr lang="en-US" sz="2400" b="1" dirty="0">
                <a:solidFill>
                  <a:srgbClr val="000000"/>
                </a:solidFill>
                <a:latin typeface="Courier New" pitchFamily="49" charset="0"/>
              </a:rPr>
              <a:t>;</a:t>
            </a:r>
          </a:p>
          <a:p>
            <a:pPr defTabSz="457200" eaLnBrk="0" hangingPunct="0">
              <a:lnSpc>
                <a:spcPct val="65000"/>
              </a:lnSpc>
              <a:spcBef>
                <a:spcPct val="40000"/>
              </a:spcBef>
              <a:defRPr/>
            </a:pPr>
            <a:r>
              <a:rPr lang="en-US" sz="2400" b="1" dirty="0">
                <a:solidFill>
                  <a:srgbClr val="000000"/>
                </a:solidFill>
                <a:latin typeface="Courier New" pitchFamily="49" charset="0"/>
              </a:rPr>
              <a:t>...</a:t>
            </a:r>
            <a:endParaRPr lang="he-IL" sz="2400" b="1" dirty="0">
              <a:solidFill>
                <a:srgbClr val="000000"/>
              </a:solidFill>
              <a:latin typeface="Courier New" pitchFamily="49" charset="0"/>
              <a:cs typeface="Courier New" pitchFamily="49" charset="0"/>
            </a:endParaRPr>
          </a:p>
          <a:p>
            <a:pPr defTabSz="457200" eaLnBrk="0" hangingPunct="0">
              <a:lnSpc>
                <a:spcPct val="65000"/>
              </a:lnSpc>
              <a:spcBef>
                <a:spcPct val="40000"/>
              </a:spcBef>
              <a:defRPr/>
            </a:pPr>
            <a:r>
              <a:rPr lang="en-US" sz="2400" b="1" dirty="0">
                <a:solidFill>
                  <a:srgbClr val="000000"/>
                </a:solidFill>
                <a:latin typeface="Courier New" pitchFamily="49" charset="0"/>
                <a:cs typeface="Courier New" pitchFamily="49" charset="0"/>
              </a:rPr>
              <a:t>BEGIN</a:t>
            </a:r>
          </a:p>
          <a:p>
            <a:pPr defTabSz="457200" eaLnBrk="0" hangingPunct="0">
              <a:lnSpc>
                <a:spcPct val="65000"/>
              </a:lnSpc>
              <a:spcBef>
                <a:spcPct val="40000"/>
              </a:spcBef>
              <a:defRPr/>
            </a:pPr>
            <a:r>
              <a:rPr lang="en-US" sz="2400" b="1" dirty="0">
                <a:solidFill>
                  <a:srgbClr val="000000"/>
                </a:solidFill>
                <a:latin typeface="Courier New" pitchFamily="49" charset="0"/>
                <a:cs typeface="Courier New" pitchFamily="49" charset="0"/>
              </a:rPr>
              <a:t>  </a:t>
            </a:r>
            <a:r>
              <a:rPr lang="en-US" sz="2400" b="1" dirty="0" err="1">
                <a:solidFill>
                  <a:srgbClr val="000000"/>
                </a:solidFill>
                <a:latin typeface="Courier New" pitchFamily="49" charset="0"/>
                <a:cs typeface="Courier New" pitchFamily="49" charset="0"/>
              </a:rPr>
              <a:t>emp</a:t>
            </a:r>
            <a:r>
              <a:rPr lang="en-US" b="1" dirty="0" err="1">
                <a:solidFill>
                  <a:srgbClr val="000000"/>
                </a:solidFill>
              </a:rPr>
              <a:t>_</a:t>
            </a:r>
            <a:r>
              <a:rPr lang="en-US" sz="2400" b="1" dirty="0" err="1">
                <a:solidFill>
                  <a:srgbClr val="000000"/>
                </a:solidFill>
                <a:latin typeface="Courier New" pitchFamily="49" charset="0"/>
                <a:cs typeface="Courier New" pitchFamily="49" charset="0"/>
              </a:rPr>
              <a:t>record.ename</a:t>
            </a:r>
            <a:r>
              <a:rPr lang="en-US" sz="2400" b="1" dirty="0">
                <a:solidFill>
                  <a:srgbClr val="000000"/>
                </a:solidFill>
                <a:latin typeface="Courier New" pitchFamily="49" charset="0"/>
                <a:cs typeface="Courier New" pitchFamily="49" charset="0"/>
              </a:rPr>
              <a:t>:=</a:t>
            </a:r>
            <a:r>
              <a:rPr lang="en-US" sz="2400" b="1" dirty="0">
                <a:solidFill>
                  <a:srgbClr val="000000"/>
                </a:solidFill>
                <a:latin typeface="Times New Roman"/>
                <a:cs typeface="Courier New" pitchFamily="49" charset="0"/>
              </a:rPr>
              <a:t>‘</a:t>
            </a:r>
            <a:r>
              <a:rPr lang="en-US" sz="2400" b="1" dirty="0">
                <a:solidFill>
                  <a:srgbClr val="000000"/>
                </a:solidFill>
                <a:latin typeface="Courier New" pitchFamily="49" charset="0"/>
                <a:cs typeface="Courier New" pitchFamily="49" charset="0"/>
              </a:rPr>
              <a:t>peter</a:t>
            </a:r>
            <a:r>
              <a:rPr lang="en-US" sz="2400" b="1" dirty="0">
                <a:solidFill>
                  <a:srgbClr val="000000"/>
                </a:solidFill>
                <a:latin typeface="Times New Roman"/>
                <a:cs typeface="Courier New" pitchFamily="49" charset="0"/>
              </a:rPr>
              <a:t>’</a:t>
            </a:r>
            <a:r>
              <a:rPr lang="en-US" sz="2400" b="1" dirty="0">
                <a:solidFill>
                  <a:srgbClr val="000000"/>
                </a:solidFill>
                <a:latin typeface="Courier New" pitchFamily="49" charset="0"/>
                <a:cs typeface="Courier New" pitchFamily="49" charset="0"/>
              </a:rPr>
              <a:t>;</a:t>
            </a:r>
          </a:p>
          <a:p>
            <a:pPr defTabSz="457200" eaLnBrk="0" hangingPunct="0">
              <a:lnSpc>
                <a:spcPct val="65000"/>
              </a:lnSpc>
              <a:spcBef>
                <a:spcPct val="40000"/>
              </a:spcBef>
              <a:defRPr/>
            </a:pPr>
            <a:r>
              <a:rPr lang="en-US" sz="2400" b="1" dirty="0">
                <a:solidFill>
                  <a:srgbClr val="000000"/>
                </a:solidFill>
                <a:latin typeface="Courier New" pitchFamily="49" charset="0"/>
                <a:cs typeface="Courier New" pitchFamily="49" charset="0"/>
              </a:rPr>
              <a:t>  emp</a:t>
            </a:r>
            <a:r>
              <a:rPr lang="en-US" b="1" dirty="0">
                <a:solidFill>
                  <a:srgbClr val="000000"/>
                </a:solidFill>
              </a:rPr>
              <a:t>_</a:t>
            </a:r>
            <a:r>
              <a:rPr lang="en-US" sz="2400" b="1" dirty="0">
                <a:solidFill>
                  <a:srgbClr val="000000"/>
                </a:solidFill>
                <a:latin typeface="Courier New" pitchFamily="49" charset="0"/>
                <a:cs typeface="Courier New" pitchFamily="49" charset="0"/>
              </a:rPr>
              <a:t>record.age:=45;</a:t>
            </a:r>
          </a:p>
          <a:p>
            <a:pPr defTabSz="457200" eaLnBrk="0" hangingPunct="0">
              <a:lnSpc>
                <a:spcPct val="65000"/>
              </a:lnSpc>
              <a:spcBef>
                <a:spcPct val="40000"/>
              </a:spcBef>
              <a:defRPr/>
            </a:pPr>
            <a:r>
              <a:rPr lang="en-US" sz="2400" b="1" dirty="0">
                <a:solidFill>
                  <a:srgbClr val="000000"/>
                </a:solidFill>
                <a:latin typeface="Times New Roman"/>
                <a:cs typeface="Courier New" pitchFamily="49" charset="0"/>
              </a:rPr>
              <a:t>…</a:t>
            </a:r>
            <a:endParaRPr lang="en-US" sz="2400" b="1" dirty="0">
              <a:solidFill>
                <a:srgbClr val="000000"/>
              </a:solidFill>
              <a:latin typeface="Courier New" pitchFamily="49" charset="0"/>
              <a:cs typeface="Courier New" pitchFamily="49"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1027"/>
          <p:cNvSpPr>
            <a:spLocks noGrp="1" noChangeArrowheads="1"/>
          </p:cNvSpPr>
          <p:nvPr>
            <p:ph idx="1"/>
          </p:nvPr>
        </p:nvSpPr>
        <p:spPr>
          <a:xfrm>
            <a:off x="381000" y="1676400"/>
            <a:ext cx="8458200" cy="4419600"/>
          </a:xfrm>
        </p:spPr>
        <p:txBody>
          <a:bodyPr>
            <a:normAutofit lnSpcReduction="10000"/>
          </a:bodyPr>
          <a:lstStyle/>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Set </a:t>
            </a:r>
            <a:r>
              <a:rPr lang="en-US" sz="2400" b="1" dirty="0" err="1">
                <a:latin typeface="Courier New" pitchFamily="49" charset="0"/>
              </a:rPr>
              <a:t>serveroutput</a:t>
            </a:r>
            <a:r>
              <a:rPr lang="en-US" sz="2400" b="1" dirty="0">
                <a:latin typeface="Courier New" pitchFamily="49" charset="0"/>
              </a:rPr>
              <a:t> on</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DECLARE</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  </a:t>
            </a:r>
            <a:r>
              <a:rPr lang="en-US" sz="2400" b="1" dirty="0" err="1">
                <a:latin typeface="Courier New" pitchFamily="49" charset="0"/>
              </a:rPr>
              <a:t>v_inv_value</a:t>
            </a:r>
            <a:r>
              <a:rPr lang="en-US" sz="2400" b="1" dirty="0">
                <a:latin typeface="Courier New" pitchFamily="49" charset="0"/>
              </a:rPr>
              <a:t>  number(10,2);</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	</a:t>
            </a:r>
            <a:r>
              <a:rPr lang="en-US" sz="2400" b="1" dirty="0" err="1">
                <a:latin typeface="Courier New" pitchFamily="49" charset="0"/>
              </a:rPr>
              <a:t>v_price</a:t>
            </a:r>
            <a:r>
              <a:rPr lang="en-US" sz="2400" b="1" dirty="0">
                <a:latin typeface="Courier New" pitchFamily="49" charset="0"/>
              </a:rPr>
              <a:t>	     number(8,2)  :=  10.25;</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  </a:t>
            </a:r>
            <a:r>
              <a:rPr lang="en-US" sz="2400" b="1" dirty="0" err="1">
                <a:latin typeface="Courier New" pitchFamily="49" charset="0"/>
              </a:rPr>
              <a:t>v_quantity</a:t>
            </a:r>
            <a:r>
              <a:rPr lang="en-US" sz="2400" b="1" dirty="0">
                <a:latin typeface="Courier New" pitchFamily="49" charset="0"/>
              </a:rPr>
              <a:t>	number(8,0)  :=  400;</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BEGIN</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	</a:t>
            </a:r>
            <a:r>
              <a:rPr lang="en-US" sz="2400" b="1" dirty="0" err="1">
                <a:latin typeface="Courier New" pitchFamily="49" charset="0"/>
              </a:rPr>
              <a:t>v_inv_value</a:t>
            </a:r>
            <a:r>
              <a:rPr lang="en-US" sz="2400" b="1" dirty="0">
                <a:latin typeface="Courier New" pitchFamily="49" charset="0"/>
              </a:rPr>
              <a:t> := </a:t>
            </a:r>
            <a:r>
              <a:rPr lang="en-US" sz="2400" b="1" dirty="0" err="1">
                <a:latin typeface="Courier New" pitchFamily="49" charset="0"/>
              </a:rPr>
              <a:t>v_price</a:t>
            </a:r>
            <a:r>
              <a:rPr lang="en-US" sz="2400" b="1" dirty="0">
                <a:latin typeface="Courier New" pitchFamily="49" charset="0"/>
              </a:rPr>
              <a:t> * </a:t>
            </a:r>
            <a:r>
              <a:rPr lang="en-US" sz="2400" b="1" dirty="0" err="1">
                <a:latin typeface="Courier New" pitchFamily="49" charset="0"/>
              </a:rPr>
              <a:t>v_quantity</a:t>
            </a:r>
            <a:r>
              <a:rPr lang="en-US" sz="2400" b="1" dirty="0">
                <a:latin typeface="Courier New" pitchFamily="49" charset="0"/>
              </a:rPr>
              <a:t>;</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  dbms_output.put('The value is: ');</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  </a:t>
            </a:r>
            <a:r>
              <a:rPr lang="en-US" sz="2400" b="1" dirty="0" err="1">
                <a:latin typeface="Courier New" pitchFamily="49" charset="0"/>
              </a:rPr>
              <a:t>dbms_output.put_line</a:t>
            </a:r>
            <a:r>
              <a:rPr lang="en-US" sz="2400" b="1" dirty="0">
                <a:latin typeface="Courier New" pitchFamily="49" charset="0"/>
              </a:rPr>
              <a:t>(</a:t>
            </a:r>
            <a:r>
              <a:rPr lang="en-US" sz="2400" b="1" dirty="0" err="1">
                <a:latin typeface="Courier New" pitchFamily="49" charset="0"/>
              </a:rPr>
              <a:t>v_inv_value</a:t>
            </a:r>
            <a:r>
              <a:rPr lang="en-US" sz="2400" b="1" dirty="0">
                <a:latin typeface="Courier New" pitchFamily="49" charset="0"/>
              </a:rPr>
              <a:t>);</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END;</a:t>
            </a:r>
          </a:p>
          <a:p>
            <a:pPr marL="274320" indent="-274320" fontAlgn="auto">
              <a:lnSpc>
                <a:spcPct val="90000"/>
              </a:lnSpc>
              <a:spcBef>
                <a:spcPts val="580"/>
              </a:spcBef>
              <a:spcAft>
                <a:spcPts val="0"/>
              </a:spcAft>
              <a:buClr>
                <a:schemeClr val="accent3"/>
              </a:buClr>
              <a:buFontTx/>
              <a:buNone/>
              <a:defRPr/>
            </a:pPr>
            <a:r>
              <a:rPr lang="en-US" sz="2400" b="1" dirty="0">
                <a:latin typeface="Courier New" pitchFamily="49" charset="0"/>
              </a:rPr>
              <a:t>/</a:t>
            </a:r>
          </a:p>
        </p:txBody>
      </p:sp>
      <p:sp>
        <p:nvSpPr>
          <p:cNvPr id="38914" name="Rectangle 1026"/>
          <p:cNvSpPr>
            <a:spLocks noGrp="1" noChangeArrowheads="1"/>
          </p:cNvSpPr>
          <p:nvPr>
            <p:ph type="title"/>
          </p:nvPr>
        </p:nvSpPr>
        <p:spPr>
          <a:xfrm>
            <a:off x="1143000" y="228600"/>
            <a:ext cx="7772400" cy="838200"/>
          </a:xfrm>
        </p:spPr>
        <p:txBody>
          <a:bodyPr/>
          <a:lstStyle/>
          <a:p>
            <a:r>
              <a:rPr lang="en-US" dirty="0" smtClean="0"/>
              <a:t>PL/SQL Sample Program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04800" y="1143000"/>
            <a:ext cx="8534400" cy="4953000"/>
          </a:xfrm>
        </p:spPr>
        <p:txBody>
          <a:bodyPr/>
          <a:lstStyle/>
          <a:p>
            <a:pPr>
              <a:buFontTx/>
              <a:buNone/>
            </a:pPr>
            <a:r>
              <a:rPr lang="en-US" sz="2400" b="1" dirty="0" smtClean="0">
                <a:latin typeface="Courier New" pitchFamily="49" charset="0"/>
              </a:rPr>
              <a:t>DECLARE</a:t>
            </a:r>
          </a:p>
          <a:p>
            <a:pPr>
              <a:buFontTx/>
              <a:buNone/>
            </a:pPr>
            <a:r>
              <a:rPr lang="en-US" sz="2400" b="1" dirty="0" smtClean="0">
                <a:latin typeface="Courier New" pitchFamily="49" charset="0"/>
              </a:rPr>
              <a:t>   </a:t>
            </a:r>
            <a:r>
              <a:rPr lang="en-US" sz="2400" b="1" dirty="0" err="1" smtClean="0">
                <a:latin typeface="Courier New" pitchFamily="49" charset="0"/>
              </a:rPr>
              <a:t>v_salary</a:t>
            </a:r>
            <a:r>
              <a:rPr lang="en-US" sz="2400" b="1" dirty="0" smtClean="0">
                <a:latin typeface="Courier New" pitchFamily="49" charset="0"/>
              </a:rPr>
              <a:t> number(9,2) := 40000;</a:t>
            </a:r>
          </a:p>
          <a:p>
            <a:pPr>
              <a:buFontTx/>
              <a:buNone/>
            </a:pPr>
            <a:r>
              <a:rPr lang="en-US" sz="2400" b="1" dirty="0" smtClean="0">
                <a:latin typeface="Courier New" pitchFamily="49" charset="0"/>
              </a:rPr>
              <a:t>BEGIN</a:t>
            </a:r>
          </a:p>
          <a:p>
            <a:pPr>
              <a:buFontTx/>
              <a:buNone/>
            </a:pPr>
            <a:r>
              <a:rPr lang="en-US" sz="2400" b="1" dirty="0" smtClean="0">
                <a:latin typeface="Courier New" pitchFamily="49" charset="0"/>
              </a:rPr>
              <a:t>   </a:t>
            </a:r>
            <a:r>
              <a:rPr lang="en-US" sz="2400" b="1" dirty="0" smtClean="0">
                <a:solidFill>
                  <a:schemeClr val="accent2"/>
                </a:solidFill>
                <a:latin typeface="Courier New" pitchFamily="49" charset="0"/>
              </a:rPr>
              <a:t>/*</a:t>
            </a:r>
            <a:r>
              <a:rPr lang="en-US" sz="2400" b="1" dirty="0" smtClean="0">
                <a:latin typeface="Courier New" pitchFamily="49" charset="0"/>
              </a:rPr>
              <a:t> this is a multi-line comment that</a:t>
            </a:r>
          </a:p>
          <a:p>
            <a:pPr>
              <a:buFontTx/>
              <a:buNone/>
            </a:pPr>
            <a:r>
              <a:rPr lang="en-US" sz="2400" b="1" dirty="0" smtClean="0">
                <a:latin typeface="Courier New" pitchFamily="49" charset="0"/>
              </a:rPr>
              <a:t>      will be ignored by the pl/</a:t>
            </a:r>
            <a:r>
              <a:rPr lang="en-US" sz="2400" b="1" dirty="0" err="1" smtClean="0">
                <a:latin typeface="Courier New" pitchFamily="49" charset="0"/>
              </a:rPr>
              <a:t>sql</a:t>
            </a:r>
            <a:endParaRPr lang="en-US" sz="2400" b="1" dirty="0" smtClean="0">
              <a:latin typeface="Courier New" pitchFamily="49" charset="0"/>
            </a:endParaRPr>
          </a:p>
          <a:p>
            <a:pPr>
              <a:buFontTx/>
              <a:buNone/>
            </a:pPr>
            <a:r>
              <a:rPr lang="en-US" sz="2400" b="1" dirty="0" smtClean="0">
                <a:latin typeface="Courier New" pitchFamily="49" charset="0"/>
              </a:rPr>
              <a:t>      interpreter  </a:t>
            </a:r>
            <a:r>
              <a:rPr lang="en-US" sz="2400" b="1" dirty="0" smtClean="0">
                <a:solidFill>
                  <a:schemeClr val="accent2"/>
                </a:solidFill>
                <a:latin typeface="Courier New" pitchFamily="49" charset="0"/>
              </a:rPr>
              <a:t>*/</a:t>
            </a:r>
          </a:p>
          <a:p>
            <a:pPr>
              <a:buFontTx/>
              <a:buNone/>
            </a:pPr>
            <a:r>
              <a:rPr lang="en-US" sz="2400" b="1" dirty="0" smtClean="0">
                <a:latin typeface="Courier New" pitchFamily="49" charset="0"/>
              </a:rPr>
              <a:t>   </a:t>
            </a:r>
            <a:r>
              <a:rPr lang="en-US" sz="2400" b="1" dirty="0" err="1" smtClean="0">
                <a:latin typeface="Courier New" pitchFamily="49" charset="0"/>
              </a:rPr>
              <a:t>v_salary</a:t>
            </a:r>
            <a:r>
              <a:rPr lang="en-US" sz="2400" b="1" dirty="0" smtClean="0">
                <a:latin typeface="Courier New" pitchFamily="49" charset="0"/>
              </a:rPr>
              <a:t> := </a:t>
            </a:r>
            <a:r>
              <a:rPr lang="en-US" sz="2400" b="1" dirty="0" err="1" smtClean="0">
                <a:latin typeface="Courier New" pitchFamily="49" charset="0"/>
              </a:rPr>
              <a:t>v_salary</a:t>
            </a:r>
            <a:r>
              <a:rPr lang="en-US" sz="2400" b="1" dirty="0" smtClean="0">
                <a:latin typeface="Courier New" pitchFamily="49" charset="0"/>
              </a:rPr>
              <a:t> * 2; -- nice raise</a:t>
            </a:r>
          </a:p>
          <a:p>
            <a:pPr>
              <a:buFontTx/>
              <a:buNone/>
            </a:pPr>
            <a:r>
              <a:rPr lang="en-US" sz="2400" b="1" dirty="0" smtClean="0">
                <a:latin typeface="Courier New" pitchFamily="49" charset="0"/>
              </a:rPr>
              <a:t>END; </a:t>
            </a:r>
            <a:r>
              <a:rPr lang="en-US" sz="2400" b="1" dirty="0" smtClean="0">
                <a:solidFill>
                  <a:schemeClr val="accent2"/>
                </a:solidFill>
                <a:latin typeface="Courier New" pitchFamily="49" charset="0"/>
              </a:rPr>
              <a:t>--</a:t>
            </a:r>
            <a:r>
              <a:rPr lang="en-US" sz="2400" b="1" dirty="0" smtClean="0">
                <a:latin typeface="Courier New" pitchFamily="49" charset="0"/>
              </a:rPr>
              <a:t> end of program</a:t>
            </a:r>
          </a:p>
        </p:txBody>
      </p:sp>
      <p:sp>
        <p:nvSpPr>
          <p:cNvPr id="40962" name="Rectangle 2"/>
          <p:cNvSpPr>
            <a:spLocks noGrp="1" noChangeArrowheads="1"/>
          </p:cNvSpPr>
          <p:nvPr>
            <p:ph type="title"/>
          </p:nvPr>
        </p:nvSpPr>
        <p:spPr>
          <a:xfrm>
            <a:off x="685800" y="228600"/>
            <a:ext cx="8229600" cy="838200"/>
          </a:xfrm>
        </p:spPr>
        <p:txBody>
          <a:bodyPr/>
          <a:lstStyle/>
          <a:p>
            <a:r>
              <a:rPr lang="en-US" dirty="0" smtClean="0"/>
              <a:t>PL/SQL Comments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685800" y="990600"/>
            <a:ext cx="7772400" cy="5105400"/>
          </a:xfrm>
        </p:spPr>
        <p:txBody>
          <a:bodyPr>
            <a:noAutofit/>
          </a:bodyPr>
          <a:lstStyle/>
          <a:p>
            <a:pPr marL="274320" indent="-274320" fontAlgn="auto">
              <a:lnSpc>
                <a:spcPct val="120000"/>
              </a:lnSpc>
              <a:spcBef>
                <a:spcPts val="0"/>
              </a:spcBef>
              <a:spcAft>
                <a:spcPts val="0"/>
              </a:spcAft>
              <a:buClr>
                <a:schemeClr val="accent3"/>
              </a:buClr>
              <a:buFont typeface="Wingdings 2"/>
              <a:buChar char=""/>
              <a:defRPr/>
            </a:pPr>
            <a:r>
              <a:rPr lang="en-US" sz="2200" dirty="0" smtClean="0"/>
              <a:t>CHR(</a:t>
            </a:r>
            <a:r>
              <a:rPr lang="en-US" sz="2200" dirty="0" err="1" smtClean="0"/>
              <a:t>asciivalue</a:t>
            </a:r>
            <a:r>
              <a:rPr lang="en-US" sz="2200" dirty="0" smtClean="0"/>
              <a:t>) </a:t>
            </a:r>
          </a:p>
          <a:p>
            <a:pPr marL="274320" indent="-274320" fontAlgn="auto">
              <a:lnSpc>
                <a:spcPct val="120000"/>
              </a:lnSpc>
              <a:spcBef>
                <a:spcPts val="0"/>
              </a:spcBef>
              <a:spcAft>
                <a:spcPts val="0"/>
              </a:spcAft>
              <a:buClr>
                <a:schemeClr val="accent3"/>
              </a:buClr>
              <a:buFont typeface="Wingdings 2"/>
              <a:buChar char=""/>
              <a:defRPr/>
            </a:pPr>
            <a:r>
              <a:rPr lang="en-US" sz="2200" dirty="0" smtClean="0"/>
              <a:t>ASCII(string)</a:t>
            </a:r>
          </a:p>
          <a:p>
            <a:pPr marL="274320" indent="-274320" fontAlgn="auto">
              <a:lnSpc>
                <a:spcPct val="120000"/>
              </a:lnSpc>
              <a:spcBef>
                <a:spcPts val="0"/>
              </a:spcBef>
              <a:spcAft>
                <a:spcPts val="0"/>
              </a:spcAft>
              <a:buClr>
                <a:schemeClr val="accent3"/>
              </a:buClr>
              <a:buFont typeface="Wingdings 2"/>
              <a:buChar char=""/>
              <a:defRPr/>
            </a:pPr>
            <a:r>
              <a:rPr lang="en-US" sz="2200" dirty="0" smtClean="0"/>
              <a:t>LOWER(string)</a:t>
            </a:r>
          </a:p>
          <a:p>
            <a:pPr marL="274320" indent="-274320" fontAlgn="auto">
              <a:lnSpc>
                <a:spcPct val="120000"/>
              </a:lnSpc>
              <a:spcBef>
                <a:spcPts val="0"/>
              </a:spcBef>
              <a:spcAft>
                <a:spcPts val="0"/>
              </a:spcAft>
              <a:buClr>
                <a:schemeClr val="accent3"/>
              </a:buClr>
              <a:buFont typeface="Wingdings 2"/>
              <a:buChar char=""/>
              <a:defRPr/>
            </a:pPr>
            <a:r>
              <a:rPr lang="en-US" sz="2200" dirty="0" smtClean="0"/>
              <a:t>SUBSTR(</a:t>
            </a:r>
            <a:r>
              <a:rPr lang="en-US" sz="2200" dirty="0" err="1" smtClean="0"/>
              <a:t>string,start,substrlength</a:t>
            </a:r>
            <a:r>
              <a:rPr lang="en-US" sz="2200" dirty="0" smtClean="0"/>
              <a:t>)</a:t>
            </a:r>
          </a:p>
          <a:p>
            <a:pPr marL="274320" indent="-274320" fontAlgn="auto">
              <a:lnSpc>
                <a:spcPct val="120000"/>
              </a:lnSpc>
              <a:spcBef>
                <a:spcPts val="0"/>
              </a:spcBef>
              <a:spcAft>
                <a:spcPts val="0"/>
              </a:spcAft>
              <a:buClr>
                <a:schemeClr val="accent3"/>
              </a:buClr>
              <a:buFont typeface="Wingdings 2"/>
              <a:buChar char=""/>
              <a:defRPr/>
            </a:pPr>
            <a:r>
              <a:rPr lang="en-US" sz="2200" dirty="0" smtClean="0"/>
              <a:t>LTRIM(string)</a:t>
            </a:r>
          </a:p>
          <a:p>
            <a:pPr marL="274320" indent="-274320" fontAlgn="auto">
              <a:lnSpc>
                <a:spcPct val="120000"/>
              </a:lnSpc>
              <a:spcBef>
                <a:spcPts val="0"/>
              </a:spcBef>
              <a:spcAft>
                <a:spcPts val="0"/>
              </a:spcAft>
              <a:buClr>
                <a:schemeClr val="accent3"/>
              </a:buClr>
              <a:buFont typeface="Wingdings 2"/>
              <a:buChar char=""/>
              <a:defRPr/>
            </a:pPr>
            <a:r>
              <a:rPr lang="en-US" sz="2200" dirty="0" smtClean="0"/>
              <a:t>RTRIM(string)</a:t>
            </a:r>
          </a:p>
          <a:p>
            <a:pPr marL="274320" indent="-274320" fontAlgn="auto">
              <a:lnSpc>
                <a:spcPct val="120000"/>
              </a:lnSpc>
              <a:spcBef>
                <a:spcPts val="0"/>
              </a:spcBef>
              <a:spcAft>
                <a:spcPts val="0"/>
              </a:spcAft>
              <a:buClr>
                <a:schemeClr val="accent3"/>
              </a:buClr>
              <a:buFont typeface="Wingdings 2"/>
              <a:buChar char=""/>
              <a:defRPr/>
            </a:pPr>
            <a:r>
              <a:rPr lang="en-US" sz="2200" dirty="0" smtClean="0"/>
              <a:t>LPAD(</a:t>
            </a:r>
            <a:r>
              <a:rPr lang="en-US" sz="2200" dirty="0" err="1" smtClean="0"/>
              <a:t>string_to_be_padded</a:t>
            </a:r>
            <a:r>
              <a:rPr lang="en-US" sz="2200" dirty="0" smtClean="0"/>
              <a:t>, </a:t>
            </a:r>
            <a:r>
              <a:rPr lang="en-US" sz="2200" dirty="0" err="1" smtClean="0"/>
              <a:t>spaces_to_pad</a:t>
            </a:r>
            <a:r>
              <a:rPr lang="en-US" sz="2200" dirty="0" smtClean="0"/>
              <a:t>, |</a:t>
            </a:r>
            <a:r>
              <a:rPr lang="en-US" sz="2200" dirty="0" err="1" smtClean="0"/>
              <a:t>string_to_pad_with</a:t>
            </a:r>
            <a:r>
              <a:rPr lang="en-US" sz="2200" dirty="0" smtClean="0"/>
              <a:t>|)</a:t>
            </a:r>
          </a:p>
          <a:p>
            <a:pPr marL="274320" indent="-274320" fontAlgn="auto">
              <a:lnSpc>
                <a:spcPct val="120000"/>
              </a:lnSpc>
              <a:spcBef>
                <a:spcPts val="0"/>
              </a:spcBef>
              <a:spcAft>
                <a:spcPts val="0"/>
              </a:spcAft>
              <a:buClr>
                <a:schemeClr val="accent3"/>
              </a:buClr>
              <a:buFont typeface="Wingdings 2"/>
              <a:buChar char=""/>
              <a:defRPr/>
            </a:pPr>
            <a:r>
              <a:rPr lang="en-US" sz="2200" dirty="0" smtClean="0"/>
              <a:t>RPAD(</a:t>
            </a:r>
            <a:r>
              <a:rPr lang="en-US" sz="2200" dirty="0" err="1" smtClean="0"/>
              <a:t>string_to_be_padded</a:t>
            </a:r>
            <a:r>
              <a:rPr lang="en-US" sz="2200" dirty="0" smtClean="0"/>
              <a:t>, </a:t>
            </a:r>
            <a:r>
              <a:rPr lang="en-US" sz="2200" dirty="0" err="1" smtClean="0"/>
              <a:t>spaces_to_pad</a:t>
            </a:r>
            <a:r>
              <a:rPr lang="en-US" sz="2200" dirty="0" smtClean="0"/>
              <a:t>, |</a:t>
            </a:r>
            <a:r>
              <a:rPr lang="en-US" sz="2200" dirty="0" err="1" smtClean="0"/>
              <a:t>string_to_pad_with</a:t>
            </a:r>
            <a:r>
              <a:rPr lang="en-US" sz="2200" dirty="0" smtClean="0"/>
              <a:t>|)</a:t>
            </a:r>
          </a:p>
          <a:p>
            <a:pPr marL="274320" indent="-274320" fontAlgn="auto">
              <a:lnSpc>
                <a:spcPct val="120000"/>
              </a:lnSpc>
              <a:spcBef>
                <a:spcPts val="0"/>
              </a:spcBef>
              <a:spcAft>
                <a:spcPts val="0"/>
              </a:spcAft>
              <a:buClr>
                <a:schemeClr val="accent3"/>
              </a:buClr>
              <a:buFont typeface="Wingdings 2"/>
              <a:buChar char=""/>
              <a:defRPr/>
            </a:pPr>
            <a:r>
              <a:rPr lang="en-US" sz="2200" dirty="0" smtClean="0"/>
              <a:t>REPLACE(string, </a:t>
            </a:r>
            <a:r>
              <a:rPr lang="en-US" sz="2200" dirty="0" err="1" smtClean="0"/>
              <a:t>searchstring</a:t>
            </a:r>
            <a:r>
              <a:rPr lang="en-US" sz="2200" dirty="0" smtClean="0"/>
              <a:t>, </a:t>
            </a:r>
            <a:r>
              <a:rPr lang="en-US" sz="2200" dirty="0" err="1" smtClean="0"/>
              <a:t>replacestring</a:t>
            </a:r>
            <a:r>
              <a:rPr lang="en-US" sz="2200" dirty="0" smtClean="0"/>
              <a:t>)</a:t>
            </a:r>
          </a:p>
          <a:p>
            <a:pPr marL="274320" indent="-274320" fontAlgn="auto">
              <a:lnSpc>
                <a:spcPct val="120000"/>
              </a:lnSpc>
              <a:spcBef>
                <a:spcPts val="0"/>
              </a:spcBef>
              <a:spcAft>
                <a:spcPts val="0"/>
              </a:spcAft>
              <a:buClr>
                <a:schemeClr val="accent3"/>
              </a:buClr>
              <a:buFont typeface="Wingdings 2"/>
              <a:buChar char=""/>
              <a:defRPr/>
            </a:pPr>
            <a:r>
              <a:rPr lang="en-US" sz="2200" dirty="0" smtClean="0"/>
              <a:t>UPPER(string)</a:t>
            </a:r>
          </a:p>
          <a:p>
            <a:pPr marL="274320" indent="-274320" fontAlgn="auto">
              <a:lnSpc>
                <a:spcPct val="120000"/>
              </a:lnSpc>
              <a:spcBef>
                <a:spcPts val="0"/>
              </a:spcBef>
              <a:spcAft>
                <a:spcPts val="0"/>
              </a:spcAft>
              <a:buClr>
                <a:schemeClr val="accent3"/>
              </a:buClr>
              <a:buFont typeface="Wingdings 2"/>
              <a:buChar char=""/>
              <a:defRPr/>
            </a:pPr>
            <a:r>
              <a:rPr lang="en-US" sz="2200" dirty="0" smtClean="0"/>
              <a:t>INITCAP(string)</a:t>
            </a:r>
          </a:p>
          <a:p>
            <a:pPr marL="274320" indent="-274320" fontAlgn="auto">
              <a:lnSpc>
                <a:spcPct val="120000"/>
              </a:lnSpc>
              <a:spcBef>
                <a:spcPts val="0"/>
              </a:spcBef>
              <a:spcAft>
                <a:spcPts val="0"/>
              </a:spcAft>
              <a:buClr>
                <a:schemeClr val="accent3"/>
              </a:buClr>
              <a:buFont typeface="Wingdings 2"/>
              <a:buChar char=""/>
              <a:defRPr/>
            </a:pPr>
            <a:r>
              <a:rPr lang="en-US" sz="2200" dirty="0" smtClean="0"/>
              <a:t>LENGTH(string)</a:t>
            </a:r>
          </a:p>
          <a:p>
            <a:pPr marL="274320" indent="-274320" fontAlgn="auto">
              <a:lnSpc>
                <a:spcPct val="120000"/>
              </a:lnSpc>
              <a:spcBef>
                <a:spcPts val="0"/>
              </a:spcBef>
              <a:spcAft>
                <a:spcPts val="0"/>
              </a:spcAft>
              <a:buClr>
                <a:schemeClr val="accent3"/>
              </a:buClr>
              <a:buFont typeface="Wingdings 2"/>
              <a:buChar char=""/>
              <a:defRPr/>
            </a:pPr>
            <a:endParaRPr lang="en-US" sz="2200" dirty="0" smtClean="0"/>
          </a:p>
        </p:txBody>
      </p:sp>
      <p:sp>
        <p:nvSpPr>
          <p:cNvPr id="56322" name="Rectangle 2"/>
          <p:cNvSpPr>
            <a:spLocks noGrp="1" noChangeArrowheads="1"/>
          </p:cNvSpPr>
          <p:nvPr>
            <p:ph type="title"/>
          </p:nvPr>
        </p:nvSpPr>
        <p:spPr>
          <a:xfrm>
            <a:off x="457200" y="76200"/>
            <a:ext cx="8458200" cy="914400"/>
          </a:xfrm>
        </p:spPr>
        <p:txBody>
          <a:bodyPr/>
          <a:lstStyle/>
          <a:p>
            <a:r>
              <a:rPr lang="en-US" sz="3600" dirty="0" smtClean="0"/>
              <a:t>COMMON PL/SQL STRING FUNCTIONS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685800" y="1447800"/>
            <a:ext cx="7772400" cy="4648200"/>
          </a:xfrm>
        </p:spPr>
        <p:txBody>
          <a:bodyPr/>
          <a:lstStyle/>
          <a:p>
            <a:r>
              <a:rPr lang="en-US" sz="2400" smtClean="0"/>
              <a:t>ABS(value) </a:t>
            </a:r>
          </a:p>
          <a:p>
            <a:r>
              <a:rPr lang="en-US" sz="2400" smtClean="0"/>
              <a:t>ROUND(value, precision)</a:t>
            </a:r>
          </a:p>
          <a:p>
            <a:r>
              <a:rPr lang="en-US" sz="2400" smtClean="0"/>
              <a:t>MOD(value,divisor)</a:t>
            </a:r>
          </a:p>
          <a:p>
            <a:r>
              <a:rPr lang="en-US" sz="2400" smtClean="0"/>
              <a:t>SQRT(value)</a:t>
            </a:r>
          </a:p>
          <a:p>
            <a:r>
              <a:rPr lang="en-US" sz="2400" smtClean="0"/>
              <a:t>TRUNC(value,|precision|)</a:t>
            </a:r>
          </a:p>
          <a:p>
            <a:r>
              <a:rPr lang="en-US" sz="2400" smtClean="0"/>
              <a:t>LEAST(exp1, exp2…)</a:t>
            </a:r>
          </a:p>
          <a:p>
            <a:r>
              <a:rPr lang="en-US" sz="2400" smtClean="0"/>
              <a:t>GREATEST(exp1, exp2…)</a:t>
            </a:r>
          </a:p>
          <a:p>
            <a:pPr>
              <a:buFontTx/>
              <a:buNone/>
            </a:pPr>
            <a:endParaRPr lang="en-US" sz="2400" smtClean="0"/>
          </a:p>
        </p:txBody>
      </p:sp>
      <p:sp>
        <p:nvSpPr>
          <p:cNvPr id="57346" name="Rectangle 2"/>
          <p:cNvSpPr>
            <a:spLocks noGrp="1" noChangeArrowheads="1"/>
          </p:cNvSpPr>
          <p:nvPr>
            <p:ph type="title"/>
          </p:nvPr>
        </p:nvSpPr>
        <p:spPr>
          <a:xfrm>
            <a:off x="228600" y="152400"/>
            <a:ext cx="8686800" cy="762000"/>
          </a:xfrm>
        </p:spPr>
        <p:txBody>
          <a:bodyPr/>
          <a:lstStyle/>
          <a:p>
            <a:r>
              <a:rPr lang="en-US" sz="3600" dirty="0" smtClean="0"/>
              <a:t>COMMON  PL/SQL NUMERIC FUNCTIONS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42950"/>
          </a:xfrm>
        </p:spPr>
        <p:txBody>
          <a:bodyPr>
            <a:normAutofit fontScale="90000"/>
          </a:bodyPr>
          <a:lstStyle/>
          <a:p>
            <a:r>
              <a:rPr lang="en-IN" dirty="0" smtClean="0"/>
              <a:t/>
            </a:r>
            <a:br>
              <a:rPr lang="en-IN" dirty="0" smtClean="0"/>
            </a:br>
            <a:endParaRPr lang="en-IN" sz="4400" dirty="0"/>
          </a:p>
        </p:txBody>
      </p:sp>
      <p:sp>
        <p:nvSpPr>
          <p:cNvPr id="4" name="TextBox 3"/>
          <p:cNvSpPr txBox="1"/>
          <p:nvPr/>
        </p:nvSpPr>
        <p:spPr>
          <a:xfrm>
            <a:off x="228600" y="609600"/>
            <a:ext cx="8534400" cy="6186309"/>
          </a:xfrm>
          <a:prstGeom prst="rect">
            <a:avLst/>
          </a:prstGeom>
          <a:solidFill>
            <a:srgbClr val="FFFFCC"/>
          </a:solidFill>
        </p:spPr>
        <p:txBody>
          <a:bodyPr wrap="square" rtlCol="0">
            <a:spAutoFit/>
          </a:bodyPr>
          <a:lstStyle/>
          <a:p>
            <a:r>
              <a:rPr lang="en-IN" sz="1800" b="1" dirty="0" smtClean="0">
                <a:solidFill>
                  <a:schemeClr val="bg1"/>
                </a:solidFill>
              </a:rPr>
              <a:t>DECLARE </a:t>
            </a:r>
          </a:p>
          <a:p>
            <a:r>
              <a:rPr lang="en-IN" sz="1800" b="1" dirty="0" smtClean="0">
                <a:solidFill>
                  <a:schemeClr val="bg1"/>
                </a:solidFill>
              </a:rPr>
              <a:t>greetings varchar2(11) := 'hello world'; </a:t>
            </a:r>
          </a:p>
          <a:p>
            <a:r>
              <a:rPr lang="en-IN" sz="1800" b="1" dirty="0" smtClean="0">
                <a:solidFill>
                  <a:schemeClr val="bg1"/>
                </a:solidFill>
              </a:rPr>
              <a:t>BEGIN </a:t>
            </a:r>
          </a:p>
          <a:p>
            <a:r>
              <a:rPr lang="en-IN" sz="1800" b="1" dirty="0" err="1" smtClean="0">
                <a:solidFill>
                  <a:schemeClr val="bg1"/>
                </a:solidFill>
              </a:rPr>
              <a:t>dbms_output.put_line</a:t>
            </a:r>
            <a:r>
              <a:rPr lang="en-IN" sz="1800" b="1" dirty="0" smtClean="0">
                <a:solidFill>
                  <a:schemeClr val="bg1"/>
                </a:solidFill>
              </a:rPr>
              <a:t>(UPPER(greetings)); </a:t>
            </a:r>
          </a:p>
          <a:p>
            <a:r>
              <a:rPr lang="en-IN" sz="1800" b="1" dirty="0" err="1" smtClean="0">
                <a:solidFill>
                  <a:schemeClr val="bg1"/>
                </a:solidFill>
              </a:rPr>
              <a:t>dbms_output.put_line</a:t>
            </a:r>
            <a:r>
              <a:rPr lang="en-IN" sz="1800" b="1" dirty="0" smtClean="0">
                <a:solidFill>
                  <a:schemeClr val="bg1"/>
                </a:solidFill>
              </a:rPr>
              <a:t>(LOWER(greetings)); </a:t>
            </a:r>
          </a:p>
          <a:p>
            <a:r>
              <a:rPr lang="en-IN" sz="1800" b="1" dirty="0" err="1" smtClean="0">
                <a:solidFill>
                  <a:schemeClr val="bg1"/>
                </a:solidFill>
              </a:rPr>
              <a:t>dbms_output.put_line</a:t>
            </a:r>
            <a:r>
              <a:rPr lang="en-IN" sz="1800" b="1" dirty="0" smtClean="0">
                <a:solidFill>
                  <a:schemeClr val="bg1"/>
                </a:solidFill>
              </a:rPr>
              <a:t>(INITCAP(greetings)); </a:t>
            </a:r>
          </a:p>
          <a:p>
            <a:endParaRPr lang="en-IN" sz="1800" b="1" dirty="0" smtClean="0">
              <a:solidFill>
                <a:schemeClr val="bg1"/>
              </a:solidFill>
            </a:endParaRPr>
          </a:p>
          <a:p>
            <a:r>
              <a:rPr lang="en-IN" sz="1800" b="1" dirty="0" smtClean="0">
                <a:solidFill>
                  <a:schemeClr val="bg1"/>
                </a:solidFill>
              </a:rPr>
              <a:t>/* retrieve the first character in the string */ </a:t>
            </a:r>
          </a:p>
          <a:p>
            <a:r>
              <a:rPr lang="en-IN" sz="1800" b="1" dirty="0" err="1" smtClean="0">
                <a:solidFill>
                  <a:schemeClr val="bg1"/>
                </a:solidFill>
              </a:rPr>
              <a:t>dbms_output.put_line</a:t>
            </a:r>
            <a:r>
              <a:rPr lang="en-IN" sz="1800" b="1" dirty="0" smtClean="0">
                <a:solidFill>
                  <a:schemeClr val="bg1"/>
                </a:solidFill>
              </a:rPr>
              <a:t> ( SUBSTR (greetings, 1, 1)); </a:t>
            </a:r>
          </a:p>
          <a:p>
            <a:endParaRPr lang="en-IN" sz="1800" b="1" dirty="0" smtClean="0">
              <a:solidFill>
                <a:schemeClr val="bg1"/>
              </a:solidFill>
            </a:endParaRPr>
          </a:p>
          <a:p>
            <a:r>
              <a:rPr lang="en-IN" sz="1800" b="1" dirty="0" smtClean="0">
                <a:solidFill>
                  <a:schemeClr val="bg1"/>
                </a:solidFill>
              </a:rPr>
              <a:t>/* retrieve the last character in the string */ </a:t>
            </a:r>
          </a:p>
          <a:p>
            <a:r>
              <a:rPr lang="en-IN" sz="1800" b="1" dirty="0" err="1" smtClean="0">
                <a:solidFill>
                  <a:schemeClr val="bg1"/>
                </a:solidFill>
              </a:rPr>
              <a:t>dbms_output.put_line</a:t>
            </a:r>
            <a:r>
              <a:rPr lang="en-IN" sz="1800" b="1" dirty="0" smtClean="0">
                <a:solidFill>
                  <a:schemeClr val="bg1"/>
                </a:solidFill>
              </a:rPr>
              <a:t> ( SUBSTR (greetings, -1, 1)); </a:t>
            </a:r>
          </a:p>
          <a:p>
            <a:endParaRPr lang="en-IN" sz="1800" b="1" dirty="0" smtClean="0">
              <a:solidFill>
                <a:schemeClr val="bg1"/>
              </a:solidFill>
            </a:endParaRPr>
          </a:p>
          <a:p>
            <a:r>
              <a:rPr lang="en-IN" sz="1800" b="1" dirty="0" smtClean="0">
                <a:solidFill>
                  <a:schemeClr val="bg1"/>
                </a:solidFill>
              </a:rPr>
              <a:t>/* retrieve five characters, starting from the seventh position. */ </a:t>
            </a:r>
          </a:p>
          <a:p>
            <a:r>
              <a:rPr lang="en-IN" sz="1800" b="1" dirty="0" err="1" smtClean="0">
                <a:solidFill>
                  <a:schemeClr val="bg1"/>
                </a:solidFill>
              </a:rPr>
              <a:t>dbms_output.put_line</a:t>
            </a:r>
            <a:r>
              <a:rPr lang="en-IN" sz="1800" b="1" dirty="0" smtClean="0">
                <a:solidFill>
                  <a:schemeClr val="bg1"/>
                </a:solidFill>
              </a:rPr>
              <a:t> ( SUBSTR (greetings, 7, 5)); </a:t>
            </a:r>
          </a:p>
          <a:p>
            <a:endParaRPr lang="en-IN" sz="1800" b="1" dirty="0" smtClean="0">
              <a:solidFill>
                <a:schemeClr val="bg1"/>
              </a:solidFill>
            </a:endParaRPr>
          </a:p>
          <a:p>
            <a:r>
              <a:rPr lang="en-IN" sz="1800" b="1" dirty="0" smtClean="0">
                <a:solidFill>
                  <a:schemeClr val="bg1"/>
                </a:solidFill>
              </a:rPr>
              <a:t>/* retrieve the remainder of the string, starting from the second position. */ </a:t>
            </a:r>
          </a:p>
          <a:p>
            <a:r>
              <a:rPr lang="en-IN" sz="1800" b="1" dirty="0" err="1" smtClean="0">
                <a:solidFill>
                  <a:schemeClr val="bg1"/>
                </a:solidFill>
              </a:rPr>
              <a:t>dbms_output.put_line</a:t>
            </a:r>
            <a:r>
              <a:rPr lang="en-IN" sz="1800" b="1" dirty="0" smtClean="0">
                <a:solidFill>
                  <a:schemeClr val="bg1"/>
                </a:solidFill>
              </a:rPr>
              <a:t> ( SUBSTR (greetings, 2)); </a:t>
            </a:r>
          </a:p>
          <a:p>
            <a:endParaRPr lang="en-IN" sz="1800" b="1" dirty="0" smtClean="0">
              <a:solidFill>
                <a:schemeClr val="bg1"/>
              </a:solidFill>
            </a:endParaRPr>
          </a:p>
          <a:p>
            <a:r>
              <a:rPr lang="en-IN" sz="1800" b="1" dirty="0" smtClean="0">
                <a:solidFill>
                  <a:schemeClr val="bg1"/>
                </a:solidFill>
              </a:rPr>
              <a:t>/* find the location of the first "e" */ </a:t>
            </a:r>
          </a:p>
          <a:p>
            <a:r>
              <a:rPr lang="en-IN" sz="1800" b="1" dirty="0" err="1" smtClean="0">
                <a:solidFill>
                  <a:schemeClr val="bg1"/>
                </a:solidFill>
              </a:rPr>
              <a:t>dbms_output.put_line</a:t>
            </a:r>
            <a:r>
              <a:rPr lang="en-IN" sz="1800" b="1" dirty="0" smtClean="0">
                <a:solidFill>
                  <a:schemeClr val="bg1"/>
                </a:solidFill>
              </a:rPr>
              <a:t> ( INSTR (greetings, 'e')); </a:t>
            </a:r>
          </a:p>
          <a:p>
            <a:r>
              <a:rPr lang="en-IN" sz="1800" b="1" dirty="0" smtClean="0">
                <a:solidFill>
                  <a:schemeClr val="bg1"/>
                </a:solidFill>
              </a:rPr>
              <a:t>END; </a:t>
            </a:r>
            <a:endParaRPr lang="en-IN" sz="1800" b="1" dirty="0">
              <a:solidFill>
                <a:schemeClr val="bg1"/>
              </a:solidFill>
            </a:endParaRPr>
          </a:p>
        </p:txBody>
      </p:sp>
      <p:sp>
        <p:nvSpPr>
          <p:cNvPr id="5" name="Title 1"/>
          <p:cNvSpPr txBox="1">
            <a:spLocks/>
          </p:cNvSpPr>
          <p:nvPr/>
        </p:nvSpPr>
        <p:spPr>
          <a:xfrm>
            <a:off x="685800" y="76200"/>
            <a:ext cx="8305800" cy="533400"/>
          </a:xfrm>
          <a:prstGeom prst="rect">
            <a:avLst/>
          </a:prstGeom>
        </p:spPr>
        <p:txBody>
          <a:bodyPr anchor="ctr" anchorCtr="0">
            <a:noAutofit/>
          </a:bodyPr>
          <a:lstStyle/>
          <a:p>
            <a:pPr marL="0" marR="0" lvl="0" indent="0" algn="r" defTabSz="914400" rtl="0" eaLnBrk="0" fontAlgn="base" latinLnBrk="0" hangingPunct="0">
              <a:lnSpc>
                <a:spcPts val="4000"/>
              </a:lnSpc>
              <a:spcBef>
                <a:spcPct val="0"/>
              </a:spcBef>
              <a:spcAft>
                <a:spcPct val="0"/>
              </a:spcAft>
              <a:buClrTx/>
              <a:buSzTx/>
              <a:buFontTx/>
              <a:buNone/>
              <a:tabLst/>
              <a:defRPr/>
            </a:pPr>
            <a:r>
              <a:rPr kumimoji="0" lang="en-IN" sz="3600" b="1" i="0" u="none" strike="noStrike" kern="1200" cap="none" spc="0" normalizeH="0" baseline="0" noProof="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uLnTx/>
                <a:uFillTx/>
                <a:latin typeface="+mj-lt"/>
                <a:ea typeface="+mj-ea"/>
                <a:cs typeface="+mj-cs"/>
              </a:rPr>
              <a:t>EXAMPLE</a:t>
            </a:r>
            <a:endParaRPr kumimoji="0" lang="en-IN" sz="3600" b="1" i="0" u="none" strike="noStrike" kern="1200" cap="none" spc="0" normalizeH="0" baseline="0" noProof="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152400" y="1219200"/>
            <a:ext cx="8915400" cy="5486400"/>
          </a:xfrm>
        </p:spPr>
        <p:txBody>
          <a:bodyPr>
            <a:normAutofit/>
          </a:bodyPr>
          <a:lstStyle/>
          <a:p>
            <a:pPr lvl="0">
              <a:lnSpc>
                <a:spcPct val="100000"/>
              </a:lnSpc>
              <a:buNone/>
            </a:pPr>
            <a:r>
              <a:rPr lang="en-US" sz="2400" b="0" dirty="0" smtClean="0"/>
              <a:t>Q1: </a:t>
            </a:r>
            <a:r>
              <a:rPr lang="en-IN" sz="2400" b="0" dirty="0" smtClean="0"/>
              <a:t>Write a PL/SQL code block to find area of circles with radius greater than 3 and less than equal to 7 and store the result in a table with attributes radius and area.</a:t>
            </a:r>
            <a:endParaRPr lang="en-US" sz="2400" b="0" dirty="0" smtClean="0"/>
          </a:p>
          <a:p>
            <a:pPr lvl="0">
              <a:lnSpc>
                <a:spcPct val="100000"/>
              </a:lnSpc>
              <a:buNone/>
            </a:pPr>
            <a:endParaRPr lang="en-US" sz="2400" b="0" dirty="0" smtClean="0"/>
          </a:p>
          <a:p>
            <a:pPr lvl="0">
              <a:lnSpc>
                <a:spcPct val="100000"/>
              </a:lnSpc>
              <a:buNone/>
            </a:pPr>
            <a:r>
              <a:rPr lang="en-US" sz="2400" b="0" dirty="0" smtClean="0"/>
              <a:t>Q2: </a:t>
            </a:r>
            <a:r>
              <a:rPr lang="en-IN" sz="2400" b="0" dirty="0" smtClean="0"/>
              <a:t>Write a PL/SQL code block to find factorial of a number.</a:t>
            </a:r>
          </a:p>
          <a:p>
            <a:pPr lvl="0">
              <a:lnSpc>
                <a:spcPct val="100000"/>
              </a:lnSpc>
              <a:buNone/>
            </a:pPr>
            <a:endParaRPr lang="en-IN" sz="2400" b="0" dirty="0" smtClean="0"/>
          </a:p>
          <a:p>
            <a:pPr lvl="0">
              <a:lnSpc>
                <a:spcPct val="100000"/>
              </a:lnSpc>
              <a:buNone/>
            </a:pPr>
            <a:r>
              <a:rPr lang="en-US" sz="2400" b="0" dirty="0" smtClean="0"/>
              <a:t>Q3: </a:t>
            </a:r>
            <a:r>
              <a:rPr lang="en-IN" sz="2400" b="0" dirty="0" smtClean="0"/>
              <a:t>Write a PL/SQL code block to generate Fibonacci series.</a:t>
            </a:r>
          </a:p>
          <a:p>
            <a:pPr algn="ctr">
              <a:buFont typeface="Wingdings 3" pitchFamily="18" charset="2"/>
              <a:buNone/>
            </a:pPr>
            <a:endParaRPr lang="en-US" sz="2400" b="0" dirty="0" smtClean="0"/>
          </a:p>
          <a:p>
            <a:pPr algn="ctr">
              <a:buFont typeface="Wingdings 3" pitchFamily="18" charset="2"/>
              <a:buNone/>
            </a:pPr>
            <a:r>
              <a:rPr lang="en-US" sz="2400" b="0" dirty="0" smtClean="0"/>
              <a:t>Estimated Time: 30 Minutes.</a:t>
            </a:r>
            <a:endParaRPr lang="en-IN" sz="2400" b="0" dirty="0" smtClean="0"/>
          </a:p>
          <a:p>
            <a:endParaRPr lang="en-US" sz="2400" b="0" dirty="0" smtClean="0"/>
          </a:p>
        </p:txBody>
      </p:sp>
      <p:sp>
        <p:nvSpPr>
          <p:cNvPr id="3" name="Title 2"/>
          <p:cNvSpPr>
            <a:spLocks noGrp="1"/>
          </p:cNvSpPr>
          <p:nvPr>
            <p:ph type="title"/>
          </p:nvPr>
        </p:nvSpPr>
        <p:spPr>
          <a:xfrm>
            <a:off x="228600" y="76200"/>
            <a:ext cx="8686800" cy="914400"/>
          </a:xfrm>
        </p:spPr>
        <p:txBody>
          <a:bodyPr/>
          <a:lstStyle/>
          <a:p>
            <a:pPr algn="ctr">
              <a:defRPr/>
            </a:pPr>
            <a:r>
              <a:rPr lang="en-IN" sz="4000" dirty="0" smtClean="0"/>
              <a:t>Guided Activity-6</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8229600" cy="838200"/>
          </a:xfrm>
        </p:spPr>
        <p:txBody>
          <a:bodyPr/>
          <a:lstStyle/>
          <a:p>
            <a:pPr>
              <a:defRPr/>
            </a:pPr>
            <a:r>
              <a:rPr lang="en-US" dirty="0" smtClean="0"/>
              <a:t>%ROWTYPE - Example</a:t>
            </a:r>
            <a:endParaRPr lang="en-US" dirty="0"/>
          </a:p>
        </p:txBody>
      </p:sp>
      <p:pic>
        <p:nvPicPr>
          <p:cNvPr id="18436" name="Picture 2"/>
          <p:cNvPicPr>
            <a:picLocks noChangeAspect="1" noChangeArrowheads="1"/>
          </p:cNvPicPr>
          <p:nvPr/>
        </p:nvPicPr>
        <p:blipFill>
          <a:blip r:embed="rId2" cstate="print"/>
          <a:srcRect/>
          <a:stretch>
            <a:fillRect/>
          </a:stretch>
        </p:blipFill>
        <p:spPr bwMode="auto">
          <a:xfrm>
            <a:off x="152400" y="1225550"/>
            <a:ext cx="8839200" cy="540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066800"/>
            <a:ext cx="8458200" cy="5562600"/>
          </a:xfrm>
          <a:solidFill>
            <a:srgbClr val="FFFFCC"/>
          </a:solidFill>
        </p:spPr>
        <p:txBody>
          <a:bodyPr/>
          <a:lstStyle/>
          <a:p>
            <a:pPr>
              <a:lnSpc>
                <a:spcPct val="90000"/>
              </a:lnSpc>
              <a:buFontTx/>
              <a:buNone/>
            </a:pPr>
            <a:r>
              <a:rPr lang="en-US" sz="2200" dirty="0" smtClean="0">
                <a:solidFill>
                  <a:schemeClr val="bg1"/>
                </a:solidFill>
                <a:effectLst/>
                <a:latin typeface="Courier New" pitchFamily="49" charset="0"/>
                <a:cs typeface="Courier New" pitchFamily="49" charset="0"/>
              </a:rPr>
              <a:t>Set </a:t>
            </a:r>
            <a:r>
              <a:rPr lang="en-US" sz="2200" dirty="0" err="1" smtClean="0">
                <a:solidFill>
                  <a:schemeClr val="bg1"/>
                </a:solidFill>
                <a:effectLst/>
                <a:latin typeface="Courier New" pitchFamily="49" charset="0"/>
                <a:cs typeface="Courier New" pitchFamily="49" charset="0"/>
              </a:rPr>
              <a:t>serveroutput</a:t>
            </a:r>
            <a:r>
              <a:rPr lang="en-US" sz="2200" dirty="0" smtClean="0">
                <a:solidFill>
                  <a:schemeClr val="bg1"/>
                </a:solidFill>
                <a:effectLst/>
                <a:latin typeface="Courier New" pitchFamily="49" charset="0"/>
                <a:cs typeface="Courier New" pitchFamily="49" charset="0"/>
              </a:rPr>
              <a:t> on</a:t>
            </a:r>
          </a:p>
          <a:p>
            <a:pPr>
              <a:lnSpc>
                <a:spcPct val="90000"/>
              </a:lnSpc>
              <a:buFontTx/>
              <a:buNone/>
            </a:pPr>
            <a:r>
              <a:rPr lang="en-US" sz="2200" dirty="0" smtClean="0">
                <a:solidFill>
                  <a:schemeClr val="bg1"/>
                </a:solidFill>
                <a:effectLst/>
                <a:latin typeface="Courier New" pitchFamily="49" charset="0"/>
                <a:cs typeface="Courier New" pitchFamily="49" charset="0"/>
              </a:rPr>
              <a:t>DECLARE</a:t>
            </a:r>
          </a:p>
          <a:p>
            <a:pPr>
              <a:lnSpc>
                <a:spcPct val="90000"/>
              </a:lnSpc>
              <a:buFontTx/>
              <a:buNone/>
            </a:pPr>
            <a:r>
              <a:rPr lang="en-US" sz="2200" dirty="0" smtClean="0">
                <a:solidFill>
                  <a:schemeClr val="bg1"/>
                </a:solidFill>
                <a:effectLst/>
                <a:latin typeface="Courier New" pitchFamily="49" charset="0"/>
                <a:cs typeface="Courier New" pitchFamily="49" charset="0"/>
              </a:rPr>
              <a:t>  </a:t>
            </a:r>
            <a:r>
              <a:rPr lang="en-US" sz="2200" dirty="0" err="1" smtClean="0">
                <a:solidFill>
                  <a:schemeClr val="bg1"/>
                </a:solidFill>
                <a:effectLst/>
                <a:latin typeface="Courier New" pitchFamily="49" charset="0"/>
                <a:cs typeface="Courier New" pitchFamily="49" charset="0"/>
              </a:rPr>
              <a:t>v_employee</a:t>
            </a:r>
            <a:r>
              <a:rPr lang="en-US" sz="2200" dirty="0" smtClean="0">
                <a:solidFill>
                  <a:schemeClr val="bg1"/>
                </a:solidFill>
                <a:effectLst/>
                <a:latin typeface="Courier New" pitchFamily="49" charset="0"/>
                <a:cs typeface="Courier New" pitchFamily="49" charset="0"/>
              </a:rPr>
              <a:t> </a:t>
            </a:r>
            <a:r>
              <a:rPr lang="en-US" sz="2200" dirty="0" err="1" smtClean="0">
                <a:solidFill>
                  <a:schemeClr val="bg1"/>
                </a:solidFill>
                <a:effectLst/>
                <a:latin typeface="Courier New" pitchFamily="49" charset="0"/>
                <a:cs typeface="Courier New" pitchFamily="49" charset="0"/>
              </a:rPr>
              <a:t>employee%rowtype</a:t>
            </a:r>
            <a:r>
              <a:rPr lang="en-US" sz="2200" dirty="0" smtClean="0">
                <a:solidFill>
                  <a:schemeClr val="bg1"/>
                </a:solidFill>
                <a:effectLst/>
                <a:latin typeface="Courier New" pitchFamily="49" charset="0"/>
                <a:cs typeface="Courier New" pitchFamily="49" charset="0"/>
              </a:rPr>
              <a:t>;</a:t>
            </a:r>
          </a:p>
          <a:p>
            <a:pPr>
              <a:lnSpc>
                <a:spcPct val="90000"/>
              </a:lnSpc>
              <a:buFontTx/>
              <a:buNone/>
            </a:pPr>
            <a:r>
              <a:rPr lang="en-US" sz="2200" dirty="0" smtClean="0">
                <a:solidFill>
                  <a:schemeClr val="bg1"/>
                </a:solidFill>
                <a:effectLst/>
                <a:latin typeface="Courier New" pitchFamily="49" charset="0"/>
                <a:cs typeface="Courier New" pitchFamily="49" charset="0"/>
              </a:rPr>
              <a:t>BEGIN</a:t>
            </a:r>
          </a:p>
          <a:p>
            <a:pPr>
              <a:lnSpc>
                <a:spcPct val="90000"/>
              </a:lnSpc>
              <a:buFontTx/>
              <a:buNone/>
            </a:pPr>
            <a:r>
              <a:rPr lang="en-US" sz="2200" dirty="0" smtClean="0">
                <a:solidFill>
                  <a:schemeClr val="bg1"/>
                </a:solidFill>
                <a:effectLst/>
                <a:latin typeface="Courier New" pitchFamily="49" charset="0"/>
                <a:cs typeface="Courier New" pitchFamily="49" charset="0"/>
              </a:rPr>
              <a:t>  select * into </a:t>
            </a:r>
            <a:r>
              <a:rPr lang="en-US" sz="2200" dirty="0" err="1" smtClean="0">
                <a:solidFill>
                  <a:schemeClr val="bg1"/>
                </a:solidFill>
                <a:effectLst/>
                <a:latin typeface="Courier New" pitchFamily="49" charset="0"/>
                <a:cs typeface="Courier New" pitchFamily="49" charset="0"/>
              </a:rPr>
              <a:t>v_employee</a:t>
            </a:r>
            <a:endParaRPr lang="en-US" sz="2200" dirty="0" smtClean="0">
              <a:solidFill>
                <a:schemeClr val="bg1"/>
              </a:solidFill>
              <a:effectLst/>
              <a:latin typeface="Courier New" pitchFamily="49" charset="0"/>
              <a:cs typeface="Courier New" pitchFamily="49" charset="0"/>
            </a:endParaRPr>
          </a:p>
          <a:p>
            <a:pPr>
              <a:lnSpc>
                <a:spcPct val="90000"/>
              </a:lnSpc>
              <a:buFontTx/>
              <a:buNone/>
            </a:pPr>
            <a:r>
              <a:rPr lang="en-US" sz="2200" dirty="0" smtClean="0">
                <a:solidFill>
                  <a:schemeClr val="bg1"/>
                </a:solidFill>
                <a:effectLst/>
                <a:latin typeface="Courier New" pitchFamily="49" charset="0"/>
                <a:cs typeface="Courier New" pitchFamily="49" charset="0"/>
              </a:rPr>
              <a:t>     from employee</a:t>
            </a:r>
          </a:p>
          <a:p>
            <a:pPr>
              <a:lnSpc>
                <a:spcPct val="90000"/>
              </a:lnSpc>
              <a:buFontTx/>
              <a:buNone/>
            </a:pPr>
            <a:r>
              <a:rPr lang="en-US" sz="2200" dirty="0" smtClean="0">
                <a:solidFill>
                  <a:schemeClr val="bg1"/>
                </a:solidFill>
                <a:effectLst/>
                <a:latin typeface="Courier New" pitchFamily="49" charset="0"/>
                <a:cs typeface="Courier New" pitchFamily="49" charset="0"/>
              </a:rPr>
              <a:t>     where </a:t>
            </a:r>
            <a:r>
              <a:rPr lang="en-US" sz="2200" dirty="0" err="1" smtClean="0">
                <a:solidFill>
                  <a:schemeClr val="bg1"/>
                </a:solidFill>
                <a:effectLst/>
                <a:latin typeface="Courier New" pitchFamily="49" charset="0"/>
                <a:cs typeface="Courier New" pitchFamily="49" charset="0"/>
              </a:rPr>
              <a:t>eid</a:t>
            </a:r>
            <a:r>
              <a:rPr lang="en-US" sz="2200" dirty="0" smtClean="0">
                <a:solidFill>
                  <a:schemeClr val="bg1"/>
                </a:solidFill>
                <a:effectLst/>
                <a:latin typeface="Courier New" pitchFamily="49" charset="0"/>
                <a:cs typeface="Courier New" pitchFamily="49" charset="0"/>
              </a:rPr>
              <a:t>=123;</a:t>
            </a:r>
          </a:p>
          <a:p>
            <a:pPr>
              <a:lnSpc>
                <a:spcPct val="90000"/>
              </a:lnSpc>
              <a:buFontTx/>
              <a:buNone/>
            </a:pPr>
            <a:r>
              <a:rPr lang="en-US" sz="2200" dirty="0" smtClean="0">
                <a:solidFill>
                  <a:schemeClr val="bg1"/>
                </a:solidFill>
                <a:effectLst/>
                <a:latin typeface="Courier New" pitchFamily="49" charset="0"/>
                <a:cs typeface="Courier New" pitchFamily="49" charset="0"/>
              </a:rPr>
              <a:t>  DBMS_OUTPUT.PUT_LINE (</a:t>
            </a:r>
            <a:r>
              <a:rPr lang="en-US" sz="2200" dirty="0" err="1" smtClean="0">
                <a:solidFill>
                  <a:schemeClr val="bg1"/>
                </a:solidFill>
                <a:effectLst/>
                <a:latin typeface="Courier New" pitchFamily="49" charset="0"/>
                <a:cs typeface="Courier New" pitchFamily="49" charset="0"/>
              </a:rPr>
              <a:t>v_employee.ename</a:t>
            </a:r>
            <a:r>
              <a:rPr lang="en-US" sz="2200" dirty="0" smtClean="0">
                <a:solidFill>
                  <a:schemeClr val="bg1"/>
                </a:solidFill>
                <a:effectLst/>
                <a:latin typeface="Courier New" pitchFamily="49" charset="0"/>
                <a:cs typeface="Courier New" pitchFamily="49" charset="0"/>
              </a:rPr>
              <a:t>);</a:t>
            </a:r>
          </a:p>
          <a:p>
            <a:pPr>
              <a:lnSpc>
                <a:spcPct val="90000"/>
              </a:lnSpc>
              <a:buFontTx/>
              <a:buNone/>
            </a:pPr>
            <a:r>
              <a:rPr lang="en-US" sz="2200" dirty="0" smtClean="0">
                <a:solidFill>
                  <a:schemeClr val="bg1"/>
                </a:solidFill>
                <a:effectLst/>
                <a:latin typeface="Courier New" pitchFamily="49" charset="0"/>
                <a:cs typeface="Courier New" pitchFamily="49" charset="0"/>
              </a:rPr>
              <a:t>  DBMS_OUTPUT.PUT_LINE (</a:t>
            </a:r>
            <a:r>
              <a:rPr lang="en-US" sz="2200" dirty="0" err="1" smtClean="0">
                <a:solidFill>
                  <a:schemeClr val="bg1"/>
                </a:solidFill>
                <a:effectLst/>
                <a:latin typeface="Courier New" pitchFamily="49" charset="0"/>
                <a:cs typeface="Courier New" pitchFamily="49" charset="0"/>
              </a:rPr>
              <a:t>v_employee.adreee</a:t>
            </a:r>
            <a:r>
              <a:rPr lang="en-US" sz="2200" dirty="0" smtClean="0">
                <a:solidFill>
                  <a:schemeClr val="bg1"/>
                </a:solidFill>
                <a:effectLst/>
                <a:latin typeface="Courier New" pitchFamily="49" charset="0"/>
                <a:cs typeface="Courier New" pitchFamily="49" charset="0"/>
              </a:rPr>
              <a:t>);</a:t>
            </a:r>
          </a:p>
          <a:p>
            <a:pPr>
              <a:lnSpc>
                <a:spcPct val="90000"/>
              </a:lnSpc>
              <a:buFontTx/>
              <a:buNone/>
            </a:pPr>
            <a:r>
              <a:rPr lang="en-US" sz="2200" dirty="0" smtClean="0">
                <a:solidFill>
                  <a:schemeClr val="bg1"/>
                </a:solidFill>
                <a:effectLst/>
                <a:latin typeface="Courier New" pitchFamily="49" charset="0"/>
                <a:cs typeface="Courier New" pitchFamily="49" charset="0"/>
              </a:rPr>
              <a:t>  DBMS_OUTPUT.PUT_LINE (v_employee.age);</a:t>
            </a:r>
          </a:p>
          <a:p>
            <a:pPr>
              <a:lnSpc>
                <a:spcPct val="90000"/>
              </a:lnSpc>
              <a:buFontTx/>
              <a:buNone/>
            </a:pPr>
            <a:r>
              <a:rPr lang="en-US" sz="2200" dirty="0" smtClean="0">
                <a:solidFill>
                  <a:schemeClr val="bg1"/>
                </a:solidFill>
                <a:effectLst/>
                <a:latin typeface="Courier New" pitchFamily="49" charset="0"/>
                <a:cs typeface="Courier New" pitchFamily="49" charset="0"/>
              </a:rPr>
              <a:t>END;</a:t>
            </a:r>
          </a:p>
          <a:p>
            <a:pPr>
              <a:lnSpc>
                <a:spcPct val="90000"/>
              </a:lnSpc>
              <a:buFontTx/>
              <a:buNone/>
            </a:pPr>
            <a:r>
              <a:rPr lang="en-US" sz="2200" dirty="0" smtClean="0">
                <a:solidFill>
                  <a:schemeClr val="bg1"/>
                </a:solidFill>
                <a:effectLst/>
                <a:latin typeface="Courier New" pitchFamily="49" charset="0"/>
                <a:cs typeface="Courier New" pitchFamily="49" charset="0"/>
              </a:rPr>
              <a:t>/</a:t>
            </a:r>
          </a:p>
        </p:txBody>
      </p:sp>
      <p:sp>
        <p:nvSpPr>
          <p:cNvPr id="21506" name="Rectangle 2"/>
          <p:cNvSpPr>
            <a:spLocks noGrp="1" noChangeArrowheads="1"/>
          </p:cNvSpPr>
          <p:nvPr>
            <p:ph type="title"/>
          </p:nvPr>
        </p:nvSpPr>
        <p:spPr>
          <a:xfrm>
            <a:off x="1143000" y="152400"/>
            <a:ext cx="7772400" cy="990600"/>
          </a:xfrm>
        </p:spPr>
        <p:txBody>
          <a:bodyPr/>
          <a:lstStyle/>
          <a:p>
            <a:r>
              <a:rPr lang="en-US" dirty="0" smtClean="0"/>
              <a:t>%ROWTYPE – Example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1"/>
          </a:xfrm>
        </p:spPr>
        <p:txBody>
          <a:bodyPr/>
          <a:lstStyle/>
          <a:p>
            <a:pPr>
              <a:lnSpc>
                <a:spcPct val="100000"/>
              </a:lnSpc>
            </a:pPr>
            <a:r>
              <a:rPr lang="en-IN" sz="2800" dirty="0" smtClean="0"/>
              <a:t>SQL*Plus allows a PL/SQL block to receive input information with the help of substitution variables. </a:t>
            </a:r>
          </a:p>
          <a:p>
            <a:pPr>
              <a:lnSpc>
                <a:spcPct val="100000"/>
              </a:lnSpc>
            </a:pPr>
            <a:r>
              <a:rPr lang="en-IN" sz="2800" dirty="0" smtClean="0"/>
              <a:t>Substitution variables cannot be used to output the values because no memory is allocated for them. </a:t>
            </a:r>
          </a:p>
          <a:p>
            <a:pPr>
              <a:lnSpc>
                <a:spcPct val="100000"/>
              </a:lnSpc>
            </a:pPr>
            <a:r>
              <a:rPr lang="en-IN" sz="2800" dirty="0" smtClean="0"/>
              <a:t>SQL*Plus will substitute a variable before the PL/SQL block is sent to the database. </a:t>
            </a:r>
          </a:p>
          <a:p>
            <a:pPr>
              <a:lnSpc>
                <a:spcPct val="100000"/>
              </a:lnSpc>
            </a:pPr>
            <a:r>
              <a:rPr lang="en-IN" sz="2800" dirty="0" smtClean="0"/>
              <a:t>Substitution variables are usually prefixed by the ampersand(&amp;) character or colon (:) character. </a:t>
            </a:r>
          </a:p>
          <a:p>
            <a:pPr>
              <a:lnSpc>
                <a:spcPct val="100000"/>
              </a:lnSpc>
              <a:buNone/>
            </a:pPr>
            <a:endParaRPr lang="en-IN" sz="2800" dirty="0"/>
          </a:p>
        </p:txBody>
      </p:sp>
      <p:sp>
        <p:nvSpPr>
          <p:cNvPr id="2" name="Title 1"/>
          <p:cNvSpPr>
            <a:spLocks noGrp="1"/>
          </p:cNvSpPr>
          <p:nvPr>
            <p:ph type="title"/>
          </p:nvPr>
        </p:nvSpPr>
        <p:spPr>
          <a:xfrm>
            <a:off x="685800" y="76200"/>
            <a:ext cx="8229600" cy="914400"/>
          </a:xfrm>
        </p:spPr>
        <p:txBody>
          <a:bodyPr>
            <a:normAutofit/>
          </a:bodyPr>
          <a:lstStyle/>
          <a:p>
            <a:r>
              <a:rPr lang="en-IN" b="1" dirty="0" smtClean="0"/>
              <a:t>SUBSTITUTIONVARIABLES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5791199"/>
          </a:xfrm>
          <a:solidFill>
            <a:srgbClr val="FFFFCC"/>
          </a:solidFill>
        </p:spPr>
        <p:txBody>
          <a:bodyPr/>
          <a:lstStyle/>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DECLARE </a:t>
            </a:r>
          </a:p>
          <a:p>
            <a:pPr>
              <a:lnSpc>
                <a:spcPct val="100000"/>
              </a:lnSpc>
              <a:spcBef>
                <a:spcPts val="0"/>
              </a:spcBef>
              <a:spcAft>
                <a:spcPts val="0"/>
              </a:spcAft>
              <a:buNone/>
            </a:pPr>
            <a:r>
              <a:rPr lang="en-IN" sz="2200" dirty="0" err="1" smtClean="0">
                <a:solidFill>
                  <a:schemeClr val="bg1"/>
                </a:solidFill>
                <a:effectLst/>
                <a:latin typeface="Courier New" pitchFamily="49" charset="0"/>
                <a:cs typeface="Courier New" pitchFamily="49" charset="0"/>
              </a:rPr>
              <a:t>v_student_id</a:t>
            </a:r>
            <a:r>
              <a:rPr lang="en-IN" sz="2200" dirty="0" smtClean="0">
                <a:solidFill>
                  <a:schemeClr val="bg1"/>
                </a:solidFill>
                <a:effectLst/>
                <a:latin typeface="Courier New" pitchFamily="49" charset="0"/>
                <a:cs typeface="Courier New" pitchFamily="49" charset="0"/>
              </a:rPr>
              <a:t> NUMBER := :</a:t>
            </a:r>
            <a:r>
              <a:rPr lang="en-IN" sz="2200" dirty="0" err="1" smtClean="0">
                <a:solidFill>
                  <a:schemeClr val="bg1"/>
                </a:solidFill>
                <a:effectLst/>
                <a:latin typeface="Courier New" pitchFamily="49" charset="0"/>
                <a:cs typeface="Courier New" pitchFamily="49" charset="0"/>
              </a:rPr>
              <a:t>sv_student_id</a:t>
            </a:r>
            <a:r>
              <a:rPr lang="en-IN" sz="2200" dirty="0" smtClean="0">
                <a:solidFill>
                  <a:schemeClr val="bg1"/>
                </a:solidFill>
                <a:effectLst/>
                <a:latin typeface="Courier New" pitchFamily="49" charset="0"/>
                <a:cs typeface="Courier New" pitchFamily="49" charset="0"/>
              </a:rPr>
              <a:t>; </a:t>
            </a:r>
          </a:p>
          <a:p>
            <a:pPr>
              <a:lnSpc>
                <a:spcPct val="100000"/>
              </a:lnSpc>
              <a:spcBef>
                <a:spcPts val="0"/>
              </a:spcBef>
              <a:spcAft>
                <a:spcPts val="0"/>
              </a:spcAft>
              <a:buNone/>
            </a:pPr>
            <a:r>
              <a:rPr lang="en-IN" sz="2200" dirty="0" err="1" smtClean="0">
                <a:solidFill>
                  <a:schemeClr val="bg1"/>
                </a:solidFill>
                <a:effectLst/>
                <a:latin typeface="Courier New" pitchFamily="49" charset="0"/>
                <a:cs typeface="Courier New" pitchFamily="49" charset="0"/>
              </a:rPr>
              <a:t>v_first_name</a:t>
            </a:r>
            <a:r>
              <a:rPr lang="en-IN" sz="2200" dirty="0" smtClean="0">
                <a:solidFill>
                  <a:schemeClr val="bg1"/>
                </a:solidFill>
                <a:effectLst/>
                <a:latin typeface="Courier New" pitchFamily="49" charset="0"/>
                <a:cs typeface="Courier New" pitchFamily="49" charset="0"/>
              </a:rPr>
              <a:t> VARCHAR2(35); </a:t>
            </a:r>
          </a:p>
          <a:p>
            <a:pPr>
              <a:lnSpc>
                <a:spcPct val="100000"/>
              </a:lnSpc>
              <a:spcBef>
                <a:spcPts val="0"/>
              </a:spcBef>
              <a:spcAft>
                <a:spcPts val="0"/>
              </a:spcAft>
              <a:buNone/>
            </a:pPr>
            <a:r>
              <a:rPr lang="en-IN" sz="2200" dirty="0" err="1" smtClean="0">
                <a:solidFill>
                  <a:schemeClr val="bg1"/>
                </a:solidFill>
                <a:effectLst/>
                <a:latin typeface="Courier New" pitchFamily="49" charset="0"/>
                <a:cs typeface="Courier New" pitchFamily="49" charset="0"/>
              </a:rPr>
              <a:t>v_last_name</a:t>
            </a:r>
            <a:r>
              <a:rPr lang="en-IN" sz="2200" dirty="0" smtClean="0">
                <a:solidFill>
                  <a:schemeClr val="bg1"/>
                </a:solidFill>
                <a:effectLst/>
                <a:latin typeface="Courier New" pitchFamily="49" charset="0"/>
                <a:cs typeface="Courier New" pitchFamily="49" charset="0"/>
              </a:rPr>
              <a:t> VARCHAR2(35);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BEGIN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SELECT </a:t>
            </a:r>
            <a:r>
              <a:rPr lang="en-IN" sz="2200" dirty="0" err="1" smtClean="0">
                <a:solidFill>
                  <a:schemeClr val="bg1"/>
                </a:solidFill>
                <a:effectLst/>
                <a:latin typeface="Courier New" pitchFamily="49" charset="0"/>
                <a:cs typeface="Courier New" pitchFamily="49" charset="0"/>
              </a:rPr>
              <a:t>first_name</a:t>
            </a:r>
            <a:r>
              <a:rPr lang="en-IN" sz="2200" dirty="0" smtClean="0">
                <a:solidFill>
                  <a:schemeClr val="bg1"/>
                </a:solidFill>
                <a:effectLst/>
                <a:latin typeface="Courier New" pitchFamily="49" charset="0"/>
                <a:cs typeface="Courier New" pitchFamily="49" charset="0"/>
              </a:rPr>
              <a:t>, </a:t>
            </a:r>
            <a:r>
              <a:rPr lang="en-IN" sz="2200" dirty="0" err="1" smtClean="0">
                <a:solidFill>
                  <a:schemeClr val="bg1"/>
                </a:solidFill>
                <a:effectLst/>
                <a:latin typeface="Courier New" pitchFamily="49" charset="0"/>
                <a:cs typeface="Courier New" pitchFamily="49" charset="0"/>
              </a:rPr>
              <a:t>last_name</a:t>
            </a:r>
            <a:r>
              <a:rPr lang="en-IN" sz="2200" dirty="0" smtClean="0">
                <a:solidFill>
                  <a:schemeClr val="bg1"/>
                </a:solidFill>
                <a:effectLst/>
                <a:latin typeface="Courier New" pitchFamily="49" charset="0"/>
                <a:cs typeface="Courier New" pitchFamily="49" charset="0"/>
              </a:rPr>
              <a: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INTO </a:t>
            </a:r>
            <a:r>
              <a:rPr lang="en-IN" sz="2200" dirty="0" err="1" smtClean="0">
                <a:solidFill>
                  <a:schemeClr val="bg1"/>
                </a:solidFill>
                <a:effectLst/>
                <a:latin typeface="Courier New" pitchFamily="49" charset="0"/>
                <a:cs typeface="Courier New" pitchFamily="49" charset="0"/>
              </a:rPr>
              <a:t>v_first_name</a:t>
            </a:r>
            <a:r>
              <a:rPr lang="en-IN" sz="2200" dirty="0" smtClean="0">
                <a:solidFill>
                  <a:schemeClr val="bg1"/>
                </a:solidFill>
                <a:effectLst/>
                <a:latin typeface="Courier New" pitchFamily="49" charset="0"/>
                <a:cs typeface="Courier New" pitchFamily="49" charset="0"/>
              </a:rPr>
              <a:t>, </a:t>
            </a:r>
            <a:r>
              <a:rPr lang="en-IN" sz="2200" dirty="0" err="1" smtClean="0">
                <a:solidFill>
                  <a:schemeClr val="bg1"/>
                </a:solidFill>
                <a:effectLst/>
                <a:latin typeface="Courier New" pitchFamily="49" charset="0"/>
                <a:cs typeface="Courier New" pitchFamily="49" charset="0"/>
              </a:rPr>
              <a:t>v_last_name</a:t>
            </a:r>
            <a:r>
              <a:rPr lang="en-IN" sz="2200" dirty="0" smtClean="0">
                <a:solidFill>
                  <a:schemeClr val="bg1"/>
                </a:solidFill>
                <a:effectLst/>
                <a:latin typeface="Courier New" pitchFamily="49" charset="0"/>
                <a:cs typeface="Courier New" pitchFamily="49" charset="0"/>
              </a:rPr>
              <a: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FROM student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WHERE </a:t>
            </a:r>
            <a:r>
              <a:rPr lang="en-IN" sz="2200" dirty="0" err="1" smtClean="0">
                <a:solidFill>
                  <a:schemeClr val="bg1"/>
                </a:solidFill>
                <a:effectLst/>
                <a:latin typeface="Courier New" pitchFamily="49" charset="0"/>
                <a:cs typeface="Courier New" pitchFamily="49" charset="0"/>
              </a:rPr>
              <a:t>student_id</a:t>
            </a:r>
            <a:r>
              <a:rPr lang="en-IN" sz="2200" dirty="0" smtClean="0">
                <a:solidFill>
                  <a:schemeClr val="bg1"/>
                </a:solidFill>
                <a:effectLst/>
                <a:latin typeface="Courier New" pitchFamily="49" charset="0"/>
                <a:cs typeface="Courier New" pitchFamily="49" charset="0"/>
              </a:rPr>
              <a:t> = </a:t>
            </a:r>
            <a:r>
              <a:rPr lang="en-IN" sz="2200" dirty="0" err="1" smtClean="0">
                <a:solidFill>
                  <a:schemeClr val="bg1"/>
                </a:solidFill>
                <a:effectLst/>
                <a:latin typeface="Courier New" pitchFamily="49" charset="0"/>
                <a:cs typeface="Courier New" pitchFamily="49" charset="0"/>
              </a:rPr>
              <a:t>v_student_id</a:t>
            </a:r>
            <a:r>
              <a:rPr lang="en-IN" sz="2200" dirty="0" smtClean="0">
                <a:solidFill>
                  <a:schemeClr val="bg1"/>
                </a:solidFill>
                <a:effectLst/>
                <a:latin typeface="Courier New" pitchFamily="49" charset="0"/>
                <a:cs typeface="Courier New" pitchFamily="49" charset="0"/>
              </a:rPr>
              <a: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DBMS_OUTPUT.PUT_LINE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('Student name: '||</a:t>
            </a:r>
            <a:r>
              <a:rPr lang="en-IN" sz="2200" dirty="0" err="1" smtClean="0">
                <a:solidFill>
                  <a:schemeClr val="bg1"/>
                </a:solidFill>
                <a:effectLst/>
                <a:latin typeface="Courier New" pitchFamily="49" charset="0"/>
                <a:cs typeface="Courier New" pitchFamily="49" charset="0"/>
              </a:rPr>
              <a:t>v_first_name</a:t>
            </a:r>
            <a:r>
              <a:rPr lang="en-IN" sz="2200" dirty="0" smtClean="0">
                <a:solidFill>
                  <a:schemeClr val="bg1"/>
                </a:solidFill>
                <a:effectLst/>
                <a:latin typeface="Courier New" pitchFamily="49" charset="0"/>
                <a:cs typeface="Courier New" pitchFamily="49" charset="0"/>
              </a:rPr>
              <a:t>||' '||</a:t>
            </a:r>
            <a:r>
              <a:rPr lang="en-IN" sz="2200" dirty="0" err="1" smtClean="0">
                <a:solidFill>
                  <a:schemeClr val="bg1"/>
                </a:solidFill>
                <a:effectLst/>
                <a:latin typeface="Courier New" pitchFamily="49" charset="0"/>
                <a:cs typeface="Courier New" pitchFamily="49" charset="0"/>
              </a:rPr>
              <a:t>v_last_name</a:t>
            </a:r>
            <a:r>
              <a:rPr lang="en-IN" sz="2200" dirty="0" smtClean="0">
                <a:solidFill>
                  <a:schemeClr val="bg1"/>
                </a:solidFill>
                <a:effectLst/>
                <a:latin typeface="Courier New" pitchFamily="49" charset="0"/>
                <a:cs typeface="Courier New" pitchFamily="49" charset="0"/>
              </a:rPr>
              <a: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EXCEPTION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WHEN NO_DATA_FOUND THEN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DBMS_OUTPUT.PUT_LINE('There is no such student');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END; </a:t>
            </a:r>
            <a:endParaRPr lang="en-IN" sz="2200" dirty="0">
              <a:solidFill>
                <a:schemeClr val="bg1"/>
              </a:solidFill>
              <a:effectLst/>
              <a:latin typeface="Courier New" pitchFamily="49" charset="0"/>
              <a:cs typeface="Courier New" pitchFamily="49" charset="0"/>
            </a:endParaRPr>
          </a:p>
        </p:txBody>
      </p:sp>
      <p:sp>
        <p:nvSpPr>
          <p:cNvPr id="2" name="Title 1"/>
          <p:cNvSpPr>
            <a:spLocks noGrp="1"/>
          </p:cNvSpPr>
          <p:nvPr>
            <p:ph type="title"/>
          </p:nvPr>
        </p:nvSpPr>
        <p:spPr>
          <a:xfrm>
            <a:off x="457200" y="152400"/>
            <a:ext cx="8229600" cy="762000"/>
          </a:xfrm>
        </p:spPr>
        <p:txBody>
          <a:bodyPr>
            <a:normAutofit/>
          </a:bodyPr>
          <a:lstStyle/>
          <a:p>
            <a:r>
              <a:rPr lang="en-IN" sz="3600" b="1" dirty="0" smtClean="0"/>
              <a:t>EXAMPLE-(1) </a:t>
            </a:r>
            <a:endParaRPr lang="en-IN"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799"/>
          </a:xfrm>
          <a:solidFill>
            <a:srgbClr val="FFFFCC"/>
          </a:solidFill>
        </p:spPr>
        <p:txBody>
          <a:bodyPr/>
          <a:lstStyle/>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BEGIN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DBMS_OUTPUT.PUT_LINE('Today is ‘||’:</a:t>
            </a:r>
            <a:r>
              <a:rPr lang="en-IN" sz="2200" dirty="0" err="1" smtClean="0">
                <a:solidFill>
                  <a:schemeClr val="bg1"/>
                </a:solidFill>
                <a:effectLst/>
                <a:latin typeface="Courier New" pitchFamily="49" charset="0"/>
                <a:cs typeface="Courier New" pitchFamily="49" charset="0"/>
              </a:rPr>
              <a:t>sv_day</a:t>
            </a:r>
            <a:r>
              <a:rPr lang="en-IN" sz="2200" dirty="0" smtClean="0">
                <a:solidFill>
                  <a:schemeClr val="bg1"/>
                </a:solidFill>
                <a:effectLst/>
                <a:latin typeface="Courier New" pitchFamily="49" charset="0"/>
                <a:cs typeface="Courier New" pitchFamily="49" charset="0"/>
              </a:rPr>
              <a: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DBMS_OUTPUT.PUT_LINE('Tomorrow will be ‘||’ :</a:t>
            </a:r>
            <a:r>
              <a:rPr lang="en-IN" sz="2200" dirty="0" err="1" smtClean="0">
                <a:solidFill>
                  <a:schemeClr val="bg1"/>
                </a:solidFill>
                <a:effectLst/>
                <a:latin typeface="Courier New" pitchFamily="49" charset="0"/>
                <a:cs typeface="Courier New" pitchFamily="49" charset="0"/>
              </a:rPr>
              <a:t>sv_day</a:t>
            </a:r>
            <a:r>
              <a:rPr lang="en-IN" sz="2200" dirty="0" smtClean="0">
                <a:solidFill>
                  <a:schemeClr val="bg1"/>
                </a:solidFill>
                <a:effectLst/>
                <a:latin typeface="Courier New" pitchFamily="49" charset="0"/>
                <a:cs typeface="Courier New" pitchFamily="49" charset="0"/>
              </a:rPr>
              <a: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END; </a:t>
            </a:r>
          </a:p>
          <a:p>
            <a:pPr>
              <a:lnSpc>
                <a:spcPct val="100000"/>
              </a:lnSpc>
              <a:spcBef>
                <a:spcPts val="0"/>
              </a:spcBef>
              <a:spcAft>
                <a:spcPts val="0"/>
              </a:spcAft>
            </a:pPr>
            <a:endParaRPr lang="en-US" sz="2200" dirty="0" smtClean="0">
              <a:solidFill>
                <a:schemeClr val="bg1"/>
              </a:solidFill>
              <a:effectLst/>
              <a:latin typeface="Courier New" pitchFamily="49" charset="0"/>
              <a:cs typeface="Courier New" pitchFamily="49" charset="0"/>
            </a:endParaRPr>
          </a:p>
          <a:p>
            <a:pPr>
              <a:lnSpc>
                <a:spcPct val="100000"/>
              </a:lnSpc>
              <a:spcBef>
                <a:spcPts val="0"/>
              </a:spcBef>
              <a:spcAft>
                <a:spcPts val="0"/>
              </a:spcAft>
            </a:pPr>
            <a:endParaRPr lang="en-IN" sz="2200" dirty="0" smtClean="0">
              <a:solidFill>
                <a:schemeClr val="bg1"/>
              </a:solidFill>
              <a:effectLst/>
              <a:latin typeface="Courier New" pitchFamily="49" charset="0"/>
              <a:cs typeface="Courier New" pitchFamily="49" charset="0"/>
            </a:endParaRP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This example produces the following output: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Today is Monday </a:t>
            </a: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Tomorrow will be Tuesday </a:t>
            </a:r>
          </a:p>
          <a:p>
            <a:pPr>
              <a:lnSpc>
                <a:spcPct val="100000"/>
              </a:lnSpc>
              <a:spcBef>
                <a:spcPts val="0"/>
              </a:spcBef>
              <a:spcAft>
                <a:spcPts val="0"/>
              </a:spcAft>
              <a:buNone/>
            </a:pPr>
            <a:endParaRPr lang="en-IN" sz="2200" dirty="0" smtClean="0">
              <a:solidFill>
                <a:schemeClr val="bg1"/>
              </a:solidFill>
              <a:effectLst/>
              <a:latin typeface="Courier New" pitchFamily="49" charset="0"/>
              <a:cs typeface="Courier New" pitchFamily="49" charset="0"/>
            </a:endParaRPr>
          </a:p>
          <a:p>
            <a:pPr>
              <a:lnSpc>
                <a:spcPct val="100000"/>
              </a:lnSpc>
              <a:spcBef>
                <a:spcPts val="0"/>
              </a:spcBef>
              <a:spcAft>
                <a:spcPts val="0"/>
              </a:spcAft>
              <a:buNone/>
            </a:pPr>
            <a:r>
              <a:rPr lang="en-IN" sz="2200" dirty="0" smtClean="0">
                <a:solidFill>
                  <a:schemeClr val="bg1"/>
                </a:solidFill>
                <a:effectLst/>
                <a:latin typeface="Courier New" pitchFamily="49" charset="0"/>
                <a:cs typeface="Courier New" pitchFamily="49" charset="0"/>
              </a:rPr>
              <a:t>PL/SQL procedure successfully completed. </a:t>
            </a:r>
            <a:endParaRPr lang="en-IN" sz="2200" dirty="0">
              <a:solidFill>
                <a:schemeClr val="bg1"/>
              </a:solidFill>
              <a:effectLst/>
              <a:latin typeface="Courier New" pitchFamily="49" charset="0"/>
              <a:cs typeface="Courier New" pitchFamily="49" charset="0"/>
            </a:endParaRPr>
          </a:p>
        </p:txBody>
      </p:sp>
      <p:sp>
        <p:nvSpPr>
          <p:cNvPr id="2" name="Title 1"/>
          <p:cNvSpPr>
            <a:spLocks noGrp="1"/>
          </p:cNvSpPr>
          <p:nvPr>
            <p:ph type="title"/>
          </p:nvPr>
        </p:nvSpPr>
        <p:spPr>
          <a:xfrm>
            <a:off x="685800" y="152400"/>
            <a:ext cx="8229600" cy="685800"/>
          </a:xfrm>
        </p:spPr>
        <p:txBody>
          <a:bodyPr>
            <a:normAutofit/>
          </a:bodyPr>
          <a:lstStyle/>
          <a:p>
            <a:r>
              <a:rPr lang="en-IN" sz="3200" b="1" dirty="0" smtClean="0"/>
              <a:t>EXAMPLE-(2) </a:t>
            </a:r>
            <a:endParaRPr lang="en-IN"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152400" y="1219200"/>
            <a:ext cx="8915400" cy="5486400"/>
          </a:xfrm>
        </p:spPr>
        <p:txBody>
          <a:bodyPr>
            <a:normAutofit/>
          </a:bodyPr>
          <a:lstStyle/>
          <a:p>
            <a:pPr lvl="0">
              <a:lnSpc>
                <a:spcPct val="100000"/>
              </a:lnSpc>
              <a:buNone/>
            </a:pPr>
            <a:r>
              <a:rPr lang="en-US" sz="2400" b="0" dirty="0" smtClean="0"/>
              <a:t>Q1: Write Pl/</a:t>
            </a:r>
            <a:r>
              <a:rPr lang="en-US" sz="2400" b="0" dirty="0" err="1" smtClean="0"/>
              <a:t>Sql</a:t>
            </a:r>
            <a:r>
              <a:rPr lang="en-US" sz="2400" b="0" dirty="0" smtClean="0"/>
              <a:t> program to Calculate and display the net Salary where DA Is 30% Of Basic, HRA Is 10% Of Basic for the employee whose </a:t>
            </a:r>
            <a:r>
              <a:rPr lang="en-US" sz="2400" b="0" dirty="0" err="1" smtClean="0"/>
              <a:t>employee_id</a:t>
            </a:r>
            <a:r>
              <a:rPr lang="en-US" sz="2400" b="0" dirty="0" smtClean="0"/>
              <a:t> is given by user.</a:t>
            </a:r>
          </a:p>
          <a:p>
            <a:pPr lvl="0">
              <a:lnSpc>
                <a:spcPct val="100000"/>
              </a:lnSpc>
              <a:buNone/>
            </a:pPr>
            <a:endParaRPr lang="en-US" sz="2400" b="0" dirty="0" smtClean="0"/>
          </a:p>
          <a:p>
            <a:pPr lvl="0">
              <a:lnSpc>
                <a:spcPct val="100000"/>
              </a:lnSpc>
              <a:buNone/>
            </a:pPr>
            <a:r>
              <a:rPr lang="en-US" sz="2400" b="0" dirty="0" smtClean="0"/>
              <a:t>Q2: Write Pl/</a:t>
            </a:r>
            <a:r>
              <a:rPr lang="en-US" sz="2400" b="0" dirty="0" err="1" smtClean="0"/>
              <a:t>Sql</a:t>
            </a:r>
            <a:r>
              <a:rPr lang="en-US" sz="2400" b="0" dirty="0" smtClean="0"/>
              <a:t> program to enter record in </a:t>
            </a:r>
            <a:r>
              <a:rPr lang="en-US" sz="2400" b="0" dirty="0" err="1" smtClean="0"/>
              <a:t>Employee_New</a:t>
            </a:r>
            <a:r>
              <a:rPr lang="en-US" sz="2400" b="0" dirty="0" smtClean="0"/>
              <a:t>  table from employee table of the employee whose </a:t>
            </a:r>
            <a:r>
              <a:rPr lang="en-US" sz="2400" b="0" dirty="0" err="1" smtClean="0"/>
              <a:t>employee_id</a:t>
            </a:r>
            <a:r>
              <a:rPr lang="en-US" sz="2400" b="0" dirty="0" smtClean="0"/>
              <a:t> is  provided by the user.</a:t>
            </a:r>
            <a:endParaRPr lang="en-IN" sz="2400" b="0" dirty="0" smtClean="0"/>
          </a:p>
          <a:p>
            <a:pPr algn="ctr">
              <a:buFont typeface="Wingdings 3" pitchFamily="18" charset="2"/>
              <a:buNone/>
            </a:pPr>
            <a:endParaRPr lang="en-US" sz="2400" b="0" dirty="0" smtClean="0"/>
          </a:p>
          <a:p>
            <a:pPr algn="ctr">
              <a:buFont typeface="Wingdings 3" pitchFamily="18" charset="2"/>
              <a:buNone/>
            </a:pPr>
            <a:r>
              <a:rPr lang="en-US" sz="2400" b="0" dirty="0" smtClean="0"/>
              <a:t>Estimated Time: 30 Minutes.</a:t>
            </a:r>
            <a:endParaRPr lang="en-IN" sz="2400" b="0" dirty="0" smtClean="0"/>
          </a:p>
          <a:p>
            <a:endParaRPr lang="en-US" sz="2400" b="0" dirty="0" smtClean="0"/>
          </a:p>
        </p:txBody>
      </p:sp>
      <p:sp>
        <p:nvSpPr>
          <p:cNvPr id="3" name="Title 2"/>
          <p:cNvSpPr>
            <a:spLocks noGrp="1"/>
          </p:cNvSpPr>
          <p:nvPr>
            <p:ph type="title"/>
          </p:nvPr>
        </p:nvSpPr>
        <p:spPr>
          <a:xfrm>
            <a:off x="228600" y="76200"/>
            <a:ext cx="8686800" cy="914400"/>
          </a:xfrm>
        </p:spPr>
        <p:txBody>
          <a:bodyPr/>
          <a:lstStyle/>
          <a:p>
            <a:pPr algn="ctr">
              <a:defRPr/>
            </a:pPr>
            <a:r>
              <a:rPr lang="en-IN" sz="4000" dirty="0" smtClean="0"/>
              <a:t>Guided Activity-4</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3"/>
          <p:cNvSpPr>
            <a:spLocks noGrp="1" noChangeArrowheads="1"/>
          </p:cNvSpPr>
          <p:nvPr>
            <p:ph sz="half" idx="1"/>
          </p:nvPr>
        </p:nvSpPr>
        <p:spPr>
          <a:xfrm>
            <a:off x="304800" y="1295400"/>
            <a:ext cx="3352800" cy="4648200"/>
          </a:xfrm>
          <a:ln w="12700">
            <a:solidFill>
              <a:srgbClr val="FFFFFF"/>
            </a:solidFill>
          </a:ln>
        </p:spPr>
        <p:txBody>
          <a:bodyPr>
            <a:normAutofit/>
          </a:bodyPr>
          <a:lstStyle/>
          <a:p>
            <a:pPr>
              <a:buFont typeface="Wingdings" pitchFamily="2" charset="2"/>
              <a:buNone/>
            </a:pPr>
            <a:r>
              <a:rPr lang="en-US" sz="2400" dirty="0" smtClean="0">
                <a:solidFill>
                  <a:srgbClr val="FFFFFF"/>
                </a:solidFill>
              </a:rPr>
              <a:t>Conditional Processing</a:t>
            </a:r>
          </a:p>
          <a:p>
            <a:pPr>
              <a:buFont typeface="Wingdings" pitchFamily="2" charset="2"/>
              <a:buNone/>
            </a:pPr>
            <a:endParaRPr lang="en-US" sz="2400" dirty="0" smtClean="0">
              <a:solidFill>
                <a:srgbClr val="FFFFFF"/>
              </a:solidFill>
            </a:endParaRPr>
          </a:p>
          <a:p>
            <a:pPr>
              <a:buFont typeface="Wingdings" pitchFamily="2" charset="2"/>
              <a:buNone/>
            </a:pPr>
            <a:r>
              <a:rPr lang="en-US" sz="2400" dirty="0" smtClean="0">
                <a:solidFill>
                  <a:srgbClr val="FFFFFF"/>
                </a:solidFill>
              </a:rPr>
              <a:t>The specified</a:t>
            </a:r>
          </a:p>
          <a:p>
            <a:pPr>
              <a:buFont typeface="Wingdings" pitchFamily="2" charset="2"/>
              <a:buNone/>
            </a:pPr>
            <a:r>
              <a:rPr lang="en-US" sz="2400" dirty="0" smtClean="0">
                <a:solidFill>
                  <a:srgbClr val="FFFFFF"/>
                </a:solidFill>
              </a:rPr>
              <a:t>conditions are</a:t>
            </a:r>
          </a:p>
          <a:p>
            <a:pPr>
              <a:buFont typeface="Wingdings" pitchFamily="2" charset="2"/>
              <a:buNone/>
            </a:pPr>
            <a:r>
              <a:rPr lang="en-US" sz="2400" dirty="0" smtClean="0">
                <a:solidFill>
                  <a:srgbClr val="FFFFFF"/>
                </a:solidFill>
              </a:rPr>
              <a:t>evaluated by the</a:t>
            </a:r>
          </a:p>
          <a:p>
            <a:pPr>
              <a:buFont typeface="Wingdings" pitchFamily="2" charset="2"/>
              <a:buNone/>
            </a:pPr>
            <a:r>
              <a:rPr lang="en-US" sz="2400" dirty="0" smtClean="0">
                <a:solidFill>
                  <a:srgbClr val="FFFFFF"/>
                </a:solidFill>
              </a:rPr>
              <a:t>system and the result</a:t>
            </a:r>
          </a:p>
          <a:p>
            <a:pPr>
              <a:buFont typeface="Wingdings" pitchFamily="2" charset="2"/>
              <a:buNone/>
            </a:pPr>
            <a:r>
              <a:rPr lang="en-US" sz="2400" dirty="0" smtClean="0">
                <a:solidFill>
                  <a:srgbClr val="FFFFFF"/>
                </a:solidFill>
              </a:rPr>
              <a:t>determines which</a:t>
            </a:r>
          </a:p>
          <a:p>
            <a:pPr>
              <a:buFont typeface="Wingdings" pitchFamily="2" charset="2"/>
              <a:buNone/>
            </a:pPr>
            <a:r>
              <a:rPr lang="en-US" sz="2400" dirty="0" smtClean="0">
                <a:solidFill>
                  <a:srgbClr val="FFFFFF"/>
                </a:solidFill>
              </a:rPr>
              <a:t>sequence of</a:t>
            </a:r>
          </a:p>
          <a:p>
            <a:pPr>
              <a:buFont typeface="Wingdings" pitchFamily="2" charset="2"/>
              <a:buNone/>
            </a:pPr>
            <a:r>
              <a:rPr lang="en-US" sz="2400" dirty="0" smtClean="0">
                <a:solidFill>
                  <a:srgbClr val="FFFFFF"/>
                </a:solidFill>
              </a:rPr>
              <a:t>statements is to be</a:t>
            </a:r>
          </a:p>
          <a:p>
            <a:pPr>
              <a:buFont typeface="Wingdings" pitchFamily="2" charset="2"/>
              <a:buNone/>
            </a:pPr>
            <a:r>
              <a:rPr lang="en-US" sz="2400" dirty="0" smtClean="0">
                <a:solidFill>
                  <a:srgbClr val="FFFFFF"/>
                </a:solidFill>
              </a:rPr>
              <a:t>carried out.</a:t>
            </a:r>
          </a:p>
        </p:txBody>
      </p:sp>
      <p:sp>
        <p:nvSpPr>
          <p:cNvPr id="22532" name="Rectangle 4"/>
          <p:cNvSpPr>
            <a:spLocks noGrp="1" noChangeArrowheads="1"/>
          </p:cNvSpPr>
          <p:nvPr>
            <p:ph sz="half" idx="2"/>
          </p:nvPr>
        </p:nvSpPr>
        <p:spPr>
          <a:xfrm>
            <a:off x="3810000" y="1295400"/>
            <a:ext cx="5105400" cy="4648200"/>
          </a:xfrm>
          <a:ln w="28575" cap="flat">
            <a:solidFill>
              <a:srgbClr val="FFFFFF"/>
            </a:solidFill>
            <a:prstDash val="dash"/>
          </a:ln>
        </p:spPr>
        <p:txBody>
          <a:bodyPr>
            <a:normAutofit/>
          </a:bodyPr>
          <a:lstStyle/>
          <a:p>
            <a:pPr>
              <a:buFont typeface="Wingdings" pitchFamily="2" charset="2"/>
              <a:buNone/>
            </a:pPr>
            <a:r>
              <a:rPr lang="en-US" sz="2400" b="1" dirty="0" smtClean="0">
                <a:solidFill>
                  <a:srgbClr val="FFFFFF"/>
                </a:solidFill>
              </a:rPr>
              <a:t>IF</a:t>
            </a:r>
            <a:r>
              <a:rPr lang="en-US" sz="2400" dirty="0" smtClean="0">
                <a:solidFill>
                  <a:srgbClr val="FFFFFF"/>
                </a:solidFill>
              </a:rPr>
              <a:t> &lt;</a:t>
            </a:r>
            <a:r>
              <a:rPr lang="en-US" sz="2400" dirty="0" err="1" smtClean="0">
                <a:solidFill>
                  <a:srgbClr val="FFFFFF"/>
                </a:solidFill>
              </a:rPr>
              <a:t>boolean</a:t>
            </a:r>
            <a:r>
              <a:rPr lang="en-US" sz="2400" dirty="0" smtClean="0">
                <a:solidFill>
                  <a:srgbClr val="FFFFFF"/>
                </a:solidFill>
              </a:rPr>
              <a:t> expression&gt; </a:t>
            </a:r>
            <a:r>
              <a:rPr lang="en-US" sz="2400" b="1" dirty="0" smtClean="0">
                <a:solidFill>
                  <a:srgbClr val="FFFFFF"/>
                </a:solidFill>
              </a:rPr>
              <a:t>THEN</a:t>
            </a:r>
            <a:r>
              <a:rPr lang="en-US" sz="2400" dirty="0" smtClean="0">
                <a:solidFill>
                  <a:srgbClr val="FFFFFF"/>
                </a:solidFill>
              </a:rPr>
              <a:t> </a:t>
            </a:r>
          </a:p>
          <a:p>
            <a:pPr>
              <a:buFont typeface="Wingdings" pitchFamily="2" charset="2"/>
              <a:buNone/>
            </a:pPr>
            <a:r>
              <a:rPr lang="en-US" sz="2400" dirty="0" smtClean="0">
                <a:solidFill>
                  <a:srgbClr val="FFFFFF"/>
                </a:solidFill>
              </a:rPr>
              <a:t>&lt;sequence of statements&gt;</a:t>
            </a:r>
          </a:p>
          <a:p>
            <a:pPr>
              <a:buFont typeface="Wingdings" pitchFamily="2" charset="2"/>
              <a:buNone/>
            </a:pPr>
            <a:r>
              <a:rPr lang="en-US" sz="2400" b="1" dirty="0" smtClean="0">
                <a:solidFill>
                  <a:srgbClr val="FFFFFF"/>
                </a:solidFill>
              </a:rPr>
              <a:t>END IF;</a:t>
            </a:r>
          </a:p>
          <a:p>
            <a:pPr>
              <a:buFont typeface="Wingdings" pitchFamily="2" charset="2"/>
              <a:buNone/>
            </a:pPr>
            <a:r>
              <a:rPr lang="en-US" sz="800" dirty="0" smtClean="0">
                <a:solidFill>
                  <a:srgbClr val="FFFFFF"/>
                </a:solidFill>
              </a:rPr>
              <a:t>---------------------------------------------------------------------------------------------</a:t>
            </a:r>
          </a:p>
          <a:p>
            <a:pPr>
              <a:buFont typeface="Wingdings" pitchFamily="2" charset="2"/>
              <a:buNone/>
            </a:pPr>
            <a:endParaRPr lang="en-US" sz="2400" b="1" dirty="0" smtClean="0">
              <a:solidFill>
                <a:srgbClr val="FFFFFF"/>
              </a:solidFill>
            </a:endParaRPr>
          </a:p>
          <a:p>
            <a:pPr>
              <a:buFont typeface="Wingdings" pitchFamily="2" charset="2"/>
              <a:buNone/>
            </a:pPr>
            <a:r>
              <a:rPr lang="en-US" sz="2400" b="1" dirty="0" smtClean="0">
                <a:solidFill>
                  <a:srgbClr val="FFFFFF"/>
                </a:solidFill>
              </a:rPr>
              <a:t>IF</a:t>
            </a:r>
            <a:r>
              <a:rPr lang="en-US" sz="2400" dirty="0" smtClean="0">
                <a:solidFill>
                  <a:srgbClr val="FFFFFF"/>
                </a:solidFill>
              </a:rPr>
              <a:t> &lt;</a:t>
            </a:r>
            <a:r>
              <a:rPr lang="en-US" sz="2400" dirty="0" err="1" smtClean="0">
                <a:solidFill>
                  <a:srgbClr val="FFFFFF"/>
                </a:solidFill>
              </a:rPr>
              <a:t>boolean</a:t>
            </a:r>
            <a:r>
              <a:rPr lang="en-US" sz="2400" dirty="0" smtClean="0">
                <a:solidFill>
                  <a:srgbClr val="FFFFFF"/>
                </a:solidFill>
              </a:rPr>
              <a:t> expression&gt; </a:t>
            </a:r>
            <a:r>
              <a:rPr lang="en-US" sz="2400" b="1" dirty="0" smtClean="0">
                <a:solidFill>
                  <a:srgbClr val="FFFFFF"/>
                </a:solidFill>
              </a:rPr>
              <a:t>THEN</a:t>
            </a:r>
            <a:r>
              <a:rPr lang="en-US" sz="2400" dirty="0" smtClean="0">
                <a:solidFill>
                  <a:srgbClr val="FFFFFF"/>
                </a:solidFill>
              </a:rPr>
              <a:t> </a:t>
            </a:r>
          </a:p>
          <a:p>
            <a:pPr>
              <a:buFont typeface="Wingdings" pitchFamily="2" charset="2"/>
              <a:buNone/>
            </a:pPr>
            <a:r>
              <a:rPr lang="en-US" sz="2400" dirty="0" smtClean="0">
                <a:solidFill>
                  <a:srgbClr val="FFFFFF"/>
                </a:solidFill>
              </a:rPr>
              <a:t>&lt;sequence of statements&gt;</a:t>
            </a:r>
          </a:p>
          <a:p>
            <a:pPr>
              <a:buFont typeface="Wingdings" pitchFamily="2" charset="2"/>
              <a:buNone/>
            </a:pPr>
            <a:r>
              <a:rPr lang="en-US" sz="2400" b="1" dirty="0" smtClean="0">
                <a:solidFill>
                  <a:srgbClr val="FFFFFF"/>
                </a:solidFill>
              </a:rPr>
              <a:t>ELSE</a:t>
            </a:r>
          </a:p>
          <a:p>
            <a:pPr>
              <a:buFont typeface="Wingdings" pitchFamily="2" charset="2"/>
              <a:buNone/>
            </a:pPr>
            <a:r>
              <a:rPr lang="en-US" sz="2400" dirty="0" smtClean="0">
                <a:solidFill>
                  <a:srgbClr val="FFFFFF"/>
                </a:solidFill>
              </a:rPr>
              <a:t>&lt;sequence of statements&gt;</a:t>
            </a:r>
          </a:p>
          <a:p>
            <a:pPr>
              <a:buFont typeface="Wingdings" pitchFamily="2" charset="2"/>
              <a:buNone/>
            </a:pPr>
            <a:r>
              <a:rPr lang="en-US" sz="2400" b="1" dirty="0" smtClean="0">
                <a:solidFill>
                  <a:srgbClr val="FFFFFF"/>
                </a:solidFill>
              </a:rPr>
              <a:t>END IF;</a:t>
            </a:r>
          </a:p>
        </p:txBody>
      </p:sp>
      <p:sp>
        <p:nvSpPr>
          <p:cNvPr id="18434" name="Rectangle 2"/>
          <p:cNvSpPr>
            <a:spLocks noGrp="1" noChangeArrowheads="1"/>
          </p:cNvSpPr>
          <p:nvPr>
            <p:ph type="title"/>
          </p:nvPr>
        </p:nvSpPr>
        <p:spPr>
          <a:xfrm>
            <a:off x="914400" y="152400"/>
            <a:ext cx="8001000" cy="685800"/>
          </a:xfrm>
        </p:spPr>
        <p:txBody>
          <a:bodyPr>
            <a:normAutofit/>
          </a:bodyPr>
          <a:lstStyle/>
          <a:p>
            <a:pPr fontAlgn="auto">
              <a:spcAft>
                <a:spcPts val="0"/>
              </a:spcAft>
              <a:defRPr/>
            </a:pPr>
            <a:r>
              <a:rPr lang="en-US" sz="4000" dirty="0" smtClean="0">
                <a:latin typeface="+mn-lt"/>
              </a:rPr>
              <a:t>Conditional Statements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12299</TotalTime>
  <Words>1363</Words>
  <Application>Microsoft Office PowerPoint</Application>
  <PresentationFormat>On-screen Show (4:3)</PresentationFormat>
  <Paragraphs>352</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Telerik-PowerPoint-Theme</vt:lpstr>
      <vt:lpstr>PL/SQL</vt:lpstr>
      <vt:lpstr>Declaring Variables with the  %ROWTYPE Attribute</vt:lpstr>
      <vt:lpstr>%ROWTYPE - Example</vt:lpstr>
      <vt:lpstr>%ROWTYPE – Example (2)</vt:lpstr>
      <vt:lpstr>SUBSTITUTIONVARIABLES </vt:lpstr>
      <vt:lpstr>EXAMPLE-(1) </vt:lpstr>
      <vt:lpstr>EXAMPLE-(2) </vt:lpstr>
      <vt:lpstr>Guided Activity-4</vt:lpstr>
      <vt:lpstr>Conditional Statements</vt:lpstr>
      <vt:lpstr>Conditional Statements (ELSIF)</vt:lpstr>
      <vt:lpstr>EXAMPLE </vt:lpstr>
      <vt:lpstr>EXAMPLE (2)</vt:lpstr>
      <vt:lpstr>Guided Activity-5</vt:lpstr>
      <vt:lpstr>Loop Structures</vt:lpstr>
      <vt:lpstr>       Unconstrained Loops</vt:lpstr>
      <vt:lpstr>Loops: Simple Loop </vt:lpstr>
      <vt:lpstr>WHILE LOOP</vt:lpstr>
      <vt:lpstr>Loops: WHILE Loop</vt:lpstr>
      <vt:lpstr>FOR LOOP</vt:lpstr>
      <vt:lpstr>Loops: FOR Loop</vt:lpstr>
      <vt:lpstr>Creating a PL/SQL Record</vt:lpstr>
      <vt:lpstr>PL/SQL Sample Program</vt:lpstr>
      <vt:lpstr>PL/SQL Comments</vt:lpstr>
      <vt:lpstr>COMMON PL/SQL STRING FUNCTIONS</vt:lpstr>
      <vt:lpstr>COMMON  PL/SQL NUMERIC FUNCTIONS</vt:lpstr>
      <vt:lpstr> </vt:lpstr>
      <vt:lpstr>Guided Activity-6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cp:lastModifiedBy>Tamreen53</cp:lastModifiedBy>
  <cp:revision>93</cp:revision>
  <dcterms:created xsi:type="dcterms:W3CDTF">2007-12-08T16:03:35Z</dcterms:created>
  <dcterms:modified xsi:type="dcterms:W3CDTF">2016-06-17T10:26:06Z</dcterms:modified>
</cp:coreProperties>
</file>