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27"/>
  </p:notesMasterIdLst>
  <p:handoutMasterIdLst>
    <p:handoutMasterId r:id="rId28"/>
  </p:handoutMasterIdLst>
  <p:sldIdLst>
    <p:sldId id="468" r:id="rId2"/>
    <p:sldId id="489" r:id="rId3"/>
    <p:sldId id="490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8" r:id="rId14"/>
    <p:sldId id="509" r:id="rId15"/>
    <p:sldId id="515" r:id="rId16"/>
    <p:sldId id="502" r:id="rId17"/>
    <p:sldId id="510" r:id="rId18"/>
    <p:sldId id="503" r:id="rId19"/>
    <p:sldId id="504" r:id="rId20"/>
    <p:sldId id="505" r:id="rId21"/>
    <p:sldId id="506" r:id="rId22"/>
    <p:sldId id="513" r:id="rId23"/>
    <p:sldId id="514" r:id="rId24"/>
    <p:sldId id="507" r:id="rId25"/>
    <p:sldId id="511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F6AF2E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1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481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35407" y="4257623"/>
            <a:ext cx="6736848" cy="792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708"/>
              </a:spcBef>
              <a:tabLst>
                <a:tab pos="1155573" algn="l"/>
                <a:tab pos="1617802" algn="l"/>
                <a:tab pos="2080031" algn="l"/>
                <a:tab pos="2542261" algn="l"/>
                <a:tab pos="3004490" algn="l"/>
                <a:tab pos="3466719" algn="l"/>
                <a:tab pos="3928948" algn="l"/>
                <a:tab pos="4391177" algn="l"/>
                <a:tab pos="4853407" algn="l"/>
                <a:tab pos="5315636" algn="l"/>
                <a:tab pos="5777865" algn="l"/>
                <a:tab pos="6240094" algn="l"/>
                <a:tab pos="6702323" algn="l"/>
                <a:tab pos="7164553" algn="l"/>
                <a:tab pos="7626782" algn="l"/>
                <a:tab pos="8089011" algn="l"/>
                <a:tab pos="8551240" algn="l"/>
                <a:tab pos="9013469" algn="l"/>
                <a:tab pos="9475699" algn="l"/>
                <a:tab pos="9937928" algn="l"/>
                <a:tab pos="10400157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charset="0"/>
              </a:rPr>
              <a:t>in the Oracle 11g Database Process Global Area(PGA)</a:t>
            </a:r>
            <a:r>
              <a:rPr lang="ar-SA" sz="2800" dirty="0">
                <a:solidFill>
                  <a:srgbClr val="000000"/>
                </a:solidFill>
                <a:latin typeface="Times New Roman" charset="0"/>
              </a:rPr>
              <a:t>‏</a:t>
            </a:r>
            <a:endParaRPr lang="en-GB" sz="2800" dirty="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-11839267" y="-11993325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584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-11839267" y="-11993325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686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-11839267" y="-11993325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89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0" y="0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993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0" y="0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4096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-4957454" y="-3403839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4198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0" y="0"/>
            <a:ext cx="11839267" cy="1270023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4301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2150567" y="706914"/>
            <a:ext cx="2580680" cy="34861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256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990854" y="5748920"/>
            <a:ext cx="4973384" cy="19206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990" tIns="45495" rIns="90990" bIns="45495"/>
          <a:lstStyle/>
          <a:p>
            <a:pPr>
              <a:lnSpc>
                <a:spcPct val="95000"/>
              </a:lnSpc>
              <a:spcBef>
                <a:spcPts val="809"/>
              </a:spcBef>
              <a:tabLst>
                <a:tab pos="746308" algn="l"/>
                <a:tab pos="1208537" algn="l"/>
                <a:tab pos="1670766" algn="l"/>
                <a:tab pos="2132996" algn="l"/>
                <a:tab pos="2595225" algn="l"/>
                <a:tab pos="3057454" algn="l"/>
                <a:tab pos="3519683" algn="l"/>
                <a:tab pos="3981912" algn="l"/>
                <a:tab pos="4444142" algn="l"/>
                <a:tab pos="4906371" algn="l"/>
                <a:tab pos="5368600" algn="l"/>
                <a:tab pos="5830829" algn="l"/>
                <a:tab pos="6293058" algn="l"/>
                <a:tab pos="6755288" algn="l"/>
                <a:tab pos="7217517" algn="l"/>
                <a:tab pos="7679746" algn="l"/>
                <a:tab pos="8141975" algn="l"/>
                <a:tab pos="8604204" algn="l"/>
                <a:tab pos="9066434" algn="l"/>
                <a:tab pos="9528663" algn="l"/>
                <a:tab pos="9990892" algn="l"/>
              </a:tabLst>
            </a:pPr>
            <a:endParaRPr lang="en-GB" sz="2600" b="1" dirty="0">
              <a:solidFill>
                <a:srgbClr val="4C1900"/>
              </a:solidFill>
              <a:latin typeface="Times New Roman" charset="0"/>
            </a:endParaRPr>
          </a:p>
          <a:p>
            <a:pPr>
              <a:lnSpc>
                <a:spcPct val="95000"/>
              </a:lnSpc>
              <a:spcBef>
                <a:spcPts val="809"/>
              </a:spcBef>
              <a:tabLst>
                <a:tab pos="746308" algn="l"/>
                <a:tab pos="1208537" algn="l"/>
                <a:tab pos="1670766" algn="l"/>
                <a:tab pos="2132996" algn="l"/>
                <a:tab pos="2595225" algn="l"/>
                <a:tab pos="3057454" algn="l"/>
                <a:tab pos="3519683" algn="l"/>
                <a:tab pos="3981912" algn="l"/>
                <a:tab pos="4444142" algn="l"/>
                <a:tab pos="4906371" algn="l"/>
                <a:tab pos="5368600" algn="l"/>
                <a:tab pos="5830829" algn="l"/>
                <a:tab pos="6293058" algn="l"/>
                <a:tab pos="6755288" algn="l"/>
                <a:tab pos="7217517" algn="l"/>
                <a:tab pos="7679746" algn="l"/>
                <a:tab pos="8141975" algn="l"/>
                <a:tab pos="8604204" algn="l"/>
                <a:tab pos="9066434" algn="l"/>
                <a:tab pos="9528663" algn="l"/>
                <a:tab pos="9990892" algn="l"/>
              </a:tabLst>
            </a:pPr>
            <a:r>
              <a:rPr lang="en-GB" sz="2600" b="1" dirty="0">
                <a:solidFill>
                  <a:srgbClr val="4C1900"/>
                </a:solidFill>
                <a:latin typeface="Times New Roman" charset="0"/>
              </a:rPr>
              <a:t>It contains info about</a:t>
            </a:r>
          </a:p>
          <a:p>
            <a:pPr marL="744703" lvl="1" indent="-282473">
              <a:lnSpc>
                <a:spcPct val="95000"/>
              </a:lnSpc>
              <a:spcBef>
                <a:spcPts val="809"/>
              </a:spcBef>
              <a:buSzPct val="45000"/>
              <a:buFont typeface="Wingdings" pitchFamily="2" charset="2"/>
              <a:buChar char=""/>
              <a:tabLst>
                <a:tab pos="746308" algn="l"/>
                <a:tab pos="1208537" algn="l"/>
                <a:tab pos="1670766" algn="l"/>
                <a:tab pos="2132996" algn="l"/>
                <a:tab pos="2595225" algn="l"/>
                <a:tab pos="3057454" algn="l"/>
                <a:tab pos="3519683" algn="l"/>
                <a:tab pos="3981912" algn="l"/>
                <a:tab pos="4444142" algn="l"/>
                <a:tab pos="4906371" algn="l"/>
                <a:tab pos="5368600" algn="l"/>
                <a:tab pos="5830829" algn="l"/>
                <a:tab pos="6293058" algn="l"/>
                <a:tab pos="6755288" algn="l"/>
                <a:tab pos="7217517" algn="l"/>
                <a:tab pos="7679746" algn="l"/>
                <a:tab pos="8141975" algn="l"/>
                <a:tab pos="8604204" algn="l"/>
                <a:tab pos="9066434" algn="l"/>
                <a:tab pos="9528663" algn="l"/>
                <a:tab pos="9990892" algn="l"/>
              </a:tabLst>
            </a:pPr>
            <a:r>
              <a:rPr lang="en-GB" sz="2600" b="1" dirty="0">
                <a:solidFill>
                  <a:srgbClr val="4C1900"/>
                </a:solidFill>
                <a:latin typeface="Times New Roman" charset="0"/>
              </a:rPr>
              <a:t>SQL stmt.</a:t>
            </a:r>
          </a:p>
          <a:p>
            <a:pPr marL="744703" lvl="1" indent="-282473">
              <a:lnSpc>
                <a:spcPct val="95000"/>
              </a:lnSpc>
              <a:spcBef>
                <a:spcPts val="809"/>
              </a:spcBef>
              <a:buSzPct val="45000"/>
              <a:buFont typeface="Wingdings" pitchFamily="2" charset="2"/>
              <a:buChar char=""/>
              <a:tabLst>
                <a:tab pos="746308" algn="l"/>
                <a:tab pos="1208537" algn="l"/>
                <a:tab pos="1670766" algn="l"/>
                <a:tab pos="2132996" algn="l"/>
                <a:tab pos="2595225" algn="l"/>
                <a:tab pos="3057454" algn="l"/>
                <a:tab pos="3519683" algn="l"/>
                <a:tab pos="3981912" algn="l"/>
                <a:tab pos="4444142" algn="l"/>
                <a:tab pos="4906371" algn="l"/>
                <a:tab pos="5368600" algn="l"/>
                <a:tab pos="5830829" algn="l"/>
                <a:tab pos="6293058" algn="l"/>
                <a:tab pos="6755288" algn="l"/>
                <a:tab pos="7217517" algn="l"/>
                <a:tab pos="7679746" algn="l"/>
                <a:tab pos="8141975" algn="l"/>
                <a:tab pos="8604204" algn="l"/>
                <a:tab pos="9066434" algn="l"/>
                <a:tab pos="9528663" algn="l"/>
                <a:tab pos="9990892" algn="l"/>
              </a:tabLst>
            </a:pPr>
            <a:r>
              <a:rPr lang="en-GB" sz="2600" b="1" dirty="0">
                <a:solidFill>
                  <a:srgbClr val="4C1900"/>
                </a:solidFill>
                <a:latin typeface="Times New Roman" charset="0"/>
              </a:rPr>
              <a:t>Set of data returned or affected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2662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2867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2969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07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174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277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594" y="0"/>
            <a:ext cx="1593" cy="161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446" tIns="46223" rIns="92446" bIns="46223" anchor="ctr"/>
          <a:lstStyle/>
          <a:p>
            <a:endParaRPr lang="en-US"/>
          </a:p>
        </p:txBody>
      </p:sp>
      <p:sp>
        <p:nvSpPr>
          <p:cNvPr id="337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8181" y="4415791"/>
            <a:ext cx="5500672" cy="418015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GB" sz="5400" dirty="0" smtClean="0"/>
              <a:t>PL/SQL Cursors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47106" name="AutoShape 2" descr="Image result for pl/sql orac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3097" y="1676400"/>
            <a:ext cx="376890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3505200" cy="235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353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Cursor FOR Loop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960938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Scope : Inside FOR Loop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Cursor Index :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- a pointer to Query work area.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- Query work area is a memory region (</a:t>
            </a:r>
            <a:r>
              <a:rPr lang="en-GB" sz="2800" i="1" dirty="0" smtClean="0"/>
              <a:t> context area</a:t>
            </a:r>
            <a:r>
              <a:rPr lang="en-GB" sz="2800" dirty="0" smtClean="0"/>
              <a:t> )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dirty="0" smtClean="0"/>
              <a:t>Note: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800" b="1" dirty="0" smtClean="0"/>
              <a:t>SQL%ROWCOUNT</a:t>
            </a:r>
            <a:r>
              <a:rPr lang="en-GB" sz="2800" dirty="0" smtClean="0"/>
              <a:t> attribute returns </a:t>
            </a:r>
            <a:r>
              <a:rPr lang="en-GB" sz="2800" b="1" dirty="0" smtClean="0"/>
              <a:t>NULL</a:t>
            </a:r>
            <a:r>
              <a:rPr lang="en-GB" sz="28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Explicit Cursors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330700"/>
          </a:xfrm>
          <a:prstGeom prst="rect">
            <a:avLst/>
          </a:prstGeom>
        </p:spPr>
        <p:txBody>
          <a:bodyPr lIns="0" tIns="0" rIns="0" bIns="0"/>
          <a:lstStyle/>
          <a:p>
            <a:pPr marL="336550" indent="-33655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dirty="0" smtClean="0"/>
              <a:t>Explicit cursors are programmer defined cursors for gaining more control over the context area. </a:t>
            </a:r>
          </a:p>
          <a:p>
            <a:pPr marL="336550" indent="-33655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Define inside declaration block</a:t>
            </a:r>
            <a:endParaRPr lang="en-IN" dirty="0" smtClean="0"/>
          </a:p>
          <a:p>
            <a:pPr marL="336550" indent="-33655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dirty="0" smtClean="0"/>
              <a:t>It is created on a SELECT Statement which returns more than one row. </a:t>
            </a:r>
            <a:endParaRPr lang="en-GB" dirty="0" smtClean="0"/>
          </a:p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Static or dynamic SELECT stmt.</a:t>
            </a:r>
          </a:p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Open/Fetch/Close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Syntax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330700"/>
          </a:xfrm>
          <a:prstGeom prst="rect">
            <a:avLst/>
          </a:prstGeom>
        </p:spPr>
        <p:txBody>
          <a:bodyPr lIns="0" tIns="0" rIns="0" bIns="0"/>
          <a:lstStyle/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OPEN</a:t>
            </a:r>
            <a:r>
              <a:rPr lang="en-GB" dirty="0" smtClean="0"/>
              <a:t>  </a:t>
            </a:r>
            <a:r>
              <a:rPr lang="en-GB" i="1" dirty="0" err="1" smtClean="0">
                <a:solidFill>
                  <a:schemeClr val="tx2"/>
                </a:solidFill>
              </a:rPr>
              <a:t>cursor_name</a:t>
            </a:r>
            <a:r>
              <a:rPr lang="en-GB" dirty="0" smtClean="0">
                <a:solidFill>
                  <a:srgbClr val="4C1900"/>
                </a:solidFill>
              </a:rPr>
              <a:t> </a:t>
            </a:r>
            <a:r>
              <a:rPr lang="en-GB" dirty="0" smtClean="0"/>
              <a:t>[ (param1 , param2 ,....) ]</a:t>
            </a:r>
          </a:p>
          <a:p>
            <a:pPr marL="336550" indent="-33655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FETCH</a:t>
            </a:r>
            <a:r>
              <a:rPr lang="en-GB" dirty="0" smtClean="0"/>
              <a:t>  </a:t>
            </a:r>
            <a:r>
              <a:rPr lang="en-GB" i="1" dirty="0" err="1" smtClean="0">
                <a:solidFill>
                  <a:schemeClr val="tx2"/>
                </a:solidFill>
              </a:rPr>
              <a:t>cursor_name</a:t>
            </a:r>
            <a:r>
              <a:rPr lang="en-GB" dirty="0" smtClean="0"/>
              <a:t>                                                         INTO (variable1,variable2,....)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  <a:p>
            <a:pPr marL="336550" indent="-33655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FETCH</a:t>
            </a:r>
            <a:r>
              <a:rPr lang="en-GB" dirty="0" smtClean="0"/>
              <a:t> </a:t>
            </a:r>
            <a:r>
              <a:rPr lang="en-GB" i="1" dirty="0" err="1" smtClean="0">
                <a:solidFill>
                  <a:schemeClr val="tx2"/>
                </a:solidFill>
              </a:rPr>
              <a:t>cursor_name</a:t>
            </a:r>
            <a:r>
              <a:rPr lang="en-GB" dirty="0" smtClean="0"/>
              <a:t> INTO </a:t>
            </a:r>
            <a:r>
              <a:rPr lang="en-GB" dirty="0" err="1" smtClean="0"/>
              <a:t>record_variable</a:t>
            </a:r>
            <a:r>
              <a:rPr lang="en-GB" dirty="0" smtClean="0"/>
              <a:t>;</a:t>
            </a:r>
          </a:p>
          <a:p>
            <a:pPr marL="336550" indent="-336550" eaLnBrk="1" hangingPunct="1">
              <a:lnSpc>
                <a:spcPct val="90000"/>
              </a:lnSpc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marL="336550" indent="-336550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CLOSE</a:t>
            </a:r>
            <a:r>
              <a:rPr lang="en-GB" dirty="0" smtClean="0"/>
              <a:t>  </a:t>
            </a:r>
            <a:r>
              <a:rPr lang="en-GB" i="1" dirty="0" err="1" smtClean="0">
                <a:solidFill>
                  <a:schemeClr val="tx2"/>
                </a:solidFill>
              </a:rPr>
              <a:t>cursor_name</a:t>
            </a:r>
            <a:r>
              <a:rPr lang="en-GB" dirty="0" smtClean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an Explicit Cursor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>
                <a:solidFill>
                  <a:schemeClr val="tx2"/>
                </a:solidFill>
              </a:rPr>
              <a:t>CURSOR CursorName IS SelectStatement;</a:t>
            </a:r>
          </a:p>
          <a:p>
            <a:r>
              <a:rPr lang="en-US"/>
              <a:t>Opening an Explicit Cursor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	</a:t>
            </a:r>
            <a:r>
              <a:rPr lang="en-US" sz="2800">
                <a:solidFill>
                  <a:schemeClr val="tx2"/>
                </a:solidFill>
              </a:rPr>
              <a:t>OPEN CursorName;</a:t>
            </a:r>
            <a:r>
              <a:rPr lang="en-US"/>
              <a:t> </a:t>
            </a:r>
          </a:p>
          <a:p>
            <a:r>
              <a:rPr lang="en-US"/>
              <a:t>Accessing Rows from an Explicit Cursor</a:t>
            </a:r>
          </a:p>
          <a:p>
            <a:pPr>
              <a:buFont typeface="Wingdings" pitchFamily="2" charset="2"/>
              <a:buNone/>
            </a:pPr>
            <a:r>
              <a:rPr lang="en-US" b="1"/>
              <a:t>	</a:t>
            </a:r>
            <a:r>
              <a:rPr lang="en-US" sz="2800">
                <a:solidFill>
                  <a:schemeClr val="tx2"/>
                </a:solidFill>
              </a:rPr>
              <a:t>FETCH CursorName INTO RowVariables;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Declaring Variables of the Proper Type with %TYPE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</a:t>
            </a:r>
            <a:r>
              <a:rPr lang="en-US" sz="2800">
                <a:solidFill>
                  <a:schemeClr val="tx2"/>
                </a:solidFill>
              </a:rPr>
              <a:t>VarName TableName.FieldName%TYPE;</a:t>
            </a:r>
          </a:p>
          <a:p>
            <a:pPr>
              <a:lnSpc>
                <a:spcPct val="90000"/>
              </a:lnSpc>
            </a:pPr>
            <a:r>
              <a:rPr lang="en-US"/>
              <a:t>Declaring Variables to Hold An Entire Row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	VarName CursorName%ROWTYPE;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Releasing the Storage Area Used by an Explicit Cursor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	CLOSE CursorName;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Explicit Cursors - Example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DECLARE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</a:t>
            </a:r>
            <a:r>
              <a:rPr lang="en-IN" sz="2400" b="0" dirty="0" err="1" smtClean="0"/>
              <a:t>c_id</a:t>
            </a:r>
            <a:r>
              <a:rPr lang="en-IN" sz="2400" b="0" dirty="0" smtClean="0"/>
              <a:t> </a:t>
            </a:r>
            <a:r>
              <a:rPr lang="en-IN" sz="2400" b="0" dirty="0" err="1" smtClean="0"/>
              <a:t>customers.id%type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</a:t>
            </a:r>
            <a:r>
              <a:rPr lang="en-IN" sz="2400" b="0" dirty="0" err="1" smtClean="0"/>
              <a:t>c_name</a:t>
            </a:r>
            <a:r>
              <a:rPr lang="en-IN" sz="2400" b="0" dirty="0" smtClean="0"/>
              <a:t> </a:t>
            </a:r>
            <a:r>
              <a:rPr lang="en-IN" sz="2400" b="0" dirty="0" err="1" smtClean="0"/>
              <a:t>customers.name%type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</a:t>
            </a:r>
            <a:r>
              <a:rPr lang="en-IN" sz="2400" b="0" dirty="0" err="1" smtClean="0"/>
              <a:t>c_addr</a:t>
            </a:r>
            <a:r>
              <a:rPr lang="en-IN" sz="2400" b="0" dirty="0" smtClean="0"/>
              <a:t> </a:t>
            </a:r>
            <a:r>
              <a:rPr lang="en-IN" sz="2400" b="0" dirty="0" err="1" smtClean="0"/>
              <a:t>customers.address%type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CURSOR </a:t>
            </a:r>
            <a:r>
              <a:rPr lang="en-IN" sz="2400" b="0" dirty="0" err="1" smtClean="0"/>
              <a:t>c_customers</a:t>
            </a:r>
            <a:r>
              <a:rPr lang="en-IN" sz="2400" b="0" dirty="0" smtClean="0"/>
              <a:t> is SELECT id, name, address FROM customers;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BEGIN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OPEN </a:t>
            </a:r>
            <a:r>
              <a:rPr lang="en-IN" sz="2400" b="0" dirty="0" err="1" smtClean="0"/>
              <a:t>c_customers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LOOP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	FETCH </a:t>
            </a:r>
            <a:r>
              <a:rPr lang="en-IN" sz="2400" b="0" dirty="0" err="1" smtClean="0"/>
              <a:t>c_customers</a:t>
            </a:r>
            <a:r>
              <a:rPr lang="en-IN" sz="2400" b="0" dirty="0" smtClean="0"/>
              <a:t> into </a:t>
            </a:r>
            <a:r>
              <a:rPr lang="en-IN" sz="2400" b="0" dirty="0" err="1" smtClean="0"/>
              <a:t>c_id</a:t>
            </a:r>
            <a:r>
              <a:rPr lang="en-IN" sz="2400" b="0" dirty="0" smtClean="0"/>
              <a:t>, </a:t>
            </a:r>
            <a:r>
              <a:rPr lang="en-IN" sz="2400" b="0" dirty="0" err="1" smtClean="0"/>
              <a:t>c_name</a:t>
            </a:r>
            <a:r>
              <a:rPr lang="en-IN" sz="2400" b="0" dirty="0" smtClean="0"/>
              <a:t>, </a:t>
            </a:r>
            <a:r>
              <a:rPr lang="en-IN" sz="2400" b="0" dirty="0" err="1" smtClean="0"/>
              <a:t>c_addr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	</a:t>
            </a:r>
            <a:r>
              <a:rPr lang="en-IN" sz="2400" b="0" dirty="0" err="1" smtClean="0"/>
              <a:t>dbms_output.put_line</a:t>
            </a:r>
            <a:r>
              <a:rPr lang="en-IN" sz="2400" b="0" dirty="0" smtClean="0"/>
              <a:t>(</a:t>
            </a:r>
            <a:r>
              <a:rPr lang="en-IN" sz="2400" b="0" dirty="0" err="1" smtClean="0"/>
              <a:t>c_id</a:t>
            </a:r>
            <a:r>
              <a:rPr lang="en-IN" sz="2400" b="0" dirty="0" smtClean="0"/>
              <a:t> || ' ' || </a:t>
            </a:r>
            <a:r>
              <a:rPr lang="en-IN" sz="2400" b="0" dirty="0" err="1" smtClean="0"/>
              <a:t>c_name</a:t>
            </a:r>
            <a:r>
              <a:rPr lang="en-IN" sz="2400" b="0" dirty="0" smtClean="0"/>
              <a:t> || ' ' || </a:t>
            </a:r>
            <a:r>
              <a:rPr lang="en-IN" sz="2400" b="0" dirty="0" err="1" smtClean="0"/>
              <a:t>c_addr</a:t>
            </a:r>
            <a:r>
              <a:rPr lang="en-IN" sz="2400" b="0" dirty="0" smtClean="0"/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	EXIT WHEN </a:t>
            </a:r>
            <a:r>
              <a:rPr lang="en-IN" sz="2400" b="0" dirty="0" err="1" smtClean="0"/>
              <a:t>c_customers%notfound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END LOOP;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	CLOSE </a:t>
            </a:r>
            <a:r>
              <a:rPr lang="en-IN" sz="2400" b="0" dirty="0" err="1" smtClean="0"/>
              <a:t>c_customers</a:t>
            </a:r>
            <a:r>
              <a:rPr lang="en-IN" sz="2400" b="0" dirty="0" smtClean="0"/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dirty="0" smtClean="0"/>
              <a:t>END;</a:t>
            </a:r>
            <a:endParaRPr lang="en-US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1187" y="152400"/>
            <a:ext cx="8228013" cy="7620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Static Cursor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38200"/>
            <a:ext cx="8304213" cy="58674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DECLARE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eid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      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employee.empid%TYPE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 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employee.empname%TYPE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CURSOR  cur   IS   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SELECT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empid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,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 FROM employee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OPEN cur 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LOOP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FETCH cur INTO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eid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,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EXIT WHEN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cur%NOTFOUND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dbms_output.put_line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( 'NAME' ||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cur.ename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END LOOP;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CLOSE cur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 For Loop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Processing an Entire Result Set Common</a:t>
            </a:r>
          </a:p>
          <a:p>
            <a:r>
              <a:rPr lang="en-US" dirty="0"/>
              <a:t>Special Form of FOR … IN to Manage Cursors</a:t>
            </a:r>
          </a:p>
          <a:p>
            <a:r>
              <a:rPr lang="en-US" dirty="0"/>
              <a:t>No Need for Separate OPEN, FETCH and CLOSE statements</a:t>
            </a:r>
          </a:p>
          <a:p>
            <a:r>
              <a:rPr lang="en-US" dirty="0"/>
              <a:t>Requires %ROWTYPE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Eg- Cursor For Loop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33070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DECLARE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CURSOR  C   IS   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SELECT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empid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AS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eid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,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empname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AS 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ename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FROM employee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FOR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i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 IN  C  LOOP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dbms_output.put_line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( 'NAME' || </a:t>
            </a:r>
            <a:r>
              <a:rPr lang="en-GB" sz="2400" b="0" dirty="0" err="1" smtClean="0">
                <a:solidFill>
                  <a:srgbClr val="FFFFFF"/>
                </a:solidFill>
                <a:effectLst/>
              </a:rPr>
              <a:t>i.ename</a:t>
            </a:r>
            <a:r>
              <a:rPr lang="en-GB" sz="2400" b="0" dirty="0" smtClean="0">
                <a:solidFill>
                  <a:srgbClr val="FFFFFF"/>
                </a:solidFill>
                <a:effectLst/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END LOOP;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END;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0" dirty="0" smtClean="0">
                <a:solidFill>
                  <a:srgbClr val="FFFFFF"/>
                </a:solidFill>
                <a:effectLst/>
              </a:rPr>
              <a:t>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Static Cursor( Record)</a:t>
            </a:r>
            <a:r>
              <a:rPr lang="ar-SA" dirty="0" smtClean="0">
                <a:cs typeface="Arial" charset="0"/>
              </a:rPr>
              <a:t>‏</a:t>
            </a:r>
            <a:endParaRPr lang="en-GB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8013" cy="486251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DECLARE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TYPE         </a:t>
            </a:r>
            <a:r>
              <a:rPr lang="en-GB" sz="2000" b="0" dirty="0" err="1" smtClean="0">
                <a:solidFill>
                  <a:srgbClr val="FFFFFF"/>
                </a:solidFill>
              </a:rPr>
              <a:t>emp_record</a:t>
            </a:r>
            <a:r>
              <a:rPr lang="en-GB" sz="2000" b="0" dirty="0" smtClean="0">
                <a:solidFill>
                  <a:srgbClr val="FFFFFF"/>
                </a:solidFill>
              </a:rPr>
              <a:t>           IS  RECORD ( </a:t>
            </a:r>
            <a:r>
              <a:rPr lang="en-GB" sz="2000" b="0" dirty="0" err="1" smtClean="0">
                <a:solidFill>
                  <a:srgbClr val="FFFFFF"/>
                </a:solidFill>
              </a:rPr>
              <a:t>eid</a:t>
            </a:r>
            <a:r>
              <a:rPr lang="en-GB" sz="2000" b="0" dirty="0" smtClean="0">
                <a:solidFill>
                  <a:srgbClr val="FFFFFF"/>
                </a:solidFill>
              </a:rPr>
              <a:t>  NUMBER, </a:t>
            </a:r>
            <a:r>
              <a:rPr lang="en-GB" sz="2000" b="0" dirty="0" err="1" smtClean="0">
                <a:solidFill>
                  <a:srgbClr val="FFFFFF"/>
                </a:solidFill>
              </a:rPr>
              <a:t>ename</a:t>
            </a:r>
            <a:r>
              <a:rPr lang="en-GB" sz="2000" b="0" dirty="0" smtClean="0">
                <a:solidFill>
                  <a:srgbClr val="FFFFFF"/>
                </a:solidFill>
              </a:rPr>
              <a:t> VARCHAR2(30)  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employee   EMP_RECORD;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b="0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CURSOR  cur   IS    SELECT </a:t>
            </a:r>
            <a:r>
              <a:rPr lang="en-GB" sz="2000" b="0" dirty="0" err="1" smtClean="0">
                <a:solidFill>
                  <a:srgbClr val="FFFFFF"/>
                </a:solidFill>
              </a:rPr>
              <a:t>empid</a:t>
            </a:r>
            <a:r>
              <a:rPr lang="en-GB" sz="2000" b="0" dirty="0" smtClean="0">
                <a:solidFill>
                  <a:srgbClr val="FFFFFF"/>
                </a:solidFill>
              </a:rPr>
              <a:t>, </a:t>
            </a:r>
            <a:r>
              <a:rPr lang="en-GB" sz="2000" b="0" dirty="0" err="1" smtClean="0">
                <a:solidFill>
                  <a:srgbClr val="FFFFFF"/>
                </a:solidFill>
              </a:rPr>
              <a:t>empname</a:t>
            </a:r>
            <a:r>
              <a:rPr lang="en-GB" sz="2000" b="0" dirty="0" smtClean="0">
                <a:solidFill>
                  <a:srgbClr val="FFFFFF"/>
                </a:solidFill>
              </a:rPr>
              <a:t>  FROM employee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OPEN cur 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LOOP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FETCH cur INTO employee;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EXIT WHEN </a:t>
            </a:r>
            <a:r>
              <a:rPr lang="en-GB" sz="2000" b="0" dirty="0" err="1" smtClean="0">
                <a:solidFill>
                  <a:srgbClr val="FFFFFF"/>
                </a:solidFill>
              </a:rPr>
              <a:t>cur%NOTFOUND</a:t>
            </a:r>
            <a:r>
              <a:rPr lang="en-GB" sz="2000" b="0" dirty="0" smtClean="0">
                <a:solidFill>
                  <a:srgbClr val="FFFF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err="1" smtClean="0">
                <a:solidFill>
                  <a:srgbClr val="FFFFFF"/>
                </a:solidFill>
              </a:rPr>
              <a:t>dbms_output.put_line</a:t>
            </a:r>
            <a:r>
              <a:rPr lang="en-GB" sz="2000" b="0" dirty="0" smtClean="0">
                <a:solidFill>
                  <a:srgbClr val="FFFFFF"/>
                </a:solidFill>
              </a:rPr>
              <a:t>( 'NAME' || </a:t>
            </a:r>
            <a:r>
              <a:rPr lang="en-GB" sz="2000" b="0" dirty="0" err="1" smtClean="0">
                <a:solidFill>
                  <a:srgbClr val="FFFFFF"/>
                </a:solidFill>
              </a:rPr>
              <a:t>employee.ename</a:t>
            </a:r>
            <a:r>
              <a:rPr lang="en-GB" sz="2000" b="0" dirty="0" smtClean="0">
                <a:solidFill>
                  <a:srgbClr val="FFFFFF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END LOOP;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CLOSE cur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END</a:t>
            </a:r>
            <a:r>
              <a:rPr lang="en-GB" sz="2000" b="0" dirty="0" smtClean="0">
                <a:solidFill>
                  <a:srgbClr val="FFFFFF"/>
                </a:solidFill>
              </a:rPr>
              <a:t>;</a:t>
            </a:r>
            <a:endParaRPr lang="en-GB" sz="2000" b="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What is Cursors ?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21188"/>
          </a:xfrm>
          <a:prstGeom prst="rect">
            <a:avLst/>
          </a:prstGeom>
        </p:spPr>
        <p:txBody>
          <a:bodyPr/>
          <a:lstStyle/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IN" sz="2600" dirty="0" smtClean="0">
                <a:solidFill>
                  <a:srgbClr val="FFFFFF"/>
                </a:solidFill>
              </a:rPr>
              <a:t>Oracle creates a memory area, known as context area, for processing an SQL statement, which contains all information needed for processing the statement, for example, number of rows processed, etc.</a:t>
            </a:r>
          </a:p>
          <a:p>
            <a:pPr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IN" sz="2600" dirty="0" smtClean="0">
              <a:solidFill>
                <a:srgbClr val="FFFFFF"/>
              </a:solidFill>
            </a:endParaRPr>
          </a:p>
          <a:p>
            <a:pPr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IN" sz="2600" dirty="0" smtClean="0">
                <a:solidFill>
                  <a:srgbClr val="FFFFFF"/>
                </a:solidFill>
              </a:rPr>
              <a:t>A cursor is a pointer to this context area. PL/SQL controls the context area through a cursor. A cursor holds the rows (one or more) returned by a SQL statement. </a:t>
            </a:r>
            <a:endParaRPr lang="en-GB" sz="2600" b="1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 smtClean="0"/>
              <a:t>Static Cursor( Record+FOR Loop)</a:t>
            </a:r>
            <a:r>
              <a:rPr lang="ar-SA" sz="4000" smtClean="0">
                <a:cs typeface="Arial" charset="0"/>
              </a:rPr>
              <a:t>‏</a:t>
            </a:r>
            <a:endParaRPr lang="en-GB" sz="4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8013" cy="43307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DECLARE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TYPE         </a:t>
            </a:r>
            <a:r>
              <a:rPr lang="en-GB" sz="2000" b="0" dirty="0" err="1" smtClean="0">
                <a:solidFill>
                  <a:srgbClr val="FFFFFF"/>
                </a:solidFill>
              </a:rPr>
              <a:t>emp_record</a:t>
            </a:r>
            <a:r>
              <a:rPr lang="en-GB" sz="2000" b="0" dirty="0" smtClean="0">
                <a:solidFill>
                  <a:srgbClr val="FFFFFF"/>
                </a:solidFill>
              </a:rPr>
              <a:t>           IS  RECORD ( </a:t>
            </a:r>
            <a:r>
              <a:rPr lang="en-GB" sz="2000" b="0" dirty="0" err="1" smtClean="0">
                <a:solidFill>
                  <a:srgbClr val="FFFFFF"/>
                </a:solidFill>
              </a:rPr>
              <a:t>eid</a:t>
            </a:r>
            <a:r>
              <a:rPr lang="en-GB" sz="2000" b="0" dirty="0" smtClean="0">
                <a:solidFill>
                  <a:srgbClr val="FFFFFF"/>
                </a:solidFill>
              </a:rPr>
              <a:t>  NUMBER, </a:t>
            </a:r>
            <a:r>
              <a:rPr lang="en-GB" sz="2000" b="0" dirty="0" err="1" smtClean="0">
                <a:solidFill>
                  <a:srgbClr val="FFFFFF"/>
                </a:solidFill>
              </a:rPr>
              <a:t>ename</a:t>
            </a:r>
            <a:r>
              <a:rPr lang="en-GB" sz="2000" b="0" dirty="0" smtClean="0">
                <a:solidFill>
                  <a:srgbClr val="FFFFFF"/>
                </a:solidFill>
              </a:rPr>
              <a:t> VARCHAR2(30)  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err="1" smtClean="0">
                <a:solidFill>
                  <a:srgbClr val="FFFFFF"/>
                </a:solidFill>
              </a:rPr>
              <a:t>explicit_employee</a:t>
            </a:r>
            <a:r>
              <a:rPr lang="en-GB" sz="2000" b="0" dirty="0" smtClean="0">
                <a:solidFill>
                  <a:srgbClr val="FFFFFF"/>
                </a:solidFill>
              </a:rPr>
              <a:t>   EMP_RECORD;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000" b="0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CURSOR  cur   IS    SELECT </a:t>
            </a:r>
            <a:r>
              <a:rPr lang="en-GB" sz="2000" b="0" dirty="0" err="1" smtClean="0">
                <a:solidFill>
                  <a:srgbClr val="FFFFFF"/>
                </a:solidFill>
              </a:rPr>
              <a:t>empid</a:t>
            </a:r>
            <a:r>
              <a:rPr lang="en-GB" sz="2000" b="0" dirty="0" smtClean="0">
                <a:solidFill>
                  <a:srgbClr val="FFFFFF"/>
                </a:solidFill>
              </a:rPr>
              <a:t>, </a:t>
            </a:r>
            <a:r>
              <a:rPr lang="en-GB" sz="2000" b="0" dirty="0" err="1" smtClean="0">
                <a:solidFill>
                  <a:srgbClr val="FFFFFF"/>
                </a:solidFill>
              </a:rPr>
              <a:t>empname</a:t>
            </a:r>
            <a:r>
              <a:rPr lang="en-GB" sz="2000" b="0" dirty="0" smtClean="0">
                <a:solidFill>
                  <a:srgbClr val="FFFFFF"/>
                </a:solidFill>
              </a:rPr>
              <a:t>  FROM employee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FOR  </a:t>
            </a:r>
            <a:r>
              <a:rPr lang="en-GB" sz="2000" b="0" dirty="0" err="1" smtClean="0">
                <a:solidFill>
                  <a:srgbClr val="FFFFFF"/>
                </a:solidFill>
              </a:rPr>
              <a:t>i</a:t>
            </a:r>
            <a:r>
              <a:rPr lang="en-GB" sz="2000" b="0" dirty="0" smtClean="0">
                <a:solidFill>
                  <a:srgbClr val="FFFFFF"/>
                </a:solidFill>
              </a:rPr>
              <a:t>  IN  cur  LOOP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err="1" smtClean="0">
                <a:solidFill>
                  <a:srgbClr val="FFFFFF"/>
                </a:solidFill>
              </a:rPr>
              <a:t>explicit_employee</a:t>
            </a:r>
            <a:r>
              <a:rPr lang="en-GB" sz="2000" b="0" dirty="0" smtClean="0">
                <a:solidFill>
                  <a:srgbClr val="FFFFFF"/>
                </a:solidFill>
              </a:rPr>
              <a:t>   :=  </a:t>
            </a:r>
            <a:r>
              <a:rPr lang="en-GB" sz="2000" b="0" dirty="0" err="1" smtClean="0">
                <a:solidFill>
                  <a:srgbClr val="FFFFFF"/>
                </a:solidFill>
              </a:rPr>
              <a:t>i</a:t>
            </a:r>
            <a:r>
              <a:rPr lang="en-GB" sz="2000" b="0" dirty="0" smtClean="0">
                <a:solidFill>
                  <a:srgbClr val="FFFFFF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err="1" smtClean="0">
                <a:solidFill>
                  <a:srgbClr val="FFFFFF"/>
                </a:solidFill>
              </a:rPr>
              <a:t>dbms_output.put_line</a:t>
            </a:r>
            <a:r>
              <a:rPr lang="en-GB" sz="2000" b="0" dirty="0" smtClean="0">
                <a:solidFill>
                  <a:srgbClr val="FFFFFF"/>
                </a:solidFill>
              </a:rPr>
              <a:t>( 'NAME' || </a:t>
            </a:r>
            <a:r>
              <a:rPr lang="en-GB" sz="2000" b="0" dirty="0" err="1" smtClean="0">
                <a:solidFill>
                  <a:srgbClr val="FFFFFF"/>
                </a:solidFill>
              </a:rPr>
              <a:t>explicit_employee.ename</a:t>
            </a:r>
            <a:r>
              <a:rPr lang="en-GB" sz="2000" b="0" dirty="0" smtClean="0">
                <a:solidFill>
                  <a:srgbClr val="FFFFFF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END LOOP;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END;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/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b="0" dirty="0" smtClean="0">
                <a:solidFill>
                  <a:srgbClr val="FFFFFF"/>
                </a:solidFill>
              </a:rPr>
              <a:t>Note: No Data Found , No error is raised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8013" cy="105092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Static Cursor( No rows)</a:t>
            </a:r>
            <a:r>
              <a:rPr lang="ar-SA" smtClean="0">
                <a:cs typeface="Arial" charset="0"/>
              </a:rPr>
              <a:t>‏</a:t>
            </a:r>
            <a:endParaRPr lang="en-GB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6025"/>
            <a:ext cx="8228013" cy="5413375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DECLARE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TYPE         </a:t>
            </a:r>
            <a:r>
              <a:rPr lang="en-GB" sz="1600" b="0" dirty="0" err="1" smtClean="0">
                <a:solidFill>
                  <a:srgbClr val="FFFFFF"/>
                </a:solidFill>
              </a:rPr>
              <a:t>emp_record</a:t>
            </a:r>
            <a:r>
              <a:rPr lang="en-GB" sz="1600" b="0" dirty="0" smtClean="0">
                <a:solidFill>
                  <a:srgbClr val="FFFFFF"/>
                </a:solidFill>
              </a:rPr>
              <a:t>           IS  RECORD ( </a:t>
            </a:r>
            <a:r>
              <a:rPr lang="en-GB" sz="1600" b="0" dirty="0" err="1" smtClean="0">
                <a:solidFill>
                  <a:srgbClr val="FFFFFF"/>
                </a:solidFill>
              </a:rPr>
              <a:t>eid</a:t>
            </a:r>
            <a:r>
              <a:rPr lang="en-GB" sz="1600" b="0" dirty="0" smtClean="0">
                <a:solidFill>
                  <a:srgbClr val="FFFFFF"/>
                </a:solidFill>
              </a:rPr>
              <a:t>  NUMBER, </a:t>
            </a:r>
            <a:r>
              <a:rPr lang="en-GB" sz="1600" b="0" dirty="0" err="1" smtClean="0">
                <a:solidFill>
                  <a:srgbClr val="FFFFFF"/>
                </a:solidFill>
              </a:rPr>
              <a:t>ename</a:t>
            </a:r>
            <a:r>
              <a:rPr lang="en-GB" sz="1600" b="0" dirty="0" smtClean="0">
                <a:solidFill>
                  <a:srgbClr val="FFFFFF"/>
                </a:solidFill>
              </a:rPr>
              <a:t> VARCHAR2(30)   );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employee   EMP_RECORD;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CURSOR  cur   IS    SELECT </a:t>
            </a:r>
            <a:r>
              <a:rPr lang="en-GB" sz="1600" b="0" dirty="0" err="1" smtClean="0">
                <a:solidFill>
                  <a:srgbClr val="FFFFFF"/>
                </a:solidFill>
              </a:rPr>
              <a:t>empid</a:t>
            </a:r>
            <a:r>
              <a:rPr lang="en-GB" sz="1600" b="0" dirty="0" smtClean="0">
                <a:solidFill>
                  <a:srgbClr val="FFFFFF"/>
                </a:solidFill>
              </a:rPr>
              <a:t>, </a:t>
            </a:r>
            <a:r>
              <a:rPr lang="en-GB" sz="1600" b="0" dirty="0" err="1" smtClean="0">
                <a:solidFill>
                  <a:srgbClr val="FFFFFF"/>
                </a:solidFill>
              </a:rPr>
              <a:t>empname</a:t>
            </a:r>
            <a:r>
              <a:rPr lang="en-GB" sz="1600" b="0" dirty="0" smtClean="0">
                <a:solidFill>
                  <a:srgbClr val="FFFFFF"/>
                </a:solidFill>
              </a:rPr>
              <a:t>  FROM employee    where  </a:t>
            </a:r>
            <a:r>
              <a:rPr lang="en-GB" sz="1600" b="0" dirty="0" err="1" smtClean="0">
                <a:solidFill>
                  <a:srgbClr val="FFFFFF"/>
                </a:solidFill>
              </a:rPr>
              <a:t>empid</a:t>
            </a:r>
            <a:r>
              <a:rPr lang="en-GB" sz="1600" b="0" dirty="0" smtClean="0">
                <a:solidFill>
                  <a:srgbClr val="FFFFFF"/>
                </a:solidFill>
              </a:rPr>
              <a:t> =  -1 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BEGIN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OPEN cur 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LOOP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FETCH cur INTO employee;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IF   </a:t>
            </a:r>
            <a:r>
              <a:rPr lang="en-GB" sz="1600" b="0" dirty="0" err="1" smtClean="0">
                <a:solidFill>
                  <a:srgbClr val="FFFFFF"/>
                </a:solidFill>
              </a:rPr>
              <a:t>cur%NOTFOUND</a:t>
            </a:r>
            <a:r>
              <a:rPr lang="en-GB" sz="1600" b="0" dirty="0" smtClean="0">
                <a:solidFill>
                  <a:srgbClr val="FFFFFF"/>
                </a:solidFill>
              </a:rPr>
              <a:t>   THEN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IF </a:t>
            </a:r>
            <a:r>
              <a:rPr lang="en-GB" sz="1600" b="0" dirty="0" err="1" smtClean="0">
                <a:solidFill>
                  <a:srgbClr val="FFFFFF"/>
                </a:solidFill>
              </a:rPr>
              <a:t>cur%ROWCOUNT</a:t>
            </a:r>
            <a:r>
              <a:rPr lang="en-GB" sz="1600" b="0" dirty="0" smtClean="0">
                <a:solidFill>
                  <a:srgbClr val="FFFFFF"/>
                </a:solidFill>
              </a:rPr>
              <a:t> = 0  THEN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err="1" smtClean="0">
                <a:solidFill>
                  <a:srgbClr val="FFFFFF"/>
                </a:solidFill>
              </a:rPr>
              <a:t>dbms_output.put_line</a:t>
            </a:r>
            <a:r>
              <a:rPr lang="en-GB" sz="1600" b="0" dirty="0" smtClean="0">
                <a:solidFill>
                  <a:srgbClr val="FFFFFF"/>
                </a:solidFill>
              </a:rPr>
              <a:t>( 'No Data Found' );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END IF;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EXIT;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ELSE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err="1" smtClean="0">
                <a:solidFill>
                  <a:srgbClr val="FFFFFF"/>
                </a:solidFill>
              </a:rPr>
              <a:t>dbms_output.put_line</a:t>
            </a:r>
            <a:r>
              <a:rPr lang="en-GB" sz="1600" b="0" dirty="0" smtClean="0">
                <a:solidFill>
                  <a:srgbClr val="FFFFFF"/>
                </a:solidFill>
              </a:rPr>
              <a:t>( 'NAME' || </a:t>
            </a:r>
            <a:r>
              <a:rPr lang="en-GB" sz="1600" b="0" dirty="0" err="1" smtClean="0">
                <a:solidFill>
                  <a:srgbClr val="FFFFFF"/>
                </a:solidFill>
              </a:rPr>
              <a:t>employee.ename</a:t>
            </a:r>
            <a:r>
              <a:rPr lang="en-GB" sz="1600" b="0" dirty="0" smtClean="0">
                <a:solidFill>
                  <a:srgbClr val="FFFFFF"/>
                </a:solidFill>
              </a:rPr>
              <a:t> 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END IF;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END LOOP;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CLOSE cur ;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1600" b="0" dirty="0" smtClean="0">
                <a:solidFill>
                  <a:srgbClr val="FFFFFF"/>
                </a:solidFill>
              </a:rPr>
              <a:t>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/>
              <a:t>Parameterized Cursor pass the parameters into a Cursor and use them in to the query.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/>
              <a:t>Parameterized Cursor defines only the </a:t>
            </a:r>
            <a:r>
              <a:rPr lang="en-IN" sz="2800" dirty="0" err="1" smtClean="0"/>
              <a:t>datatype</a:t>
            </a:r>
            <a:r>
              <a:rPr lang="en-IN" sz="2800" dirty="0" smtClean="0"/>
              <a:t> of Parameter and not need to define it's length.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/>
              <a:t>Default values is assigned to the Cursor Parameters and Scope of the Parameters is local.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8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/>
              <a:t>Parameterized Cursors are also Static Cursors that can be passed with Parameter Value when Cursor is open.</a:t>
            </a:r>
            <a:endParaRPr lang="en-IN" sz="2800" b="1" i="1" dirty="0" smtClean="0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-24"/>
            <a:ext cx="8786843" cy="914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000" dirty="0" smtClean="0"/>
              <a:t>Parameterized Cursor</a:t>
            </a:r>
            <a:endParaRPr lang="en-US" sz="40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6388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1) Create table </a:t>
            </a:r>
            <a:r>
              <a:rPr lang="en-IN" sz="2400" dirty="0" err="1" smtClean="0">
                <a:effectLst/>
              </a:rPr>
              <a:t>rad_vals</a:t>
            </a:r>
            <a:r>
              <a:rPr lang="en-IN" sz="2400" dirty="0" smtClean="0">
                <a:effectLst/>
              </a:rPr>
              <a:t> using SQL Command Line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     a) Add Following Attribute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         Radius of type number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     b) Insert some records in the above table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2) Create table Area using SQL Command Line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     a) Add following Attributes </a:t>
            </a:r>
          </a:p>
          <a:p>
            <a:pPr marL="623887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effectLst/>
              </a:rPr>
              <a:t>Radius of type number with precision</a:t>
            </a:r>
          </a:p>
          <a:p>
            <a:pPr marL="623887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effectLst/>
              </a:rPr>
              <a:t>Area of type number with scale and precision</a:t>
            </a:r>
          </a:p>
          <a:p>
            <a:pPr marL="623887" indent="-5143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 smtClean="0">
                <a:effectLst/>
              </a:rPr>
              <a:t>Perimeter of type number with scale and precision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IN" sz="2400" dirty="0" smtClean="0">
              <a:effectLst/>
            </a:endParaRP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>
                <a:effectLst/>
              </a:rPr>
              <a:t>Using Cursors Find the area and perimeter of Circle and insert the value of radius and calculated area and perimeter in the area </a:t>
            </a:r>
            <a:r>
              <a:rPr lang="en-IN" sz="2400" dirty="0" smtClean="0">
                <a:effectLst/>
              </a:rPr>
              <a:t>table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US" sz="2400" dirty="0" smtClean="0">
              <a:effectLst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</a:pPr>
            <a:r>
              <a:rPr lang="en-US" sz="2400" dirty="0" smtClean="0">
                <a:effectLst/>
              </a:rPr>
              <a:t>Estimated Time: 30 Minutes.</a:t>
            </a:r>
            <a:endParaRPr lang="en-IN" sz="2400" dirty="0" smtClean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b="0" dirty="0" smtClean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/>
              <a:t>Guided Activity-1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94360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/>
              <a:t>Create table Employee using SQL Command Line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/>
              <a:t>a) Add Following Attributes:-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/>
              <a:t>      </a:t>
            </a:r>
            <a:r>
              <a:rPr lang="en-IN" sz="2400" dirty="0" err="1" smtClean="0"/>
              <a:t>Empno</a:t>
            </a:r>
            <a:r>
              <a:rPr lang="en-IN" sz="2400" dirty="0" smtClean="0"/>
              <a:t> of type number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/>
              <a:t> </a:t>
            </a:r>
            <a:r>
              <a:rPr lang="en-IN" sz="2400" dirty="0" smtClean="0"/>
              <a:t>     </a:t>
            </a:r>
            <a:r>
              <a:rPr lang="en-IN" sz="2400" dirty="0" err="1" smtClean="0"/>
              <a:t>Deptno</a:t>
            </a:r>
            <a:r>
              <a:rPr lang="en-IN" sz="2400" dirty="0" smtClean="0"/>
              <a:t> of type number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/>
              <a:t> </a:t>
            </a:r>
            <a:r>
              <a:rPr lang="en-IN" sz="2400" dirty="0" smtClean="0"/>
              <a:t>     </a:t>
            </a:r>
            <a:r>
              <a:rPr lang="en-IN" sz="2400" dirty="0" err="1" smtClean="0"/>
              <a:t>Ename</a:t>
            </a:r>
            <a:r>
              <a:rPr lang="en-IN" sz="2400" dirty="0" smtClean="0"/>
              <a:t> of type varchar2</a:t>
            </a:r>
            <a:endParaRPr lang="en-IN" sz="2400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/>
              <a:t>      </a:t>
            </a:r>
            <a:r>
              <a:rPr lang="en-IN" sz="2400" dirty="0" err="1" smtClean="0"/>
              <a:t>Edesignation</a:t>
            </a:r>
            <a:r>
              <a:rPr lang="en-IN" sz="2400" dirty="0" smtClean="0"/>
              <a:t> of type varchar2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/>
              <a:t> </a:t>
            </a:r>
            <a:r>
              <a:rPr lang="en-IN" sz="2400" dirty="0" smtClean="0"/>
              <a:t>     Salary of type number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IN" sz="2400" dirty="0" smtClean="0"/>
              <a:t>b) Insert 06 records in the above table as per your choice.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3" pitchFamily="18" charset="2"/>
              <a:buNone/>
              <a:defRPr/>
            </a:pPr>
            <a:endParaRPr lang="en-IN" sz="2400" dirty="0" smtClean="0"/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2400" dirty="0" smtClean="0"/>
              <a:t>Using Cursor find </a:t>
            </a:r>
            <a:r>
              <a:rPr lang="en-US" sz="2400" dirty="0" smtClean="0"/>
              <a:t>four highest salary of employee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Using Cursor update the salary of all employees with 5000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400" dirty="0" smtClean="0"/>
              <a:t>Using Cursor find the sum of salaries of all employees.</a:t>
            </a: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/>
          </a:p>
          <a:p>
            <a:pPr marL="10953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effectLst/>
              </a:rPr>
              <a:t>Estimated Time: 40 Minutes.</a:t>
            </a:r>
            <a:endParaRPr lang="en-IN" sz="2400" dirty="0" smtClean="0">
              <a:effectLst/>
            </a:endParaRPr>
          </a:p>
          <a:p>
            <a:pPr marL="109537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algn="ctr">
              <a:defRPr/>
            </a:pPr>
            <a:r>
              <a:rPr lang="en-IN" sz="4000" dirty="0" smtClean="0"/>
              <a:t>Guided Activity-2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                                             Contd..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14838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>
                <a:solidFill>
                  <a:srgbClr val="FFFFFF"/>
                </a:solidFill>
              </a:rPr>
              <a:t>PL/SQL cursor is a  mechanism by which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 smtClean="0">
              <a:solidFill>
                <a:srgbClr val="FFFFFF"/>
              </a:solidFill>
            </a:endParaRP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>
                <a:solidFill>
                  <a:srgbClr val="FFFFFF"/>
                </a:solidFill>
              </a:rPr>
              <a:t>         “ you can </a:t>
            </a:r>
            <a:r>
              <a:rPr lang="en-GB" b="1" dirty="0" smtClean="0">
                <a:solidFill>
                  <a:srgbClr val="FFFFFF"/>
                </a:solidFill>
              </a:rPr>
              <a:t>NAME</a:t>
            </a:r>
            <a:r>
              <a:rPr lang="en-GB" dirty="0" smtClean="0">
                <a:solidFill>
                  <a:srgbClr val="FFFFFF"/>
                </a:solidFill>
              </a:rPr>
              <a:t> that work area   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>
                <a:solidFill>
                  <a:srgbClr val="FFFFFF"/>
                </a:solidFill>
              </a:rPr>
              <a:t>                              and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>
                <a:solidFill>
                  <a:srgbClr val="FFFFFF"/>
                </a:solidFill>
              </a:rPr>
              <a:t>        manipulate the information within it”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 smtClean="0">
              <a:solidFill>
                <a:srgbClr val="314004"/>
              </a:solidFill>
            </a:endParaRP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 smtClean="0">
              <a:solidFill>
                <a:srgbClr val="314004"/>
              </a:solidFill>
            </a:endParaRP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Types of cursors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332288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 smtClean="0"/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Two Types: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1) Implicit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2) Explicit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Cursor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56080"/>
          <a:ext cx="85344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29"/>
                <a:gridCol w="653067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%FOUND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Returns TRUE if an INSERT, UPDATE, or DELETE statement affected one or more rows or a SELECT INTO statement returned one or more rows. Otherwise, it returns FALSE.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%NOTFOUND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The logical opposite of %FOUND. It returns TRUE if an INSERT, UPDATE, or DELETE statement affected no rows, or a SELECT INTO statement returned no rows. Otherwise, it returns FALSE.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%ISOPEN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Always returns FALSE for implicit cursors, because Oracle closes the SQL cursor automatically after executing its associated SQL statement.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%ROWCOUNT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Returns the number of rows affected by an INSERT, UPDATE, or DELETE statement, or returned by a SELECT INTO statement.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Implicit Cursors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637088"/>
          </a:xfrm>
          <a:prstGeom prst="rect">
            <a:avLst/>
          </a:prstGeom>
        </p:spPr>
        <p:txBody>
          <a:bodyPr lIns="0" tIns="0" rIns="0" bIns="0"/>
          <a:lstStyle/>
          <a:p>
            <a:pPr marL="336550" indent="-336550">
              <a:lnSpc>
                <a:spcPct val="95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sz="2800" dirty="0" smtClean="0"/>
              <a:t>Implicit cursors are automatically created by Oracle whenever an SQL statement is executed, when there is no explicit cursor for the statement. </a:t>
            </a:r>
          </a:p>
          <a:p>
            <a:pPr marL="336550" indent="-336550">
              <a:lnSpc>
                <a:spcPct val="95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sz="2800" dirty="0" smtClean="0"/>
              <a:t>Programmers cannot control the implicit cursors and the information in it.</a:t>
            </a:r>
            <a:endParaRPr lang="en-GB" sz="2800" dirty="0" smtClean="0"/>
          </a:p>
          <a:p>
            <a:pPr marL="336550" indent="-336550">
              <a:lnSpc>
                <a:spcPct val="95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IN" sz="2800" dirty="0" smtClean="0"/>
              <a:t>Whenever a DML statement (INSERT, UPDATE and DELETE) is issued, an implicit cursor is associated with this statement.</a:t>
            </a:r>
          </a:p>
          <a:p>
            <a:pPr marL="336550" indent="-336550">
              <a:lnSpc>
                <a:spcPct val="95000"/>
              </a:lnSpc>
              <a:spcAft>
                <a:spcPts val="6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SELECT statement with INTO clause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Single Row Implicit Cursors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383088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DECLARE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e_id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       </a:t>
            </a:r>
            <a:r>
              <a:rPr lang="en-GB" sz="2400" dirty="0" err="1" smtClean="0">
                <a:solidFill>
                  <a:schemeClr val="bg1"/>
                </a:solidFill>
                <a:effectLst/>
              </a:rPr>
              <a:t>employee.empid%TYPE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e_name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  </a:t>
            </a:r>
            <a:r>
              <a:rPr lang="en-GB" sz="2400" dirty="0" err="1" smtClean="0">
                <a:solidFill>
                  <a:schemeClr val="bg1"/>
                </a:solidFill>
                <a:effectLst/>
              </a:rPr>
              <a:t>employee.empname%TYPE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BEGIN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SELECT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empid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empname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 INTO 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e_id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,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e_name</a:t>
            </a:r>
            <a:endParaRPr lang="en-GB" sz="2400" b="1" dirty="0" smtClean="0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 FROM employee  where </a:t>
            </a:r>
            <a:r>
              <a:rPr lang="en-GB" sz="2400" dirty="0" err="1" smtClean="0">
                <a:solidFill>
                  <a:schemeClr val="bg1"/>
                </a:solidFill>
                <a:effectLst/>
              </a:rPr>
              <a:t>empid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=23;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err="1" smtClean="0">
                <a:solidFill>
                  <a:schemeClr val="bg1"/>
                </a:solidFill>
                <a:effectLst/>
              </a:rPr>
              <a:t>dbms_output.put_line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(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SQL%ROWCOUNT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);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END;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/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Multiple Row Implicit Cursors(1)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387850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BEGIN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UPDATE 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employee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SET 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emp_sal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=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emp_sal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 + 5000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where </a:t>
            </a:r>
            <a:r>
              <a:rPr lang="en-GB" sz="2400" dirty="0" err="1" smtClean="0">
                <a:solidFill>
                  <a:schemeClr val="bg1"/>
                </a:solidFill>
                <a:effectLst/>
              </a:rPr>
              <a:t>emp_deptid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=1;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IF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SQL%FOUND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THEN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err="1" smtClean="0">
                <a:solidFill>
                  <a:schemeClr val="bg1"/>
                </a:solidFill>
                <a:effectLst/>
              </a:rPr>
              <a:t>dbms_output.put_line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(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'Updated: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'||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SQL%ROWCOUNT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);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ELSE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err="1" smtClean="0">
                <a:solidFill>
                  <a:schemeClr val="bg1"/>
                </a:solidFill>
                <a:effectLst/>
              </a:rPr>
              <a:t>dbms_output.put_line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(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'Nothing Updated'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);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END;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/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9088"/>
            <a:ext cx="8229600" cy="1054100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Multiple Row Implicit Cursors(2) 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332288"/>
          </a:xfrm>
          <a:prstGeom prst="rect">
            <a:avLst/>
          </a:prstGeom>
          <a:solidFill>
            <a:srgbClr val="FFFFCC"/>
          </a:solidFill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BEGIN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FOR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e_cursor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  IN ( 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SELECT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e_name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  FROM employee 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) LOOP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err="1" smtClean="0">
                <a:solidFill>
                  <a:schemeClr val="bg1"/>
                </a:solidFill>
                <a:effectLst/>
              </a:rPr>
              <a:t>dbms_output.put_line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( </a:t>
            </a:r>
            <a:r>
              <a:rPr lang="en-GB" sz="2400" b="1" dirty="0" err="1" smtClean="0">
                <a:solidFill>
                  <a:schemeClr val="bg1"/>
                </a:solidFill>
                <a:effectLst/>
              </a:rPr>
              <a:t>e_cursor.e_name</a:t>
            </a:r>
            <a:r>
              <a:rPr lang="en-GB" sz="2400" b="1" dirty="0" smtClean="0">
                <a:solidFill>
                  <a:schemeClr val="bg1"/>
                </a:solidFill>
                <a:effectLst/>
              </a:rPr>
              <a:t> </a:t>
            </a:r>
            <a:r>
              <a:rPr lang="en-GB" sz="2400" dirty="0" smtClean="0">
                <a:solidFill>
                  <a:schemeClr val="bg1"/>
                </a:solidFill>
                <a:effectLst/>
              </a:rPr>
              <a:t>);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END LOOP;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END;</a:t>
            </a:r>
          </a:p>
          <a:p>
            <a:pPr eaLnBrk="1" hangingPunct="1">
              <a:lnSpc>
                <a:spcPct val="95000"/>
              </a:lnSpc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400" dirty="0" smtClean="0">
                <a:solidFill>
                  <a:schemeClr val="bg1"/>
                </a:solidFill>
                <a:effectLst/>
              </a:rPr>
              <a:t>/</a:t>
            </a:r>
          </a:p>
          <a:p>
            <a:pPr eaLnBrk="1" hangingPunct="1">
              <a:lnSpc>
                <a:spcPct val="95000"/>
              </a:lnSpc>
              <a:spcBef>
                <a:spcPts val="7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GB" sz="2400" dirty="0" smtClean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13827</TotalTime>
  <Words>1176</Words>
  <Application>Microsoft Office PowerPoint</Application>
  <PresentationFormat>On-screen Show (4:3)</PresentationFormat>
  <Paragraphs>245</Paragraphs>
  <Slides>25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Telerik-PowerPoint-Theme</vt:lpstr>
      <vt:lpstr>PL/SQL Cursors</vt:lpstr>
      <vt:lpstr>What is Cursors ?</vt:lpstr>
      <vt:lpstr>                                             Contd..</vt:lpstr>
      <vt:lpstr>Types of cursors</vt:lpstr>
      <vt:lpstr>Cursor Attributes</vt:lpstr>
      <vt:lpstr>Implicit Cursors</vt:lpstr>
      <vt:lpstr>Single Row Implicit Cursors </vt:lpstr>
      <vt:lpstr>Multiple Row Implicit Cursors(1) </vt:lpstr>
      <vt:lpstr>Multiple Row Implicit Cursors(2) </vt:lpstr>
      <vt:lpstr>Cursor FOR Loop</vt:lpstr>
      <vt:lpstr>Explicit Cursors</vt:lpstr>
      <vt:lpstr>Syntax</vt:lpstr>
      <vt:lpstr>Cursors</vt:lpstr>
      <vt:lpstr>Cursors</vt:lpstr>
      <vt:lpstr>Explicit Cursors - Example</vt:lpstr>
      <vt:lpstr>Static Cursor</vt:lpstr>
      <vt:lpstr>Cursor For Loop</vt:lpstr>
      <vt:lpstr>Eg- Cursor For Loop</vt:lpstr>
      <vt:lpstr>Static Cursor( Record)‏</vt:lpstr>
      <vt:lpstr>Static Cursor( Record+FOR Loop)‏</vt:lpstr>
      <vt:lpstr>Static Cursor( No rows)‏</vt:lpstr>
      <vt:lpstr>Parameterized Cursor</vt:lpstr>
      <vt:lpstr>Example</vt:lpstr>
      <vt:lpstr>Guided Activity-1</vt:lpstr>
      <vt:lpstr>Guided Activity-2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- Cursor</dc:title>
  <dc:creator>farooqa</dc:creator>
  <cp:lastModifiedBy>Tamreen53</cp:lastModifiedBy>
  <cp:revision>101</cp:revision>
  <dcterms:created xsi:type="dcterms:W3CDTF">2007-12-08T16:03:35Z</dcterms:created>
  <dcterms:modified xsi:type="dcterms:W3CDTF">2016-06-21T04:22:29Z</dcterms:modified>
</cp:coreProperties>
</file>