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4"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6" r:id="rId17"/>
    <p:sldId id="277" r:id="rId18"/>
    <p:sldId id="278" r:id="rId19"/>
    <p:sldId id="279" r:id="rId20"/>
    <p:sldId id="280" r:id="rId21"/>
    <p:sldId id="281" r:id="rId22"/>
    <p:sldId id="272" r:id="rId23"/>
    <p:sldId id="274" r:id="rId24"/>
    <p:sldId id="275" r:id="rId25"/>
    <p:sldId id="282" r:id="rId26"/>
    <p:sldId id="283" r:id="rId27"/>
    <p:sldId id="286"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647202-3E23-495D-B4CB-CF7D26CAE5CF}" type="datetimeFigureOut">
              <a:rPr lang="en-IN" smtClean="0"/>
              <a:pPr/>
              <a:t>19-11-2019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F729EF-F884-4A6D-8F4A-843B70163D2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26F687F-4686-4557-9D52-BEA1431092DE}" type="slidenum">
              <a:rPr lang="en-US" smtClean="0"/>
              <a:pPr/>
              <a:t>16</a:t>
            </a:fld>
            <a:endParaRPr lang="en-US" smtClean="0"/>
          </a:p>
        </p:txBody>
      </p:sp>
      <p:sp>
        <p:nvSpPr>
          <p:cNvPr id="78851" name="Rectangle 2"/>
          <p:cNvSpPr>
            <a:spLocks noChangeArrowheads="1"/>
          </p:cNvSpPr>
          <p:nvPr/>
        </p:nvSpPr>
        <p:spPr bwMode="auto">
          <a:xfrm>
            <a:off x="3883025" y="0"/>
            <a:ext cx="2978150" cy="460375"/>
          </a:xfrm>
          <a:prstGeom prst="rect">
            <a:avLst/>
          </a:prstGeom>
          <a:noFill/>
          <a:ln w="9525">
            <a:noFill/>
            <a:miter lim="800000"/>
            <a:headEnd/>
            <a:tailEnd/>
          </a:ln>
        </p:spPr>
        <p:txBody>
          <a:bodyPr wrap="none" anchor="ctr"/>
          <a:lstStyle/>
          <a:p>
            <a:endParaRPr lang="ar-JO"/>
          </a:p>
        </p:txBody>
      </p:sp>
      <p:sp>
        <p:nvSpPr>
          <p:cNvPr id="78852" name="Rectangle 3"/>
          <p:cNvSpPr>
            <a:spLocks noChangeArrowheads="1"/>
          </p:cNvSpPr>
          <p:nvPr/>
        </p:nvSpPr>
        <p:spPr bwMode="auto">
          <a:xfrm>
            <a:off x="-4763" y="0"/>
            <a:ext cx="2974976" cy="460375"/>
          </a:xfrm>
          <a:prstGeom prst="rect">
            <a:avLst/>
          </a:prstGeom>
          <a:noFill/>
          <a:ln w="9525">
            <a:noFill/>
            <a:miter lim="800000"/>
            <a:headEnd/>
            <a:tailEnd/>
          </a:ln>
        </p:spPr>
        <p:txBody>
          <a:bodyPr wrap="none" anchor="ctr"/>
          <a:lstStyle/>
          <a:p>
            <a:endParaRPr lang="ar-JO"/>
          </a:p>
        </p:txBody>
      </p:sp>
      <p:sp>
        <p:nvSpPr>
          <p:cNvPr id="78853" name="Rectangle 4"/>
          <p:cNvSpPr>
            <a:spLocks noGrp="1" noChangeArrowheads="1"/>
          </p:cNvSpPr>
          <p:nvPr>
            <p:ph type="body" idx="1"/>
          </p:nvPr>
        </p:nvSpPr>
        <p:spPr>
          <a:xfrm>
            <a:off x="412750" y="4773613"/>
            <a:ext cx="6029325" cy="3756025"/>
          </a:xfrm>
          <a:noFill/>
          <a:ln/>
        </p:spPr>
        <p:txBody>
          <a:bodyPr lIns="92388" tIns="46195" rIns="92388" bIns="46195"/>
          <a:lstStyle/>
          <a:p>
            <a:pPr defTabSz="396875" eaLnBrk="1" hangingPunct="1">
              <a:tabLst>
                <a:tab pos="454025" algn="l"/>
              </a:tabLst>
            </a:pPr>
            <a:r>
              <a:rPr lang="en-US" dirty="0" smtClean="0"/>
              <a:t>Guidelines (continued)</a:t>
            </a:r>
          </a:p>
          <a:p>
            <a:pPr marL="447675" lvl="2" indent="-215900" defTabSz="396875" eaLnBrk="1" hangingPunct="1">
              <a:tabLst>
                <a:tab pos="454025" algn="l"/>
              </a:tabLst>
            </a:pPr>
            <a:r>
              <a:rPr lang="en-US" dirty="0" smtClean="0"/>
              <a:t>To ensure that the </a:t>
            </a:r>
            <a:r>
              <a:rPr lang="en-US" dirty="0" err="1" smtClean="0"/>
              <a:t>datatypes</a:t>
            </a:r>
            <a:r>
              <a:rPr lang="en-US" dirty="0" smtClean="0"/>
              <a:t> of the identifiers match the </a:t>
            </a:r>
            <a:r>
              <a:rPr lang="en-US" dirty="0" err="1" smtClean="0"/>
              <a:t>datatypes</a:t>
            </a:r>
            <a:r>
              <a:rPr lang="en-US" dirty="0" smtClean="0"/>
              <a:t> of the columns, use the %TYPE attribute. The </a:t>
            </a:r>
            <a:r>
              <a:rPr lang="en-US" dirty="0" err="1" smtClean="0"/>
              <a:t>datatype</a:t>
            </a:r>
            <a:r>
              <a:rPr lang="en-US" dirty="0" smtClean="0"/>
              <a:t> and number of variables in the INTO clause match those in the SELECT list.</a:t>
            </a:r>
          </a:p>
          <a:p>
            <a:pPr marL="447675" lvl="2" indent="-215900" defTabSz="396875" eaLnBrk="1" hangingPunct="1">
              <a:tabLst>
                <a:tab pos="454025" algn="l"/>
              </a:tabLst>
            </a:pPr>
            <a:r>
              <a:rPr lang="en-US" dirty="0" smtClean="0"/>
              <a:t>Use group functions, such as SUM, in a SQL statement, because group functions apply to groups of rows in a table.</a:t>
            </a:r>
          </a:p>
          <a:p>
            <a:pPr marL="114300" lvl="1" defTabSz="396875" eaLnBrk="1" hangingPunct="1">
              <a:tabLst>
                <a:tab pos="454025" algn="l"/>
              </a:tabLst>
            </a:pPr>
            <a:r>
              <a:rPr lang="en-US" b="1" dirty="0" smtClean="0"/>
              <a:t>Note:</a:t>
            </a:r>
            <a:r>
              <a:rPr lang="en-US" dirty="0" smtClean="0"/>
              <a:t> Group functions cannot be used in PL/SQL syntax. They are used in SQL statements within a PL/SQL block.</a:t>
            </a:r>
          </a:p>
          <a:p>
            <a:pPr defTabSz="396875" eaLnBrk="1" hangingPunct="1">
              <a:tabLst>
                <a:tab pos="454025" algn="l"/>
              </a:tabLst>
            </a:pPr>
            <a:r>
              <a:rPr lang="en-US" b="1" dirty="0" smtClean="0"/>
              <a:t>  </a:t>
            </a:r>
          </a:p>
          <a:p>
            <a:pPr defTabSz="396875" eaLnBrk="1" hangingPunct="1">
              <a:tabLst>
                <a:tab pos="454025" algn="l"/>
              </a:tabLst>
            </a:pPr>
            <a:endParaRPr lang="en-US" b="1" dirty="0" smtClean="0"/>
          </a:p>
          <a:p>
            <a:pPr defTabSz="396875" eaLnBrk="1" hangingPunct="1">
              <a:tabLst>
                <a:tab pos="454025" algn="l"/>
              </a:tabLst>
            </a:pPr>
            <a:endParaRPr lang="en-US" b="1" dirty="0" smtClean="0"/>
          </a:p>
          <a:p>
            <a:pPr defTabSz="396875" eaLnBrk="1" hangingPunct="1">
              <a:tabLst>
                <a:tab pos="454025" algn="l"/>
              </a:tabLst>
            </a:pPr>
            <a:endParaRPr lang="en-US" b="1" dirty="0" smtClean="0"/>
          </a:p>
          <a:p>
            <a:pPr defTabSz="396875" eaLnBrk="1" hangingPunct="1">
              <a:tabLst>
                <a:tab pos="454025" algn="l"/>
              </a:tabLst>
            </a:pPr>
            <a:endParaRPr lang="en-US" b="1" dirty="0" smtClean="0"/>
          </a:p>
          <a:p>
            <a:pPr defTabSz="396875" eaLnBrk="1" hangingPunct="1">
              <a:tabLst>
                <a:tab pos="454025" algn="l"/>
              </a:tabLst>
            </a:pPr>
            <a:r>
              <a:rPr lang="en-US" dirty="0" smtClean="0">
                <a:solidFill>
                  <a:schemeClr val="accent2"/>
                </a:solidFill>
              </a:rPr>
              <a:t>Instructor Note</a:t>
            </a:r>
          </a:p>
          <a:p>
            <a:pPr marL="114300" lvl="1" defTabSz="396875" eaLnBrk="1" hangingPunct="1">
              <a:tabLst>
                <a:tab pos="454025" algn="l"/>
              </a:tabLst>
            </a:pPr>
            <a:r>
              <a:rPr lang="en-US" dirty="0" smtClean="0">
                <a:solidFill>
                  <a:schemeClr val="accent2"/>
                </a:solidFill>
              </a:rPr>
              <a:t>On the board, write: </a:t>
            </a:r>
          </a:p>
          <a:p>
            <a:pPr marL="114300" lvl="1" defTabSz="396875" eaLnBrk="1" hangingPunct="1">
              <a:tabLst>
                <a:tab pos="454025" algn="l"/>
              </a:tabLst>
            </a:pPr>
            <a:r>
              <a:rPr lang="en-US" b="1" dirty="0" err="1" smtClean="0">
                <a:solidFill>
                  <a:schemeClr val="accent2"/>
                </a:solidFill>
                <a:latin typeface="Courier New" pitchFamily="49" charset="0"/>
              </a:rPr>
              <a:t>v_sum_salaries</a:t>
            </a:r>
            <a:r>
              <a:rPr lang="en-US" b="1" dirty="0" smtClean="0">
                <a:solidFill>
                  <a:schemeClr val="accent2"/>
                </a:solidFill>
                <a:latin typeface="Courier New" pitchFamily="49" charset="0"/>
              </a:rPr>
              <a:t> := SUM(emp.sal)</a:t>
            </a:r>
            <a:r>
              <a:rPr lang="en-US" dirty="0" smtClean="0">
                <a:solidFill>
                  <a:schemeClr val="accent2"/>
                </a:solidFill>
                <a:latin typeface="Courier New" pitchFamily="49" charset="0"/>
              </a:rPr>
              <a:t>;</a:t>
            </a:r>
            <a:endParaRPr lang="en-US" dirty="0" smtClean="0">
              <a:solidFill>
                <a:schemeClr val="accent2"/>
              </a:solidFill>
            </a:endParaRPr>
          </a:p>
          <a:p>
            <a:pPr marL="114300" lvl="1" defTabSz="396875" eaLnBrk="1" hangingPunct="1">
              <a:tabLst>
                <a:tab pos="454025" algn="l"/>
              </a:tabLst>
            </a:pPr>
            <a:r>
              <a:rPr lang="en-US" dirty="0" smtClean="0">
                <a:solidFill>
                  <a:schemeClr val="accent2"/>
                </a:solidFill>
              </a:rPr>
              <a:t>and draw a line through it to emphasize that group functions must be used in a SQL statement.</a:t>
            </a:r>
          </a:p>
        </p:txBody>
      </p:sp>
      <p:sp>
        <p:nvSpPr>
          <p:cNvPr id="78854" name="Rectangle 5"/>
          <p:cNvSpPr>
            <a:spLocks noGrp="1" noRot="1" noChangeAspect="1" noChangeArrowheads="1" noTextEdit="1"/>
          </p:cNvSpPr>
          <p:nvPr>
            <p:ph type="sldImg"/>
          </p:nvPr>
        </p:nvSpPr>
        <p:spPr>
          <a:xfrm>
            <a:off x="487363" y="158750"/>
            <a:ext cx="5878512" cy="4408488"/>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8E4F73C7-9333-47F4-9721-5A650FF2EED1}" type="slidenum">
              <a:rPr lang="en-US" smtClean="0"/>
              <a:pPr/>
              <a:t>17</a:t>
            </a:fld>
            <a:endParaRPr lang="en-US" smtClean="0"/>
          </a:p>
        </p:txBody>
      </p:sp>
      <p:sp>
        <p:nvSpPr>
          <p:cNvPr id="79875" name="Rectangle 2"/>
          <p:cNvSpPr>
            <a:spLocks noGrp="1" noRot="1" noChangeAspect="1" noChangeArrowheads="1" noTextEdit="1"/>
          </p:cNvSpPr>
          <p:nvPr>
            <p:ph type="sldImg"/>
          </p:nvPr>
        </p:nvSpPr>
        <p:spPr>
          <a:xfrm>
            <a:off x="487363" y="158750"/>
            <a:ext cx="5878512" cy="4408488"/>
          </a:xfrm>
          <a:ln w="12700" cap="flat">
            <a:solidFill>
              <a:schemeClr val="tx1"/>
            </a:solidFill>
          </a:ln>
        </p:spPr>
      </p:sp>
      <p:sp>
        <p:nvSpPr>
          <p:cNvPr id="79876" name="Rectangle 3"/>
          <p:cNvSpPr>
            <a:spLocks noGrp="1" noChangeArrowheads="1"/>
          </p:cNvSpPr>
          <p:nvPr>
            <p:ph type="body" idx="1"/>
          </p:nvPr>
        </p:nvSpPr>
        <p:spPr>
          <a:xfrm>
            <a:off x="412750" y="4773613"/>
            <a:ext cx="6029325" cy="3756025"/>
          </a:xfrm>
          <a:noFill/>
          <a:ln/>
        </p:spPr>
        <p:txBody>
          <a:bodyPr lIns="92388" tIns="46195" rIns="92388" bIns="46195"/>
          <a:lstStyle/>
          <a:p>
            <a:pPr defTabSz="396875" eaLnBrk="1" hangingPunct="1">
              <a:spcAft>
                <a:spcPct val="24000"/>
              </a:spcAft>
              <a:tabLst>
                <a:tab pos="454025" algn="l"/>
              </a:tabLst>
            </a:pPr>
            <a:r>
              <a:rPr lang="en-US" smtClean="0"/>
              <a:t>Updating and Deleting Data</a:t>
            </a:r>
            <a:endParaRPr lang="en-US" smtClean="0">
              <a:latin typeface="Helvetica"/>
            </a:endParaRPr>
          </a:p>
          <a:p>
            <a:pPr marL="114300" lvl="1" defTabSz="396875" eaLnBrk="1" hangingPunct="1">
              <a:spcAft>
                <a:spcPct val="24000"/>
              </a:spcAft>
              <a:tabLst>
                <a:tab pos="454025" algn="l"/>
              </a:tabLst>
            </a:pPr>
            <a:r>
              <a:rPr lang="en-US" smtClean="0"/>
              <a:t>There may be ambiguity in the SET clause of the </a:t>
            </a:r>
            <a:r>
              <a:rPr lang="en-US" smtClean="0">
                <a:solidFill>
                  <a:srgbClr val="FC0128"/>
                </a:solidFill>
              </a:rPr>
              <a:t>UPDATE </a:t>
            </a:r>
            <a:r>
              <a:rPr lang="en-US" smtClean="0"/>
              <a:t>statement because although the identifier on the left of the assignment operator is always a database column, the identifier on the right can be either a database column or a PL/SQL variable. </a:t>
            </a:r>
          </a:p>
          <a:p>
            <a:pPr marL="114300" lvl="1" defTabSz="396875" eaLnBrk="1" hangingPunct="1">
              <a:spcAft>
                <a:spcPct val="24000"/>
              </a:spcAft>
              <a:tabLst>
                <a:tab pos="454025" algn="l"/>
              </a:tabLst>
            </a:pPr>
            <a:r>
              <a:rPr lang="en-US" smtClean="0"/>
              <a:t>Remember that the WHERE clause is used to determine which rows are affected. If no rows are modified, no error occurs, unlike the SELECT statement in PL/SQL.</a:t>
            </a:r>
          </a:p>
          <a:p>
            <a:pPr marL="114300" lvl="1" defTabSz="396875" eaLnBrk="1" hangingPunct="1">
              <a:tabLst>
                <a:tab pos="454025" algn="l"/>
              </a:tabLst>
            </a:pPr>
            <a:r>
              <a:rPr lang="en-US" b="1" smtClean="0"/>
              <a:t>Note:</a:t>
            </a:r>
            <a:r>
              <a:rPr lang="en-US" smtClean="0"/>
              <a:t> PL/SQL variable assignments always use := and SQL column assignments always use =.</a:t>
            </a:r>
            <a:r>
              <a:rPr lang="en-US" b="1" smtClean="0"/>
              <a:t>	</a:t>
            </a:r>
            <a:r>
              <a:rPr lang="en-US" smtClean="0"/>
              <a:t>Recall that if column names and identifier names are identical in the WHERE clause, the Oracle Server looks to the database first for the name.</a:t>
            </a:r>
          </a:p>
          <a:p>
            <a:pPr defTabSz="396875" eaLnBrk="1" hangingPunct="1">
              <a:tabLst>
                <a:tab pos="454025" algn="l"/>
              </a:tabLst>
            </a:pPr>
            <a:endParaRPr lang="en-US" smtClean="0">
              <a:solidFill>
                <a:schemeClr val="accent2"/>
              </a:solidFill>
            </a:endParaRPr>
          </a:p>
          <a:p>
            <a:pPr defTabSz="396875" eaLnBrk="1" hangingPunct="1">
              <a:tabLst>
                <a:tab pos="454025" algn="l"/>
              </a:tabLst>
            </a:pPr>
            <a:endParaRPr lang="en-US" smtClean="0">
              <a:solidFill>
                <a:schemeClr val="accent2"/>
              </a:solidFill>
            </a:endParaRPr>
          </a:p>
          <a:p>
            <a:pPr defTabSz="396875" eaLnBrk="1" hangingPunct="1">
              <a:tabLst>
                <a:tab pos="454025" algn="l"/>
              </a:tabLst>
            </a:pPr>
            <a:endParaRPr lang="en-US" smtClean="0">
              <a:solidFill>
                <a:schemeClr val="accent2"/>
              </a:solidFill>
            </a:endParaRPr>
          </a:p>
          <a:p>
            <a:pPr defTabSz="396875" eaLnBrk="1" hangingPunct="1">
              <a:tabLst>
                <a:tab pos="454025" algn="l"/>
              </a:tabLst>
            </a:pPr>
            <a:endParaRPr lang="en-US" smtClean="0">
              <a:solidFill>
                <a:schemeClr val="accent2"/>
              </a:solidFill>
            </a:endParaRPr>
          </a:p>
          <a:p>
            <a:pPr defTabSz="396875" eaLnBrk="1" hangingPunct="1">
              <a:tabLst>
                <a:tab pos="454025" algn="l"/>
              </a:tabLst>
            </a:pPr>
            <a:r>
              <a:rPr lang="en-US" smtClean="0">
                <a:solidFill>
                  <a:schemeClr val="accent2"/>
                </a:solidFill>
              </a:rPr>
              <a:t>Instructor Note</a:t>
            </a:r>
          </a:p>
          <a:p>
            <a:pPr marL="114300" lvl="1" defTabSz="396875" eaLnBrk="1" hangingPunct="1">
              <a:tabLst>
                <a:tab pos="454025" algn="l"/>
              </a:tabLst>
            </a:pPr>
            <a:r>
              <a:rPr lang="en-US" smtClean="0">
                <a:solidFill>
                  <a:schemeClr val="accent2"/>
                </a:solidFill>
              </a:rPr>
              <a:t>Demo: </a:t>
            </a:r>
            <a:r>
              <a:rPr lang="en-US" smtClean="0">
                <a:solidFill>
                  <a:schemeClr val="accent2"/>
                </a:solidFill>
                <a:latin typeface="Courier New" pitchFamily="49" charset="0"/>
              </a:rPr>
              <a:t>l18update.sql</a:t>
            </a:r>
            <a:endParaRPr lang="en-US" smtClean="0">
              <a:solidFill>
                <a:schemeClr val="accent2"/>
              </a:solidFill>
            </a:endParaRPr>
          </a:p>
          <a:p>
            <a:pPr marL="114300" lvl="1" defTabSz="396875" eaLnBrk="1" hangingPunct="1">
              <a:tabLst>
                <a:tab pos="454025" algn="l"/>
              </a:tabLst>
            </a:pPr>
            <a:r>
              <a:rPr lang="en-US" smtClean="0">
                <a:solidFill>
                  <a:schemeClr val="accent2"/>
                </a:solidFill>
              </a:rPr>
              <a:t>Purpose: This example demonstrates using the UPDATE statement in an anonymous block.</a:t>
            </a:r>
          </a:p>
          <a:p>
            <a:pPr marL="114300" lvl="1" defTabSz="396875" eaLnBrk="1" hangingPunct="1">
              <a:tabLst>
                <a:tab pos="454025" algn="l"/>
              </a:tabLst>
            </a:pPr>
            <a:r>
              <a:rPr lang="en-US" smtClean="0">
                <a:solidFill>
                  <a:schemeClr val="accent2"/>
                </a:solidFill>
              </a:rPr>
              <a:t>Verify the change to the table. Enter SELECT * FROM emp.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C34716C-5AEE-46E7-AF36-7DA684D2D1EC}" type="slidenum">
              <a:rPr lang="en-US" smtClean="0"/>
              <a:pPr/>
              <a:t>18</a:t>
            </a:fld>
            <a:endParaRPr lang="en-US" smtClean="0"/>
          </a:p>
        </p:txBody>
      </p:sp>
      <p:sp>
        <p:nvSpPr>
          <p:cNvPr id="80899" name="Rectangle 2"/>
          <p:cNvSpPr>
            <a:spLocks noChangeArrowheads="1"/>
          </p:cNvSpPr>
          <p:nvPr/>
        </p:nvSpPr>
        <p:spPr bwMode="auto">
          <a:xfrm>
            <a:off x="3883025" y="0"/>
            <a:ext cx="2978150" cy="460375"/>
          </a:xfrm>
          <a:prstGeom prst="rect">
            <a:avLst/>
          </a:prstGeom>
          <a:noFill/>
          <a:ln w="9525">
            <a:noFill/>
            <a:miter lim="800000"/>
            <a:headEnd/>
            <a:tailEnd/>
          </a:ln>
        </p:spPr>
        <p:txBody>
          <a:bodyPr wrap="none" anchor="ctr"/>
          <a:lstStyle/>
          <a:p>
            <a:endParaRPr lang="ar-JO"/>
          </a:p>
        </p:txBody>
      </p:sp>
      <p:sp>
        <p:nvSpPr>
          <p:cNvPr id="80900" name="Rectangle 3"/>
          <p:cNvSpPr>
            <a:spLocks noChangeArrowheads="1"/>
          </p:cNvSpPr>
          <p:nvPr/>
        </p:nvSpPr>
        <p:spPr bwMode="auto">
          <a:xfrm>
            <a:off x="-4763" y="0"/>
            <a:ext cx="2974976" cy="460375"/>
          </a:xfrm>
          <a:prstGeom prst="rect">
            <a:avLst/>
          </a:prstGeom>
          <a:noFill/>
          <a:ln w="9525">
            <a:noFill/>
            <a:miter lim="800000"/>
            <a:headEnd/>
            <a:tailEnd/>
          </a:ln>
        </p:spPr>
        <p:txBody>
          <a:bodyPr wrap="none" anchor="ctr"/>
          <a:lstStyle/>
          <a:p>
            <a:endParaRPr lang="ar-JO"/>
          </a:p>
        </p:txBody>
      </p:sp>
      <p:sp>
        <p:nvSpPr>
          <p:cNvPr id="80901" name="Rectangle 4"/>
          <p:cNvSpPr>
            <a:spLocks noGrp="1" noChangeArrowheads="1"/>
          </p:cNvSpPr>
          <p:nvPr>
            <p:ph type="body" idx="1"/>
          </p:nvPr>
        </p:nvSpPr>
        <p:spPr>
          <a:xfrm>
            <a:off x="412750" y="4773613"/>
            <a:ext cx="6029325" cy="3756025"/>
          </a:xfrm>
          <a:noFill/>
          <a:ln/>
        </p:spPr>
        <p:txBody>
          <a:bodyPr lIns="92388" tIns="46195" rIns="92388" bIns="46195"/>
          <a:lstStyle/>
          <a:p>
            <a:pPr defTabSz="396875" eaLnBrk="1" hangingPunct="1"/>
            <a:r>
              <a:rPr lang="en-US" smtClean="0"/>
              <a:t>Deleting Data</a:t>
            </a:r>
          </a:p>
          <a:p>
            <a:pPr marL="114300" lvl="1" defTabSz="396875" eaLnBrk="1" hangingPunct="1"/>
            <a:r>
              <a:rPr lang="en-US" smtClean="0">
                <a:solidFill>
                  <a:srgbClr val="FC0128"/>
                </a:solidFill>
              </a:rPr>
              <a:t>Delete </a:t>
            </a:r>
            <a:r>
              <a:rPr lang="en-US" smtClean="0"/>
              <a:t>a specified order.</a:t>
            </a:r>
          </a:p>
          <a:p>
            <a:pPr marL="114300" lvl="1" defTabSz="396875" eaLnBrk="1" hangingPunct="1"/>
            <a:endParaRPr lang="en-US" smtClean="0"/>
          </a:p>
          <a:p>
            <a:pPr marL="114300" lvl="1" defTabSz="396875" eaLnBrk="1" hangingPunct="1"/>
            <a:endParaRPr lang="en-US" smtClean="0"/>
          </a:p>
          <a:p>
            <a:pPr marL="114300" lvl="1" defTabSz="396875" eaLnBrk="1" hangingPunct="1"/>
            <a:endParaRPr lang="en-US" smtClean="0"/>
          </a:p>
          <a:p>
            <a:pPr marL="114300" lvl="1" defTabSz="396875" eaLnBrk="1" hangingPunct="1"/>
            <a:endParaRPr lang="en-US" smtClean="0"/>
          </a:p>
          <a:p>
            <a:pPr marL="114300" lvl="1" defTabSz="396875" eaLnBrk="1" hangingPunct="1"/>
            <a:endParaRPr lang="en-US" smtClean="0"/>
          </a:p>
          <a:p>
            <a:pPr defTabSz="396875" eaLnBrk="1" hangingPunct="1"/>
            <a:endParaRPr lang="en-US" smtClean="0">
              <a:solidFill>
                <a:schemeClr val="accent2"/>
              </a:solidFill>
            </a:endParaRPr>
          </a:p>
          <a:p>
            <a:pPr defTabSz="396875" eaLnBrk="1" hangingPunct="1"/>
            <a:endParaRPr lang="en-US" smtClean="0">
              <a:solidFill>
                <a:schemeClr val="accent2"/>
              </a:solidFill>
            </a:endParaRPr>
          </a:p>
          <a:p>
            <a:pPr defTabSz="396875" eaLnBrk="1" hangingPunct="1"/>
            <a:endParaRPr lang="en-US" smtClean="0">
              <a:solidFill>
                <a:schemeClr val="accent2"/>
              </a:solidFill>
            </a:endParaRPr>
          </a:p>
          <a:p>
            <a:pPr defTabSz="396875" eaLnBrk="1" hangingPunct="1"/>
            <a:endParaRPr lang="en-US" smtClean="0">
              <a:solidFill>
                <a:schemeClr val="accent2"/>
              </a:solidFill>
            </a:endParaRPr>
          </a:p>
          <a:p>
            <a:pPr defTabSz="396875" eaLnBrk="1" hangingPunct="1"/>
            <a:endParaRPr lang="en-US" smtClean="0">
              <a:solidFill>
                <a:schemeClr val="accent2"/>
              </a:solidFill>
            </a:endParaRPr>
          </a:p>
          <a:p>
            <a:pPr defTabSz="396875" eaLnBrk="1" hangingPunct="1"/>
            <a:r>
              <a:rPr lang="en-US" smtClean="0">
                <a:solidFill>
                  <a:schemeClr val="accent2"/>
                </a:solidFill>
              </a:rPr>
              <a:t>Instructor Note</a:t>
            </a:r>
          </a:p>
          <a:p>
            <a:pPr marL="114300" lvl="1" defTabSz="396875" eaLnBrk="1" hangingPunct="1"/>
            <a:r>
              <a:rPr lang="en-US" smtClean="0">
                <a:solidFill>
                  <a:schemeClr val="accent2"/>
                </a:solidFill>
              </a:rPr>
              <a:t>Demo:</a:t>
            </a:r>
            <a:r>
              <a:rPr lang="en-US" smtClean="0">
                <a:solidFill>
                  <a:schemeClr val="accent2"/>
                </a:solidFill>
                <a:latin typeface="Courier New" pitchFamily="49" charset="0"/>
              </a:rPr>
              <a:t> l18delete.sql</a:t>
            </a:r>
            <a:endParaRPr lang="en-US" smtClean="0">
              <a:solidFill>
                <a:schemeClr val="accent2"/>
              </a:solidFill>
            </a:endParaRPr>
          </a:p>
          <a:p>
            <a:pPr marL="114300" lvl="1" defTabSz="396875" eaLnBrk="1" hangingPunct="1"/>
            <a:r>
              <a:rPr lang="en-US" smtClean="0">
                <a:solidFill>
                  <a:schemeClr val="accent2"/>
                </a:solidFill>
              </a:rPr>
              <a:t>Purpose: This example demonstrates using the DELETE statement in an anonymous block.</a:t>
            </a:r>
          </a:p>
          <a:p>
            <a:pPr marL="114300" lvl="1" defTabSz="396875" eaLnBrk="1" hangingPunct="1"/>
            <a:r>
              <a:rPr lang="en-US" smtClean="0">
                <a:solidFill>
                  <a:schemeClr val="accent2"/>
                </a:solidFill>
              </a:rPr>
              <a:t>Verify the change to the table. Enter SELECT * FROM emp, where deptno is the department number and 'CLERK' is the job. </a:t>
            </a:r>
          </a:p>
        </p:txBody>
      </p:sp>
      <p:sp>
        <p:nvSpPr>
          <p:cNvPr id="80902" name="Rectangle 5"/>
          <p:cNvSpPr>
            <a:spLocks noGrp="1" noRot="1" noChangeAspect="1" noChangeArrowheads="1" noTextEdit="1"/>
          </p:cNvSpPr>
          <p:nvPr>
            <p:ph type="sldImg"/>
          </p:nvPr>
        </p:nvSpPr>
        <p:spPr>
          <a:xfrm>
            <a:off x="487363" y="139700"/>
            <a:ext cx="5878512" cy="4408488"/>
          </a:xfrm>
          <a:ln w="12700" cap="flat">
            <a:solidFill>
              <a:schemeClr val="tx1"/>
            </a:solidFill>
          </a:ln>
        </p:spPr>
      </p:sp>
      <p:sp>
        <p:nvSpPr>
          <p:cNvPr id="80903" name="Rectangle 6"/>
          <p:cNvSpPr>
            <a:spLocks noChangeArrowheads="1"/>
          </p:cNvSpPr>
          <p:nvPr/>
        </p:nvSpPr>
        <p:spPr bwMode="auto">
          <a:xfrm>
            <a:off x="623888" y="5253038"/>
            <a:ext cx="5549900" cy="1106487"/>
          </a:xfrm>
          <a:prstGeom prst="rect">
            <a:avLst/>
          </a:prstGeom>
          <a:noFill/>
          <a:ln w="9525">
            <a:noFill/>
            <a:miter lim="800000"/>
            <a:headEnd/>
            <a:tailEnd/>
          </a:ln>
        </p:spPr>
        <p:txBody>
          <a:bodyPr wrap="none" lIns="93981" tIns="49380" rIns="93981" bIns="49380"/>
          <a:lstStyle/>
          <a:p>
            <a:pPr defTabSz="315913" eaLnBrk="0" hangingPunct="0"/>
            <a:r>
              <a:rPr lang="en-US" sz="1100" b="1">
                <a:latin typeface="Courier New" pitchFamily="49" charset="0"/>
              </a:rPr>
              <a:t>DECLARE</a:t>
            </a:r>
          </a:p>
          <a:p>
            <a:pPr defTabSz="315913" eaLnBrk="0" hangingPunct="0"/>
            <a:r>
              <a:rPr lang="en-US" sz="1100" b="1">
                <a:latin typeface="Courier New" pitchFamily="49" charset="0"/>
              </a:rPr>
              <a:t>  v_ordid	ord.ordid%TYPE := 605;</a:t>
            </a:r>
          </a:p>
          <a:p>
            <a:pPr defTabSz="315913" eaLnBrk="0" hangingPunct="0"/>
            <a:r>
              <a:rPr lang="en-US" sz="1100" b="1">
                <a:latin typeface="Courier New" pitchFamily="49" charset="0"/>
              </a:rPr>
              <a:t>BEGIN</a:t>
            </a:r>
          </a:p>
          <a:p>
            <a:pPr defTabSz="315913" eaLnBrk="0" hangingPunct="0"/>
            <a:r>
              <a:rPr lang="en-US" sz="1100" b="1">
                <a:latin typeface="Courier New" pitchFamily="49" charset="0"/>
              </a:rPr>
              <a:t>  DELETE FROM	item</a:t>
            </a:r>
          </a:p>
          <a:p>
            <a:pPr defTabSz="315913" eaLnBrk="0" hangingPunct="0"/>
            <a:r>
              <a:rPr lang="en-US" sz="1100" b="1">
                <a:latin typeface="Courier New" pitchFamily="49" charset="0"/>
              </a:rPr>
              <a:t>    WHERE		ordid = v_ordid;</a:t>
            </a:r>
          </a:p>
          <a:p>
            <a:pPr defTabSz="315913" eaLnBrk="0" hangingPunct="0"/>
            <a:r>
              <a:rPr lang="en-US" sz="1100" b="1">
                <a:latin typeface="Courier New" pitchFamily="49" charset="0"/>
              </a:rPr>
              <a:t>END;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00800" cy="715962"/>
          </a:xfrm>
        </p:spPr>
        <p:txBody>
          <a:bodyPr>
            <a:normAutofit fontScale="90000"/>
          </a:bodyPr>
          <a:lstStyle/>
          <a:p>
            <a:r>
              <a:rPr lang="en-US" dirty="0" smtClean="0"/>
              <a:t>PL/SQL </a:t>
            </a:r>
            <a:endParaRPr lang="en-IN" dirty="0"/>
          </a:p>
        </p:txBody>
      </p:sp>
      <p:sp>
        <p:nvSpPr>
          <p:cNvPr id="3" name="Content Placeholder 2"/>
          <p:cNvSpPr>
            <a:spLocks noGrp="1"/>
          </p:cNvSpPr>
          <p:nvPr>
            <p:ph idx="1"/>
          </p:nvPr>
        </p:nvSpPr>
        <p:spPr>
          <a:xfrm>
            <a:off x="457200" y="1219200"/>
            <a:ext cx="8229600" cy="5334000"/>
          </a:xfrm>
        </p:spPr>
        <p:txBody>
          <a:bodyPr>
            <a:normAutofit fontScale="85000" lnSpcReduction="10000"/>
          </a:bodyPr>
          <a:lstStyle/>
          <a:p>
            <a:pPr algn="just">
              <a:buFont typeface="Wingdings" pitchFamily="2" charset="2"/>
              <a:buChar char="Ø"/>
            </a:pPr>
            <a:r>
              <a:rPr lang="en-IN" dirty="0" smtClean="0"/>
              <a:t>PL/SQL is a </a:t>
            </a:r>
            <a:r>
              <a:rPr lang="en-IN" i="1" dirty="0" smtClean="0"/>
              <a:t>block-structured</a:t>
            </a:r>
            <a:r>
              <a:rPr lang="en-IN" dirty="0" smtClean="0"/>
              <a:t> language. That is, the basic units (procedures, functions, and anonymous blocks) that make up a PL/SQL program are logical blocks, which can contain any number of nested sub-blocks. </a:t>
            </a:r>
          </a:p>
          <a:p>
            <a:pPr algn="just">
              <a:buFont typeface="Wingdings" pitchFamily="2" charset="2"/>
              <a:buChar char="Ø"/>
            </a:pPr>
            <a:r>
              <a:rPr lang="en-IN" dirty="0" smtClean="0"/>
              <a:t>Typically, each logical block corresponds to a problem or </a:t>
            </a:r>
            <a:r>
              <a:rPr lang="en-IN" dirty="0" err="1" smtClean="0"/>
              <a:t>subproblem</a:t>
            </a:r>
            <a:r>
              <a:rPr lang="en-IN" dirty="0" smtClean="0"/>
              <a:t> to be solved. </a:t>
            </a:r>
          </a:p>
          <a:p>
            <a:pPr algn="just">
              <a:buFont typeface="Wingdings" pitchFamily="2" charset="2"/>
              <a:buChar char="Ø"/>
            </a:pPr>
            <a:r>
              <a:rPr lang="en-IN" dirty="0" smtClean="0"/>
              <a:t>PL/SQL supports the divide-and-conquer approach to problem solving called </a:t>
            </a:r>
            <a:r>
              <a:rPr lang="en-IN" i="1" dirty="0" smtClean="0"/>
              <a:t>stepwise refinement</a:t>
            </a:r>
            <a:r>
              <a:rPr lang="en-IN" dirty="0" smtClean="0"/>
              <a:t>.</a:t>
            </a:r>
          </a:p>
          <a:p>
            <a:pPr algn="just">
              <a:buFont typeface="Wingdings" pitchFamily="2" charset="2"/>
              <a:buChar char="Ø"/>
            </a:pPr>
            <a:r>
              <a:rPr lang="en-IN" dirty="0" smtClean="0"/>
              <a:t>A block (or sub-block) lets you group logically related declarations and statements. That way, you can place declarations close to where they are used. </a:t>
            </a:r>
          </a:p>
          <a:p>
            <a:pPr algn="just">
              <a:buFont typeface="Wingdings" pitchFamily="2" charset="2"/>
              <a:buChar char="Ø"/>
            </a:pPr>
            <a:r>
              <a:rPr lang="en-IN" dirty="0" smtClean="0"/>
              <a:t>The declarations are local to the block and cease to exist when the block completes.</a:t>
            </a:r>
          </a:p>
          <a:p>
            <a:pPr algn="just"/>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Type and %ROWTYPE Declaration</a:t>
            </a:r>
            <a:endParaRPr lang="en-IN" dirty="0"/>
          </a:p>
        </p:txBody>
      </p:sp>
      <p:pic>
        <p:nvPicPr>
          <p:cNvPr id="4" name="Picture 3"/>
          <p:cNvPicPr/>
          <p:nvPr/>
        </p:nvPicPr>
        <p:blipFill>
          <a:blip r:embed="rId2" cstate="print"/>
          <a:srcRect/>
          <a:stretch>
            <a:fillRect/>
          </a:stretch>
        </p:blipFill>
        <p:spPr bwMode="auto">
          <a:xfrm>
            <a:off x="381000" y="1066800"/>
            <a:ext cx="85344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228600" y="533400"/>
            <a:ext cx="83820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381000" y="381000"/>
            <a:ext cx="80772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304800" y="533400"/>
            <a:ext cx="83058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343400" cy="715962"/>
          </a:xfrm>
        </p:spPr>
        <p:txBody>
          <a:bodyPr>
            <a:normAutofit fontScale="90000"/>
          </a:bodyPr>
          <a:lstStyle/>
          <a:p>
            <a:r>
              <a:rPr lang="en-US" b="1" dirty="0" smtClean="0"/>
              <a:t>EXAMPLE</a:t>
            </a:r>
            <a:r>
              <a:rPr lang="en-US" dirty="0" smtClean="0"/>
              <a:t>:</a:t>
            </a:r>
            <a:r>
              <a:rPr lang="en-US" b="1" dirty="0" smtClean="0"/>
              <a:t>1</a:t>
            </a:r>
            <a:endParaRPr lang="en-IN" dirty="0"/>
          </a:p>
        </p:txBody>
      </p:sp>
      <p:sp>
        <p:nvSpPr>
          <p:cNvPr id="3" name="Content Placeholder 2"/>
          <p:cNvSpPr>
            <a:spLocks noGrp="1"/>
          </p:cNvSpPr>
          <p:nvPr>
            <p:ph idx="1"/>
          </p:nvPr>
        </p:nvSpPr>
        <p:spPr>
          <a:xfrm>
            <a:off x="457200" y="1219200"/>
            <a:ext cx="8229600" cy="4906963"/>
          </a:xfrm>
        </p:spPr>
        <p:txBody>
          <a:bodyPr/>
          <a:lstStyle/>
          <a:p>
            <a:pPr>
              <a:buNone/>
            </a:pPr>
            <a:r>
              <a:rPr lang="en-US" b="1" dirty="0" smtClean="0"/>
              <a:t>WRITE A PROGRAM TO PRINT HELLO WORLD</a:t>
            </a:r>
            <a:r>
              <a:rPr lang="en-US" dirty="0" smtClean="0"/>
              <a:t> </a:t>
            </a:r>
            <a:endParaRPr lang="en-IN" dirty="0" smtClean="0"/>
          </a:p>
          <a:p>
            <a:pPr>
              <a:buNone/>
            </a:pPr>
            <a:r>
              <a:rPr lang="en-US" dirty="0" smtClean="0"/>
              <a:t> BEGIN </a:t>
            </a:r>
            <a:endParaRPr lang="en-IN" dirty="0" smtClean="0"/>
          </a:p>
          <a:p>
            <a:pPr>
              <a:buNone/>
            </a:pPr>
            <a:r>
              <a:rPr lang="en-US" dirty="0" smtClean="0"/>
              <a:t> DBMS_OUTPUT.PUT_LINE ('HELLO WORLD'); </a:t>
            </a:r>
            <a:endParaRPr lang="en-IN" dirty="0" smtClean="0"/>
          </a:p>
          <a:p>
            <a:pPr>
              <a:buNone/>
            </a:pPr>
            <a:r>
              <a:rPr lang="en-US" dirty="0" smtClean="0"/>
              <a:t> END; </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124200" cy="639762"/>
          </a:xfrm>
        </p:spPr>
        <p:txBody>
          <a:bodyPr>
            <a:normAutofit fontScale="90000"/>
          </a:bodyPr>
          <a:lstStyle/>
          <a:p>
            <a:r>
              <a:rPr lang="en-US" b="1" dirty="0" smtClean="0"/>
              <a:t>Example :-2</a:t>
            </a:r>
            <a:r>
              <a:rPr lang="en-IN" dirty="0" smtClean="0"/>
              <a:t/>
            </a:r>
            <a:br>
              <a:rPr lang="en-IN" dirty="0" smtClean="0"/>
            </a:br>
            <a:endParaRPr lang="en-IN" dirty="0"/>
          </a:p>
        </p:txBody>
      </p:sp>
      <p:sp>
        <p:nvSpPr>
          <p:cNvPr id="3" name="Content Placeholder 2"/>
          <p:cNvSpPr>
            <a:spLocks noGrp="1"/>
          </p:cNvSpPr>
          <p:nvPr>
            <p:ph idx="1"/>
          </p:nvPr>
        </p:nvSpPr>
        <p:spPr>
          <a:xfrm>
            <a:off x="457200" y="1219200"/>
            <a:ext cx="8229600" cy="4525963"/>
          </a:xfrm>
        </p:spPr>
        <p:txBody>
          <a:bodyPr>
            <a:normAutofit lnSpcReduction="10000"/>
          </a:bodyPr>
          <a:lstStyle/>
          <a:p>
            <a:pPr>
              <a:buNone/>
            </a:pPr>
            <a:r>
              <a:rPr lang="en-US" dirty="0" smtClean="0"/>
              <a:t>DECLARE</a:t>
            </a:r>
            <a:endParaRPr lang="en-IN" dirty="0" smtClean="0"/>
          </a:p>
          <a:p>
            <a:pPr>
              <a:buNone/>
            </a:pPr>
            <a:r>
              <a:rPr lang="en-US" dirty="0" smtClean="0"/>
              <a:t>	</a:t>
            </a:r>
            <a:r>
              <a:rPr lang="en-US" dirty="0" err="1" smtClean="0"/>
              <a:t>my_var</a:t>
            </a:r>
            <a:r>
              <a:rPr lang="en-US" dirty="0" smtClean="0"/>
              <a:t> VARCHAR(30);</a:t>
            </a:r>
            <a:endParaRPr lang="en-IN" dirty="0" smtClean="0"/>
          </a:p>
          <a:p>
            <a:pPr>
              <a:buNone/>
            </a:pPr>
            <a:r>
              <a:rPr lang="en-US" dirty="0" smtClean="0"/>
              <a:t>BEGIN</a:t>
            </a:r>
            <a:endParaRPr lang="en-IN" dirty="0" smtClean="0"/>
          </a:p>
          <a:p>
            <a:pPr>
              <a:buNone/>
            </a:pPr>
            <a:r>
              <a:rPr lang="en-US" dirty="0" smtClean="0"/>
              <a:t>	</a:t>
            </a:r>
            <a:r>
              <a:rPr lang="en-US" dirty="0" err="1" smtClean="0"/>
              <a:t>my_var</a:t>
            </a:r>
            <a:r>
              <a:rPr lang="en-US" dirty="0" smtClean="0"/>
              <a:t>:=‘JOHN';</a:t>
            </a:r>
            <a:endParaRPr lang="en-IN" dirty="0" smtClean="0"/>
          </a:p>
          <a:p>
            <a:pPr>
              <a:buNone/>
            </a:pPr>
            <a:r>
              <a:rPr lang="en-US" dirty="0" smtClean="0"/>
              <a:t>	FOR </a:t>
            </a:r>
            <a:r>
              <a:rPr lang="en-US" dirty="0" err="1" smtClean="0"/>
              <a:t>i</a:t>
            </a:r>
            <a:r>
              <a:rPr lang="en-US" dirty="0" smtClean="0"/>
              <a:t> IN 1..5 LOOP</a:t>
            </a:r>
            <a:endParaRPr lang="en-IN" dirty="0" smtClean="0"/>
          </a:p>
          <a:p>
            <a:pPr>
              <a:buNone/>
            </a:pPr>
            <a:r>
              <a:rPr lang="en-US" dirty="0" smtClean="0"/>
              <a:t>		</a:t>
            </a:r>
            <a:r>
              <a:rPr lang="en-US" dirty="0" err="1" smtClean="0"/>
              <a:t>dbms_output.put_line</a:t>
            </a:r>
            <a:r>
              <a:rPr lang="en-US" dirty="0" smtClean="0"/>
              <a:t>('Hello '||</a:t>
            </a:r>
            <a:r>
              <a:rPr lang="en-US" dirty="0" err="1" smtClean="0"/>
              <a:t>my_var</a:t>
            </a:r>
            <a:r>
              <a:rPr lang="en-US" dirty="0" smtClean="0"/>
              <a:t>);</a:t>
            </a:r>
            <a:endParaRPr lang="en-IN" dirty="0" smtClean="0"/>
          </a:p>
          <a:p>
            <a:pPr>
              <a:buNone/>
            </a:pPr>
            <a:r>
              <a:rPr lang="en-US" dirty="0" smtClean="0"/>
              <a:t>	END LOOP;</a:t>
            </a:r>
            <a:endParaRPr lang="en-IN" dirty="0" smtClean="0"/>
          </a:p>
          <a:p>
            <a:pPr>
              <a:buNone/>
            </a:pPr>
            <a:r>
              <a:rPr lang="en-US" dirty="0" smtClean="0"/>
              <a:t>END;</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blackWhite">
          <a:xfrm>
            <a:off x="838200" y="2438400"/>
            <a:ext cx="7150100" cy="5603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eaLnBrk="0" hangingPunct="0">
              <a:tabLst>
                <a:tab pos="1200150" algn="l"/>
              </a:tabLst>
              <a:defRPr/>
            </a:pPr>
            <a:endParaRPr lang="en-US" b="1">
              <a:solidFill>
                <a:srgbClr val="000000"/>
              </a:solidFill>
              <a:latin typeface="Courier New" pitchFamily="49" charset="0"/>
              <a:cs typeface="+mn-cs"/>
            </a:endParaRPr>
          </a:p>
          <a:p>
            <a:pPr eaLnBrk="0" hangingPunct="0">
              <a:tabLst>
                <a:tab pos="1200150" algn="l"/>
              </a:tabLst>
              <a:defRPr/>
            </a:pPr>
            <a:endParaRPr lang="en-US" b="1">
              <a:solidFill>
                <a:srgbClr val="000000"/>
              </a:solidFill>
              <a:latin typeface="Courier New" pitchFamily="49" charset="0"/>
              <a:cs typeface="+mn-cs"/>
            </a:endParaRPr>
          </a:p>
        </p:txBody>
      </p:sp>
      <p:sp>
        <p:nvSpPr>
          <p:cNvPr id="30723" name="Rectangle 3"/>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lIns="92075" tIns="46038" rIns="92075" bIns="46038" anchor="t"/>
          <a:lstStyle/>
          <a:p>
            <a:pPr eaLnBrk="1" hangingPunct="1">
              <a:defRPr/>
            </a:pPr>
            <a:r>
              <a:rPr lang="en-US" dirty="0" smtClean="0"/>
              <a:t>Retrieving Data in PL/SQL</a:t>
            </a:r>
          </a:p>
        </p:txBody>
      </p:sp>
      <p:sp>
        <p:nvSpPr>
          <p:cNvPr id="30724" name="Rectangle 4"/>
          <p:cNvSpPr>
            <a:spLocks noChangeArrowheads="1"/>
          </p:cNvSpPr>
          <p:nvPr/>
        </p:nvSpPr>
        <p:spPr bwMode="ltGray">
          <a:xfrm>
            <a:off x="4090988" y="4064000"/>
            <a:ext cx="2792412" cy="247650"/>
          </a:xfrm>
          <a:prstGeom prst="rect">
            <a:avLst/>
          </a:prstGeom>
          <a:solidFill>
            <a:srgbClr val="FF5050">
              <a:alpha val="50195"/>
            </a:srgbClr>
          </a:solidFill>
          <a:ln w="9525">
            <a:noFill/>
            <a:miter lim="800000"/>
            <a:headEnd/>
            <a:tailEnd/>
          </a:ln>
        </p:spPr>
        <p:txBody>
          <a:bodyPr wrap="none" anchor="ctr"/>
          <a:lstStyle/>
          <a:p>
            <a:endParaRPr lang="ar-JO"/>
          </a:p>
        </p:txBody>
      </p:sp>
      <p:sp>
        <p:nvSpPr>
          <p:cNvPr id="30725" name="Rectangle 5"/>
          <p:cNvSpPr>
            <a:spLocks noGrp="1" noChangeArrowheads="1"/>
          </p:cNvSpPr>
          <p:nvPr>
            <p:ph type="body" idx="1"/>
          </p:nvPr>
        </p:nvSpPr>
        <p:spPr>
          <a:xfrm>
            <a:off x="850900" y="1363663"/>
            <a:ext cx="7385050" cy="1668462"/>
          </a:xfrm>
        </p:spPr>
        <p:style>
          <a:lnRef idx="2">
            <a:schemeClr val="dk1"/>
          </a:lnRef>
          <a:fillRef idx="1">
            <a:schemeClr val="lt1"/>
          </a:fillRef>
          <a:effectRef idx="0">
            <a:schemeClr val="dk1"/>
          </a:effectRef>
          <a:fontRef idx="minor">
            <a:schemeClr val="dk1"/>
          </a:fontRef>
        </p:style>
        <p:txBody>
          <a:bodyPr lIns="92075" tIns="46038" rIns="92075" bIns="46038">
            <a:spAutoFit/>
          </a:bodyPr>
          <a:lstStyle/>
          <a:p>
            <a:pPr marL="0" indent="0" defTabSz="346075" eaLnBrk="1" hangingPunct="1">
              <a:tabLst>
                <a:tab pos="571500" algn="l"/>
              </a:tabLst>
              <a:defRPr/>
            </a:pPr>
            <a:r>
              <a:rPr lang="en-US" b="1" dirty="0" smtClean="0"/>
              <a:t>Return the sum of the salaries for all employees in the specified department.</a:t>
            </a:r>
          </a:p>
          <a:p>
            <a:pPr marL="0" indent="0" defTabSz="346075" eaLnBrk="1" hangingPunct="1">
              <a:tabLst>
                <a:tab pos="571500" algn="l"/>
              </a:tabLst>
              <a:defRPr/>
            </a:pPr>
            <a:r>
              <a:rPr lang="en-US" b="1" dirty="0" smtClean="0"/>
              <a:t>Example</a:t>
            </a:r>
          </a:p>
        </p:txBody>
      </p:sp>
      <p:sp>
        <p:nvSpPr>
          <p:cNvPr id="24583" name="Rectangle 13"/>
          <p:cNvSpPr>
            <a:spLocks noChangeArrowheads="1"/>
          </p:cNvSpPr>
          <p:nvPr/>
        </p:nvSpPr>
        <p:spPr bwMode="blackWhite">
          <a:xfrm>
            <a:off x="914400" y="3352800"/>
            <a:ext cx="7192963" cy="2381250"/>
          </a:xfrm>
          <a:prstGeom prst="rect">
            <a:avLst/>
          </a:prstGeom>
          <a:noFill/>
          <a:ln w="9525">
            <a:noFill/>
            <a:miter lim="800000"/>
            <a:headEnd/>
            <a:tailEnd/>
          </a:ln>
        </p:spPr>
        <p:txBody>
          <a:bodyPr lIns="92075" tIns="46038" rIns="92075" bIns="46038">
            <a:spAutoFit/>
          </a:bodyPr>
          <a:lstStyle/>
          <a:p>
            <a:pPr eaLnBrk="0" hangingPunct="0">
              <a:lnSpc>
                <a:spcPct val="75000"/>
              </a:lnSpc>
              <a:spcBef>
                <a:spcPct val="40000"/>
              </a:spcBef>
            </a:pPr>
            <a:r>
              <a:rPr lang="en-US" b="1" dirty="0">
                <a:solidFill>
                  <a:srgbClr val="000000"/>
                </a:solidFill>
                <a:latin typeface="Courier New" pitchFamily="49" charset="0"/>
              </a:rPr>
              <a:t>DECLARE    </a:t>
            </a:r>
          </a:p>
          <a:p>
            <a:pPr eaLnBrk="0" hangingPunct="0">
              <a:lnSpc>
                <a:spcPct val="55000"/>
              </a:lnSpc>
              <a:spcBef>
                <a:spcPct val="40000"/>
              </a:spcBef>
            </a:pPr>
            <a:r>
              <a:rPr lang="en-US" b="1" dirty="0">
                <a:solidFill>
                  <a:srgbClr val="000000"/>
                </a:solidFill>
                <a:latin typeface="Courier New" pitchFamily="49" charset="0"/>
              </a:rPr>
              <a:t>  </a:t>
            </a:r>
            <a:r>
              <a:rPr lang="en-US" b="1" dirty="0" err="1">
                <a:solidFill>
                  <a:srgbClr val="000000"/>
                </a:solidFill>
                <a:latin typeface="Courier New" pitchFamily="49" charset="0"/>
              </a:rPr>
              <a:t>v_sum_sal</a:t>
            </a:r>
            <a:r>
              <a:rPr lang="en-US" b="1" dirty="0">
                <a:solidFill>
                  <a:srgbClr val="000000"/>
                </a:solidFill>
                <a:latin typeface="Courier New" pitchFamily="49" charset="0"/>
              </a:rPr>
              <a:t>   </a:t>
            </a:r>
            <a:r>
              <a:rPr lang="en-US" b="1" dirty="0" err="1">
                <a:solidFill>
                  <a:srgbClr val="000000"/>
                </a:solidFill>
                <a:latin typeface="Courier New" pitchFamily="49" charset="0"/>
              </a:rPr>
              <a:t>emp.sal%TYPE</a:t>
            </a:r>
            <a:r>
              <a:rPr lang="en-US" b="1" dirty="0">
                <a:solidFill>
                  <a:srgbClr val="000000"/>
                </a:solidFill>
                <a:latin typeface="Courier New" pitchFamily="49" charset="0"/>
              </a:rPr>
              <a:t>; </a:t>
            </a:r>
          </a:p>
          <a:p>
            <a:pPr eaLnBrk="0" hangingPunct="0">
              <a:lnSpc>
                <a:spcPct val="55000"/>
              </a:lnSpc>
              <a:spcBef>
                <a:spcPct val="40000"/>
              </a:spcBef>
            </a:pPr>
            <a:r>
              <a:rPr lang="en-US" b="1" dirty="0">
                <a:solidFill>
                  <a:srgbClr val="000000"/>
                </a:solidFill>
                <a:latin typeface="Courier New" pitchFamily="49" charset="0"/>
              </a:rPr>
              <a:t>  </a:t>
            </a:r>
            <a:r>
              <a:rPr lang="en-US" b="1" dirty="0" err="1">
                <a:solidFill>
                  <a:srgbClr val="000000"/>
                </a:solidFill>
                <a:latin typeface="Courier New" pitchFamily="49" charset="0"/>
              </a:rPr>
              <a:t>v_deptno</a:t>
            </a:r>
            <a:r>
              <a:rPr lang="en-US" b="1" dirty="0">
                <a:solidFill>
                  <a:srgbClr val="000000"/>
                </a:solidFill>
                <a:latin typeface="Courier New" pitchFamily="49" charset="0"/>
              </a:rPr>
              <a:t>	 NUMBER NOT NULL := 10;           </a:t>
            </a:r>
          </a:p>
          <a:p>
            <a:pPr eaLnBrk="0" hangingPunct="0">
              <a:lnSpc>
                <a:spcPct val="55000"/>
              </a:lnSpc>
              <a:spcBef>
                <a:spcPct val="40000"/>
              </a:spcBef>
            </a:pPr>
            <a:r>
              <a:rPr lang="en-US" b="1" dirty="0">
                <a:solidFill>
                  <a:srgbClr val="000000"/>
                </a:solidFill>
                <a:latin typeface="Courier New" pitchFamily="49" charset="0"/>
              </a:rPr>
              <a:t>BEGIN</a:t>
            </a:r>
          </a:p>
          <a:p>
            <a:pPr eaLnBrk="0" hangingPunct="0">
              <a:lnSpc>
                <a:spcPct val="55000"/>
              </a:lnSpc>
              <a:spcBef>
                <a:spcPct val="40000"/>
              </a:spcBef>
            </a:pPr>
            <a:r>
              <a:rPr lang="en-US" b="1" dirty="0">
                <a:solidFill>
                  <a:srgbClr val="000000"/>
                </a:solidFill>
                <a:latin typeface="Courier New" pitchFamily="49" charset="0"/>
              </a:rPr>
              <a:t>  SELECT	SUM(</a:t>
            </a:r>
            <a:r>
              <a:rPr lang="en-US" b="1" dirty="0" err="1">
                <a:solidFill>
                  <a:srgbClr val="000000"/>
                </a:solidFill>
                <a:latin typeface="Courier New" pitchFamily="49" charset="0"/>
              </a:rPr>
              <a:t>sal</a:t>
            </a:r>
            <a:r>
              <a:rPr lang="en-US" b="1" dirty="0">
                <a:solidFill>
                  <a:srgbClr val="000000"/>
                </a:solidFill>
                <a:latin typeface="Courier New" pitchFamily="49" charset="0"/>
              </a:rPr>
              <a:t>)  -- group function</a:t>
            </a:r>
          </a:p>
          <a:p>
            <a:pPr eaLnBrk="0" hangingPunct="0">
              <a:lnSpc>
                <a:spcPct val="55000"/>
              </a:lnSpc>
              <a:spcBef>
                <a:spcPct val="40000"/>
              </a:spcBef>
            </a:pPr>
            <a:r>
              <a:rPr lang="en-US" b="1" dirty="0">
                <a:solidFill>
                  <a:srgbClr val="000000"/>
                </a:solidFill>
                <a:latin typeface="Courier New" pitchFamily="49" charset="0"/>
              </a:rPr>
              <a:t>  INTO		</a:t>
            </a:r>
            <a:r>
              <a:rPr lang="en-US" b="1" dirty="0" err="1">
                <a:solidFill>
                  <a:srgbClr val="000000"/>
                </a:solidFill>
                <a:latin typeface="Courier New" pitchFamily="49" charset="0"/>
              </a:rPr>
              <a:t>v_sum_sal</a:t>
            </a:r>
            <a:endParaRPr lang="en-US" b="1" dirty="0">
              <a:solidFill>
                <a:srgbClr val="000000"/>
              </a:solidFill>
              <a:latin typeface="Courier New" pitchFamily="49" charset="0"/>
            </a:endParaRPr>
          </a:p>
          <a:p>
            <a:pPr eaLnBrk="0" hangingPunct="0">
              <a:lnSpc>
                <a:spcPct val="55000"/>
              </a:lnSpc>
              <a:spcBef>
                <a:spcPct val="40000"/>
              </a:spcBef>
            </a:pPr>
            <a:r>
              <a:rPr lang="en-US" b="1" dirty="0">
                <a:solidFill>
                  <a:srgbClr val="000000"/>
                </a:solidFill>
                <a:latin typeface="Courier New" pitchFamily="49" charset="0"/>
              </a:rPr>
              <a:t>  FROM		</a:t>
            </a:r>
            <a:r>
              <a:rPr lang="en-US" b="1" dirty="0" err="1">
                <a:solidFill>
                  <a:srgbClr val="000000"/>
                </a:solidFill>
                <a:latin typeface="Courier New" pitchFamily="49" charset="0"/>
              </a:rPr>
              <a:t>emp</a:t>
            </a:r>
            <a:endParaRPr lang="en-US" b="1" dirty="0">
              <a:solidFill>
                <a:srgbClr val="000000"/>
              </a:solidFill>
              <a:latin typeface="Courier New" pitchFamily="49" charset="0"/>
            </a:endParaRPr>
          </a:p>
          <a:p>
            <a:pPr eaLnBrk="0" hangingPunct="0">
              <a:lnSpc>
                <a:spcPct val="55000"/>
              </a:lnSpc>
              <a:spcBef>
                <a:spcPct val="40000"/>
              </a:spcBef>
            </a:pPr>
            <a:r>
              <a:rPr lang="en-US" b="1" dirty="0">
                <a:solidFill>
                  <a:srgbClr val="000000"/>
                </a:solidFill>
                <a:latin typeface="Courier New" pitchFamily="49" charset="0"/>
              </a:rPr>
              <a:t>  WHERE	</a:t>
            </a:r>
            <a:r>
              <a:rPr lang="en-US" b="1" dirty="0" err="1">
                <a:solidFill>
                  <a:srgbClr val="000000"/>
                </a:solidFill>
                <a:latin typeface="Courier New" pitchFamily="49" charset="0"/>
              </a:rPr>
              <a:t>deptno</a:t>
            </a:r>
            <a:r>
              <a:rPr lang="en-US" b="1" dirty="0">
                <a:solidFill>
                  <a:srgbClr val="000000"/>
                </a:solidFill>
                <a:latin typeface="Courier New" pitchFamily="49" charset="0"/>
              </a:rPr>
              <a:t> = </a:t>
            </a:r>
            <a:r>
              <a:rPr lang="en-US" b="1" dirty="0" err="1">
                <a:solidFill>
                  <a:srgbClr val="000000"/>
                </a:solidFill>
                <a:latin typeface="Courier New" pitchFamily="49" charset="0"/>
              </a:rPr>
              <a:t>v_deptno</a:t>
            </a:r>
            <a:r>
              <a:rPr lang="en-US" b="1" dirty="0">
                <a:solidFill>
                  <a:srgbClr val="000000"/>
                </a:solidFill>
                <a:latin typeface="Courier New" pitchFamily="49" charset="0"/>
              </a:rPr>
              <a:t>;</a:t>
            </a:r>
          </a:p>
          <a:p>
            <a:pPr eaLnBrk="0" hangingPunct="0">
              <a:lnSpc>
                <a:spcPct val="55000"/>
              </a:lnSpc>
              <a:spcBef>
                <a:spcPct val="40000"/>
              </a:spcBef>
            </a:pPr>
            <a:r>
              <a:rPr lang="en-US" b="1" dirty="0">
                <a:solidFill>
                  <a:srgbClr val="000000"/>
                </a:solidFill>
                <a:latin typeface="Courier New" pitchFamily="49" charset="0"/>
              </a:rPr>
              <a:t>END;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wipe(up)">
                                      <p:cBhvr>
                                        <p:cTn id="7"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style>
          <a:lnRef idx="2">
            <a:schemeClr val="accent3"/>
          </a:lnRef>
          <a:fillRef idx="1">
            <a:schemeClr val="lt1"/>
          </a:fillRef>
          <a:effectRef idx="0">
            <a:schemeClr val="accent3"/>
          </a:effectRef>
          <a:fontRef idx="minor">
            <a:schemeClr val="dk1"/>
          </a:fontRef>
        </p:style>
        <p:txBody>
          <a:bodyPr lIns="92075" tIns="46038" rIns="92075" bIns="46038" anchor="t"/>
          <a:lstStyle/>
          <a:p>
            <a:pPr eaLnBrk="1" hangingPunct="1">
              <a:defRPr/>
            </a:pPr>
            <a:r>
              <a:rPr lang="en-US" dirty="0" smtClean="0"/>
              <a:t>Updating Data</a:t>
            </a:r>
          </a:p>
        </p:txBody>
      </p:sp>
      <p:sp>
        <p:nvSpPr>
          <p:cNvPr id="33795" name="Rectangle 3"/>
          <p:cNvSpPr>
            <a:spLocks noGrp="1" noChangeArrowheads="1"/>
          </p:cNvSpPr>
          <p:nvPr>
            <p:ph type="body" idx="1"/>
          </p:nvPr>
        </p:nvSpPr>
        <p:spPr>
          <a:xfrm>
            <a:off x="755650" y="1371600"/>
            <a:ext cx="7385050" cy="1668463"/>
          </a:xfrm>
        </p:spPr>
        <p:style>
          <a:lnRef idx="2">
            <a:schemeClr val="accent3"/>
          </a:lnRef>
          <a:fillRef idx="1">
            <a:schemeClr val="lt1"/>
          </a:fillRef>
          <a:effectRef idx="0">
            <a:schemeClr val="accent3"/>
          </a:effectRef>
          <a:fontRef idx="minor">
            <a:schemeClr val="dk1"/>
          </a:fontRef>
        </p:style>
        <p:txBody>
          <a:bodyPr lIns="92075" tIns="46038" rIns="92075" bIns="46038">
            <a:spAutoFit/>
          </a:bodyPr>
          <a:lstStyle/>
          <a:p>
            <a:pPr marL="0" indent="0" defTabSz="346075" eaLnBrk="1" hangingPunct="1">
              <a:tabLst>
                <a:tab pos="571500" algn="l"/>
              </a:tabLst>
              <a:defRPr/>
            </a:pPr>
            <a:r>
              <a:rPr lang="en-US" dirty="0" smtClean="0"/>
              <a:t>Increase the salary of all employees in the EMP table who are Analysts.</a:t>
            </a:r>
          </a:p>
          <a:p>
            <a:pPr marL="0" indent="0" defTabSz="346075" eaLnBrk="1" hangingPunct="1">
              <a:tabLst>
                <a:tab pos="571500" algn="l"/>
              </a:tabLst>
              <a:defRPr/>
            </a:pPr>
            <a:r>
              <a:rPr lang="en-US" dirty="0" smtClean="0"/>
              <a:t>Example</a:t>
            </a:r>
          </a:p>
        </p:txBody>
      </p:sp>
      <p:sp>
        <p:nvSpPr>
          <p:cNvPr id="33796" name="Rectangle 4"/>
          <p:cNvSpPr>
            <a:spLocks noChangeArrowheads="1"/>
          </p:cNvSpPr>
          <p:nvPr/>
        </p:nvSpPr>
        <p:spPr bwMode="blackWhite">
          <a:xfrm>
            <a:off x="609600" y="3276600"/>
            <a:ext cx="7627938" cy="2308225"/>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eaLnBrk="0" hangingPunct="0">
              <a:lnSpc>
                <a:spcPct val="55000"/>
              </a:lnSpc>
              <a:spcBef>
                <a:spcPct val="40000"/>
              </a:spcBef>
              <a:defRPr/>
            </a:pPr>
            <a:endParaRPr lang="en-US" sz="2000" b="1">
              <a:solidFill>
                <a:srgbClr val="000000"/>
              </a:solidFill>
              <a:latin typeface="Courier New" pitchFamily="49" charset="0"/>
              <a:cs typeface="+mn-cs"/>
            </a:endParaRPr>
          </a:p>
          <a:p>
            <a:pPr eaLnBrk="0" hangingPunct="0">
              <a:lnSpc>
                <a:spcPct val="55000"/>
              </a:lnSpc>
              <a:spcBef>
                <a:spcPct val="40000"/>
              </a:spcBef>
              <a:defRPr/>
            </a:pPr>
            <a:endParaRPr lang="en-US" sz="2000" b="1">
              <a:solidFill>
                <a:srgbClr val="000000"/>
              </a:solidFill>
              <a:latin typeface="Courier New" pitchFamily="49" charset="0"/>
              <a:cs typeface="+mn-cs"/>
            </a:endParaRPr>
          </a:p>
          <a:p>
            <a:pPr eaLnBrk="0" hangingPunct="0">
              <a:lnSpc>
                <a:spcPct val="55000"/>
              </a:lnSpc>
              <a:spcBef>
                <a:spcPct val="40000"/>
              </a:spcBef>
              <a:defRPr/>
            </a:pPr>
            <a:endParaRPr lang="en-US" sz="2000" b="1">
              <a:solidFill>
                <a:srgbClr val="000000"/>
              </a:solidFill>
              <a:latin typeface="Courier New" pitchFamily="49" charset="0"/>
              <a:cs typeface="+mn-cs"/>
            </a:endParaRPr>
          </a:p>
          <a:p>
            <a:pPr eaLnBrk="0" hangingPunct="0">
              <a:lnSpc>
                <a:spcPct val="55000"/>
              </a:lnSpc>
              <a:spcBef>
                <a:spcPct val="40000"/>
              </a:spcBef>
              <a:defRPr/>
            </a:pPr>
            <a:endParaRPr lang="en-US" sz="2000" b="1">
              <a:solidFill>
                <a:srgbClr val="000000"/>
              </a:solidFill>
              <a:latin typeface="Courier New" pitchFamily="49" charset="0"/>
              <a:cs typeface="+mn-cs"/>
            </a:endParaRPr>
          </a:p>
          <a:p>
            <a:pPr eaLnBrk="0" hangingPunct="0">
              <a:lnSpc>
                <a:spcPct val="55000"/>
              </a:lnSpc>
              <a:spcBef>
                <a:spcPct val="40000"/>
              </a:spcBef>
              <a:defRPr/>
            </a:pPr>
            <a:endParaRPr lang="en-US" sz="2000" b="1">
              <a:solidFill>
                <a:srgbClr val="000000"/>
              </a:solidFill>
              <a:latin typeface="Courier New" pitchFamily="49" charset="0"/>
              <a:cs typeface="+mn-cs"/>
            </a:endParaRPr>
          </a:p>
          <a:p>
            <a:pPr eaLnBrk="0" hangingPunct="0">
              <a:lnSpc>
                <a:spcPct val="55000"/>
              </a:lnSpc>
              <a:spcBef>
                <a:spcPct val="40000"/>
              </a:spcBef>
              <a:defRPr/>
            </a:pPr>
            <a:endParaRPr lang="en-US" sz="2000" b="1">
              <a:solidFill>
                <a:srgbClr val="000000"/>
              </a:solidFill>
              <a:latin typeface="Courier New" pitchFamily="49" charset="0"/>
              <a:cs typeface="+mn-cs"/>
            </a:endParaRPr>
          </a:p>
          <a:p>
            <a:pPr eaLnBrk="0" hangingPunct="0">
              <a:lnSpc>
                <a:spcPct val="55000"/>
              </a:lnSpc>
              <a:spcBef>
                <a:spcPct val="40000"/>
              </a:spcBef>
              <a:defRPr/>
            </a:pPr>
            <a:endParaRPr lang="en-US" sz="2000" b="1">
              <a:solidFill>
                <a:srgbClr val="000000"/>
              </a:solidFill>
              <a:latin typeface="Courier New" pitchFamily="49" charset="0"/>
              <a:cs typeface="+mn-cs"/>
            </a:endParaRPr>
          </a:p>
          <a:p>
            <a:pPr eaLnBrk="0" hangingPunct="0">
              <a:lnSpc>
                <a:spcPct val="55000"/>
              </a:lnSpc>
              <a:spcBef>
                <a:spcPct val="40000"/>
              </a:spcBef>
              <a:defRPr/>
            </a:pPr>
            <a:endParaRPr lang="en-US" sz="2000" b="1">
              <a:solidFill>
                <a:srgbClr val="000000"/>
              </a:solidFill>
              <a:latin typeface="Courier New" pitchFamily="49" charset="0"/>
              <a:cs typeface="+mn-cs"/>
            </a:endParaRPr>
          </a:p>
        </p:txBody>
      </p:sp>
      <p:sp>
        <p:nvSpPr>
          <p:cNvPr id="25605" name="Rectangle 5"/>
          <p:cNvSpPr>
            <a:spLocks noChangeArrowheads="1"/>
          </p:cNvSpPr>
          <p:nvPr/>
        </p:nvSpPr>
        <p:spPr bwMode="auto">
          <a:xfrm>
            <a:off x="609600" y="3276600"/>
            <a:ext cx="7680325" cy="2401888"/>
          </a:xfrm>
          <a:prstGeom prst="rect">
            <a:avLst/>
          </a:prstGeom>
          <a:noFill/>
          <a:ln w="9525">
            <a:noFill/>
            <a:miter lim="800000"/>
            <a:headEnd/>
            <a:tailEnd/>
          </a:ln>
        </p:spPr>
        <p:txBody>
          <a:bodyPr lIns="92075" tIns="46038" rIns="92075" bIns="46038">
            <a:spAutoFit/>
          </a:bodyPr>
          <a:lstStyle/>
          <a:p>
            <a:pPr eaLnBrk="0" hangingPunct="0">
              <a:lnSpc>
                <a:spcPct val="55000"/>
              </a:lnSpc>
              <a:spcBef>
                <a:spcPct val="40000"/>
              </a:spcBef>
            </a:pPr>
            <a:r>
              <a:rPr lang="en-US" b="1">
                <a:solidFill>
                  <a:srgbClr val="000000"/>
                </a:solidFill>
                <a:latin typeface="Courier New" pitchFamily="49" charset="0"/>
              </a:rPr>
              <a:t>DECLARE					</a:t>
            </a:r>
          </a:p>
          <a:p>
            <a:pPr eaLnBrk="0" hangingPunct="0">
              <a:lnSpc>
                <a:spcPct val="55000"/>
              </a:lnSpc>
              <a:spcBef>
                <a:spcPct val="40000"/>
              </a:spcBef>
            </a:pPr>
            <a:r>
              <a:rPr lang="en-US" b="1">
                <a:solidFill>
                  <a:srgbClr val="000000"/>
                </a:solidFill>
                <a:latin typeface="Courier New" pitchFamily="49" charset="0"/>
              </a:rPr>
              <a:t>  v_sal_increase   emp.sal%TYPE := 2000;   </a:t>
            </a:r>
          </a:p>
          <a:p>
            <a:pPr eaLnBrk="0" hangingPunct="0">
              <a:lnSpc>
                <a:spcPct val="55000"/>
              </a:lnSpc>
              <a:spcBef>
                <a:spcPct val="40000"/>
              </a:spcBef>
            </a:pPr>
            <a:r>
              <a:rPr lang="en-US" b="1">
                <a:solidFill>
                  <a:srgbClr val="000000"/>
                </a:solidFill>
                <a:latin typeface="Courier New" pitchFamily="49" charset="0"/>
              </a:rPr>
              <a:t>BEGIN</a:t>
            </a:r>
          </a:p>
          <a:p>
            <a:pPr eaLnBrk="0" hangingPunct="0">
              <a:lnSpc>
                <a:spcPct val="55000"/>
              </a:lnSpc>
              <a:spcBef>
                <a:spcPct val="40000"/>
              </a:spcBef>
            </a:pPr>
            <a:r>
              <a:rPr lang="en-US" b="1">
                <a:solidFill>
                  <a:srgbClr val="000000"/>
                </a:solidFill>
                <a:latin typeface="Courier New" pitchFamily="49" charset="0"/>
              </a:rPr>
              <a:t>  UPDATE	emp</a:t>
            </a:r>
          </a:p>
          <a:p>
            <a:pPr eaLnBrk="0" hangingPunct="0">
              <a:lnSpc>
                <a:spcPct val="55000"/>
              </a:lnSpc>
              <a:spcBef>
                <a:spcPct val="40000"/>
              </a:spcBef>
            </a:pPr>
            <a:r>
              <a:rPr lang="en-US" b="1">
                <a:solidFill>
                  <a:srgbClr val="000000"/>
                </a:solidFill>
                <a:latin typeface="Courier New" pitchFamily="49" charset="0"/>
              </a:rPr>
              <a:t>  SET		sal = sal + v_sal_increase</a:t>
            </a:r>
          </a:p>
          <a:p>
            <a:pPr eaLnBrk="0" hangingPunct="0">
              <a:lnSpc>
                <a:spcPct val="55000"/>
              </a:lnSpc>
              <a:spcBef>
                <a:spcPct val="40000"/>
              </a:spcBef>
            </a:pPr>
            <a:r>
              <a:rPr lang="en-US" b="1">
                <a:solidFill>
                  <a:srgbClr val="000000"/>
                </a:solidFill>
                <a:latin typeface="Courier New" pitchFamily="49" charset="0"/>
              </a:rPr>
              <a:t>  WHERE	job = 'ANALYST';</a:t>
            </a:r>
          </a:p>
          <a:p>
            <a:pPr eaLnBrk="0" hangingPunct="0">
              <a:lnSpc>
                <a:spcPct val="55000"/>
              </a:lnSpc>
              <a:spcBef>
                <a:spcPct val="40000"/>
              </a:spcBef>
            </a:pPr>
            <a:r>
              <a:rPr lang="en-US" b="1">
                <a:solidFill>
                  <a:srgbClr val="000000"/>
                </a:solidFill>
                <a:latin typeface="Courier New" pitchFamily="49" charset="0"/>
              </a:rPr>
              <a:t>END;</a:t>
            </a:r>
          </a:p>
        </p:txBody>
      </p:sp>
      <p:grpSp>
        <p:nvGrpSpPr>
          <p:cNvPr id="2" name="Group 6"/>
          <p:cNvGrpSpPr>
            <a:grpSpLocks/>
          </p:cNvGrpSpPr>
          <p:nvPr/>
        </p:nvGrpSpPr>
        <p:grpSpPr bwMode="auto">
          <a:xfrm>
            <a:off x="8386763" y="6324600"/>
            <a:ext cx="414337" cy="292100"/>
            <a:chOff x="5283" y="3984"/>
            <a:chExt cx="261" cy="184"/>
          </a:xfrm>
        </p:grpSpPr>
        <p:sp>
          <p:nvSpPr>
            <p:cNvPr id="25607" name="Rectangle 7"/>
            <p:cNvSpPr>
              <a:spLocks noChangeArrowheads="1"/>
            </p:cNvSpPr>
            <p:nvPr/>
          </p:nvSpPr>
          <p:spPr bwMode="hidden">
            <a:xfrm>
              <a:off x="5297" y="4000"/>
              <a:ext cx="31" cy="168"/>
            </a:xfrm>
            <a:prstGeom prst="rect">
              <a:avLst/>
            </a:prstGeom>
            <a:solidFill>
              <a:srgbClr val="000000"/>
            </a:solidFill>
            <a:ln w="9525">
              <a:noFill/>
              <a:miter lim="800000"/>
              <a:headEnd/>
              <a:tailEnd/>
            </a:ln>
          </p:spPr>
          <p:txBody>
            <a:bodyPr wrap="none" anchor="ctr"/>
            <a:lstStyle/>
            <a:p>
              <a:endParaRPr lang="ar-JO"/>
            </a:p>
          </p:txBody>
        </p:sp>
        <p:sp>
          <p:nvSpPr>
            <p:cNvPr id="25608" name="Rectangle 8"/>
            <p:cNvSpPr>
              <a:spLocks noChangeArrowheads="1"/>
            </p:cNvSpPr>
            <p:nvPr/>
          </p:nvSpPr>
          <p:spPr bwMode="hidden">
            <a:xfrm>
              <a:off x="5283" y="3984"/>
              <a:ext cx="31" cy="168"/>
            </a:xfrm>
            <a:prstGeom prst="rect">
              <a:avLst/>
            </a:prstGeom>
            <a:solidFill>
              <a:srgbClr val="7FC1EB"/>
            </a:solidFill>
            <a:ln w="9525">
              <a:noFill/>
              <a:miter lim="800000"/>
              <a:headEnd/>
              <a:tailEnd/>
            </a:ln>
          </p:spPr>
          <p:txBody>
            <a:bodyPr wrap="none" anchor="ctr"/>
            <a:lstStyle/>
            <a:p>
              <a:endParaRPr lang="ar-JO"/>
            </a:p>
          </p:txBody>
        </p:sp>
        <p:sp useBgFill="1">
          <p:nvSpPr>
            <p:cNvPr id="25609" name="Rectangle 9"/>
            <p:cNvSpPr>
              <a:spLocks noChangeArrowheads="1"/>
            </p:cNvSpPr>
            <p:nvPr/>
          </p:nvSpPr>
          <p:spPr bwMode="hidden">
            <a:xfrm>
              <a:off x="5291" y="3992"/>
              <a:ext cx="31" cy="169"/>
            </a:xfrm>
            <a:prstGeom prst="rect">
              <a:avLst/>
            </a:prstGeom>
            <a:ln w="9525">
              <a:noFill/>
              <a:miter lim="800000"/>
              <a:headEnd/>
              <a:tailEnd/>
            </a:ln>
          </p:spPr>
          <p:txBody>
            <a:bodyPr wrap="none" anchor="ctr"/>
            <a:lstStyle/>
            <a:p>
              <a:endParaRPr lang="ar-JO"/>
            </a:p>
          </p:txBody>
        </p:sp>
        <p:sp>
          <p:nvSpPr>
            <p:cNvPr id="25610" name="Freeform 10"/>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 name="T8" fmla="*/ 0 60000 65536"/>
                <a:gd name="T9" fmla="*/ 0 60000 65536"/>
                <a:gd name="T10" fmla="*/ 0 60000 65536"/>
                <a:gd name="T11" fmla="*/ 0 60000 65536"/>
                <a:gd name="T12" fmla="*/ 0 w 170"/>
                <a:gd name="T13" fmla="*/ 0 h 169"/>
                <a:gd name="T14" fmla="*/ 170 w 170"/>
                <a:gd name="T15" fmla="*/ 169 h 169"/>
              </a:gdLst>
              <a:ahLst/>
              <a:cxnLst>
                <a:cxn ang="T8">
                  <a:pos x="T0" y="T1"/>
                </a:cxn>
                <a:cxn ang="T9">
                  <a:pos x="T2" y="T3"/>
                </a:cxn>
                <a:cxn ang="T10">
                  <a:pos x="T4" y="T5"/>
                </a:cxn>
                <a:cxn ang="T11">
                  <a:pos x="T6" y="T7"/>
                </a:cxn>
              </a:cxnLst>
              <a:rect l="T12" t="T13" r="T14" b="T15"/>
              <a:pathLst>
                <a:path w="170" h="169">
                  <a:moveTo>
                    <a:pt x="169" y="84"/>
                  </a:moveTo>
                  <a:lnTo>
                    <a:pt x="0" y="0"/>
                  </a:lnTo>
                  <a:lnTo>
                    <a:pt x="0" y="168"/>
                  </a:lnTo>
                  <a:lnTo>
                    <a:pt x="169" y="84"/>
                  </a:lnTo>
                </a:path>
              </a:pathLst>
            </a:custGeom>
            <a:solidFill>
              <a:srgbClr val="000000"/>
            </a:solidFill>
            <a:ln w="9525" cap="rnd">
              <a:noFill/>
              <a:round/>
              <a:headEnd/>
              <a:tailEnd/>
            </a:ln>
          </p:spPr>
          <p:txBody>
            <a:bodyPr/>
            <a:lstStyle/>
            <a:p>
              <a:endParaRPr lang="ar-JO"/>
            </a:p>
          </p:txBody>
        </p:sp>
        <p:sp>
          <p:nvSpPr>
            <p:cNvPr id="25611" name="Freeform 11"/>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 name="T8" fmla="*/ 0 60000 65536"/>
                <a:gd name="T9" fmla="*/ 0 60000 65536"/>
                <a:gd name="T10" fmla="*/ 0 60000 65536"/>
                <a:gd name="T11" fmla="*/ 0 60000 65536"/>
                <a:gd name="T12" fmla="*/ 0 w 170"/>
                <a:gd name="T13" fmla="*/ 0 h 169"/>
                <a:gd name="T14" fmla="*/ 170 w 170"/>
                <a:gd name="T15" fmla="*/ 169 h 169"/>
              </a:gdLst>
              <a:ahLst/>
              <a:cxnLst>
                <a:cxn ang="T8">
                  <a:pos x="T0" y="T1"/>
                </a:cxn>
                <a:cxn ang="T9">
                  <a:pos x="T2" y="T3"/>
                </a:cxn>
                <a:cxn ang="T10">
                  <a:pos x="T4" y="T5"/>
                </a:cxn>
                <a:cxn ang="T11">
                  <a:pos x="T6" y="T7"/>
                </a:cxn>
              </a:cxnLst>
              <a:rect l="T12" t="T13" r="T14" b="T15"/>
              <a:pathLst>
                <a:path w="170" h="169">
                  <a:moveTo>
                    <a:pt x="169" y="84"/>
                  </a:moveTo>
                  <a:lnTo>
                    <a:pt x="0" y="0"/>
                  </a:lnTo>
                  <a:lnTo>
                    <a:pt x="0" y="168"/>
                  </a:lnTo>
                  <a:lnTo>
                    <a:pt x="169" y="84"/>
                  </a:lnTo>
                </a:path>
              </a:pathLst>
            </a:custGeom>
            <a:solidFill>
              <a:srgbClr val="7FC1EB"/>
            </a:solidFill>
            <a:ln w="9525" cap="rnd">
              <a:noFill/>
              <a:round/>
              <a:headEnd/>
              <a:tailEnd/>
            </a:ln>
          </p:spPr>
          <p:txBody>
            <a:bodyPr/>
            <a:lstStyle/>
            <a:p>
              <a:endParaRPr lang="ar-JO"/>
            </a:p>
          </p:txBody>
        </p:sp>
        <p:sp useBgFill="1">
          <p:nvSpPr>
            <p:cNvPr id="25612" name="Freeform 12"/>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 name="T8" fmla="*/ 0 60000 65536"/>
                <a:gd name="T9" fmla="*/ 0 60000 65536"/>
                <a:gd name="T10" fmla="*/ 0 60000 65536"/>
                <a:gd name="T11" fmla="*/ 0 60000 65536"/>
                <a:gd name="T12" fmla="*/ 0 w 168"/>
                <a:gd name="T13" fmla="*/ 0 h 169"/>
                <a:gd name="T14" fmla="*/ 168 w 168"/>
                <a:gd name="T15" fmla="*/ 169 h 169"/>
              </a:gdLst>
              <a:ahLst/>
              <a:cxnLst>
                <a:cxn ang="T8">
                  <a:pos x="T0" y="T1"/>
                </a:cxn>
                <a:cxn ang="T9">
                  <a:pos x="T2" y="T3"/>
                </a:cxn>
                <a:cxn ang="T10">
                  <a:pos x="T4" y="T5"/>
                </a:cxn>
                <a:cxn ang="T11">
                  <a:pos x="T6" y="T7"/>
                </a:cxn>
              </a:cxnLst>
              <a:rect l="T12" t="T13" r="T14" b="T15"/>
              <a:pathLst>
                <a:path w="168" h="169">
                  <a:moveTo>
                    <a:pt x="167" y="84"/>
                  </a:moveTo>
                  <a:lnTo>
                    <a:pt x="0" y="0"/>
                  </a:lnTo>
                  <a:lnTo>
                    <a:pt x="0" y="168"/>
                  </a:lnTo>
                  <a:lnTo>
                    <a:pt x="167" y="84"/>
                  </a:lnTo>
                </a:path>
              </a:pathLst>
            </a:custGeom>
            <a:ln w="9525" cap="rnd">
              <a:noFill/>
              <a:round/>
              <a:headEnd/>
              <a:tailEnd/>
            </a:ln>
          </p:spPr>
          <p:txBody>
            <a:bodyPr/>
            <a:lstStyle/>
            <a:p>
              <a:endParaRPr lang="ar-JO"/>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effectLst>
            <a:outerShdw dist="53882" dir="2700000" algn="ctr" rotWithShape="0">
              <a:srgbClr val="000000">
                <a:alpha val="50000"/>
              </a:srgbClr>
            </a:outerShdw>
          </a:effectLst>
        </p:spPr>
        <p:txBody>
          <a:bodyPr lIns="92075" tIns="46038" rIns="92075" bIns="46038" anchor="t"/>
          <a:lstStyle/>
          <a:p>
            <a:pPr eaLnBrk="1" hangingPunct="1">
              <a:defRPr/>
            </a:pPr>
            <a:r>
              <a:rPr lang="en-US" smtClean="0"/>
              <a:t>Deleting Data</a:t>
            </a:r>
          </a:p>
        </p:txBody>
      </p:sp>
      <p:sp>
        <p:nvSpPr>
          <p:cNvPr id="35843" name="Rectangle 3"/>
          <p:cNvSpPr>
            <a:spLocks noGrp="1" noChangeArrowheads="1"/>
          </p:cNvSpPr>
          <p:nvPr>
            <p:ph type="body" idx="1"/>
          </p:nvPr>
        </p:nvSpPr>
        <p:spPr>
          <a:xfrm>
            <a:off x="457200" y="1600200"/>
            <a:ext cx="8229600" cy="3005138"/>
          </a:xfrm>
          <a:effectLst>
            <a:outerShdw dist="53882" dir="2700000" algn="ctr" rotWithShape="0">
              <a:srgbClr val="000000">
                <a:alpha val="50000"/>
              </a:srgbClr>
            </a:outerShdw>
          </a:effectLst>
        </p:spPr>
        <p:txBody>
          <a:bodyPr lIns="92075" tIns="46038" rIns="92075" bIns="46038">
            <a:spAutoFit/>
          </a:bodyPr>
          <a:lstStyle/>
          <a:p>
            <a:pPr marL="0" indent="0" defTabSz="346075" eaLnBrk="1" hangingPunct="1">
              <a:tabLst>
                <a:tab pos="571500" algn="l"/>
              </a:tabLst>
              <a:defRPr/>
            </a:pPr>
            <a:r>
              <a:rPr lang="en-US" dirty="0" smtClean="0"/>
              <a:t>Delete rows that belong to department 10 from the EMP table.</a:t>
            </a:r>
          </a:p>
          <a:p>
            <a:pPr marL="0" indent="0" defTabSz="346075" eaLnBrk="1" hangingPunct="1">
              <a:tabLst>
                <a:tab pos="571500" algn="l"/>
              </a:tabLst>
              <a:defRPr/>
            </a:pPr>
            <a:r>
              <a:rPr lang="en-US" dirty="0" smtClean="0"/>
              <a:t>Example</a:t>
            </a:r>
          </a:p>
        </p:txBody>
      </p:sp>
      <p:sp>
        <p:nvSpPr>
          <p:cNvPr id="35844" name="Rectangle 4"/>
          <p:cNvSpPr>
            <a:spLocks noChangeArrowheads="1"/>
          </p:cNvSpPr>
          <p:nvPr/>
        </p:nvSpPr>
        <p:spPr bwMode="blackWhite">
          <a:xfrm>
            <a:off x="971550" y="3406775"/>
            <a:ext cx="7339013" cy="2232025"/>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eaLnBrk="0" hangingPunct="0">
              <a:lnSpc>
                <a:spcPct val="85000"/>
              </a:lnSpc>
              <a:spcBef>
                <a:spcPct val="40000"/>
              </a:spcBef>
              <a:defRPr/>
            </a:pPr>
            <a:r>
              <a:rPr lang="en-US" b="1" dirty="0">
                <a:solidFill>
                  <a:srgbClr val="000000"/>
                </a:solidFill>
                <a:latin typeface="Courier New" pitchFamily="49" charset="0"/>
                <a:cs typeface="+mn-cs"/>
              </a:rPr>
              <a:t>DECLARE</a:t>
            </a:r>
          </a:p>
          <a:p>
            <a:pPr eaLnBrk="0" hangingPunct="0">
              <a:lnSpc>
                <a:spcPct val="55000"/>
              </a:lnSpc>
              <a:spcBef>
                <a:spcPct val="40000"/>
              </a:spcBef>
              <a:defRPr/>
            </a:pPr>
            <a:r>
              <a:rPr lang="en-US" b="1" dirty="0">
                <a:solidFill>
                  <a:srgbClr val="000000"/>
                </a:solidFill>
                <a:latin typeface="Courier New" pitchFamily="49" charset="0"/>
                <a:cs typeface="+mn-cs"/>
              </a:rPr>
              <a:t>  </a:t>
            </a:r>
            <a:r>
              <a:rPr lang="en-US" b="1" dirty="0" err="1">
                <a:solidFill>
                  <a:srgbClr val="000000"/>
                </a:solidFill>
                <a:latin typeface="Courier New" pitchFamily="49" charset="0"/>
                <a:cs typeface="+mn-cs"/>
              </a:rPr>
              <a:t>v_deptno</a:t>
            </a:r>
            <a:r>
              <a:rPr lang="en-US" b="1" dirty="0">
                <a:solidFill>
                  <a:srgbClr val="000000"/>
                </a:solidFill>
                <a:latin typeface="Courier New" pitchFamily="49" charset="0"/>
                <a:cs typeface="+mn-cs"/>
              </a:rPr>
              <a:t>   </a:t>
            </a:r>
            <a:r>
              <a:rPr lang="en-US" b="1" dirty="0" err="1">
                <a:solidFill>
                  <a:srgbClr val="000000"/>
                </a:solidFill>
                <a:latin typeface="Courier New" pitchFamily="49" charset="0"/>
                <a:cs typeface="+mn-cs"/>
              </a:rPr>
              <a:t>emp.deptno%TYPE</a:t>
            </a:r>
            <a:r>
              <a:rPr lang="en-US" b="1" dirty="0">
                <a:solidFill>
                  <a:srgbClr val="000000"/>
                </a:solidFill>
                <a:latin typeface="Courier New" pitchFamily="49" charset="0"/>
                <a:cs typeface="+mn-cs"/>
              </a:rPr>
              <a:t> := 10;               </a:t>
            </a:r>
          </a:p>
          <a:p>
            <a:pPr eaLnBrk="0" hangingPunct="0">
              <a:lnSpc>
                <a:spcPct val="55000"/>
              </a:lnSpc>
              <a:spcBef>
                <a:spcPct val="40000"/>
              </a:spcBef>
              <a:defRPr/>
            </a:pPr>
            <a:r>
              <a:rPr lang="en-US" b="1" dirty="0">
                <a:solidFill>
                  <a:srgbClr val="000000"/>
                </a:solidFill>
                <a:latin typeface="Courier New" pitchFamily="49" charset="0"/>
                <a:cs typeface="+mn-cs"/>
              </a:rPr>
              <a:t>BEGIN							</a:t>
            </a:r>
          </a:p>
          <a:p>
            <a:pPr eaLnBrk="0" hangingPunct="0">
              <a:lnSpc>
                <a:spcPct val="55000"/>
              </a:lnSpc>
              <a:spcBef>
                <a:spcPct val="40000"/>
              </a:spcBef>
              <a:defRPr/>
            </a:pPr>
            <a:r>
              <a:rPr lang="en-US" b="1" dirty="0">
                <a:solidFill>
                  <a:srgbClr val="000000"/>
                </a:solidFill>
                <a:latin typeface="Courier New" pitchFamily="49" charset="0"/>
                <a:cs typeface="+mn-cs"/>
              </a:rPr>
              <a:t>  DELETE FROM   </a:t>
            </a:r>
            <a:r>
              <a:rPr lang="en-US" b="1" dirty="0" err="1">
                <a:solidFill>
                  <a:srgbClr val="000000"/>
                </a:solidFill>
                <a:latin typeface="Courier New" pitchFamily="49" charset="0"/>
                <a:cs typeface="+mn-cs"/>
              </a:rPr>
              <a:t>emp</a:t>
            </a:r>
            <a:endParaRPr lang="en-US" b="1" dirty="0">
              <a:solidFill>
                <a:srgbClr val="000000"/>
              </a:solidFill>
              <a:latin typeface="Courier New" pitchFamily="49" charset="0"/>
              <a:cs typeface="+mn-cs"/>
            </a:endParaRPr>
          </a:p>
          <a:p>
            <a:pPr eaLnBrk="0" hangingPunct="0">
              <a:lnSpc>
                <a:spcPct val="55000"/>
              </a:lnSpc>
              <a:spcBef>
                <a:spcPct val="40000"/>
              </a:spcBef>
              <a:defRPr/>
            </a:pPr>
            <a:r>
              <a:rPr lang="en-US" b="1" dirty="0">
                <a:solidFill>
                  <a:srgbClr val="000000"/>
                </a:solidFill>
                <a:latin typeface="Courier New" pitchFamily="49" charset="0"/>
                <a:cs typeface="+mn-cs"/>
              </a:rPr>
              <a:t>  WHERE         </a:t>
            </a:r>
            <a:r>
              <a:rPr lang="en-US" b="1" dirty="0" err="1">
                <a:solidFill>
                  <a:srgbClr val="000000"/>
                </a:solidFill>
                <a:latin typeface="Courier New" pitchFamily="49" charset="0"/>
                <a:cs typeface="+mn-cs"/>
              </a:rPr>
              <a:t>deptno</a:t>
            </a:r>
            <a:r>
              <a:rPr lang="en-US" b="1" dirty="0">
                <a:solidFill>
                  <a:srgbClr val="000000"/>
                </a:solidFill>
                <a:latin typeface="Courier New" pitchFamily="49" charset="0"/>
                <a:cs typeface="+mn-cs"/>
              </a:rPr>
              <a:t> = </a:t>
            </a:r>
            <a:r>
              <a:rPr lang="en-US" b="1" dirty="0" err="1">
                <a:solidFill>
                  <a:srgbClr val="000000"/>
                </a:solidFill>
                <a:latin typeface="Courier New" pitchFamily="49" charset="0"/>
                <a:cs typeface="+mn-cs"/>
              </a:rPr>
              <a:t>v_deptno</a:t>
            </a:r>
            <a:r>
              <a:rPr lang="en-US" b="1" dirty="0">
                <a:solidFill>
                  <a:srgbClr val="000000"/>
                </a:solidFill>
                <a:latin typeface="Courier New" pitchFamily="49" charset="0"/>
                <a:cs typeface="+mn-cs"/>
              </a:rPr>
              <a:t>;</a:t>
            </a:r>
          </a:p>
          <a:p>
            <a:pPr eaLnBrk="0" hangingPunct="0">
              <a:lnSpc>
                <a:spcPct val="55000"/>
              </a:lnSpc>
              <a:spcBef>
                <a:spcPct val="40000"/>
              </a:spcBef>
              <a:defRPr/>
            </a:pPr>
            <a:r>
              <a:rPr lang="en-US" b="1" dirty="0">
                <a:solidFill>
                  <a:srgbClr val="000000"/>
                </a:solidFill>
                <a:latin typeface="Courier New" pitchFamily="49" charset="0"/>
                <a:cs typeface="+mn-cs"/>
              </a:rPr>
              <a:t>END;</a:t>
            </a:r>
          </a:p>
        </p:txBody>
      </p:sp>
      <p:grpSp>
        <p:nvGrpSpPr>
          <p:cNvPr id="2" name="Group 5"/>
          <p:cNvGrpSpPr>
            <a:grpSpLocks/>
          </p:cNvGrpSpPr>
          <p:nvPr/>
        </p:nvGrpSpPr>
        <p:grpSpPr bwMode="auto">
          <a:xfrm>
            <a:off x="8386763" y="6324600"/>
            <a:ext cx="414337" cy="292100"/>
            <a:chOff x="5283" y="3984"/>
            <a:chExt cx="261" cy="184"/>
          </a:xfrm>
        </p:grpSpPr>
        <p:sp>
          <p:nvSpPr>
            <p:cNvPr id="26630" name="Rectangle 6"/>
            <p:cNvSpPr>
              <a:spLocks noChangeArrowheads="1"/>
            </p:cNvSpPr>
            <p:nvPr/>
          </p:nvSpPr>
          <p:spPr bwMode="hidden">
            <a:xfrm>
              <a:off x="5297" y="4000"/>
              <a:ext cx="31" cy="168"/>
            </a:xfrm>
            <a:prstGeom prst="rect">
              <a:avLst/>
            </a:prstGeom>
            <a:solidFill>
              <a:srgbClr val="000000"/>
            </a:solidFill>
            <a:ln w="9525">
              <a:noFill/>
              <a:miter lim="800000"/>
              <a:headEnd/>
              <a:tailEnd/>
            </a:ln>
          </p:spPr>
          <p:txBody>
            <a:bodyPr wrap="none" anchor="ctr"/>
            <a:lstStyle/>
            <a:p>
              <a:endParaRPr lang="ar-JO"/>
            </a:p>
          </p:txBody>
        </p:sp>
        <p:sp>
          <p:nvSpPr>
            <p:cNvPr id="26631" name="Rectangle 7"/>
            <p:cNvSpPr>
              <a:spLocks noChangeArrowheads="1"/>
            </p:cNvSpPr>
            <p:nvPr/>
          </p:nvSpPr>
          <p:spPr bwMode="hidden">
            <a:xfrm>
              <a:off x="5283" y="3984"/>
              <a:ext cx="31" cy="168"/>
            </a:xfrm>
            <a:prstGeom prst="rect">
              <a:avLst/>
            </a:prstGeom>
            <a:solidFill>
              <a:srgbClr val="7FC1EB"/>
            </a:solidFill>
            <a:ln w="9525">
              <a:noFill/>
              <a:miter lim="800000"/>
              <a:headEnd/>
              <a:tailEnd/>
            </a:ln>
          </p:spPr>
          <p:txBody>
            <a:bodyPr wrap="none" anchor="ctr"/>
            <a:lstStyle/>
            <a:p>
              <a:endParaRPr lang="ar-JO"/>
            </a:p>
          </p:txBody>
        </p:sp>
        <p:sp useBgFill="1">
          <p:nvSpPr>
            <p:cNvPr id="26632" name="Rectangle 8"/>
            <p:cNvSpPr>
              <a:spLocks noChangeArrowheads="1"/>
            </p:cNvSpPr>
            <p:nvPr/>
          </p:nvSpPr>
          <p:spPr bwMode="hidden">
            <a:xfrm>
              <a:off x="5291" y="3992"/>
              <a:ext cx="31" cy="169"/>
            </a:xfrm>
            <a:prstGeom prst="rect">
              <a:avLst/>
            </a:prstGeom>
            <a:ln w="9525">
              <a:noFill/>
              <a:miter lim="800000"/>
              <a:headEnd/>
              <a:tailEnd/>
            </a:ln>
          </p:spPr>
          <p:txBody>
            <a:bodyPr wrap="none" anchor="ctr"/>
            <a:lstStyle/>
            <a:p>
              <a:endParaRPr lang="ar-JO"/>
            </a:p>
          </p:txBody>
        </p:sp>
        <p:sp>
          <p:nvSpPr>
            <p:cNvPr id="26633" name="Freeform 9"/>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 name="T8" fmla="*/ 0 60000 65536"/>
                <a:gd name="T9" fmla="*/ 0 60000 65536"/>
                <a:gd name="T10" fmla="*/ 0 60000 65536"/>
                <a:gd name="T11" fmla="*/ 0 60000 65536"/>
                <a:gd name="T12" fmla="*/ 0 w 170"/>
                <a:gd name="T13" fmla="*/ 0 h 169"/>
                <a:gd name="T14" fmla="*/ 170 w 170"/>
                <a:gd name="T15" fmla="*/ 169 h 169"/>
              </a:gdLst>
              <a:ahLst/>
              <a:cxnLst>
                <a:cxn ang="T8">
                  <a:pos x="T0" y="T1"/>
                </a:cxn>
                <a:cxn ang="T9">
                  <a:pos x="T2" y="T3"/>
                </a:cxn>
                <a:cxn ang="T10">
                  <a:pos x="T4" y="T5"/>
                </a:cxn>
                <a:cxn ang="T11">
                  <a:pos x="T6" y="T7"/>
                </a:cxn>
              </a:cxnLst>
              <a:rect l="T12" t="T13" r="T14" b="T15"/>
              <a:pathLst>
                <a:path w="170" h="169">
                  <a:moveTo>
                    <a:pt x="169" y="84"/>
                  </a:moveTo>
                  <a:lnTo>
                    <a:pt x="0" y="0"/>
                  </a:lnTo>
                  <a:lnTo>
                    <a:pt x="0" y="168"/>
                  </a:lnTo>
                  <a:lnTo>
                    <a:pt x="169" y="84"/>
                  </a:lnTo>
                </a:path>
              </a:pathLst>
            </a:custGeom>
            <a:solidFill>
              <a:srgbClr val="000000"/>
            </a:solidFill>
            <a:ln w="9525" cap="rnd">
              <a:noFill/>
              <a:round/>
              <a:headEnd/>
              <a:tailEnd/>
            </a:ln>
          </p:spPr>
          <p:txBody>
            <a:bodyPr/>
            <a:lstStyle/>
            <a:p>
              <a:endParaRPr lang="ar-JO"/>
            </a:p>
          </p:txBody>
        </p:sp>
        <p:sp>
          <p:nvSpPr>
            <p:cNvPr id="26634" name="Freeform 10"/>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 name="T8" fmla="*/ 0 60000 65536"/>
                <a:gd name="T9" fmla="*/ 0 60000 65536"/>
                <a:gd name="T10" fmla="*/ 0 60000 65536"/>
                <a:gd name="T11" fmla="*/ 0 60000 65536"/>
                <a:gd name="T12" fmla="*/ 0 w 170"/>
                <a:gd name="T13" fmla="*/ 0 h 169"/>
                <a:gd name="T14" fmla="*/ 170 w 170"/>
                <a:gd name="T15" fmla="*/ 169 h 169"/>
              </a:gdLst>
              <a:ahLst/>
              <a:cxnLst>
                <a:cxn ang="T8">
                  <a:pos x="T0" y="T1"/>
                </a:cxn>
                <a:cxn ang="T9">
                  <a:pos x="T2" y="T3"/>
                </a:cxn>
                <a:cxn ang="T10">
                  <a:pos x="T4" y="T5"/>
                </a:cxn>
                <a:cxn ang="T11">
                  <a:pos x="T6" y="T7"/>
                </a:cxn>
              </a:cxnLst>
              <a:rect l="T12" t="T13" r="T14" b="T15"/>
              <a:pathLst>
                <a:path w="170" h="169">
                  <a:moveTo>
                    <a:pt x="169" y="84"/>
                  </a:moveTo>
                  <a:lnTo>
                    <a:pt x="0" y="0"/>
                  </a:lnTo>
                  <a:lnTo>
                    <a:pt x="0" y="168"/>
                  </a:lnTo>
                  <a:lnTo>
                    <a:pt x="169" y="84"/>
                  </a:lnTo>
                </a:path>
              </a:pathLst>
            </a:custGeom>
            <a:solidFill>
              <a:srgbClr val="7FC1EB"/>
            </a:solidFill>
            <a:ln w="9525" cap="rnd">
              <a:noFill/>
              <a:round/>
              <a:headEnd/>
              <a:tailEnd/>
            </a:ln>
          </p:spPr>
          <p:txBody>
            <a:bodyPr/>
            <a:lstStyle/>
            <a:p>
              <a:endParaRPr lang="ar-JO"/>
            </a:p>
          </p:txBody>
        </p:sp>
        <p:sp useBgFill="1">
          <p:nvSpPr>
            <p:cNvPr id="26635" name="Freeform 11"/>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 name="T8" fmla="*/ 0 60000 65536"/>
                <a:gd name="T9" fmla="*/ 0 60000 65536"/>
                <a:gd name="T10" fmla="*/ 0 60000 65536"/>
                <a:gd name="T11" fmla="*/ 0 60000 65536"/>
                <a:gd name="T12" fmla="*/ 0 w 168"/>
                <a:gd name="T13" fmla="*/ 0 h 169"/>
                <a:gd name="T14" fmla="*/ 168 w 168"/>
                <a:gd name="T15" fmla="*/ 169 h 169"/>
              </a:gdLst>
              <a:ahLst/>
              <a:cxnLst>
                <a:cxn ang="T8">
                  <a:pos x="T0" y="T1"/>
                </a:cxn>
                <a:cxn ang="T9">
                  <a:pos x="T2" y="T3"/>
                </a:cxn>
                <a:cxn ang="T10">
                  <a:pos x="T4" y="T5"/>
                </a:cxn>
                <a:cxn ang="T11">
                  <a:pos x="T6" y="T7"/>
                </a:cxn>
              </a:cxnLst>
              <a:rect l="T12" t="T13" r="T14" b="T15"/>
              <a:pathLst>
                <a:path w="168" h="169">
                  <a:moveTo>
                    <a:pt x="167" y="84"/>
                  </a:moveTo>
                  <a:lnTo>
                    <a:pt x="0" y="0"/>
                  </a:lnTo>
                  <a:lnTo>
                    <a:pt x="0" y="168"/>
                  </a:lnTo>
                  <a:lnTo>
                    <a:pt x="167" y="84"/>
                  </a:lnTo>
                </a:path>
              </a:pathLst>
            </a:custGeom>
            <a:ln w="9525" cap="rnd">
              <a:noFill/>
              <a:round/>
              <a:headEnd/>
              <a:tailEnd/>
            </a:ln>
          </p:spPr>
          <p:txBody>
            <a:bodyPr/>
            <a:lstStyle/>
            <a:p>
              <a:endParaRPr lang="ar-JO"/>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FE7FC266-71C6-4AF4-BFDA-3136E82B52C3}" type="slidenum">
              <a:rPr lang="en-US" smtClean="0"/>
              <a:pPr/>
              <a:t>19</a:t>
            </a:fld>
            <a:endParaRPr lang="en-US" smtClean="0"/>
          </a:p>
        </p:txBody>
      </p:sp>
      <p:sp>
        <p:nvSpPr>
          <p:cNvPr id="29699" name="Rectangle 2"/>
          <p:cNvSpPr>
            <a:spLocks noGrp="1" noChangeArrowheads="1"/>
          </p:cNvSpPr>
          <p:nvPr>
            <p:ph type="title"/>
          </p:nvPr>
        </p:nvSpPr>
        <p:spPr/>
        <p:txBody>
          <a:bodyPr/>
          <a:lstStyle/>
          <a:p>
            <a:pPr eaLnBrk="1" hangingPunct="1"/>
            <a:r>
              <a:rPr lang="en-US" smtClean="0"/>
              <a:t>Writing Control Structures</a:t>
            </a:r>
          </a:p>
        </p:txBody>
      </p:sp>
      <p:sp>
        <p:nvSpPr>
          <p:cNvPr id="29700" name="Rectangle 3"/>
          <p:cNvSpPr>
            <a:spLocks noGrp="1" noChangeArrowheads="1"/>
          </p:cNvSpPr>
          <p:nvPr>
            <p:ph type="body" idx="1"/>
          </p:nvPr>
        </p:nvSpPr>
        <p:spPr>
          <a:xfrm>
            <a:off x="609600" y="1752600"/>
            <a:ext cx="7772400" cy="4114800"/>
          </a:xfrm>
        </p:spPr>
        <p:txBody>
          <a:bodyPr>
            <a:normAutofit fontScale="92500" lnSpcReduction="10000"/>
          </a:bodyPr>
          <a:lstStyle/>
          <a:p>
            <a:pPr eaLnBrk="1" hangingPunct="1">
              <a:lnSpc>
                <a:spcPct val="90000"/>
              </a:lnSpc>
            </a:pPr>
            <a:r>
              <a:rPr lang="en-US" sz="2800" smtClean="0"/>
              <a:t>FOR loop</a:t>
            </a:r>
          </a:p>
          <a:p>
            <a:pPr lvl="1" eaLnBrk="1" hangingPunct="1">
              <a:lnSpc>
                <a:spcPct val="90000"/>
              </a:lnSpc>
              <a:buFontTx/>
              <a:buNone/>
            </a:pPr>
            <a:r>
              <a:rPr lang="en-US" sz="2000" smtClean="0">
                <a:latin typeface="Courier New" pitchFamily="49" charset="0"/>
              </a:rPr>
              <a:t>BEGIN</a:t>
            </a:r>
          </a:p>
          <a:p>
            <a:pPr lvl="1" eaLnBrk="1" hangingPunct="1">
              <a:lnSpc>
                <a:spcPct val="90000"/>
              </a:lnSpc>
              <a:buFontTx/>
              <a:buNone/>
            </a:pPr>
            <a:r>
              <a:rPr lang="en-US" sz="2000" smtClean="0">
                <a:latin typeface="Courier New" pitchFamily="49" charset="0"/>
              </a:rPr>
              <a:t>		</a:t>
            </a:r>
            <a:r>
              <a:rPr lang="en-US" sz="2000" b="1" smtClean="0">
                <a:latin typeface="Courier New" pitchFamily="49" charset="0"/>
              </a:rPr>
              <a:t>FOR</a:t>
            </a:r>
            <a:r>
              <a:rPr lang="en-US" sz="2000" smtClean="0">
                <a:latin typeface="Courier New" pitchFamily="49" charset="0"/>
              </a:rPr>
              <a:t> i IN 1..100 </a:t>
            </a:r>
            <a:r>
              <a:rPr lang="en-US" sz="2000" b="1" smtClean="0">
                <a:latin typeface="Courier New" pitchFamily="49" charset="0"/>
              </a:rPr>
              <a:t>LOOP</a:t>
            </a:r>
          </a:p>
          <a:p>
            <a:pPr lvl="1" eaLnBrk="1" hangingPunct="1">
              <a:lnSpc>
                <a:spcPct val="90000"/>
              </a:lnSpc>
              <a:buFontTx/>
              <a:buNone/>
            </a:pPr>
            <a:r>
              <a:rPr lang="en-US" sz="2000" smtClean="0">
                <a:latin typeface="Courier New" pitchFamily="49" charset="0"/>
              </a:rPr>
              <a:t>		……</a:t>
            </a:r>
          </a:p>
          <a:p>
            <a:pPr lvl="1" eaLnBrk="1" hangingPunct="1">
              <a:lnSpc>
                <a:spcPct val="90000"/>
              </a:lnSpc>
              <a:buFontTx/>
              <a:buNone/>
            </a:pPr>
            <a:r>
              <a:rPr lang="en-US" sz="2000" smtClean="0">
                <a:latin typeface="Courier New" pitchFamily="49" charset="0"/>
              </a:rPr>
              <a:t>		</a:t>
            </a:r>
            <a:r>
              <a:rPr lang="en-US" sz="2000" b="1" smtClean="0">
                <a:latin typeface="Courier New" pitchFamily="49" charset="0"/>
              </a:rPr>
              <a:t>END LOOP</a:t>
            </a:r>
            <a:r>
              <a:rPr lang="en-US" sz="2000" smtClean="0">
                <a:latin typeface="Courier New" pitchFamily="49" charset="0"/>
              </a:rPr>
              <a:t>;</a:t>
            </a:r>
          </a:p>
          <a:p>
            <a:pPr lvl="1" eaLnBrk="1" hangingPunct="1">
              <a:lnSpc>
                <a:spcPct val="90000"/>
              </a:lnSpc>
              <a:buFontTx/>
              <a:buNone/>
            </a:pPr>
            <a:r>
              <a:rPr lang="en-US" sz="2000" smtClean="0">
                <a:latin typeface="Courier New" pitchFamily="49" charset="0"/>
              </a:rPr>
              <a:t>END;</a:t>
            </a:r>
          </a:p>
          <a:p>
            <a:pPr eaLnBrk="1" hangingPunct="1">
              <a:lnSpc>
                <a:spcPct val="90000"/>
              </a:lnSpc>
            </a:pPr>
            <a:r>
              <a:rPr lang="en-US" sz="2800" smtClean="0"/>
              <a:t>WHILE loop</a:t>
            </a:r>
          </a:p>
          <a:p>
            <a:pPr lvl="1" eaLnBrk="1" hangingPunct="1">
              <a:lnSpc>
                <a:spcPct val="90000"/>
              </a:lnSpc>
              <a:buFontTx/>
              <a:buNone/>
            </a:pPr>
            <a:r>
              <a:rPr lang="en-US" sz="2000" smtClean="0">
                <a:latin typeface="Courier New" pitchFamily="49" charset="0"/>
              </a:rPr>
              <a:t>BEGIN</a:t>
            </a:r>
          </a:p>
          <a:p>
            <a:pPr lvl="1" eaLnBrk="1" hangingPunct="1">
              <a:lnSpc>
                <a:spcPct val="90000"/>
              </a:lnSpc>
              <a:buFontTx/>
              <a:buNone/>
            </a:pPr>
            <a:r>
              <a:rPr lang="en-US" sz="2000" smtClean="0">
                <a:latin typeface="Courier New" pitchFamily="49" charset="0"/>
              </a:rPr>
              <a:t>	</a:t>
            </a:r>
            <a:r>
              <a:rPr lang="en-US" sz="2000" b="1" smtClean="0">
                <a:latin typeface="Courier New" pitchFamily="49" charset="0"/>
              </a:rPr>
              <a:t>WHILE </a:t>
            </a:r>
            <a:r>
              <a:rPr lang="en-US" sz="2000" smtClean="0">
                <a:latin typeface="Courier New" pitchFamily="49" charset="0"/>
              </a:rPr>
              <a:t>i &lt;= 100</a:t>
            </a:r>
            <a:r>
              <a:rPr lang="en-US" sz="2000" b="1" smtClean="0">
                <a:latin typeface="Courier New" pitchFamily="49" charset="0"/>
              </a:rPr>
              <a:t> LOOP</a:t>
            </a:r>
          </a:p>
          <a:p>
            <a:pPr lvl="1" eaLnBrk="1" hangingPunct="1">
              <a:lnSpc>
                <a:spcPct val="90000"/>
              </a:lnSpc>
              <a:buFontTx/>
              <a:buNone/>
            </a:pPr>
            <a:r>
              <a:rPr lang="en-US" sz="2000" smtClean="0">
                <a:latin typeface="Courier New" pitchFamily="49" charset="0"/>
              </a:rPr>
              <a:t>		……</a:t>
            </a:r>
          </a:p>
          <a:p>
            <a:pPr lvl="1" eaLnBrk="1" hangingPunct="1">
              <a:lnSpc>
                <a:spcPct val="90000"/>
              </a:lnSpc>
              <a:buFontTx/>
              <a:buNone/>
            </a:pPr>
            <a:r>
              <a:rPr lang="en-US" sz="2000" smtClean="0">
                <a:latin typeface="Courier New" pitchFamily="49" charset="0"/>
              </a:rPr>
              <a:t>	</a:t>
            </a:r>
            <a:r>
              <a:rPr lang="en-US" sz="2000" b="1" smtClean="0">
                <a:latin typeface="Courier New" pitchFamily="49" charset="0"/>
              </a:rPr>
              <a:t>END LOOP</a:t>
            </a:r>
            <a:r>
              <a:rPr lang="en-US" sz="2000" smtClean="0">
                <a:latin typeface="Courier New" pitchFamily="49" charset="0"/>
              </a:rPr>
              <a:t>;</a:t>
            </a:r>
          </a:p>
          <a:p>
            <a:pPr lvl="1" eaLnBrk="1" hangingPunct="1">
              <a:lnSpc>
                <a:spcPct val="90000"/>
              </a:lnSpc>
              <a:buFontTx/>
              <a:buNone/>
            </a:pPr>
            <a:r>
              <a:rPr lang="en-US" sz="2000" smtClean="0">
                <a:latin typeface="Courier New" pitchFamily="49" charset="0"/>
              </a:rPr>
              <a:t>END;</a:t>
            </a:r>
          </a:p>
          <a:p>
            <a:pPr eaLnBrk="1" hangingPunct="1">
              <a:lnSpc>
                <a:spcPct val="90000"/>
              </a:lnSpc>
            </a:pPr>
            <a:r>
              <a:rPr lang="en-US" sz="2800" smtClean="0"/>
              <a:t>Nested loop is allowed</a:t>
            </a:r>
            <a:r>
              <a:rPr lang="en-US" sz="2400" smtClean="0"/>
              <a:t>.</a:t>
            </a:r>
          </a:p>
          <a:p>
            <a:pPr eaLnBrk="1" hangingPunct="1">
              <a:lnSpc>
                <a:spcPct val="90000"/>
              </a:lnSpc>
            </a:pPr>
            <a:endParaRPr lang="en-US" sz="2400" smtClean="0">
              <a:latin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00800" cy="715962"/>
          </a:xfrm>
        </p:spPr>
        <p:txBody>
          <a:bodyPr>
            <a:normAutofit fontScale="90000"/>
          </a:bodyPr>
          <a:lstStyle/>
          <a:p>
            <a:r>
              <a:rPr lang="en-US" dirty="0" smtClean="0"/>
              <a:t>Structure of PL/SQL Block</a:t>
            </a:r>
            <a:endParaRPr lang="en-IN" dirty="0"/>
          </a:p>
        </p:txBody>
      </p:sp>
      <p:sp>
        <p:nvSpPr>
          <p:cNvPr id="3" name="Content Placeholder 2"/>
          <p:cNvSpPr>
            <a:spLocks noGrp="1"/>
          </p:cNvSpPr>
          <p:nvPr>
            <p:ph idx="1"/>
          </p:nvPr>
        </p:nvSpPr>
        <p:spPr>
          <a:xfrm>
            <a:off x="457200" y="1219200"/>
            <a:ext cx="8229600" cy="5334000"/>
          </a:xfrm>
        </p:spPr>
        <p:txBody>
          <a:bodyPr>
            <a:normAutofit fontScale="85000" lnSpcReduction="10000"/>
          </a:bodyPr>
          <a:lstStyle/>
          <a:p>
            <a:pPr>
              <a:buFont typeface="Wingdings" pitchFamily="2" charset="2"/>
              <a:buChar char="Ø"/>
            </a:pPr>
            <a:r>
              <a:rPr lang="en-IN" dirty="0" smtClean="0"/>
              <a:t>PL/SQL block has three parts: a declarative part, an executable part, and an exception-handling part. (In PL/SQL, a warning or error condition is called an </a:t>
            </a:r>
            <a:r>
              <a:rPr lang="en-IN" i="1" dirty="0" smtClean="0"/>
              <a:t>exception</a:t>
            </a:r>
            <a:r>
              <a:rPr lang="en-IN" dirty="0" smtClean="0"/>
              <a:t>.) Only the executable part is required.</a:t>
            </a:r>
          </a:p>
          <a:p>
            <a:pPr>
              <a:buNone/>
            </a:pPr>
            <a:endParaRPr lang="en-IN" dirty="0" smtClean="0"/>
          </a:p>
          <a:p>
            <a:pPr>
              <a:buNone/>
            </a:pPr>
            <a:r>
              <a:rPr lang="en-IN" dirty="0" smtClean="0">
                <a:solidFill>
                  <a:srgbClr val="231F20"/>
                </a:solidFill>
                <a:latin typeface="Courier"/>
              </a:rPr>
              <a:t>declare</a:t>
            </a:r>
          </a:p>
          <a:p>
            <a:pPr>
              <a:buNone/>
            </a:pPr>
            <a:r>
              <a:rPr lang="en-IN" dirty="0" smtClean="0">
                <a:solidFill>
                  <a:srgbClr val="231F20"/>
                </a:solidFill>
                <a:latin typeface="Courier"/>
              </a:rPr>
              <a:t>&lt;declarations section&gt;</a:t>
            </a:r>
          </a:p>
          <a:p>
            <a:pPr>
              <a:buNone/>
            </a:pPr>
            <a:r>
              <a:rPr lang="en-IN" dirty="0" smtClean="0">
                <a:solidFill>
                  <a:srgbClr val="231F20"/>
                </a:solidFill>
                <a:latin typeface="Courier"/>
              </a:rPr>
              <a:t>begin</a:t>
            </a:r>
          </a:p>
          <a:p>
            <a:pPr>
              <a:buNone/>
            </a:pPr>
            <a:r>
              <a:rPr lang="en-IN" dirty="0" smtClean="0">
                <a:solidFill>
                  <a:srgbClr val="231F20"/>
                </a:solidFill>
                <a:latin typeface="Courier"/>
              </a:rPr>
              <a:t>&lt;executable commands&gt;</a:t>
            </a:r>
          </a:p>
          <a:p>
            <a:pPr>
              <a:buNone/>
            </a:pPr>
            <a:r>
              <a:rPr lang="en-IN" dirty="0" smtClean="0">
                <a:solidFill>
                  <a:srgbClr val="231F20"/>
                </a:solidFill>
                <a:latin typeface="Courier"/>
              </a:rPr>
              <a:t>exception</a:t>
            </a:r>
          </a:p>
          <a:p>
            <a:pPr>
              <a:buNone/>
            </a:pPr>
            <a:r>
              <a:rPr lang="en-IN" dirty="0" smtClean="0">
                <a:solidFill>
                  <a:srgbClr val="231F20"/>
                </a:solidFill>
                <a:latin typeface="Courier"/>
              </a:rPr>
              <a:t>&lt;exception handling&gt;</a:t>
            </a:r>
          </a:p>
          <a:p>
            <a:pPr>
              <a:buNone/>
            </a:pPr>
            <a:r>
              <a:rPr lang="en-IN" dirty="0" smtClean="0">
                <a:solidFill>
                  <a:srgbClr val="231F20"/>
                </a:solidFill>
                <a:latin typeface="Courier"/>
              </a:rPr>
              <a:t>end;</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14400" y="152400"/>
            <a:ext cx="7299325" cy="881063"/>
          </a:xfrm>
        </p:spPr>
        <p:txBody>
          <a:bodyPr>
            <a:normAutofit fontScale="90000"/>
          </a:bodyPr>
          <a:lstStyle/>
          <a:p>
            <a:pPr eaLnBrk="1" hangingPunct="1"/>
            <a:r>
              <a:rPr lang="en-US" sz="3200" smtClean="0"/>
              <a:t>EXAMPLES </a:t>
            </a:r>
            <a:br>
              <a:rPr lang="en-US" sz="3200" smtClean="0"/>
            </a:br>
            <a:r>
              <a:rPr lang="en-US" sz="3200" smtClean="0"/>
              <a:t>ADDITION</a:t>
            </a:r>
          </a:p>
        </p:txBody>
      </p:sp>
      <p:sp>
        <p:nvSpPr>
          <p:cNvPr id="30723" name="Rectangle 3"/>
          <p:cNvSpPr>
            <a:spLocks noGrp="1" noChangeArrowheads="1"/>
          </p:cNvSpPr>
          <p:nvPr>
            <p:ph type="body" idx="1"/>
          </p:nvPr>
        </p:nvSpPr>
        <p:spPr>
          <a:xfrm>
            <a:off x="533400" y="1219200"/>
            <a:ext cx="8382000" cy="5111750"/>
          </a:xfrm>
        </p:spPr>
        <p:txBody>
          <a:bodyPr/>
          <a:lstStyle/>
          <a:p>
            <a:pPr eaLnBrk="1" hangingPunct="1">
              <a:lnSpc>
                <a:spcPct val="85000"/>
              </a:lnSpc>
            </a:pPr>
            <a:r>
              <a:rPr lang="en-US" sz="2400" dirty="0" smtClean="0"/>
              <a:t>Declare</a:t>
            </a:r>
          </a:p>
          <a:p>
            <a:pPr eaLnBrk="1" hangingPunct="1">
              <a:lnSpc>
                <a:spcPct val="85000"/>
              </a:lnSpc>
            </a:pPr>
            <a:r>
              <a:rPr lang="en-US" sz="2400" dirty="0" smtClean="0"/>
              <a:t> 	a number; </a:t>
            </a:r>
          </a:p>
          <a:p>
            <a:pPr eaLnBrk="1" hangingPunct="1">
              <a:lnSpc>
                <a:spcPct val="85000"/>
              </a:lnSpc>
            </a:pPr>
            <a:r>
              <a:rPr lang="en-US" sz="2400" dirty="0" smtClean="0"/>
              <a:t>	b number; </a:t>
            </a:r>
          </a:p>
          <a:p>
            <a:pPr eaLnBrk="1" hangingPunct="1">
              <a:lnSpc>
                <a:spcPct val="85000"/>
              </a:lnSpc>
            </a:pPr>
            <a:r>
              <a:rPr lang="en-US" sz="2400" dirty="0" smtClean="0"/>
              <a:t>	c number;</a:t>
            </a:r>
          </a:p>
          <a:p>
            <a:pPr eaLnBrk="1" hangingPunct="1">
              <a:lnSpc>
                <a:spcPct val="85000"/>
              </a:lnSpc>
            </a:pPr>
            <a:r>
              <a:rPr lang="en-US" sz="2400" dirty="0" smtClean="0"/>
              <a:t> begin</a:t>
            </a:r>
          </a:p>
          <a:p>
            <a:pPr eaLnBrk="1" hangingPunct="1">
              <a:lnSpc>
                <a:spcPct val="85000"/>
              </a:lnSpc>
            </a:pPr>
            <a:r>
              <a:rPr lang="en-US" sz="2400" dirty="0" smtClean="0"/>
              <a:t> 	a:=3;</a:t>
            </a:r>
          </a:p>
          <a:p>
            <a:pPr eaLnBrk="1" hangingPunct="1">
              <a:lnSpc>
                <a:spcPct val="85000"/>
              </a:lnSpc>
            </a:pPr>
            <a:r>
              <a:rPr lang="en-US" sz="2400" dirty="0" smtClean="0"/>
              <a:t> 	b:=5; </a:t>
            </a:r>
          </a:p>
          <a:p>
            <a:pPr eaLnBrk="1" hangingPunct="1">
              <a:lnSpc>
                <a:spcPct val="85000"/>
              </a:lnSpc>
            </a:pPr>
            <a:r>
              <a:rPr lang="en-US" sz="2400" dirty="0" smtClean="0"/>
              <a:t>	c:=</a:t>
            </a:r>
            <a:r>
              <a:rPr lang="en-US" sz="2400" dirty="0" err="1" smtClean="0"/>
              <a:t>a+b</a:t>
            </a:r>
            <a:r>
              <a:rPr lang="en-US" sz="2400" dirty="0" smtClean="0"/>
              <a:t>; </a:t>
            </a:r>
          </a:p>
          <a:p>
            <a:pPr eaLnBrk="1" hangingPunct="1">
              <a:lnSpc>
                <a:spcPct val="85000"/>
              </a:lnSpc>
            </a:pPr>
            <a:r>
              <a:rPr lang="en-US" sz="2400" dirty="0" smtClean="0"/>
              <a:t>	</a:t>
            </a:r>
            <a:r>
              <a:rPr lang="en-US" sz="2400" dirty="0" err="1" smtClean="0"/>
              <a:t>dbms_output.put_line</a:t>
            </a:r>
            <a:r>
              <a:rPr lang="en-US" sz="2400" dirty="0" smtClean="0"/>
              <a:t>('Sum of ' || a || ' and ' || b || ' is 			' || c); </a:t>
            </a:r>
          </a:p>
          <a:p>
            <a:pPr eaLnBrk="1" hangingPunct="1">
              <a:lnSpc>
                <a:spcPct val="85000"/>
              </a:lnSpc>
            </a:pPr>
            <a:r>
              <a:rPr lang="en-US" sz="2400" dirty="0" smtClean="0"/>
              <a:t>End;</a:t>
            </a:r>
          </a:p>
          <a:p>
            <a:pPr eaLnBrk="1" hangingPunct="1">
              <a:lnSpc>
                <a:spcPct val="85000"/>
              </a:lnSpc>
            </a:pPr>
            <a:r>
              <a:rPr lang="en-US" sz="2400" dirty="0" smtClean="0"/>
              <a:t>Here &amp; is used to take user input at runtime.....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a:xfrm>
            <a:off x="0" y="0"/>
            <a:ext cx="8213725" cy="881063"/>
          </a:xfrm>
        </p:spPr>
        <p:txBody>
          <a:bodyPr/>
          <a:lstStyle/>
          <a:p>
            <a:pPr eaLnBrk="1" hangingPunct="1"/>
            <a:r>
              <a:rPr lang="en-US" sz="3200" smtClean="0"/>
              <a:t>SUM OF 100(1…100) NUMBERS</a:t>
            </a:r>
          </a:p>
        </p:txBody>
      </p:sp>
      <p:sp>
        <p:nvSpPr>
          <p:cNvPr id="31747" name="Rectangle 5"/>
          <p:cNvSpPr>
            <a:spLocks noGrp="1" noChangeArrowheads="1"/>
          </p:cNvSpPr>
          <p:nvPr>
            <p:ph type="body" idx="1"/>
          </p:nvPr>
        </p:nvSpPr>
        <p:spPr>
          <a:xfrm>
            <a:off x="838200" y="838200"/>
            <a:ext cx="8077200" cy="4729163"/>
          </a:xfrm>
        </p:spPr>
        <p:txBody>
          <a:bodyPr/>
          <a:lstStyle/>
          <a:p>
            <a:pPr eaLnBrk="1" hangingPunct="1"/>
            <a:r>
              <a:rPr lang="en-US" sz="2000" smtClean="0"/>
              <a:t>Declare </a:t>
            </a:r>
          </a:p>
          <a:p>
            <a:pPr eaLnBrk="1" hangingPunct="1"/>
            <a:r>
              <a:rPr lang="en-US" sz="2000" smtClean="0"/>
              <a:t>a number; </a:t>
            </a:r>
          </a:p>
          <a:p>
            <a:pPr eaLnBrk="1" hangingPunct="1"/>
            <a:r>
              <a:rPr lang="en-US" sz="2000" smtClean="0"/>
              <a:t>s1 number default 0; </a:t>
            </a:r>
          </a:p>
          <a:p>
            <a:pPr eaLnBrk="1" hangingPunct="1"/>
            <a:r>
              <a:rPr lang="en-US" sz="2000" smtClean="0"/>
              <a:t>Begin</a:t>
            </a:r>
          </a:p>
          <a:p>
            <a:pPr eaLnBrk="1" hangingPunct="1"/>
            <a:r>
              <a:rPr lang="en-US" sz="2000" smtClean="0"/>
              <a:t> a:=1; </a:t>
            </a:r>
          </a:p>
          <a:p>
            <a:pPr eaLnBrk="1" hangingPunct="1"/>
            <a:r>
              <a:rPr lang="en-US" sz="2000" smtClean="0"/>
              <a:t>Loop</a:t>
            </a:r>
          </a:p>
          <a:p>
            <a:pPr eaLnBrk="1" hangingPunct="1"/>
            <a:r>
              <a:rPr lang="en-US" sz="2000" smtClean="0"/>
              <a:t> s1:=s1+a; </a:t>
            </a:r>
          </a:p>
          <a:p>
            <a:pPr eaLnBrk="1" hangingPunct="1"/>
            <a:r>
              <a:rPr lang="en-US" sz="2000" smtClean="0"/>
              <a:t>exit when (a=100); </a:t>
            </a:r>
          </a:p>
          <a:p>
            <a:pPr eaLnBrk="1" hangingPunct="1"/>
            <a:r>
              <a:rPr lang="en-US" sz="2000" smtClean="0"/>
              <a:t>a:=a+1; </a:t>
            </a:r>
          </a:p>
          <a:p>
            <a:pPr eaLnBrk="1" hangingPunct="1"/>
            <a:r>
              <a:rPr lang="en-US" sz="2000" smtClean="0"/>
              <a:t>end loop;</a:t>
            </a:r>
          </a:p>
          <a:p>
            <a:pPr eaLnBrk="1" hangingPunct="1"/>
            <a:r>
              <a:rPr lang="en-US" sz="2000" smtClean="0"/>
              <a:t> dbms_output.put_line('Sum between 1 to 100 is '||s1); </a:t>
            </a:r>
          </a:p>
          <a:p>
            <a:pPr eaLnBrk="1" hangingPunct="1"/>
            <a:r>
              <a:rPr lang="en-US" sz="2000" smtClean="0"/>
              <a:t>End;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44562"/>
          </a:xfrm>
        </p:spPr>
        <p:txBody>
          <a:bodyPr>
            <a:noAutofit/>
          </a:bodyPr>
          <a:lstStyle/>
          <a:p>
            <a:r>
              <a:rPr lang="en-US" sz="2800" b="1" dirty="0" smtClean="0"/>
              <a:t>WAP to accept the </a:t>
            </a:r>
            <a:r>
              <a:rPr lang="en-US" sz="2800" b="1" dirty="0" err="1" smtClean="0"/>
              <a:t>empno</a:t>
            </a:r>
            <a:r>
              <a:rPr lang="en-US" sz="2800" b="1" dirty="0" smtClean="0"/>
              <a:t> and display all the details of emp. If </a:t>
            </a:r>
            <a:r>
              <a:rPr lang="en-US" sz="2800" b="1" dirty="0" err="1" smtClean="0"/>
              <a:t>emp</a:t>
            </a:r>
            <a:r>
              <a:rPr lang="en-US" sz="2800" b="1" dirty="0" smtClean="0"/>
              <a:t> does not exist display the message</a:t>
            </a:r>
            <a:r>
              <a:rPr lang="en-US" sz="2800" dirty="0" smtClean="0"/>
              <a:t> </a:t>
            </a:r>
            <a:r>
              <a:rPr lang="en-IN" sz="2800" dirty="0" smtClean="0"/>
              <a:t/>
            </a:r>
            <a:br>
              <a:rPr lang="en-IN" sz="2800" dirty="0" smtClean="0"/>
            </a:br>
            <a:endParaRPr lang="en-IN" sz="2800" dirty="0"/>
          </a:p>
        </p:txBody>
      </p:sp>
      <p:sp>
        <p:nvSpPr>
          <p:cNvPr id="3" name="Content Placeholder 2"/>
          <p:cNvSpPr>
            <a:spLocks noGrp="1"/>
          </p:cNvSpPr>
          <p:nvPr>
            <p:ph idx="1"/>
          </p:nvPr>
        </p:nvSpPr>
        <p:spPr>
          <a:xfrm>
            <a:off x="457200" y="1219200"/>
            <a:ext cx="8229600" cy="5334000"/>
          </a:xfrm>
        </p:spPr>
        <p:txBody>
          <a:bodyPr>
            <a:normAutofit fontScale="62500" lnSpcReduction="20000"/>
          </a:bodyPr>
          <a:lstStyle/>
          <a:p>
            <a:pPr>
              <a:buNone/>
            </a:pPr>
            <a:r>
              <a:rPr lang="en-US" b="1" dirty="0" smtClean="0"/>
              <a:t>DECLARE </a:t>
            </a:r>
            <a:endParaRPr lang="en-IN" b="1" dirty="0" smtClean="0"/>
          </a:p>
          <a:p>
            <a:pPr>
              <a:buNone/>
            </a:pPr>
            <a:r>
              <a:rPr lang="en-US" b="1" dirty="0" smtClean="0"/>
              <a:t>	EMPNOV NUMBER:=&amp;EMPNO; </a:t>
            </a:r>
            <a:endParaRPr lang="en-IN" b="1" dirty="0" smtClean="0"/>
          </a:p>
          <a:p>
            <a:pPr>
              <a:buNone/>
            </a:pPr>
            <a:r>
              <a:rPr lang="en-US" b="1" dirty="0" smtClean="0"/>
              <a:t>	EMPV EMP%ROWTYPE; </a:t>
            </a:r>
            <a:endParaRPr lang="en-IN" b="1" dirty="0" smtClean="0"/>
          </a:p>
          <a:p>
            <a:pPr>
              <a:buNone/>
            </a:pPr>
            <a:r>
              <a:rPr lang="en-US" b="1" dirty="0" smtClean="0"/>
              <a:t>BEGIN </a:t>
            </a:r>
            <a:endParaRPr lang="en-IN" b="1" dirty="0" smtClean="0"/>
          </a:p>
          <a:p>
            <a:pPr>
              <a:buNone/>
            </a:pPr>
            <a:r>
              <a:rPr lang="en-US" b="1" dirty="0" smtClean="0"/>
              <a:t>	SELECT * INTO EMPV FROM EMP WHERE EMPNO=EMPNOV; </a:t>
            </a:r>
            <a:endParaRPr lang="en-IN" b="1" dirty="0" smtClean="0"/>
          </a:p>
          <a:p>
            <a:pPr>
              <a:buNone/>
            </a:pPr>
            <a:r>
              <a:rPr lang="en-US" b="1" dirty="0" smtClean="0"/>
              <a:t>	DBMS_OUTPUT.PUT_LINE('EMPNO '||EMPV.EMPNO); </a:t>
            </a:r>
            <a:endParaRPr lang="en-IN" b="1" dirty="0" smtClean="0"/>
          </a:p>
          <a:p>
            <a:pPr>
              <a:buNone/>
            </a:pPr>
            <a:r>
              <a:rPr lang="en-US" b="1" dirty="0" smtClean="0"/>
              <a:t>	DBMS_OUTPUT.PUT_LINE('ENAME '||EMPV.ENAME); </a:t>
            </a:r>
            <a:endParaRPr lang="en-IN" b="1" dirty="0" smtClean="0"/>
          </a:p>
          <a:p>
            <a:pPr>
              <a:buNone/>
            </a:pPr>
            <a:r>
              <a:rPr lang="en-US" b="1" dirty="0" smtClean="0"/>
              <a:t>	DBMS_OUTPUT.PUT_LINE('JOB '||EMPV.JOB); </a:t>
            </a:r>
            <a:endParaRPr lang="en-IN" b="1" dirty="0" smtClean="0"/>
          </a:p>
          <a:p>
            <a:pPr>
              <a:buNone/>
            </a:pPr>
            <a:r>
              <a:rPr lang="en-US" b="1" dirty="0" smtClean="0"/>
              <a:t>	DBMS_OUTPUT.PUT_LINE('SALARY '||EMPV.SAL); </a:t>
            </a:r>
            <a:endParaRPr lang="en-IN" b="1" dirty="0" smtClean="0"/>
          </a:p>
          <a:p>
            <a:pPr>
              <a:buNone/>
            </a:pPr>
            <a:r>
              <a:rPr lang="en-US" b="1" dirty="0" smtClean="0"/>
              <a:t>	DBMS_OUTPUT.PUT_LINE('HIREDATE '||EMPV.HIREDATE); </a:t>
            </a:r>
            <a:endParaRPr lang="en-IN" b="1" dirty="0" smtClean="0"/>
          </a:p>
          <a:p>
            <a:pPr>
              <a:buNone/>
            </a:pPr>
            <a:r>
              <a:rPr lang="en-US" b="1" dirty="0" smtClean="0"/>
              <a:t>	DBMS_OUTPUT.PUT_LINE('DEPTNO '||EMPV.DEPTNO); </a:t>
            </a:r>
            <a:endParaRPr lang="en-IN" b="1" dirty="0" smtClean="0"/>
          </a:p>
          <a:p>
            <a:pPr>
              <a:buNone/>
            </a:pPr>
            <a:r>
              <a:rPr lang="en-US" b="1" dirty="0" smtClean="0"/>
              <a:t>	DBMS_OUTPUT.PUT_LINE('MGRNO '||EMPV.MGR); </a:t>
            </a:r>
            <a:endParaRPr lang="en-IN" b="1" dirty="0" smtClean="0"/>
          </a:p>
          <a:p>
            <a:pPr>
              <a:buNone/>
            </a:pPr>
            <a:r>
              <a:rPr lang="en-US" b="1" dirty="0" smtClean="0"/>
              <a:t>	DBMS_OUTPUT.PUT_LINE('COMMISSION '||EMPV.COMM); </a:t>
            </a:r>
            <a:endParaRPr lang="en-IN" b="1" dirty="0" smtClean="0"/>
          </a:p>
          <a:p>
            <a:pPr>
              <a:buNone/>
            </a:pPr>
            <a:r>
              <a:rPr lang="en-US" b="1" dirty="0" smtClean="0"/>
              <a:t>	EXCEPTION </a:t>
            </a:r>
            <a:endParaRPr lang="en-IN" b="1" dirty="0" smtClean="0"/>
          </a:p>
          <a:p>
            <a:pPr>
              <a:buNone/>
            </a:pPr>
            <a:r>
              <a:rPr lang="en-US" b="1" dirty="0" smtClean="0"/>
              <a:t>	WHEN NO_DATA_FOUND THEN </a:t>
            </a:r>
            <a:endParaRPr lang="en-IN" b="1" dirty="0" smtClean="0"/>
          </a:p>
          <a:p>
            <a:pPr>
              <a:buNone/>
            </a:pPr>
            <a:r>
              <a:rPr lang="en-US" b="1" dirty="0" smtClean="0"/>
              <a:t>	DBMS_OUTPUT.PUT_LINE('EMP NUMBER DOES NOT EXIST'); </a:t>
            </a:r>
            <a:endParaRPr lang="en-IN" b="1" dirty="0" smtClean="0"/>
          </a:p>
          <a:p>
            <a:pPr>
              <a:buNone/>
            </a:pPr>
            <a:r>
              <a:rPr lang="en-US" b="1" dirty="0" smtClean="0"/>
              <a:t>END; </a:t>
            </a:r>
            <a:endParaRPr lang="en-IN" b="1" dirty="0" smtClean="0"/>
          </a:p>
          <a:p>
            <a:pPr>
              <a:buNone/>
            </a:pPr>
            <a:endParaRPr lang="en-IN"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fontScale="92500"/>
          </a:bodyPr>
          <a:lstStyle/>
          <a:p>
            <a:pPr>
              <a:buFont typeface="Wingdings" pitchFamily="2" charset="2"/>
              <a:buChar char="Ø"/>
            </a:pPr>
            <a:r>
              <a:rPr lang="en-IN" dirty="0" smtClean="0"/>
              <a:t>In the following example, a cursor is declared to retrieve a record from the RADIUS_VALS table.</a:t>
            </a:r>
          </a:p>
          <a:p>
            <a:pPr>
              <a:buFont typeface="Wingdings" pitchFamily="2" charset="2"/>
              <a:buChar char="Ø"/>
            </a:pPr>
            <a:r>
              <a:rPr lang="en-IN" dirty="0" smtClean="0"/>
              <a:t>RADIUS_VALS is a table with one column, named Radius, that holds radius values to be used.</a:t>
            </a:r>
          </a:p>
          <a:p>
            <a:pPr>
              <a:buFont typeface="Wingdings" pitchFamily="2" charset="2"/>
              <a:buChar char="Ø"/>
            </a:pPr>
            <a:r>
              <a:rPr lang="en-IN" dirty="0" smtClean="0"/>
              <a:t>The cursor is declared in the Declarations section, and a variable named </a:t>
            </a:r>
            <a:r>
              <a:rPr lang="en-IN" dirty="0" err="1" smtClean="0"/>
              <a:t>rad_val</a:t>
            </a:r>
            <a:r>
              <a:rPr lang="en-IN" dirty="0" smtClean="0"/>
              <a:t> is declared with a </a:t>
            </a:r>
            <a:r>
              <a:rPr lang="en-IN" dirty="0" err="1" smtClean="0"/>
              <a:t>datatype</a:t>
            </a:r>
            <a:r>
              <a:rPr lang="en-IN" dirty="0" smtClean="0"/>
              <a:t> based on the cursor’s results.</a:t>
            </a:r>
          </a:p>
          <a:p>
            <a:pPr>
              <a:buFont typeface="Wingdings" pitchFamily="2" charset="2"/>
              <a:buChar char="Ø"/>
            </a:pPr>
            <a:r>
              <a:rPr lang="en-IN" dirty="0" smtClean="0"/>
              <a:t>For this example, the table RADIUS_VALS contains a single row with a Radius value of 3.</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6705600"/>
          </a:xfrm>
        </p:spPr>
        <p:txBody>
          <a:bodyPr>
            <a:noAutofit/>
          </a:bodyPr>
          <a:lstStyle/>
          <a:p>
            <a:pPr>
              <a:buNone/>
            </a:pPr>
            <a:r>
              <a:rPr lang="en-IN" sz="2300" dirty="0" smtClean="0"/>
              <a:t>declare</a:t>
            </a:r>
          </a:p>
          <a:p>
            <a:pPr>
              <a:buNone/>
            </a:pPr>
            <a:r>
              <a:rPr lang="en-IN" sz="2300" dirty="0" smtClean="0"/>
              <a:t>	pi constant NUMBER(9,7) := 3.1415927;</a:t>
            </a:r>
          </a:p>
          <a:p>
            <a:pPr>
              <a:buNone/>
            </a:pPr>
            <a:r>
              <a:rPr lang="en-IN" sz="2300" dirty="0" smtClean="0"/>
              <a:t>	area NUMBER(14,2);</a:t>
            </a:r>
          </a:p>
          <a:p>
            <a:pPr>
              <a:buNone/>
            </a:pPr>
            <a:r>
              <a:rPr lang="en-IN" sz="2300" dirty="0" smtClean="0"/>
              <a:t>	cursor </a:t>
            </a:r>
            <a:r>
              <a:rPr lang="en-IN" sz="2300" dirty="0" err="1" smtClean="0"/>
              <a:t>rad_cursor</a:t>
            </a:r>
            <a:r>
              <a:rPr lang="en-IN" sz="2300" dirty="0" smtClean="0"/>
              <a:t> is</a:t>
            </a:r>
          </a:p>
          <a:p>
            <a:pPr>
              <a:buNone/>
            </a:pPr>
            <a:r>
              <a:rPr lang="en-IN" sz="2300" dirty="0" smtClean="0"/>
              <a:t>	select * from RADIUS_VALS;</a:t>
            </a:r>
          </a:p>
          <a:p>
            <a:pPr>
              <a:buNone/>
            </a:pPr>
            <a:r>
              <a:rPr lang="en-IN" sz="2300" dirty="0" smtClean="0"/>
              <a:t>	</a:t>
            </a:r>
            <a:r>
              <a:rPr lang="en-IN" sz="2300" dirty="0" err="1" smtClean="0"/>
              <a:t>rad_val</a:t>
            </a:r>
            <a:r>
              <a:rPr lang="en-IN" sz="2300" dirty="0" smtClean="0"/>
              <a:t> </a:t>
            </a:r>
            <a:r>
              <a:rPr lang="en-IN" sz="2300" dirty="0" err="1" smtClean="0"/>
              <a:t>rad_cursor%ROWTYPE</a:t>
            </a:r>
            <a:r>
              <a:rPr lang="en-IN" sz="2300" dirty="0" smtClean="0"/>
              <a:t>;</a:t>
            </a:r>
          </a:p>
          <a:p>
            <a:pPr>
              <a:buNone/>
            </a:pPr>
            <a:r>
              <a:rPr lang="en-IN" sz="2300" dirty="0" smtClean="0"/>
              <a:t>begin</a:t>
            </a:r>
          </a:p>
          <a:p>
            <a:pPr>
              <a:buNone/>
            </a:pPr>
            <a:r>
              <a:rPr lang="en-IN" sz="2300" dirty="0" smtClean="0"/>
              <a:t>	open </a:t>
            </a:r>
            <a:r>
              <a:rPr lang="en-IN" sz="2300" dirty="0" err="1" smtClean="0"/>
              <a:t>rad_cursor</a:t>
            </a:r>
            <a:r>
              <a:rPr lang="en-IN" sz="2300" dirty="0" smtClean="0"/>
              <a:t>;</a:t>
            </a:r>
          </a:p>
          <a:p>
            <a:pPr>
              <a:buNone/>
            </a:pPr>
            <a:r>
              <a:rPr lang="en-IN" sz="2300" dirty="0" smtClean="0"/>
              <a:t>	fetch </a:t>
            </a:r>
            <a:r>
              <a:rPr lang="en-IN" sz="2300" dirty="0" err="1" smtClean="0"/>
              <a:t>rad_cursor</a:t>
            </a:r>
            <a:r>
              <a:rPr lang="en-IN" sz="2300" dirty="0" smtClean="0"/>
              <a:t> into </a:t>
            </a:r>
            <a:r>
              <a:rPr lang="en-IN" sz="2300" dirty="0" err="1" smtClean="0"/>
              <a:t>rad_val</a:t>
            </a:r>
            <a:r>
              <a:rPr lang="en-IN" sz="2300" dirty="0" smtClean="0"/>
              <a:t>;</a:t>
            </a:r>
          </a:p>
          <a:p>
            <a:pPr>
              <a:buNone/>
            </a:pPr>
            <a:r>
              <a:rPr lang="en-IN" sz="2300" dirty="0" smtClean="0"/>
              <a:t>	area := pi*power(rad_val.radius,2);</a:t>
            </a:r>
          </a:p>
          <a:p>
            <a:pPr>
              <a:buNone/>
            </a:pPr>
            <a:r>
              <a:rPr lang="en-IN" sz="2300" dirty="0" smtClean="0"/>
              <a:t>	insert into AREAS values (</a:t>
            </a:r>
            <a:r>
              <a:rPr lang="en-IN" sz="2300" dirty="0" err="1" smtClean="0"/>
              <a:t>rad_val.radius</a:t>
            </a:r>
            <a:r>
              <a:rPr lang="en-IN" sz="2300" dirty="0" smtClean="0"/>
              <a:t>, area);</a:t>
            </a:r>
          </a:p>
          <a:p>
            <a:pPr>
              <a:buNone/>
            </a:pPr>
            <a:r>
              <a:rPr lang="en-IN" sz="2300" dirty="0" smtClean="0"/>
              <a:t>	close </a:t>
            </a:r>
            <a:r>
              <a:rPr lang="en-IN" sz="2300" dirty="0" err="1" smtClean="0"/>
              <a:t>rad_cursor</a:t>
            </a:r>
            <a:r>
              <a:rPr lang="en-IN" sz="2300" dirty="0" smtClean="0"/>
              <a:t>;</a:t>
            </a:r>
          </a:p>
          <a:p>
            <a:pPr>
              <a:buNone/>
            </a:pPr>
            <a:r>
              <a:rPr lang="en-IN" sz="2300" dirty="0" smtClean="0"/>
              <a:t>End;</a:t>
            </a:r>
          </a:p>
          <a:p>
            <a:pPr>
              <a:buNone/>
            </a:pPr>
            <a:r>
              <a:rPr lang="en-IN" sz="2300" dirty="0" smtClean="0"/>
              <a:t>When the </a:t>
            </a:r>
            <a:r>
              <a:rPr lang="en-IN" sz="2300" dirty="0" err="1" smtClean="0"/>
              <a:t>rad_cursor</a:t>
            </a:r>
            <a:r>
              <a:rPr lang="en-IN" sz="2300" dirty="0" smtClean="0"/>
              <a:t> cursor is </a:t>
            </a:r>
            <a:r>
              <a:rPr lang="en-IN" sz="2300" b="1" dirty="0" smtClean="0"/>
              <a:t>opened, the query declared for that cursor is executed and the </a:t>
            </a:r>
            <a:r>
              <a:rPr lang="en-IN" sz="2300" dirty="0" smtClean="0"/>
              <a:t>records to be returned are identified. Next, records are </a:t>
            </a:r>
            <a:r>
              <a:rPr lang="en-IN" sz="2300" b="1" dirty="0" smtClean="0"/>
              <a:t>fetched from the cursor:</a:t>
            </a:r>
            <a:endParaRPr lang="en-IN" sz="23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905000"/>
          </a:xfrm>
        </p:spPr>
        <p:txBody>
          <a:bodyPr>
            <a:noAutofit/>
          </a:bodyPr>
          <a:lstStyle/>
          <a:p>
            <a:pPr algn="l"/>
            <a:r>
              <a:rPr lang="en-IN" sz="2000" b="1" dirty="0" smtClean="0"/>
              <a:t>Simple Loops</a:t>
            </a:r>
            <a:br>
              <a:rPr lang="en-IN" sz="2000" b="1" dirty="0" smtClean="0"/>
            </a:br>
            <a:r>
              <a:rPr lang="en-IN" sz="2000" dirty="0" smtClean="0"/>
              <a:t>In the following listing, a simple loop is used to generate multiple rows in the AREAS table. The loop is started by the </a:t>
            </a:r>
            <a:r>
              <a:rPr lang="en-IN" sz="2000" b="1" dirty="0" smtClean="0"/>
              <a:t>loop keyword, and the exit when clause determines when the loop should </a:t>
            </a:r>
            <a:r>
              <a:rPr lang="en-IN" sz="2000" dirty="0" smtClean="0"/>
              <a:t>be exited. An </a:t>
            </a:r>
            <a:r>
              <a:rPr lang="en-IN" sz="2000" b="1" dirty="0" smtClean="0"/>
              <a:t>end loop clause identifies the end of the loop.</a:t>
            </a:r>
            <a:br>
              <a:rPr lang="en-IN" sz="2000" b="1" dirty="0" smtClean="0"/>
            </a:br>
            <a:endParaRPr lang="en-IN" sz="2000" dirty="0"/>
          </a:p>
        </p:txBody>
      </p:sp>
      <p:sp>
        <p:nvSpPr>
          <p:cNvPr id="3" name="Content Placeholder 2"/>
          <p:cNvSpPr>
            <a:spLocks noGrp="1"/>
          </p:cNvSpPr>
          <p:nvPr>
            <p:ph idx="1"/>
          </p:nvPr>
        </p:nvSpPr>
        <p:spPr>
          <a:xfrm>
            <a:off x="457200" y="2133600"/>
            <a:ext cx="8229600" cy="4525963"/>
          </a:xfrm>
        </p:spPr>
        <p:txBody>
          <a:bodyPr>
            <a:normAutofit fontScale="70000" lnSpcReduction="20000"/>
          </a:bodyPr>
          <a:lstStyle/>
          <a:p>
            <a:pPr>
              <a:buNone/>
            </a:pPr>
            <a:r>
              <a:rPr lang="en-IN" dirty="0" smtClean="0"/>
              <a:t>declare</a:t>
            </a:r>
          </a:p>
          <a:p>
            <a:pPr>
              <a:buNone/>
            </a:pPr>
            <a:r>
              <a:rPr lang="en-IN" dirty="0" smtClean="0"/>
              <a:t>	pi constant NUMBER(9,7) := 3.1415927;</a:t>
            </a:r>
          </a:p>
          <a:p>
            <a:pPr>
              <a:buNone/>
            </a:pPr>
            <a:r>
              <a:rPr lang="en-IN" dirty="0" smtClean="0"/>
              <a:t>	radius INTEGER(5);</a:t>
            </a:r>
          </a:p>
          <a:p>
            <a:pPr>
              <a:buNone/>
            </a:pPr>
            <a:r>
              <a:rPr lang="en-IN" dirty="0" smtClean="0"/>
              <a:t>	area NUMBER(14,2);</a:t>
            </a:r>
          </a:p>
          <a:p>
            <a:pPr>
              <a:buNone/>
            </a:pPr>
            <a:r>
              <a:rPr lang="en-IN" dirty="0" smtClean="0"/>
              <a:t>begin</a:t>
            </a:r>
          </a:p>
          <a:p>
            <a:pPr>
              <a:buNone/>
            </a:pPr>
            <a:r>
              <a:rPr lang="en-IN" dirty="0" smtClean="0"/>
              <a:t>	radius := 3;</a:t>
            </a:r>
          </a:p>
          <a:p>
            <a:pPr>
              <a:buNone/>
            </a:pPr>
            <a:r>
              <a:rPr lang="en-IN" dirty="0" smtClean="0"/>
              <a:t>	loop</a:t>
            </a:r>
          </a:p>
          <a:p>
            <a:pPr>
              <a:buNone/>
            </a:pPr>
            <a:r>
              <a:rPr lang="en-IN" dirty="0" smtClean="0"/>
              <a:t>		area := pi*power(radius,2);</a:t>
            </a:r>
          </a:p>
          <a:p>
            <a:pPr>
              <a:buNone/>
            </a:pPr>
            <a:r>
              <a:rPr lang="en-IN" dirty="0" smtClean="0"/>
              <a:t>		insert into AREAS values (radius, area);</a:t>
            </a:r>
          </a:p>
          <a:p>
            <a:pPr>
              <a:buNone/>
            </a:pPr>
            <a:r>
              <a:rPr lang="en-IN" dirty="0" smtClean="0"/>
              <a:t>		radius := radius+1;</a:t>
            </a:r>
          </a:p>
          <a:p>
            <a:pPr>
              <a:buNone/>
            </a:pPr>
            <a:r>
              <a:rPr lang="en-IN" dirty="0" smtClean="0"/>
              <a:t>		exit when area &gt;100;</a:t>
            </a:r>
          </a:p>
          <a:p>
            <a:pPr>
              <a:buNone/>
            </a:pPr>
            <a:r>
              <a:rPr lang="en-IN" dirty="0" smtClean="0"/>
              <a:t>	end loop;</a:t>
            </a:r>
          </a:p>
          <a:p>
            <a:pPr>
              <a:buNone/>
            </a:pPr>
            <a:r>
              <a:rPr lang="en-IN" dirty="0" smtClean="0"/>
              <a:t>end;</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38600" cy="639762"/>
          </a:xfrm>
        </p:spPr>
        <p:txBody>
          <a:bodyPr>
            <a:normAutofit fontScale="90000"/>
          </a:bodyPr>
          <a:lstStyle/>
          <a:p>
            <a:r>
              <a:rPr lang="en-US" dirty="0" smtClean="0"/>
              <a:t>Cursor Loops</a:t>
            </a:r>
            <a:endParaRPr lang="en-IN" dirty="0"/>
          </a:p>
        </p:txBody>
      </p:sp>
      <p:sp>
        <p:nvSpPr>
          <p:cNvPr id="3" name="Content Placeholder 2"/>
          <p:cNvSpPr>
            <a:spLocks noGrp="1"/>
          </p:cNvSpPr>
          <p:nvPr>
            <p:ph idx="1"/>
          </p:nvPr>
        </p:nvSpPr>
        <p:spPr>
          <a:xfrm>
            <a:off x="457200" y="1143000"/>
            <a:ext cx="8229600" cy="5410200"/>
          </a:xfrm>
        </p:spPr>
        <p:txBody>
          <a:bodyPr>
            <a:normAutofit fontScale="70000" lnSpcReduction="20000"/>
          </a:bodyPr>
          <a:lstStyle/>
          <a:p>
            <a:pPr>
              <a:buNone/>
            </a:pPr>
            <a:r>
              <a:rPr lang="en-IN" dirty="0" smtClean="0"/>
              <a:t>declare</a:t>
            </a:r>
          </a:p>
          <a:p>
            <a:pPr>
              <a:buNone/>
            </a:pPr>
            <a:r>
              <a:rPr lang="en-IN" dirty="0" smtClean="0"/>
              <a:t>	pi constant NUMBER(9,7) := 3.1415927;</a:t>
            </a:r>
          </a:p>
          <a:p>
            <a:pPr>
              <a:buNone/>
            </a:pPr>
            <a:r>
              <a:rPr lang="en-IN" dirty="0" smtClean="0"/>
              <a:t>	area NUMBER(14,2);</a:t>
            </a:r>
          </a:p>
          <a:p>
            <a:pPr>
              <a:buNone/>
            </a:pPr>
            <a:r>
              <a:rPr lang="en-IN" dirty="0" smtClean="0"/>
              <a:t>	cursor </a:t>
            </a:r>
            <a:r>
              <a:rPr lang="en-IN" dirty="0" err="1" smtClean="0"/>
              <a:t>rad_cursor</a:t>
            </a:r>
            <a:r>
              <a:rPr lang="en-IN" dirty="0" smtClean="0"/>
              <a:t> is</a:t>
            </a:r>
          </a:p>
          <a:p>
            <a:pPr>
              <a:buNone/>
            </a:pPr>
            <a:r>
              <a:rPr lang="en-IN" dirty="0" smtClean="0"/>
              <a:t>	select * from RADIUS_VALS;</a:t>
            </a:r>
          </a:p>
          <a:p>
            <a:pPr>
              <a:buNone/>
            </a:pPr>
            <a:r>
              <a:rPr lang="en-IN" dirty="0" smtClean="0"/>
              <a:t>	</a:t>
            </a:r>
            <a:r>
              <a:rPr lang="en-IN" dirty="0" err="1" smtClean="0"/>
              <a:t>rad_val</a:t>
            </a:r>
            <a:r>
              <a:rPr lang="en-IN" dirty="0" smtClean="0"/>
              <a:t> </a:t>
            </a:r>
            <a:r>
              <a:rPr lang="en-IN" dirty="0" err="1" smtClean="0"/>
              <a:t>rad_cursor%ROWTYPE</a:t>
            </a:r>
            <a:r>
              <a:rPr lang="en-IN" dirty="0" smtClean="0"/>
              <a:t>;</a:t>
            </a:r>
          </a:p>
          <a:p>
            <a:pPr>
              <a:buNone/>
            </a:pPr>
            <a:r>
              <a:rPr lang="en-IN" dirty="0" smtClean="0"/>
              <a:t>begin</a:t>
            </a:r>
          </a:p>
          <a:p>
            <a:pPr>
              <a:buNone/>
            </a:pPr>
            <a:r>
              <a:rPr lang="en-IN" dirty="0" smtClean="0"/>
              <a:t>	open </a:t>
            </a:r>
            <a:r>
              <a:rPr lang="en-IN" dirty="0" err="1" smtClean="0"/>
              <a:t>rad_cursor</a:t>
            </a:r>
            <a:r>
              <a:rPr lang="en-IN" dirty="0" smtClean="0"/>
              <a:t>;</a:t>
            </a:r>
          </a:p>
          <a:p>
            <a:pPr>
              <a:buNone/>
            </a:pPr>
            <a:r>
              <a:rPr lang="en-IN" dirty="0" smtClean="0"/>
              <a:t>		loop</a:t>
            </a:r>
          </a:p>
          <a:p>
            <a:pPr>
              <a:buNone/>
            </a:pPr>
            <a:r>
              <a:rPr lang="en-IN" dirty="0" smtClean="0"/>
              <a:t>			fetch </a:t>
            </a:r>
            <a:r>
              <a:rPr lang="en-IN" dirty="0" err="1" smtClean="0"/>
              <a:t>rad_cursor</a:t>
            </a:r>
            <a:r>
              <a:rPr lang="en-IN" dirty="0" smtClean="0"/>
              <a:t> into </a:t>
            </a:r>
            <a:r>
              <a:rPr lang="en-IN" dirty="0" err="1" smtClean="0"/>
              <a:t>rad_val</a:t>
            </a:r>
            <a:r>
              <a:rPr lang="en-IN" dirty="0" smtClean="0"/>
              <a:t>;</a:t>
            </a:r>
          </a:p>
          <a:p>
            <a:pPr>
              <a:buNone/>
            </a:pPr>
            <a:r>
              <a:rPr lang="en-IN" dirty="0" smtClean="0"/>
              <a:t>			exit when </a:t>
            </a:r>
            <a:r>
              <a:rPr lang="en-IN" dirty="0" err="1" smtClean="0"/>
              <a:t>rad_cursor%NOTFOUND</a:t>
            </a:r>
            <a:r>
              <a:rPr lang="en-IN" dirty="0" smtClean="0"/>
              <a:t>;</a:t>
            </a:r>
          </a:p>
          <a:p>
            <a:pPr>
              <a:buNone/>
            </a:pPr>
            <a:r>
              <a:rPr lang="en-IN" dirty="0" smtClean="0"/>
              <a:t>			area := pi*power(rad_val.radius,2);</a:t>
            </a:r>
          </a:p>
          <a:p>
            <a:pPr>
              <a:buNone/>
            </a:pPr>
            <a:r>
              <a:rPr lang="en-IN" dirty="0" smtClean="0"/>
              <a:t>			insert into AREAS values (</a:t>
            </a:r>
            <a:r>
              <a:rPr lang="en-IN" dirty="0" err="1" smtClean="0"/>
              <a:t>rad_val.radius</a:t>
            </a:r>
            <a:r>
              <a:rPr lang="en-IN" dirty="0" smtClean="0"/>
              <a:t>, area);</a:t>
            </a:r>
          </a:p>
          <a:p>
            <a:pPr>
              <a:buNone/>
            </a:pPr>
            <a:r>
              <a:rPr lang="en-IN" dirty="0" smtClean="0"/>
              <a:t>		end loop;</a:t>
            </a:r>
          </a:p>
          <a:p>
            <a:pPr>
              <a:buNone/>
            </a:pPr>
            <a:r>
              <a:rPr lang="en-IN" dirty="0" smtClean="0"/>
              <a:t>	close </a:t>
            </a:r>
            <a:r>
              <a:rPr lang="en-IN" dirty="0" err="1" smtClean="0"/>
              <a:t>rad_cursor</a:t>
            </a:r>
            <a:r>
              <a:rPr lang="en-IN" dirty="0" smtClean="0"/>
              <a:t>;</a:t>
            </a:r>
          </a:p>
          <a:p>
            <a:pPr>
              <a:buNone/>
            </a:pPr>
            <a:r>
              <a:rPr lang="en-IN" dirty="0" smtClean="0"/>
              <a:t>end;</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Trigger</a:t>
            </a:r>
            <a:endParaRPr lang="en-IN" sz="6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752600" y="1140315"/>
            <a:ext cx="4300735"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create or replace trigger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uprad_BEF_UPD_ROW</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before update on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radius_vals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for each row</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begin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insert into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upradius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(radius)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values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old.radius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end;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update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radius_vals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set radius=100 where radius=10;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324600"/>
          </a:xfrm>
        </p:spPr>
        <p:txBody>
          <a:bodyPr>
            <a:normAutofit fontScale="47500" lnSpcReduction="20000"/>
          </a:bodyPr>
          <a:lstStyle/>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create table BOOKSHELF</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(Title VARCHAR2(100),</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Publisher VARCHAR2(20),</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err="1" smtClean="0">
                <a:latin typeface="Times New Roman" pitchFamily="18" charset="0"/>
                <a:ea typeface="Calibri" pitchFamily="34" charset="0"/>
                <a:cs typeface="Times New Roman" pitchFamily="18" charset="0"/>
              </a:rPr>
              <a:t>CategoryName</a:t>
            </a:r>
            <a:r>
              <a:rPr lang="en-US" dirty="0" smtClean="0">
                <a:latin typeface="Times New Roman" pitchFamily="18" charset="0"/>
                <a:ea typeface="Calibri" pitchFamily="34" charset="0"/>
                <a:cs typeface="Times New Roman" pitchFamily="18" charset="0"/>
              </a:rPr>
              <a:t> VARCHAR2(20),</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Rating integer,</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err="1" smtClean="0">
                <a:latin typeface="Times New Roman" pitchFamily="18" charset="0"/>
                <a:ea typeface="Calibri" pitchFamily="34" charset="0"/>
                <a:cs typeface="Times New Roman" pitchFamily="18" charset="0"/>
              </a:rPr>
              <a:t>Audit_Date</a:t>
            </a:r>
            <a:r>
              <a:rPr lang="en-US" dirty="0" smtClean="0">
                <a:latin typeface="Times New Roman" pitchFamily="18" charset="0"/>
                <a:ea typeface="Calibri" pitchFamily="34" charset="0"/>
                <a:cs typeface="Times New Roman" pitchFamily="18" charset="0"/>
              </a:rPr>
              <a:t> DATE);</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create table BOOKSHELF_AUDIT</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(Title VARCHAR2(100),</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Publisher VARCHAR2(20),</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err="1" smtClean="0">
                <a:latin typeface="Times New Roman" pitchFamily="18" charset="0"/>
                <a:ea typeface="Calibri" pitchFamily="34" charset="0"/>
                <a:cs typeface="Times New Roman" pitchFamily="18" charset="0"/>
              </a:rPr>
              <a:t>CategoryName</a:t>
            </a:r>
            <a:r>
              <a:rPr lang="en-US" dirty="0" smtClean="0">
                <a:latin typeface="Times New Roman" pitchFamily="18" charset="0"/>
                <a:ea typeface="Calibri" pitchFamily="34" charset="0"/>
                <a:cs typeface="Times New Roman" pitchFamily="18" charset="0"/>
              </a:rPr>
              <a:t> VARCHAR2(20),</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err="1" smtClean="0">
                <a:latin typeface="Times New Roman" pitchFamily="18" charset="0"/>
                <a:ea typeface="Calibri" pitchFamily="34" charset="0"/>
                <a:cs typeface="Times New Roman" pitchFamily="18" charset="0"/>
              </a:rPr>
              <a:t>oldRating</a:t>
            </a:r>
            <a:r>
              <a:rPr lang="en-US" dirty="0" smtClean="0">
                <a:latin typeface="Times New Roman" pitchFamily="18" charset="0"/>
                <a:ea typeface="Calibri" pitchFamily="34" charset="0"/>
                <a:cs typeface="Times New Roman" pitchFamily="18" charset="0"/>
              </a:rPr>
              <a:t> integer,</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err="1" smtClean="0">
                <a:latin typeface="Times New Roman" pitchFamily="18" charset="0"/>
                <a:ea typeface="Calibri" pitchFamily="34" charset="0"/>
                <a:cs typeface="Times New Roman" pitchFamily="18" charset="0"/>
              </a:rPr>
              <a:t>newRating</a:t>
            </a:r>
            <a:r>
              <a:rPr lang="en-US" dirty="0" smtClean="0">
                <a:latin typeface="Times New Roman" pitchFamily="18" charset="0"/>
                <a:ea typeface="Calibri" pitchFamily="34" charset="0"/>
                <a:cs typeface="Times New Roman" pitchFamily="18" charset="0"/>
              </a:rPr>
              <a:t> integer,</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err="1" smtClean="0">
                <a:latin typeface="Times New Roman" pitchFamily="18" charset="0"/>
                <a:ea typeface="Calibri" pitchFamily="34" charset="0"/>
                <a:cs typeface="Times New Roman" pitchFamily="18" charset="0"/>
              </a:rPr>
              <a:t>Audit_Date</a:t>
            </a:r>
            <a:r>
              <a:rPr lang="en-US" dirty="0" smtClean="0">
                <a:latin typeface="Times New Roman" pitchFamily="18" charset="0"/>
                <a:ea typeface="Calibri" pitchFamily="34" charset="0"/>
                <a:cs typeface="Times New Roman" pitchFamily="18" charset="0"/>
              </a:rPr>
              <a:t> DATE);</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insert into BOOKSHELF values('a','pub1','cat1',10,'14/may/2015')</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insert into BOOKSHELF values('c','pub3','cat3',30,'14/</a:t>
            </a:r>
            <a:r>
              <a:rPr lang="en-US" dirty="0" err="1" smtClean="0">
                <a:latin typeface="Times New Roman" pitchFamily="18" charset="0"/>
                <a:ea typeface="Calibri" pitchFamily="34" charset="0"/>
                <a:cs typeface="Times New Roman" pitchFamily="18" charset="0"/>
              </a:rPr>
              <a:t>july</a:t>
            </a:r>
            <a:r>
              <a:rPr lang="en-US" dirty="0" smtClean="0">
                <a:latin typeface="Times New Roman" pitchFamily="18" charset="0"/>
                <a:ea typeface="Calibri" pitchFamily="34" charset="0"/>
                <a:cs typeface="Times New Roman" pitchFamily="18" charset="0"/>
              </a:rPr>
              <a:t>/2015')</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create or replace trigger BOOKSHELF_BEF_UPD_ROW</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before update on BOOKSHELF</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for each row</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when (</a:t>
            </a:r>
            <a:r>
              <a:rPr lang="en-US" dirty="0" err="1" smtClean="0">
                <a:latin typeface="Times New Roman" pitchFamily="18" charset="0"/>
                <a:ea typeface="Calibri" pitchFamily="34" charset="0"/>
                <a:cs typeface="Times New Roman" pitchFamily="18" charset="0"/>
              </a:rPr>
              <a:t>new.Rating</a:t>
            </a:r>
            <a:r>
              <a:rPr lang="en-US" dirty="0" smtClean="0">
                <a:latin typeface="Times New Roman" pitchFamily="18" charset="0"/>
                <a:ea typeface="Calibri" pitchFamily="34" charset="0"/>
                <a:cs typeface="Times New Roman" pitchFamily="18" charset="0"/>
              </a:rPr>
              <a:t> &lt; </a:t>
            </a:r>
            <a:r>
              <a:rPr lang="en-US" dirty="0" err="1" smtClean="0">
                <a:latin typeface="Times New Roman" pitchFamily="18" charset="0"/>
                <a:ea typeface="Calibri" pitchFamily="34" charset="0"/>
                <a:cs typeface="Times New Roman" pitchFamily="18" charset="0"/>
              </a:rPr>
              <a:t>old.Rating</a:t>
            </a:r>
            <a:r>
              <a:rPr lang="en-US" dirty="0" smtClean="0">
                <a:latin typeface="Times New Roman" pitchFamily="18" charset="0"/>
                <a:ea typeface="Calibri" pitchFamily="34" charset="0"/>
                <a:cs typeface="Times New Roman" pitchFamily="18" charset="0"/>
              </a:rPr>
              <a:t>)</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begin</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insert into BOOKSHELF_AUDIT</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(Title, Publisher, </a:t>
            </a:r>
            <a:r>
              <a:rPr lang="en-US" dirty="0" err="1" smtClean="0">
                <a:latin typeface="Times New Roman" pitchFamily="18" charset="0"/>
                <a:ea typeface="Calibri" pitchFamily="34" charset="0"/>
                <a:cs typeface="Times New Roman" pitchFamily="18" charset="0"/>
              </a:rPr>
              <a:t>CategoryName</a:t>
            </a:r>
            <a:r>
              <a:rPr lang="en-US" dirty="0" smtClean="0">
                <a:latin typeface="Times New Roman" pitchFamily="18" charset="0"/>
                <a:ea typeface="Calibri" pitchFamily="34" charset="0"/>
                <a:cs typeface="Times New Roman" pitchFamily="18" charset="0"/>
              </a:rPr>
              <a:t>,</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err="1" smtClean="0">
                <a:latin typeface="Times New Roman" pitchFamily="18" charset="0"/>
                <a:ea typeface="Calibri" pitchFamily="34" charset="0"/>
                <a:cs typeface="Times New Roman" pitchFamily="18" charset="0"/>
              </a:rPr>
              <a:t>OldRating</a:t>
            </a:r>
            <a:r>
              <a:rPr lang="en-US" dirty="0" smtClean="0">
                <a:latin typeface="Times New Roman" pitchFamily="18" charset="0"/>
                <a:ea typeface="Calibri" pitchFamily="34" charset="0"/>
                <a:cs typeface="Times New Roman" pitchFamily="18" charset="0"/>
              </a:rPr>
              <a:t>, </a:t>
            </a:r>
            <a:r>
              <a:rPr lang="en-US" dirty="0" err="1" smtClean="0">
                <a:latin typeface="Times New Roman" pitchFamily="18" charset="0"/>
                <a:ea typeface="Calibri" pitchFamily="34" charset="0"/>
                <a:cs typeface="Times New Roman" pitchFamily="18" charset="0"/>
              </a:rPr>
              <a:t>NewRating</a:t>
            </a:r>
            <a:r>
              <a:rPr lang="en-US" dirty="0" smtClean="0">
                <a:latin typeface="Times New Roman" pitchFamily="18" charset="0"/>
                <a:ea typeface="Calibri" pitchFamily="34" charset="0"/>
                <a:cs typeface="Times New Roman" pitchFamily="18" charset="0"/>
              </a:rPr>
              <a:t>, </a:t>
            </a:r>
            <a:r>
              <a:rPr lang="en-US" dirty="0" err="1" smtClean="0">
                <a:latin typeface="Times New Roman" pitchFamily="18" charset="0"/>
                <a:ea typeface="Calibri" pitchFamily="34" charset="0"/>
                <a:cs typeface="Times New Roman" pitchFamily="18" charset="0"/>
              </a:rPr>
              <a:t>Audit_Date</a:t>
            </a:r>
            <a:r>
              <a:rPr lang="en-US" dirty="0" smtClean="0">
                <a:latin typeface="Times New Roman" pitchFamily="18" charset="0"/>
                <a:ea typeface="Calibri" pitchFamily="34" charset="0"/>
                <a:cs typeface="Times New Roman" pitchFamily="18" charset="0"/>
              </a:rPr>
              <a:t>)</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values</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a:t>
            </a:r>
            <a:r>
              <a:rPr lang="en-US" dirty="0" err="1" smtClean="0">
                <a:latin typeface="Times New Roman" pitchFamily="18" charset="0"/>
                <a:ea typeface="Calibri" pitchFamily="34" charset="0"/>
                <a:cs typeface="Times New Roman" pitchFamily="18" charset="0"/>
              </a:rPr>
              <a:t>old.Title</a:t>
            </a:r>
            <a:r>
              <a:rPr lang="en-US" dirty="0" smtClean="0">
                <a:latin typeface="Times New Roman" pitchFamily="18" charset="0"/>
                <a:ea typeface="Calibri" pitchFamily="34" charset="0"/>
                <a:cs typeface="Times New Roman" pitchFamily="18" charset="0"/>
              </a:rPr>
              <a:t>, :</a:t>
            </a:r>
            <a:r>
              <a:rPr lang="en-US" dirty="0" err="1" smtClean="0">
                <a:latin typeface="Times New Roman" pitchFamily="18" charset="0"/>
                <a:ea typeface="Calibri" pitchFamily="34" charset="0"/>
                <a:cs typeface="Times New Roman" pitchFamily="18" charset="0"/>
              </a:rPr>
              <a:t>old.Publisher</a:t>
            </a:r>
            <a:r>
              <a:rPr lang="en-US" dirty="0" smtClean="0">
                <a:latin typeface="Times New Roman" pitchFamily="18" charset="0"/>
                <a:ea typeface="Calibri" pitchFamily="34" charset="0"/>
                <a:cs typeface="Times New Roman" pitchFamily="18" charset="0"/>
              </a:rPr>
              <a:t>, :</a:t>
            </a:r>
            <a:r>
              <a:rPr lang="en-US" dirty="0" err="1" smtClean="0">
                <a:latin typeface="Times New Roman" pitchFamily="18" charset="0"/>
                <a:ea typeface="Calibri" pitchFamily="34" charset="0"/>
                <a:cs typeface="Times New Roman" pitchFamily="18" charset="0"/>
              </a:rPr>
              <a:t>old.CategoryName</a:t>
            </a:r>
            <a:r>
              <a:rPr lang="en-US" dirty="0" smtClean="0">
                <a:latin typeface="Times New Roman" pitchFamily="18" charset="0"/>
                <a:ea typeface="Calibri" pitchFamily="34" charset="0"/>
                <a:cs typeface="Times New Roman" pitchFamily="18" charset="0"/>
              </a:rPr>
              <a:t>,</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a:t>
            </a:r>
            <a:r>
              <a:rPr lang="en-US" dirty="0" err="1" smtClean="0">
                <a:latin typeface="Times New Roman" pitchFamily="18" charset="0"/>
                <a:ea typeface="Calibri" pitchFamily="34" charset="0"/>
                <a:cs typeface="Times New Roman" pitchFamily="18" charset="0"/>
              </a:rPr>
              <a:t>old.Rating</a:t>
            </a:r>
            <a:r>
              <a:rPr lang="en-US" dirty="0" smtClean="0">
                <a:latin typeface="Times New Roman" pitchFamily="18" charset="0"/>
                <a:ea typeface="Calibri" pitchFamily="34" charset="0"/>
                <a:cs typeface="Times New Roman" pitchFamily="18" charset="0"/>
              </a:rPr>
              <a:t>, :</a:t>
            </a:r>
            <a:r>
              <a:rPr lang="en-US" dirty="0" err="1" smtClean="0">
                <a:latin typeface="Times New Roman" pitchFamily="18" charset="0"/>
                <a:ea typeface="Calibri" pitchFamily="34" charset="0"/>
                <a:cs typeface="Times New Roman" pitchFamily="18" charset="0"/>
              </a:rPr>
              <a:t>new.Rating</a:t>
            </a:r>
            <a:r>
              <a:rPr lang="en-US" dirty="0" smtClean="0">
                <a:latin typeface="Times New Roman" pitchFamily="18" charset="0"/>
                <a:ea typeface="Calibri" pitchFamily="34" charset="0"/>
                <a:cs typeface="Times New Roman" pitchFamily="18" charset="0"/>
              </a:rPr>
              <a:t>, </a:t>
            </a:r>
            <a:r>
              <a:rPr lang="en-US" dirty="0" err="1" smtClean="0">
                <a:latin typeface="Times New Roman" pitchFamily="18" charset="0"/>
                <a:ea typeface="Calibri" pitchFamily="34" charset="0"/>
                <a:cs typeface="Times New Roman" pitchFamily="18" charset="0"/>
              </a:rPr>
              <a:t>Sysdate</a:t>
            </a:r>
            <a:r>
              <a:rPr lang="en-US" dirty="0" smtClean="0">
                <a:latin typeface="Times New Roman" pitchFamily="18" charset="0"/>
                <a:ea typeface="Calibri" pitchFamily="34" charset="0"/>
                <a:cs typeface="Times New Roman" pitchFamily="18" charset="0"/>
              </a:rPr>
              <a:t>);</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end;</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update bookshelf</a:t>
            </a:r>
            <a:endParaRPr lang="en-US" sz="1800" dirty="0" smtClean="0">
              <a:latin typeface="Arial" pitchFamily="34" charset="0"/>
              <a:cs typeface="Arial" pitchFamily="34" charset="0"/>
            </a:endParaRPr>
          </a:p>
          <a:p>
            <a:pPr marL="0" lvl="0" indent="0" algn="just" eaLnBrk="0" fontAlgn="base" hangingPunct="0">
              <a:spcBef>
                <a:spcPct val="0"/>
              </a:spcBef>
              <a:spcAft>
                <a:spcPct val="0"/>
              </a:spcAft>
              <a:buNone/>
            </a:pPr>
            <a:r>
              <a:rPr lang="en-US" dirty="0" smtClean="0">
                <a:latin typeface="Times New Roman" pitchFamily="18" charset="0"/>
                <a:ea typeface="Calibri" pitchFamily="34" charset="0"/>
                <a:cs typeface="Times New Roman" pitchFamily="18" charset="0"/>
              </a:rPr>
              <a:t>set rating=25 where publisher='pub3';</a:t>
            </a:r>
            <a:endParaRPr lang="en-US" sz="4800" dirty="0" smtClean="0">
              <a:latin typeface="Arial" pitchFamily="34" charset="0"/>
              <a:cs typeface="Arial" pitchFamily="34"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5600" cy="792162"/>
          </a:xfrm>
        </p:spPr>
        <p:txBody>
          <a:bodyPr/>
          <a:lstStyle/>
          <a:p>
            <a:r>
              <a:rPr lang="en-US" dirty="0" smtClean="0"/>
              <a:t>Structure of PL/SQL Block</a:t>
            </a:r>
            <a:endParaRPr lang="en-IN" dirty="0"/>
          </a:p>
        </p:txBody>
      </p:sp>
      <p:sp>
        <p:nvSpPr>
          <p:cNvPr id="3" name="Content Placeholder 2"/>
          <p:cNvSpPr>
            <a:spLocks noGrp="1"/>
          </p:cNvSpPr>
          <p:nvPr>
            <p:ph idx="1"/>
          </p:nvPr>
        </p:nvSpPr>
        <p:spPr>
          <a:xfrm>
            <a:off x="457200" y="1295400"/>
            <a:ext cx="8229600" cy="4953000"/>
          </a:xfrm>
        </p:spPr>
        <p:txBody>
          <a:bodyPr>
            <a:normAutofit fontScale="85000" lnSpcReduction="10000"/>
          </a:bodyPr>
          <a:lstStyle/>
          <a:p>
            <a:pPr>
              <a:buFont typeface="Wingdings" pitchFamily="2" charset="2"/>
              <a:buChar char="Ø"/>
            </a:pPr>
            <a:r>
              <a:rPr lang="en-IN" dirty="0" smtClean="0"/>
              <a:t>The order of the parts is logical. First comes the declarative part, in which items can be declared. Once declared, items can be manipulated in the executable part. Exceptions raised during execution can be dealt with in the exception-handling part.</a:t>
            </a:r>
          </a:p>
          <a:p>
            <a:pPr>
              <a:buFont typeface="Wingdings" pitchFamily="2" charset="2"/>
              <a:buChar char="Ø"/>
            </a:pPr>
            <a:r>
              <a:rPr lang="en-IN" dirty="0" smtClean="0"/>
              <a:t>You can nest sub-blocks in the executable and exception-handling parts of a PL/SQL block or subprogram but not in the declarative part. </a:t>
            </a:r>
          </a:p>
          <a:p>
            <a:pPr>
              <a:buFont typeface="Wingdings" pitchFamily="2" charset="2"/>
              <a:buChar char="Ø"/>
            </a:pPr>
            <a:r>
              <a:rPr lang="en-IN" dirty="0" smtClean="0"/>
              <a:t>you can define local subprograms in the declarative part of any block. However, you can call local subprograms only from the block in which they are defined.</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smtClean="0"/>
              <a:t>Variables and Constants</a:t>
            </a:r>
            <a:br>
              <a:rPr lang="en-IN" b="1" dirty="0" smtClean="0"/>
            </a:br>
            <a:endParaRPr lang="en-IN" dirty="0"/>
          </a:p>
        </p:txBody>
      </p:sp>
      <p:sp>
        <p:nvSpPr>
          <p:cNvPr id="3" name="Content Placeholder 2"/>
          <p:cNvSpPr>
            <a:spLocks noGrp="1"/>
          </p:cNvSpPr>
          <p:nvPr>
            <p:ph idx="1"/>
          </p:nvPr>
        </p:nvSpPr>
        <p:spPr>
          <a:xfrm>
            <a:off x="457200" y="990600"/>
            <a:ext cx="8229600" cy="5562600"/>
          </a:xfrm>
        </p:spPr>
        <p:txBody>
          <a:bodyPr>
            <a:normAutofit fontScale="85000" lnSpcReduction="20000"/>
          </a:bodyPr>
          <a:lstStyle/>
          <a:p>
            <a:pPr algn="just">
              <a:buFont typeface="Wingdings" pitchFamily="2" charset="2"/>
              <a:buChar char="Ø"/>
            </a:pPr>
            <a:r>
              <a:rPr lang="en-IN" dirty="0" smtClean="0"/>
              <a:t>PL/SQL lets you declare constants and variables, then use them in SQL and procedural statements anywhere an expression can be used. However, forward references are not allowed. So, you must declare a constant or variable </a:t>
            </a:r>
            <a:r>
              <a:rPr lang="en-IN" i="1" dirty="0" smtClean="0"/>
              <a:t>before</a:t>
            </a:r>
            <a:r>
              <a:rPr lang="en-IN" dirty="0" smtClean="0"/>
              <a:t> referencing it in other statements, including other declarative statements.</a:t>
            </a:r>
          </a:p>
          <a:p>
            <a:pPr algn="just">
              <a:buFont typeface="Wingdings" pitchFamily="2" charset="2"/>
              <a:buChar char="Ø"/>
            </a:pPr>
            <a:r>
              <a:rPr lang="en-IN" dirty="0" smtClean="0"/>
              <a:t>Variables can have any SQL </a:t>
            </a:r>
            <a:r>
              <a:rPr lang="en-IN" dirty="0" err="1" smtClean="0"/>
              <a:t>datatype</a:t>
            </a:r>
            <a:r>
              <a:rPr lang="en-IN" dirty="0" smtClean="0"/>
              <a:t>, such as CHAR, DATE, or NUMBER, or any PL/SQL </a:t>
            </a:r>
            <a:r>
              <a:rPr lang="en-IN" dirty="0" err="1" smtClean="0"/>
              <a:t>datatype</a:t>
            </a:r>
            <a:r>
              <a:rPr lang="en-IN" dirty="0" smtClean="0"/>
              <a:t>, such as BOOLEAN.</a:t>
            </a:r>
          </a:p>
          <a:p>
            <a:pPr algn="just">
              <a:buFont typeface="Wingdings" pitchFamily="2" charset="2"/>
              <a:buChar char="Ø"/>
            </a:pPr>
            <a:r>
              <a:rPr lang="en-IN" dirty="0" smtClean="0"/>
              <a:t>For example, assume that you want to declare a variable named </a:t>
            </a:r>
            <a:r>
              <a:rPr lang="en-IN" dirty="0" err="1" smtClean="0"/>
              <a:t>part_no</a:t>
            </a:r>
            <a:r>
              <a:rPr lang="en-IN" dirty="0" smtClean="0"/>
              <a:t> to hold 4-digit numbers and a variable named </a:t>
            </a:r>
            <a:r>
              <a:rPr lang="en-IN" dirty="0" err="1" smtClean="0"/>
              <a:t>in_stock</a:t>
            </a:r>
            <a:r>
              <a:rPr lang="en-IN" dirty="0" smtClean="0"/>
              <a:t> to hold the Boolean value TRUE or FALSE. You declare these variables as follows:</a:t>
            </a:r>
          </a:p>
          <a:p>
            <a:pPr algn="just">
              <a:buNone/>
            </a:pPr>
            <a:r>
              <a:rPr lang="en-IN" dirty="0" smtClean="0"/>
              <a:t>                     </a:t>
            </a:r>
            <a:r>
              <a:rPr lang="en-IN" dirty="0" err="1" smtClean="0"/>
              <a:t>part_no</a:t>
            </a:r>
            <a:r>
              <a:rPr lang="en-IN" dirty="0" smtClean="0"/>
              <a:t> NUMBER(4); </a:t>
            </a:r>
          </a:p>
          <a:p>
            <a:pPr algn="just">
              <a:buNone/>
            </a:pPr>
            <a:r>
              <a:rPr lang="en-IN" dirty="0" smtClean="0"/>
              <a:t>                     </a:t>
            </a:r>
            <a:r>
              <a:rPr lang="en-IN" dirty="0" err="1" smtClean="0"/>
              <a:t>in_stock</a:t>
            </a:r>
            <a:r>
              <a:rPr lang="en-IN" dirty="0" smtClean="0"/>
              <a:t> BOOLEAN;</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715962"/>
          </a:xfrm>
        </p:spPr>
        <p:txBody>
          <a:bodyPr>
            <a:normAutofit fontScale="90000"/>
          </a:bodyPr>
          <a:lstStyle/>
          <a:p>
            <a:r>
              <a:rPr lang="en-IN" b="1" dirty="0" smtClean="0"/>
              <a:t>Assigning Values to a Variable</a:t>
            </a:r>
            <a:br>
              <a:rPr lang="en-IN" b="1" dirty="0" smtClean="0"/>
            </a:br>
            <a:endParaRPr lang="en-IN" dirty="0"/>
          </a:p>
        </p:txBody>
      </p:sp>
      <p:sp>
        <p:nvSpPr>
          <p:cNvPr id="3" name="Content Placeholder 2"/>
          <p:cNvSpPr>
            <a:spLocks noGrp="1"/>
          </p:cNvSpPr>
          <p:nvPr>
            <p:ph idx="1"/>
          </p:nvPr>
        </p:nvSpPr>
        <p:spPr>
          <a:xfrm>
            <a:off x="457200" y="1493837"/>
            <a:ext cx="8229600" cy="4525963"/>
          </a:xfrm>
        </p:spPr>
        <p:txBody>
          <a:bodyPr>
            <a:normAutofit fontScale="92500" lnSpcReduction="20000"/>
          </a:bodyPr>
          <a:lstStyle/>
          <a:p>
            <a:r>
              <a:rPr lang="en-IN" dirty="0" smtClean="0"/>
              <a:t>You can assign values to a variable in three ways. The first way uses the assignment operator (:=), a colon followed by an equal sign. You place the variable to the left of the operator and an expression (which can include function calls) to the right. Examples :</a:t>
            </a:r>
          </a:p>
          <a:p>
            <a:pPr>
              <a:buNone/>
            </a:pPr>
            <a:r>
              <a:rPr lang="en-IN" dirty="0" smtClean="0"/>
              <a:t>    tax := price * </a:t>
            </a:r>
            <a:r>
              <a:rPr lang="en-IN" dirty="0" err="1" smtClean="0"/>
              <a:t>tax_rate</a:t>
            </a:r>
            <a:r>
              <a:rPr lang="en-IN" dirty="0" smtClean="0"/>
              <a:t>; </a:t>
            </a:r>
          </a:p>
          <a:p>
            <a:pPr>
              <a:buNone/>
            </a:pPr>
            <a:r>
              <a:rPr lang="en-IN" dirty="0" smtClean="0"/>
              <a:t>    </a:t>
            </a:r>
            <a:r>
              <a:rPr lang="en-IN" dirty="0" err="1" smtClean="0"/>
              <a:t>valid_id</a:t>
            </a:r>
            <a:r>
              <a:rPr lang="en-IN" dirty="0" smtClean="0"/>
              <a:t> := FALSE; </a:t>
            </a:r>
          </a:p>
          <a:p>
            <a:pPr>
              <a:buNone/>
            </a:pPr>
            <a:r>
              <a:rPr lang="en-IN" dirty="0" smtClean="0"/>
              <a:t>    bonus := </a:t>
            </a:r>
            <a:r>
              <a:rPr lang="en-IN" dirty="0" err="1" smtClean="0"/>
              <a:t>current_salary</a:t>
            </a:r>
            <a:r>
              <a:rPr lang="en-IN" dirty="0" smtClean="0"/>
              <a:t> * 0.10; </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smtClean="0"/>
              <a:t>Assigning Values to a Variable</a:t>
            </a:r>
            <a:br>
              <a:rPr lang="en-IN" b="1" dirty="0" smtClean="0"/>
            </a:br>
            <a:endParaRPr lang="en-IN"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algn="just">
              <a:buFont typeface="Wingdings" pitchFamily="2" charset="2"/>
              <a:buChar char="Ø"/>
            </a:pPr>
            <a:r>
              <a:rPr lang="en-IN" dirty="0" smtClean="0"/>
              <a:t>The second way to assign values to a variable is by selecting (or fetching) database values into it. In the example below, you have Oracle compute a 10% bonus when you select the salary of an employee. </a:t>
            </a:r>
          </a:p>
          <a:p>
            <a:pPr algn="just">
              <a:buFont typeface="Wingdings" pitchFamily="2" charset="2"/>
              <a:buChar char="Ø"/>
            </a:pPr>
            <a:r>
              <a:rPr lang="en-IN" dirty="0" smtClean="0"/>
              <a:t>Now, you can use the variable bonus in another computation or insert its value into a database table.</a:t>
            </a:r>
          </a:p>
          <a:p>
            <a:pPr algn="just">
              <a:buNone/>
            </a:pPr>
            <a:endParaRPr lang="en-IN" dirty="0" smtClean="0"/>
          </a:p>
          <a:p>
            <a:pPr algn="just">
              <a:buNone/>
            </a:pPr>
            <a:r>
              <a:rPr lang="en-IN" dirty="0" smtClean="0"/>
              <a:t>  SELECT </a:t>
            </a:r>
            <a:r>
              <a:rPr lang="en-IN" dirty="0" err="1" smtClean="0"/>
              <a:t>sal</a:t>
            </a:r>
            <a:r>
              <a:rPr lang="en-IN" dirty="0" smtClean="0"/>
              <a:t> * 0.10 INTO bonus FROM </a:t>
            </a:r>
            <a:r>
              <a:rPr lang="en-IN" dirty="0" err="1" smtClean="0"/>
              <a:t>emp</a:t>
            </a:r>
            <a:r>
              <a:rPr lang="en-IN" dirty="0" smtClean="0"/>
              <a:t> WHERE </a:t>
            </a:r>
            <a:r>
              <a:rPr lang="en-IN" dirty="0" err="1" smtClean="0"/>
              <a:t>empno</a:t>
            </a:r>
            <a:r>
              <a:rPr lang="en-IN" dirty="0" smtClean="0"/>
              <a:t> = </a:t>
            </a:r>
            <a:r>
              <a:rPr lang="en-IN" dirty="0" err="1" smtClean="0"/>
              <a:t>emp_id</a:t>
            </a:r>
            <a:r>
              <a:rPr lang="en-IN" dirty="0" smtClean="0"/>
              <a:t>;</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smtClean="0"/>
              <a:t>Assigning Values to a Variable</a:t>
            </a:r>
            <a:br>
              <a:rPr lang="en-IN" b="1" dirty="0" smtClean="0"/>
            </a:br>
            <a:endParaRPr lang="en-IN" dirty="0"/>
          </a:p>
        </p:txBody>
      </p:sp>
      <p:sp>
        <p:nvSpPr>
          <p:cNvPr id="3" name="Content Placeholder 2"/>
          <p:cNvSpPr>
            <a:spLocks noGrp="1"/>
          </p:cNvSpPr>
          <p:nvPr>
            <p:ph idx="1"/>
          </p:nvPr>
        </p:nvSpPr>
        <p:spPr>
          <a:xfrm>
            <a:off x="457200" y="1143000"/>
            <a:ext cx="8458200" cy="5334000"/>
          </a:xfrm>
        </p:spPr>
        <p:txBody>
          <a:bodyPr>
            <a:normAutofit fontScale="85000" lnSpcReduction="20000"/>
          </a:bodyPr>
          <a:lstStyle/>
          <a:p>
            <a:pPr>
              <a:buFont typeface="Wingdings" pitchFamily="2" charset="2"/>
              <a:buChar char="Ø"/>
            </a:pPr>
            <a:r>
              <a:rPr lang="en-IN" dirty="0" smtClean="0"/>
              <a:t>The third way to assign values to a variable is by passing it as an OUT or IN OUT parameter to a subprogram. As the following example shows, an IN OUT parameter lets you pass initial values to the subprogram being called and return updated values to the caller:</a:t>
            </a:r>
          </a:p>
          <a:p>
            <a:pPr>
              <a:buNone/>
            </a:pPr>
            <a:r>
              <a:rPr lang="en-IN" dirty="0" smtClean="0"/>
              <a:t>    DECLARE </a:t>
            </a:r>
          </a:p>
          <a:p>
            <a:pPr>
              <a:buNone/>
            </a:pPr>
            <a:r>
              <a:rPr lang="en-IN" dirty="0" smtClean="0"/>
              <a:t>               </a:t>
            </a:r>
            <a:r>
              <a:rPr lang="en-IN" dirty="0" err="1" smtClean="0"/>
              <a:t>my_sal</a:t>
            </a:r>
            <a:r>
              <a:rPr lang="en-IN" dirty="0" smtClean="0"/>
              <a:t> REAL(7,2); </a:t>
            </a:r>
          </a:p>
          <a:p>
            <a:pPr>
              <a:buNone/>
            </a:pPr>
            <a:r>
              <a:rPr lang="en-IN" dirty="0" smtClean="0"/>
              <a:t>               PROCEDURE </a:t>
            </a:r>
            <a:r>
              <a:rPr lang="en-IN" dirty="0" err="1" smtClean="0"/>
              <a:t>adjust_salary</a:t>
            </a:r>
            <a:r>
              <a:rPr lang="en-IN" dirty="0" smtClean="0"/>
              <a:t> (</a:t>
            </a:r>
            <a:r>
              <a:rPr lang="en-IN" dirty="0" err="1" smtClean="0"/>
              <a:t>emp_id</a:t>
            </a:r>
            <a:r>
              <a:rPr lang="en-IN" dirty="0" smtClean="0"/>
              <a:t> INT, salary IN  </a:t>
            </a:r>
          </a:p>
          <a:p>
            <a:pPr>
              <a:buNone/>
            </a:pPr>
            <a:r>
              <a:rPr lang="en-IN" dirty="0" smtClean="0"/>
              <a:t>               OUT REAL) </a:t>
            </a:r>
          </a:p>
          <a:p>
            <a:pPr>
              <a:buNone/>
            </a:pPr>
            <a:r>
              <a:rPr lang="en-IN" dirty="0" smtClean="0"/>
              <a:t>   BEGIN </a:t>
            </a:r>
          </a:p>
          <a:p>
            <a:pPr>
              <a:buNone/>
            </a:pPr>
            <a:r>
              <a:rPr lang="en-IN" dirty="0" smtClean="0"/>
              <a:t>               SELECT AVG(</a:t>
            </a:r>
            <a:r>
              <a:rPr lang="en-IN" dirty="0" err="1" smtClean="0"/>
              <a:t>sal</a:t>
            </a:r>
            <a:r>
              <a:rPr lang="en-IN" dirty="0" smtClean="0"/>
              <a:t>) INTO </a:t>
            </a:r>
            <a:r>
              <a:rPr lang="en-IN" dirty="0" err="1" smtClean="0"/>
              <a:t>my_sal</a:t>
            </a:r>
            <a:r>
              <a:rPr lang="en-IN" dirty="0" smtClean="0"/>
              <a:t> FROM </a:t>
            </a:r>
            <a:r>
              <a:rPr lang="en-IN" dirty="0" err="1" smtClean="0"/>
              <a:t>emp</a:t>
            </a:r>
            <a:r>
              <a:rPr lang="en-IN" dirty="0" smtClean="0"/>
              <a:t>;   </a:t>
            </a:r>
          </a:p>
          <a:p>
            <a:pPr>
              <a:buNone/>
            </a:pPr>
            <a:r>
              <a:rPr lang="en-IN" dirty="0" smtClean="0"/>
              <a:t>               </a:t>
            </a:r>
            <a:r>
              <a:rPr lang="en-IN" dirty="0" err="1" smtClean="0"/>
              <a:t>adjust_salary</a:t>
            </a:r>
            <a:r>
              <a:rPr lang="en-IN" dirty="0" smtClean="0"/>
              <a:t>(7788, </a:t>
            </a:r>
            <a:r>
              <a:rPr lang="en-IN" dirty="0" err="1" smtClean="0"/>
              <a:t>my_sal</a:t>
            </a:r>
            <a:r>
              <a:rPr lang="en-IN" dirty="0" smtClean="0"/>
              <a:t>); </a:t>
            </a:r>
          </a:p>
          <a:p>
            <a:pPr>
              <a:buNone/>
            </a:pPr>
            <a:r>
              <a:rPr lang="en-US" dirty="0" smtClean="0"/>
              <a:t>   End</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PL/SQL</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declare</a:t>
            </a:r>
          </a:p>
          <a:p>
            <a:pPr>
              <a:buNone/>
            </a:pPr>
            <a:r>
              <a:rPr lang="en-IN" dirty="0" smtClean="0"/>
              <a:t>	pi constant NUMBER(9,7) := 3.1415927;</a:t>
            </a:r>
          </a:p>
          <a:p>
            <a:pPr>
              <a:buNone/>
            </a:pPr>
            <a:r>
              <a:rPr lang="en-IN" dirty="0" smtClean="0"/>
              <a:t>	radius INTEGER(5);</a:t>
            </a:r>
          </a:p>
          <a:p>
            <a:pPr>
              <a:buNone/>
            </a:pPr>
            <a:r>
              <a:rPr lang="en-IN" dirty="0" smtClean="0"/>
              <a:t>	area NUMBER(14,2);</a:t>
            </a:r>
          </a:p>
          <a:p>
            <a:pPr>
              <a:buNone/>
            </a:pPr>
            <a:r>
              <a:rPr lang="en-IN" dirty="0" smtClean="0"/>
              <a:t>begin</a:t>
            </a:r>
          </a:p>
          <a:p>
            <a:pPr>
              <a:buNone/>
            </a:pPr>
            <a:r>
              <a:rPr lang="en-IN" dirty="0" smtClean="0"/>
              <a:t>	radius := 3;</a:t>
            </a:r>
          </a:p>
          <a:p>
            <a:pPr>
              <a:buNone/>
            </a:pPr>
            <a:r>
              <a:rPr lang="en-IN" dirty="0" smtClean="0"/>
              <a:t>	area := pi*power(radius,2);</a:t>
            </a:r>
          </a:p>
          <a:p>
            <a:pPr>
              <a:buNone/>
            </a:pPr>
            <a:r>
              <a:rPr lang="en-IN" dirty="0" smtClean="0"/>
              <a:t>	insert into AREAS values (radius, area);</a:t>
            </a:r>
          </a:p>
          <a:p>
            <a:pPr>
              <a:buNone/>
            </a:pPr>
            <a:r>
              <a:rPr lang="en-IN" dirty="0" smtClean="0"/>
              <a:t>end;</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 Type and %ROWTYPE Declaration</a:t>
            </a:r>
            <a:endParaRPr lang="en-IN" dirty="0"/>
          </a:p>
        </p:txBody>
      </p:sp>
      <p:pic>
        <p:nvPicPr>
          <p:cNvPr id="4" name="Picture 3"/>
          <p:cNvPicPr/>
          <p:nvPr/>
        </p:nvPicPr>
        <p:blipFill>
          <a:blip r:embed="rId2" cstate="print"/>
          <a:srcRect/>
          <a:stretch>
            <a:fillRect/>
          </a:stretch>
        </p:blipFill>
        <p:spPr bwMode="auto">
          <a:xfrm>
            <a:off x="381000" y="1219200"/>
            <a:ext cx="81534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TotalTime>
  <Words>1365</Words>
  <Application>Microsoft Office PowerPoint</Application>
  <PresentationFormat>On-screen Show (4:3)</PresentationFormat>
  <Paragraphs>308</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PL/SQL </vt:lpstr>
      <vt:lpstr>Structure of PL/SQL Block</vt:lpstr>
      <vt:lpstr>Structure of PL/SQL Block</vt:lpstr>
      <vt:lpstr>Variables and Constants </vt:lpstr>
      <vt:lpstr>Assigning Values to a Variable </vt:lpstr>
      <vt:lpstr>Assigning Values to a Variable </vt:lpstr>
      <vt:lpstr>Assigning Values to a Variable </vt:lpstr>
      <vt:lpstr>Example of PL/SQL</vt:lpstr>
      <vt:lpstr>% Type and %ROWTYPE Declaration</vt:lpstr>
      <vt:lpstr>% Type and %ROWTYPE Declaration</vt:lpstr>
      <vt:lpstr>Slide 11</vt:lpstr>
      <vt:lpstr>Slide 12</vt:lpstr>
      <vt:lpstr>Slide 13</vt:lpstr>
      <vt:lpstr>EXAMPLE:1</vt:lpstr>
      <vt:lpstr>Example :-2 </vt:lpstr>
      <vt:lpstr>Retrieving Data in PL/SQL</vt:lpstr>
      <vt:lpstr>Updating Data</vt:lpstr>
      <vt:lpstr>Deleting Data</vt:lpstr>
      <vt:lpstr>Writing Control Structures</vt:lpstr>
      <vt:lpstr>EXAMPLES  ADDITION</vt:lpstr>
      <vt:lpstr>SUM OF 100(1…100) NUMBERS</vt:lpstr>
      <vt:lpstr>WAP to accept the empno and display all the details of emp. If emp does not exist display the message  </vt:lpstr>
      <vt:lpstr>Slide 23</vt:lpstr>
      <vt:lpstr>Slide 24</vt:lpstr>
      <vt:lpstr>Simple Loops In the following listing, a simple loop is used to generate multiple rows in the AREAS table. The loop is started by the loop keyword, and the exit when clause determines when the loop should be exited. An end loop clause identifies the end of the loop. </vt:lpstr>
      <vt:lpstr>Cursor Loops</vt:lpstr>
      <vt:lpstr>Trigger</vt:lpstr>
      <vt:lpstr>Slide 28</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PL/SQL</dc:title>
  <dc:creator>dell</dc:creator>
  <cp:lastModifiedBy>dell</cp:lastModifiedBy>
  <cp:revision>23</cp:revision>
  <dcterms:created xsi:type="dcterms:W3CDTF">2006-08-16T00:00:00Z</dcterms:created>
  <dcterms:modified xsi:type="dcterms:W3CDTF">2019-11-19T11:11:19Z</dcterms:modified>
</cp:coreProperties>
</file>