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72" r:id="rId5"/>
    <p:sldId id="273" r:id="rId6"/>
    <p:sldId id="261" r:id="rId7"/>
    <p:sldId id="260" r:id="rId8"/>
    <p:sldId id="259" r:id="rId9"/>
    <p:sldId id="274" r:id="rId10"/>
    <p:sldId id="262" r:id="rId11"/>
    <p:sldId id="265" r:id="rId12"/>
    <p:sldId id="266" r:id="rId13"/>
    <p:sldId id="267" r:id="rId14"/>
    <p:sldId id="268" r:id="rId15"/>
    <p:sldId id="269" r:id="rId16"/>
    <p:sldId id="270" r:id="rId17"/>
    <p:sldId id="257" r:id="rId18"/>
    <p:sldId id="277" r:id="rId19"/>
    <p:sldId id="278" r:id="rId20"/>
    <p:sldId id="279" r:id="rId21"/>
    <p:sldId id="280" r:id="rId22"/>
    <p:sldId id="281" r:id="rId23"/>
    <p:sldId id="282" r:id="rId24"/>
    <p:sldId id="283" r:id="rId25"/>
    <p:sldId id="284" r:id="rId26"/>
    <p:sldId id="285" r:id="rId27"/>
    <p:sldId id="300" r:id="rId28"/>
    <p:sldId id="287" r:id="rId29"/>
    <p:sldId id="288" r:id="rId30"/>
    <p:sldId id="299" r:id="rId31"/>
    <p:sldId id="289" r:id="rId32"/>
    <p:sldId id="290" r:id="rId33"/>
    <p:sldId id="291" r:id="rId34"/>
    <p:sldId id="292" r:id="rId35"/>
    <p:sldId id="293" r:id="rId36"/>
    <p:sldId id="294" r:id="rId37"/>
    <p:sldId id="295" r:id="rId38"/>
    <p:sldId id="296" r:id="rId39"/>
    <p:sldId id="297" r:id="rId40"/>
    <p:sldId id="301" r:id="rId41"/>
    <p:sldId id="302" r:id="rId42"/>
    <p:sldId id="303" r:id="rId43"/>
    <p:sldId id="304" r:id="rId44"/>
    <p:sldId id="305" r:id="rId45"/>
    <p:sldId id="306" r:id="rId46"/>
    <p:sldId id="307" r:id="rId47"/>
    <p:sldId id="308" r:id="rId48"/>
    <p:sldId id="309" r:id="rId49"/>
    <p:sldId id="310" r:id="rId50"/>
    <p:sldId id="311"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6" r:id="rId64"/>
    <p:sldId id="337" r:id="rId65"/>
    <p:sldId id="328" r:id="rId66"/>
    <p:sldId id="327" r:id="rId67"/>
    <p:sldId id="329" r:id="rId68"/>
    <p:sldId id="330" r:id="rId69"/>
    <p:sldId id="331" r:id="rId70"/>
    <p:sldId id="332" r:id="rId71"/>
    <p:sldId id="333" r:id="rId72"/>
    <p:sldId id="334" r:id="rId73"/>
    <p:sldId id="335" r:id="rId74"/>
    <p:sldId id="336" r:id="rId75"/>
    <p:sldId id="338" r:id="rId76"/>
    <p:sldId id="339" r:id="rId77"/>
    <p:sldId id="340" r:id="rId78"/>
    <p:sldId id="341" r:id="rId79"/>
    <p:sldId id="342" r:id="rId80"/>
    <p:sldId id="343" r:id="rId81"/>
    <p:sldId id="344" r:id="rId82"/>
    <p:sldId id="345" r:id="rId83"/>
    <p:sldId id="346" r:id="rId84"/>
    <p:sldId id="347" r:id="rId85"/>
    <p:sldId id="348" r:id="rId86"/>
    <p:sldId id="349" r:id="rId87"/>
    <p:sldId id="350" r:id="rId88"/>
    <p:sldId id="351" r:id="rId89"/>
    <p:sldId id="352" r:id="rId90"/>
    <p:sldId id="354" r:id="rId91"/>
    <p:sldId id="355" r:id="rId92"/>
    <p:sldId id="356" r:id="rId93"/>
    <p:sldId id="357" r:id="rId94"/>
    <p:sldId id="358" r:id="rId95"/>
    <p:sldId id="359" r:id="rId96"/>
    <p:sldId id="360" r:id="rId97"/>
    <p:sldId id="361" r:id="rId98"/>
    <p:sldId id="362" r:id="rId99"/>
    <p:sldId id="363" r:id="rId100"/>
    <p:sldId id="364" r:id="rId101"/>
    <p:sldId id="365" r:id="rId102"/>
    <p:sldId id="366" r:id="rId103"/>
    <p:sldId id="367"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D20171-D3DA-462E-B350-29E779932B7C}" type="datetimeFigureOut">
              <a:rPr lang="en-US" smtClean="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03A186-C4B0-4E37-AA0C-7BC1C5A8F402}"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D20171-D3DA-462E-B350-29E779932B7C}" type="datetimeFigureOut">
              <a:rPr lang="en-US" smtClean="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03A186-C4B0-4E37-AA0C-7BC1C5A8F40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D20171-D3DA-462E-B350-29E779932B7C}" type="datetimeFigureOut">
              <a:rPr lang="en-US" smtClean="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03A186-C4B0-4E37-AA0C-7BC1C5A8F40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D20171-D3DA-462E-B350-29E779932B7C}" type="datetimeFigureOut">
              <a:rPr lang="en-US" smtClean="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03A186-C4B0-4E37-AA0C-7BC1C5A8F40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D20171-D3DA-462E-B350-29E779932B7C}" type="datetimeFigureOut">
              <a:rPr lang="en-US" smtClean="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03A186-C4B0-4E37-AA0C-7BC1C5A8F40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D20171-D3DA-462E-B350-29E779932B7C}" type="datetimeFigureOut">
              <a:rPr lang="en-US" smtClean="0"/>
              <a:pPr/>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A03A186-C4B0-4E37-AA0C-7BC1C5A8F40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D20171-D3DA-462E-B350-29E779932B7C}" type="datetimeFigureOut">
              <a:rPr lang="en-US" smtClean="0"/>
              <a:pPr/>
              <a:t>11/6/2020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A03A186-C4B0-4E37-AA0C-7BC1C5A8F40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D20171-D3DA-462E-B350-29E779932B7C}" type="datetimeFigureOut">
              <a:rPr lang="en-US" smtClean="0"/>
              <a:pPr/>
              <a:t>11/6/2020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A03A186-C4B0-4E37-AA0C-7BC1C5A8F40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D20171-D3DA-462E-B350-29E779932B7C}" type="datetimeFigureOut">
              <a:rPr lang="en-US" smtClean="0"/>
              <a:pPr/>
              <a:t>11/6/2020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A03A186-C4B0-4E37-AA0C-7BC1C5A8F40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D20171-D3DA-462E-B350-29E779932B7C}" type="datetimeFigureOut">
              <a:rPr lang="en-US" smtClean="0"/>
              <a:pPr/>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A03A186-C4B0-4E37-AA0C-7BC1C5A8F40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D20171-D3DA-462E-B350-29E779932B7C}" type="datetimeFigureOut">
              <a:rPr lang="en-US" smtClean="0"/>
              <a:pPr/>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A03A186-C4B0-4E37-AA0C-7BC1C5A8F40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D20171-D3DA-462E-B350-29E779932B7C}" type="datetimeFigureOut">
              <a:rPr lang="en-US" smtClean="0"/>
              <a:pPr/>
              <a:t>11/6/2020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03A186-C4B0-4E37-AA0C-7BC1C5A8F40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Executive_(government)" TargetMode="External"/><Relationship Id="rId2" Type="http://schemas.openxmlformats.org/officeDocument/2006/relationships/hyperlink" Target="https://en.wikipedia.org/wiki/State_(polity)" TargetMode="External"/><Relationship Id="rId1" Type="http://schemas.openxmlformats.org/officeDocument/2006/relationships/slideLayout" Target="../slideLayouts/slideLayout2.xml"/><Relationship Id="rId6" Type="http://schemas.openxmlformats.org/officeDocument/2006/relationships/hyperlink" Target="https://en.wikipedia.org/wiki/Judiciary" TargetMode="External"/><Relationship Id="rId5" Type="http://schemas.openxmlformats.org/officeDocument/2006/relationships/hyperlink" Target="https://en.wikipedia.org/wiki/Legislature" TargetMode="External"/><Relationship Id="rId4" Type="http://schemas.openxmlformats.org/officeDocument/2006/relationships/hyperlink" Target="https://en.wikipedia.org/wiki/Parliament"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981200"/>
            <a:ext cx="7848600" cy="2133599"/>
          </a:xfrm>
        </p:spPr>
        <p:txBody>
          <a:bodyPr>
            <a:normAutofit/>
          </a:bodyPr>
          <a:lstStyle/>
          <a:p>
            <a:pPr>
              <a:buFont typeface="Arial" pitchFamily="34" charset="0"/>
              <a:buChar char="•"/>
            </a:pPr>
            <a:endParaRPr lang="en-US" dirty="0"/>
          </a:p>
        </p:txBody>
      </p:sp>
      <p:pic>
        <p:nvPicPr>
          <p:cNvPr id="5122" name="Picture 2" descr="C:\Users\server56\Desktop\downloa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CONSTITUTIONAL </a:t>
            </a:r>
            <a:r>
              <a:rPr lang="en-US" b="1" dirty="0"/>
              <a:t>L</a:t>
            </a:r>
            <a:r>
              <a:rPr lang="en-US" b="1" dirty="0" smtClean="0"/>
              <a:t>AW</a:t>
            </a:r>
            <a:endParaRPr lang="en-US" b="1" dirty="0"/>
          </a:p>
        </p:txBody>
      </p:sp>
      <p:sp>
        <p:nvSpPr>
          <p:cNvPr id="3" name="Content Placeholder 2"/>
          <p:cNvSpPr>
            <a:spLocks noGrp="1"/>
          </p:cNvSpPr>
          <p:nvPr>
            <p:ph idx="1"/>
          </p:nvPr>
        </p:nvSpPr>
        <p:spPr/>
        <p:txBody>
          <a:bodyPr/>
          <a:lstStyle/>
          <a:p>
            <a:r>
              <a:rPr lang="en-US" b="1" dirty="0"/>
              <a:t>Constitutional law</a:t>
            </a:r>
            <a:r>
              <a:rPr lang="en-US" dirty="0"/>
              <a:t> is a body of law which defines the role, powers, and structure of different entities within a </a:t>
            </a:r>
            <a:r>
              <a:rPr lang="en-US" dirty="0">
                <a:hlinkClick r:id="rId2" tooltip="State (polity)"/>
              </a:rPr>
              <a:t>state</a:t>
            </a:r>
            <a:r>
              <a:rPr lang="en-US" dirty="0"/>
              <a:t>, namely, the </a:t>
            </a:r>
            <a:r>
              <a:rPr lang="en-US" dirty="0">
                <a:hlinkClick r:id="rId3" tooltip="Executive (government)"/>
              </a:rPr>
              <a:t>executive</a:t>
            </a:r>
            <a:r>
              <a:rPr lang="en-US" dirty="0"/>
              <a:t>, the </a:t>
            </a:r>
            <a:r>
              <a:rPr lang="en-US" dirty="0">
                <a:hlinkClick r:id="rId4" tooltip="Parliament"/>
              </a:rPr>
              <a:t>parliament</a:t>
            </a:r>
            <a:r>
              <a:rPr lang="en-US" dirty="0"/>
              <a:t> or </a:t>
            </a:r>
            <a:r>
              <a:rPr lang="en-US" dirty="0">
                <a:hlinkClick r:id="rId5" tooltip="Legislature"/>
              </a:rPr>
              <a:t>legislature</a:t>
            </a:r>
            <a:r>
              <a:rPr lang="en-US" dirty="0"/>
              <a:t>, and the </a:t>
            </a:r>
            <a:r>
              <a:rPr lang="en-US" dirty="0">
                <a:hlinkClick r:id="rId6" tooltip="Judiciary"/>
              </a:rPr>
              <a:t>judiciary</a:t>
            </a:r>
            <a:r>
              <a:rPr lang="en-US" dirty="0"/>
              <a:t>; as well as the basic rights of citizens </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r>
              <a:rPr lang="en-US" dirty="0" smtClean="0"/>
              <a:t> 6. </a:t>
            </a:r>
            <a:r>
              <a:rPr lang="en-US" b="1" dirty="0" smtClean="0"/>
              <a:t>Dissolution of the lower House</a:t>
            </a:r>
          </a:p>
          <a:p>
            <a:r>
              <a:rPr lang="en-US" dirty="0" smtClean="0"/>
              <a:t>Lower house (</a:t>
            </a:r>
            <a:r>
              <a:rPr lang="en-US" dirty="0" err="1" smtClean="0"/>
              <a:t>Lok</a:t>
            </a:r>
            <a:r>
              <a:rPr lang="en-US" dirty="0" smtClean="0"/>
              <a:t> </a:t>
            </a:r>
            <a:r>
              <a:rPr lang="en-US" dirty="0" err="1" smtClean="0"/>
              <a:t>Sabha</a:t>
            </a:r>
            <a:r>
              <a:rPr lang="en-US" dirty="0" smtClean="0"/>
              <a:t>) can be dissolved by the President on the recommendation of PM</a:t>
            </a:r>
          </a:p>
          <a:p>
            <a:pPr>
              <a:buNone/>
            </a:pPr>
            <a:r>
              <a:rPr lang="en-US" dirty="0" smtClean="0"/>
              <a:t> 7. </a:t>
            </a:r>
            <a:r>
              <a:rPr lang="en-US" b="1" dirty="0" smtClean="0"/>
              <a:t>Secrecy</a:t>
            </a:r>
          </a:p>
          <a:p>
            <a:r>
              <a:rPr lang="en-US" dirty="0" smtClean="0"/>
              <a:t>Ministers work on the principle of secrecy, cannot divulge the information about the policies and decisions</a:t>
            </a:r>
          </a:p>
          <a:p>
            <a:endParaRPr lang="en-US" dirty="0" smtClean="0"/>
          </a:p>
          <a:p>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FEDERAL SYSTEM</a:t>
            </a:r>
            <a:endParaRPr lang="en-US" b="1" dirty="0"/>
          </a:p>
        </p:txBody>
      </p:sp>
      <p:sp>
        <p:nvSpPr>
          <p:cNvPr id="3" name="Content Placeholder 2"/>
          <p:cNvSpPr>
            <a:spLocks noGrp="1"/>
          </p:cNvSpPr>
          <p:nvPr>
            <p:ph idx="1"/>
          </p:nvPr>
        </p:nvSpPr>
        <p:spPr/>
        <p:txBody>
          <a:bodyPr/>
          <a:lstStyle/>
          <a:p>
            <a:r>
              <a:rPr lang="en-US" dirty="0" smtClean="0"/>
              <a:t>It is a system in which powers are divided and shared by  central and state Government</a:t>
            </a:r>
          </a:p>
          <a:p>
            <a:r>
              <a:rPr lang="en-US" b="1" u="sng" dirty="0" smtClean="0"/>
              <a:t>Features </a:t>
            </a:r>
          </a:p>
          <a:p>
            <a:r>
              <a:rPr lang="en-US" b="1" dirty="0" smtClean="0"/>
              <a:t>Dual Polity:</a:t>
            </a:r>
            <a:r>
              <a:rPr lang="en-US" dirty="0" smtClean="0"/>
              <a:t> powers are divided into central and state level</a:t>
            </a:r>
          </a:p>
          <a:p>
            <a:r>
              <a:rPr lang="en-US" dirty="0" smtClean="0"/>
              <a:t>Division of Powers:   Matters related to </a:t>
            </a:r>
            <a:r>
              <a:rPr lang="en-US" dirty="0" err="1" smtClean="0"/>
              <a:t>Defence</a:t>
            </a:r>
            <a:r>
              <a:rPr lang="en-US" dirty="0" smtClean="0"/>
              <a:t>, Currency and foreign are controlled by the central Government</a:t>
            </a:r>
          </a:p>
          <a:p>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Matters related to Agriculture, Health and public orders are controlled by State only</a:t>
            </a:r>
            <a:endParaRPr lang="en-US" b="1" dirty="0" smtClean="0"/>
          </a:p>
          <a:p>
            <a:r>
              <a:rPr lang="en-US" b="1" dirty="0" smtClean="0"/>
              <a:t>Supremacy of Constitution</a:t>
            </a:r>
          </a:p>
          <a:p>
            <a:r>
              <a:rPr lang="en-US" dirty="0" smtClean="0"/>
              <a:t>Constitution is at the top. Both governments will follow the laws mentioned in the constitution</a:t>
            </a:r>
          </a:p>
          <a:p>
            <a:r>
              <a:rPr lang="en-US" b="1" dirty="0" smtClean="0"/>
              <a:t>Written Constitution:</a:t>
            </a:r>
            <a:r>
              <a:rPr lang="en-US" dirty="0" smtClean="0"/>
              <a:t> as in federal system, there are two governments.</a:t>
            </a:r>
          </a:p>
          <a:p>
            <a:r>
              <a:rPr lang="en-US" dirty="0" smtClean="0"/>
              <a:t>Both governments have the same rules and regulations as mentioned in the constitution.</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b="1" dirty="0" smtClean="0"/>
              <a:t>Rigid Constitution </a:t>
            </a:r>
          </a:p>
          <a:p>
            <a:r>
              <a:rPr lang="en-US" dirty="0" smtClean="0"/>
              <a:t>The process for amendment in the constitution  is very complicated</a:t>
            </a:r>
          </a:p>
          <a:p>
            <a:r>
              <a:rPr lang="en-US" dirty="0" smtClean="0"/>
              <a:t>No government can bring any changes easily</a:t>
            </a:r>
          </a:p>
          <a:p>
            <a:r>
              <a:rPr lang="en-US" dirty="0" smtClean="0"/>
              <a:t>Different kinds of majority is required for passing the Bill</a:t>
            </a:r>
          </a:p>
          <a:p>
            <a:r>
              <a:rPr lang="en-US" b="1" dirty="0" smtClean="0"/>
              <a:t>Independent Judiciary</a:t>
            </a:r>
          </a:p>
          <a:p>
            <a:r>
              <a:rPr lang="en-US" dirty="0" smtClean="0"/>
              <a:t>There is a free Judiciary , which will give decisions independently.</a:t>
            </a:r>
          </a:p>
          <a:p>
            <a:r>
              <a:rPr lang="en-US" dirty="0" smtClean="0"/>
              <a:t>There should not be any </a:t>
            </a:r>
            <a:r>
              <a:rPr lang="en-US" dirty="0" err="1" smtClean="0"/>
              <a:t>favour</a:t>
            </a:r>
            <a:r>
              <a:rPr lang="en-US" dirty="0" smtClean="0"/>
              <a:t> due to any pressure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CONSTITUTIONALISM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Constitutionalism is concerned with both  the framework as well as the spirit that breathes  within the provisions in that framework</a:t>
            </a:r>
          </a:p>
          <a:p>
            <a:endParaRPr lang="en-US" dirty="0" smtClean="0"/>
          </a:p>
          <a:p>
            <a:endParaRPr lang="en-US" dirty="0" smtClean="0"/>
          </a:p>
          <a:p>
            <a:r>
              <a:rPr lang="en-US" dirty="0" smtClean="0"/>
              <a:t>It is comprised of ideas and theories that essentially  put limitations on political powers in general, and of the government’s way over citizens</a:t>
            </a:r>
          </a:p>
          <a:p>
            <a:pPr>
              <a:buNone/>
            </a:pPr>
            <a:r>
              <a:rPr lang="en-US" dirty="0" smtClean="0"/>
              <a: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It is a modern concept that desires a political order governed by laws and regulations.</a:t>
            </a:r>
          </a:p>
          <a:p>
            <a:endParaRPr lang="en-US" dirty="0" smtClean="0"/>
          </a:p>
          <a:p>
            <a:r>
              <a:rPr lang="en-US" dirty="0" smtClean="0"/>
              <a:t>It stands for supremacy of law not for an individuals</a:t>
            </a:r>
          </a:p>
          <a:p>
            <a:endParaRPr lang="en-US" dirty="0" smtClean="0"/>
          </a:p>
          <a:p>
            <a:r>
              <a:rPr lang="en-US" dirty="0" smtClean="0"/>
              <a:t>It insists limited government</a:t>
            </a:r>
          </a:p>
          <a:p>
            <a:endParaRPr lang="en-US" dirty="0" smtClean="0"/>
          </a:p>
          <a:p>
            <a:r>
              <a:rPr lang="en-US" dirty="0" smtClean="0"/>
              <a:t>It limits the arbitrary action of government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principle that insists on organization and working of the state according to the constitution so that no organ and office holder of the state is allowed to use arbitrary power.</a:t>
            </a:r>
          </a:p>
          <a:p>
            <a:r>
              <a:rPr lang="en-US" dirty="0" smtClean="0"/>
              <a:t>It not only provide framework of government but also prescribes  powers of government and limits  of those powers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lstStyle/>
          <a:p>
            <a:r>
              <a:rPr lang="en-US" dirty="0" smtClean="0"/>
              <a:t>System of government in which the governing power is limited by enforceable rules of law and the concentration of power is limited by various checks and balances so that the basic rights of individual and groups are protected</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erver56\Desktop\constitution-constitutionalism-4-638.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erver56\Desktop\constitution-constitutionalism-5-638 (1).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endParaRPr lang="en-US" b="1" dirty="0"/>
          </a:p>
        </p:txBody>
      </p:sp>
      <p:pic>
        <p:nvPicPr>
          <p:cNvPr id="1026" name="Picture 2" descr="C:\Users\server56\Desktop\constitution-constitutionalism-9-638.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6962"/>
          </a:xfrm>
        </p:spPr>
        <p:txBody>
          <a:bodyPr>
            <a:normAutofit/>
          </a:bodyPr>
          <a:lstStyle/>
          <a:p>
            <a:r>
              <a:rPr lang="en-US" b="1" dirty="0" smtClean="0"/>
              <a:t>Historical Background of the Constituent Assembly</a:t>
            </a:r>
            <a:endParaRPr lang="en-US"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791200"/>
          </a:xfrm>
        </p:spPr>
        <p:txBody>
          <a:bodyPr>
            <a:normAutofit/>
          </a:bodyPr>
          <a:lstStyle/>
          <a:p>
            <a:r>
              <a:rPr lang="en-US" dirty="0" smtClean="0"/>
              <a:t>Constitution of India is the world’s longest written  constitution in the world.</a:t>
            </a:r>
          </a:p>
          <a:p>
            <a:r>
              <a:rPr lang="en-US" dirty="0" smtClean="0"/>
              <a:t>Constitution of India contains 448 Articles IN 25 Parts, 12 Schedule and 101 Amendments till date</a:t>
            </a:r>
          </a:p>
          <a:p>
            <a:r>
              <a:rPr lang="en-US" dirty="0" smtClean="0"/>
              <a:t>It was M.N. Roy , who proposed the idea of Independent Constituent Assembly for India in 1934</a:t>
            </a:r>
          </a:p>
          <a:p>
            <a:r>
              <a:rPr lang="en-US" dirty="0" smtClean="0"/>
              <a:t>But it was not accepted by the  British Government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Constitution of  India</a:t>
            </a:r>
            <a:endParaRPr lang="en-US" dirty="0"/>
          </a:p>
        </p:txBody>
      </p:sp>
      <p:sp>
        <p:nvSpPr>
          <p:cNvPr id="3" name="Content Placeholder 2"/>
          <p:cNvSpPr>
            <a:spLocks noGrp="1"/>
          </p:cNvSpPr>
          <p:nvPr>
            <p:ph idx="1"/>
          </p:nvPr>
        </p:nvSpPr>
        <p:spPr/>
        <p:txBody>
          <a:bodyPr/>
          <a:lstStyle/>
          <a:p>
            <a:r>
              <a:rPr lang="en-US" dirty="0" smtClean="0"/>
              <a:t>Meaning  of Constitution</a:t>
            </a:r>
          </a:p>
          <a:p>
            <a:endParaRPr lang="en-US" dirty="0"/>
          </a:p>
          <a:p>
            <a:r>
              <a:rPr lang="en-US" dirty="0" smtClean="0"/>
              <a:t> Constitutional law </a:t>
            </a:r>
          </a:p>
          <a:p>
            <a:endParaRPr lang="en-US" dirty="0"/>
          </a:p>
          <a:p>
            <a:r>
              <a:rPr lang="en-US" dirty="0" smtClean="0"/>
              <a:t>  Constitutionalism</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smtClean="0"/>
              <a:t>After world war 2, most of the Indian leaders resigned from their post to show their dissatisfaction,  British brought August offer and  </a:t>
            </a:r>
            <a:r>
              <a:rPr lang="en-US" dirty="0" err="1" smtClean="0"/>
              <a:t>Cripp’s</a:t>
            </a:r>
            <a:r>
              <a:rPr lang="en-US" dirty="0" smtClean="0"/>
              <a:t> Mission in 1940 </a:t>
            </a:r>
          </a:p>
          <a:p>
            <a:r>
              <a:rPr lang="en-US" dirty="0" smtClean="0"/>
              <a:t>This time it was rejected by Indians</a:t>
            </a:r>
          </a:p>
          <a:p>
            <a:r>
              <a:rPr lang="en-US" dirty="0" smtClean="0"/>
              <a:t>They demanded to make Constituent Assembly only by the Indians</a:t>
            </a:r>
          </a:p>
          <a:p>
            <a:r>
              <a:rPr lang="en-US" dirty="0" smtClean="0"/>
              <a:t>Finally Cabinet Mission Plan came in 1946</a:t>
            </a:r>
          </a:p>
          <a:p>
            <a:endParaRPr lang="en-US" dirty="0" smtClean="0"/>
          </a:p>
          <a:p>
            <a:endParaRPr lang="en-US" dirty="0" smtClean="0"/>
          </a:p>
          <a:p>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Mission was headed by </a:t>
            </a:r>
            <a:r>
              <a:rPr lang="en-US" dirty="0" err="1" smtClean="0"/>
              <a:t>Staford</a:t>
            </a:r>
            <a:r>
              <a:rPr lang="en-US" dirty="0" smtClean="0"/>
              <a:t> </a:t>
            </a:r>
            <a:r>
              <a:rPr lang="en-US" dirty="0" err="1" smtClean="0"/>
              <a:t>Cripp</a:t>
            </a:r>
            <a:r>
              <a:rPr lang="en-US" dirty="0" smtClean="0"/>
              <a:t>, A.V. Alexander and </a:t>
            </a:r>
            <a:r>
              <a:rPr lang="en-US" dirty="0" err="1" smtClean="0"/>
              <a:t>Pethick</a:t>
            </a:r>
            <a:r>
              <a:rPr lang="en-US" dirty="0" smtClean="0"/>
              <a:t> Lawrence</a:t>
            </a:r>
          </a:p>
          <a:p>
            <a:r>
              <a:rPr lang="en-US" dirty="0" smtClean="0"/>
              <a:t>The total strength of the assembly was389</a:t>
            </a:r>
          </a:p>
          <a:p>
            <a:r>
              <a:rPr lang="en-US" dirty="0" smtClean="0"/>
              <a:t>After partition only 299 were remained</a:t>
            </a:r>
          </a:p>
          <a:p>
            <a:r>
              <a:rPr lang="en-US" dirty="0" smtClean="0"/>
              <a:t>It was partly elected and partly nominated body</a:t>
            </a:r>
          </a:p>
          <a:p>
            <a:r>
              <a:rPr lang="en-US" dirty="0" smtClean="0"/>
              <a:t>In 1948 powers were transferred to  Indians</a:t>
            </a:r>
          </a:p>
          <a:p>
            <a:r>
              <a:rPr lang="en-US" dirty="0" smtClean="0"/>
              <a:t>First meeting was held in 9</a:t>
            </a:r>
            <a:r>
              <a:rPr lang="en-US" baseline="30000" dirty="0" smtClean="0"/>
              <a:t>th</a:t>
            </a:r>
            <a:r>
              <a:rPr lang="en-US" dirty="0" smtClean="0"/>
              <a:t> December,1946</a:t>
            </a:r>
          </a:p>
          <a:p>
            <a:r>
              <a:rPr lang="en-US" dirty="0" smtClean="0"/>
              <a:t>Dr. </a:t>
            </a:r>
            <a:r>
              <a:rPr lang="en-US" dirty="0" err="1" smtClean="0"/>
              <a:t>Sachidanand</a:t>
            </a:r>
            <a:r>
              <a:rPr lang="en-US" dirty="0" smtClean="0"/>
              <a:t> </a:t>
            </a:r>
            <a:r>
              <a:rPr lang="en-US" dirty="0" err="1" smtClean="0"/>
              <a:t>Sinha</a:t>
            </a:r>
            <a:r>
              <a:rPr lang="en-US" dirty="0" smtClean="0"/>
              <a:t> was the first temporary president of the Assembly</a:t>
            </a:r>
          </a:p>
          <a:p>
            <a:endParaRPr lang="en-US" dirty="0" smtClean="0"/>
          </a:p>
          <a:p>
            <a:endParaRPr lang="en-US"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r>
              <a:rPr lang="en-US" dirty="0" smtClean="0"/>
              <a:t>Second meeting was held on 11</a:t>
            </a:r>
            <a:r>
              <a:rPr lang="en-US" baseline="30000" dirty="0" smtClean="0"/>
              <a:t>th</a:t>
            </a:r>
            <a:r>
              <a:rPr lang="en-US" dirty="0" smtClean="0"/>
              <a:t> December, Dr. </a:t>
            </a:r>
            <a:r>
              <a:rPr lang="en-US" dirty="0" err="1" smtClean="0"/>
              <a:t>Rajendra</a:t>
            </a:r>
            <a:r>
              <a:rPr lang="en-US" dirty="0" smtClean="0"/>
              <a:t> Prasad was elected as permanent president of the assembly</a:t>
            </a:r>
          </a:p>
          <a:p>
            <a:r>
              <a:rPr lang="en-US" dirty="0" smtClean="0"/>
              <a:t>Third meeting was held on 13</a:t>
            </a:r>
            <a:r>
              <a:rPr lang="en-US" baseline="30000" dirty="0" smtClean="0"/>
              <a:t>th</a:t>
            </a:r>
            <a:r>
              <a:rPr lang="en-US" dirty="0" smtClean="0"/>
              <a:t> December, Pt. Nehru brought Objective Resolution</a:t>
            </a:r>
          </a:p>
          <a:p>
            <a:r>
              <a:rPr lang="en-US" dirty="0" smtClean="0"/>
              <a:t>It took 2 years ,11months and 18 days for the final draft</a:t>
            </a:r>
          </a:p>
          <a:p>
            <a:r>
              <a:rPr lang="en-US" dirty="0" smtClean="0"/>
              <a:t>Initially there were total </a:t>
            </a:r>
            <a:r>
              <a:rPr lang="en-US" dirty="0" err="1" smtClean="0"/>
              <a:t>strenght</a:t>
            </a:r>
            <a:r>
              <a:rPr lang="en-US" dirty="0" smtClean="0"/>
              <a:t> was 389</a:t>
            </a:r>
          </a:p>
          <a:p>
            <a:r>
              <a:rPr lang="en-US" dirty="0" smtClean="0"/>
              <a:t>But after partition 299 remained in India and 90 went to Pakistan( Muslim league)</a:t>
            </a:r>
          </a:p>
          <a:p>
            <a:r>
              <a:rPr lang="en-US" dirty="0" smtClean="0"/>
              <a:t>On 29</a:t>
            </a:r>
            <a:r>
              <a:rPr lang="en-US" baseline="30000" dirty="0" smtClean="0"/>
              <a:t>th</a:t>
            </a:r>
            <a:r>
              <a:rPr lang="en-US" dirty="0" smtClean="0"/>
              <a:t> August,1947 Drafting committee was constituted</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Chairman of the Drafting committee was Dr. B. R. </a:t>
            </a:r>
            <a:r>
              <a:rPr lang="en-US" dirty="0" err="1" smtClean="0"/>
              <a:t>Ambedkar</a:t>
            </a:r>
            <a:endParaRPr lang="en-US" dirty="0" smtClean="0"/>
          </a:p>
          <a:p>
            <a:r>
              <a:rPr lang="en-US" dirty="0" smtClean="0"/>
              <a:t>After 3 drafts finally it was accepted on 26</a:t>
            </a:r>
            <a:r>
              <a:rPr lang="en-US" baseline="30000" dirty="0" smtClean="0"/>
              <a:t>th</a:t>
            </a:r>
            <a:r>
              <a:rPr lang="en-US" dirty="0" smtClean="0"/>
              <a:t> Nov, 1949</a:t>
            </a:r>
          </a:p>
          <a:p>
            <a:r>
              <a:rPr lang="en-US" dirty="0" smtClean="0"/>
              <a:t>It came into force on 26</a:t>
            </a:r>
            <a:r>
              <a:rPr lang="en-US" baseline="30000" dirty="0" smtClean="0"/>
              <a:t>th</a:t>
            </a:r>
            <a:r>
              <a:rPr lang="en-US" dirty="0" smtClean="0"/>
              <a:t> Jan,1950</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erver56\Desktop\introduction-to-constitutional-law-and-its-salient-features-8-638.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Government of India Act, 1935</a:t>
            </a:r>
            <a:endParaRPr lang="en-US" b="1" dirty="0"/>
          </a:p>
        </p:txBody>
      </p:sp>
      <p:sp>
        <p:nvSpPr>
          <p:cNvPr id="3" name="Content Placeholder 2"/>
          <p:cNvSpPr>
            <a:spLocks noGrp="1"/>
          </p:cNvSpPr>
          <p:nvPr>
            <p:ph idx="1"/>
          </p:nvPr>
        </p:nvSpPr>
        <p:spPr/>
        <p:txBody>
          <a:bodyPr/>
          <a:lstStyle/>
          <a:p>
            <a:r>
              <a:rPr lang="en-US" dirty="0" smtClean="0"/>
              <a:t>This was the longest act so far</a:t>
            </a:r>
          </a:p>
          <a:p>
            <a:endParaRPr lang="en-US" dirty="0" smtClean="0"/>
          </a:p>
          <a:p>
            <a:r>
              <a:rPr lang="en-US" dirty="0" smtClean="0"/>
              <a:t>It is the main source for the constitution of India</a:t>
            </a:r>
          </a:p>
          <a:p>
            <a:endParaRPr lang="en-US" dirty="0" smtClean="0"/>
          </a:p>
          <a:p>
            <a:r>
              <a:rPr lang="en-US" dirty="0" smtClean="0"/>
              <a:t>Main sources of this act was Simon Commission and three Round Table Conferences (RTC)</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THE ACT</a:t>
            </a:r>
            <a:endParaRPr lang="en-US" dirty="0"/>
          </a:p>
        </p:txBody>
      </p:sp>
      <p:sp>
        <p:nvSpPr>
          <p:cNvPr id="3" name="Content Placeholder 2"/>
          <p:cNvSpPr>
            <a:spLocks noGrp="1"/>
          </p:cNvSpPr>
          <p:nvPr>
            <p:ph idx="1"/>
          </p:nvPr>
        </p:nvSpPr>
        <p:spPr/>
        <p:txBody>
          <a:bodyPr>
            <a:normAutofit fontScale="92500" lnSpcReduction="20000"/>
          </a:bodyPr>
          <a:lstStyle/>
          <a:p>
            <a:r>
              <a:rPr lang="en-US" b="1" u="sng" dirty="0" smtClean="0"/>
              <a:t>Formation of All India Federation</a:t>
            </a:r>
          </a:p>
          <a:p>
            <a:r>
              <a:rPr lang="en-US" dirty="0" smtClean="0"/>
              <a:t>Powers will be divided into centre and units</a:t>
            </a:r>
          </a:p>
          <a:p>
            <a:r>
              <a:rPr lang="en-US" dirty="0" smtClean="0"/>
              <a:t>Units will be including Provinces( states) and princely states( ruled by kings)</a:t>
            </a:r>
          </a:p>
          <a:p>
            <a:r>
              <a:rPr lang="en-US" dirty="0" smtClean="0"/>
              <a:t>Princely did not participated</a:t>
            </a:r>
          </a:p>
          <a:p>
            <a:r>
              <a:rPr lang="en-US" dirty="0" smtClean="0"/>
              <a:t>Three list were made and items were divided among them</a:t>
            </a:r>
          </a:p>
          <a:p>
            <a:r>
              <a:rPr lang="en-US" dirty="0" smtClean="0"/>
              <a:t>1. federal list ( for centre with 59 items)</a:t>
            </a:r>
          </a:p>
          <a:p>
            <a:r>
              <a:rPr lang="en-US" dirty="0" smtClean="0"/>
              <a:t>2. provincial ( state with 54 items)</a:t>
            </a:r>
          </a:p>
          <a:p>
            <a:r>
              <a:rPr lang="en-US" dirty="0" smtClean="0"/>
              <a:t>3. concurrent ( for both with 36 items)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                       Central Government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If the item is not included in any of the list , this will come under Residuary powers.( decided by the Viceroy)</a:t>
            </a:r>
          </a:p>
          <a:p>
            <a:endParaRPr lang="en-US" dirty="0" smtClean="0"/>
          </a:p>
          <a:p>
            <a:r>
              <a:rPr lang="en-US" b="1" u="sng" dirty="0" smtClean="0"/>
              <a:t>Abolition of provincial </a:t>
            </a:r>
            <a:r>
              <a:rPr lang="en-US" b="1" u="sng" dirty="0" err="1" smtClean="0"/>
              <a:t>dyarchy</a:t>
            </a:r>
            <a:r>
              <a:rPr lang="en-US" b="1" u="sng" dirty="0" smtClean="0"/>
              <a:t> and introduction of </a:t>
            </a:r>
            <a:r>
              <a:rPr lang="en-US" b="1" u="sng" dirty="0" err="1" smtClean="0"/>
              <a:t>dyarchy</a:t>
            </a:r>
            <a:r>
              <a:rPr lang="en-US" b="1" u="sng" dirty="0" smtClean="0"/>
              <a:t> in the centre</a:t>
            </a:r>
          </a:p>
          <a:p>
            <a:r>
              <a:rPr lang="en-US" dirty="0" err="1" smtClean="0"/>
              <a:t>Dyarchy</a:t>
            </a:r>
            <a:r>
              <a:rPr lang="en-US" dirty="0" smtClean="0"/>
              <a:t> was introduced at central level</a:t>
            </a:r>
          </a:p>
          <a:p>
            <a:r>
              <a:rPr lang="en-US" dirty="0" smtClean="0"/>
              <a:t>It was divided into two parts</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RESERVED </a:t>
            </a:r>
          </a:p>
          <a:p>
            <a:r>
              <a:rPr lang="en-US" dirty="0" smtClean="0"/>
              <a:t>TRANSFERRED</a:t>
            </a:r>
          </a:p>
          <a:p>
            <a:r>
              <a:rPr lang="en-US" dirty="0" smtClean="0"/>
              <a:t>Reserved: administrated by the Viceroy and he can take decisions without advising anyone</a:t>
            </a:r>
          </a:p>
          <a:p>
            <a:r>
              <a:rPr lang="en-US" dirty="0" smtClean="0"/>
              <a:t>Transferred: he has to take advice of others before taking any decisions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3200"/>
            <a:ext cx="8229600" cy="990600"/>
          </a:xfrm>
        </p:spPr>
        <p:txBody>
          <a:bodyPr>
            <a:normAutofit fontScale="90000"/>
          </a:bodyPr>
          <a:lstStyle/>
          <a:p>
            <a:r>
              <a:rPr lang="en-US" b="1" dirty="0" smtClean="0"/>
              <a:t>Meaning  of Constitution</a:t>
            </a:r>
            <a:r>
              <a:rPr lang="en-US" dirty="0" smtClean="0"/>
              <a:t/>
            </a:r>
            <a:br>
              <a:rPr lang="en-US" dirty="0" smtClean="0"/>
            </a:b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Government</a:t>
            </a:r>
          </a:p>
          <a:p>
            <a:r>
              <a:rPr lang="en-US" dirty="0" smtClean="0"/>
              <a:t>1.Central( center)</a:t>
            </a:r>
          </a:p>
          <a:p>
            <a:r>
              <a:rPr lang="en-US" dirty="0" smtClean="0"/>
              <a:t>2. Provincial (state) </a:t>
            </a:r>
          </a:p>
          <a:p>
            <a:r>
              <a:rPr lang="en-US" dirty="0" smtClean="0"/>
              <a:t>Initially </a:t>
            </a:r>
            <a:r>
              <a:rPr lang="en-US" dirty="0" err="1" smtClean="0"/>
              <a:t>dyarchy</a:t>
            </a:r>
            <a:r>
              <a:rPr lang="en-US" dirty="0" smtClean="0"/>
              <a:t> was in state</a:t>
            </a:r>
          </a:p>
          <a:p>
            <a:r>
              <a:rPr lang="en-US" dirty="0" err="1" smtClean="0"/>
              <a:t>Dyarchy</a:t>
            </a:r>
            <a:r>
              <a:rPr lang="en-US" dirty="0" smtClean="0"/>
              <a:t> ( all subjects will be divided into two)</a:t>
            </a:r>
          </a:p>
          <a:p>
            <a:r>
              <a:rPr lang="en-US" dirty="0" smtClean="0"/>
              <a:t>Reserved ( without consulting)</a:t>
            </a:r>
          </a:p>
          <a:p>
            <a:r>
              <a:rPr lang="en-US" dirty="0" smtClean="0"/>
              <a:t>Transferred (with consultation)</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u="sng" dirty="0" smtClean="0"/>
              <a:t>Provincial Autonomy:</a:t>
            </a:r>
            <a:endParaRPr lang="en-US" dirty="0" smtClean="0"/>
          </a:p>
          <a:p>
            <a:r>
              <a:rPr lang="en-US" dirty="0" smtClean="0"/>
              <a:t>Most remarkable feature was provincial autonomy</a:t>
            </a:r>
          </a:p>
          <a:p>
            <a:r>
              <a:rPr lang="en-US" dirty="0" smtClean="0"/>
              <a:t>With the abolition of </a:t>
            </a:r>
            <a:r>
              <a:rPr lang="en-US" dirty="0" err="1" smtClean="0"/>
              <a:t>dyarchy</a:t>
            </a:r>
            <a:r>
              <a:rPr lang="en-US" dirty="0" smtClean="0"/>
              <a:t> at </a:t>
            </a:r>
            <a:r>
              <a:rPr lang="en-US" dirty="0" err="1" smtClean="0"/>
              <a:t>provivces,the</a:t>
            </a:r>
            <a:r>
              <a:rPr lang="en-US" dirty="0" smtClean="0"/>
              <a:t> entire provincial administration was instructed to the responsible ministers, who were controlled and removed by the provincial legislatures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b="1" u="sng" dirty="0" smtClean="0"/>
              <a:t>Establishment of Federal Court</a:t>
            </a:r>
            <a:r>
              <a:rPr lang="en-US" dirty="0" smtClean="0"/>
              <a:t> </a:t>
            </a:r>
          </a:p>
          <a:p>
            <a:r>
              <a:rPr lang="en-US" dirty="0" smtClean="0"/>
              <a:t>This act provided the Federal Court to resolve the disputes related to Federal matters( matters between centre and state as well as among states)</a:t>
            </a:r>
          </a:p>
          <a:p>
            <a:r>
              <a:rPr lang="en-US" dirty="0" smtClean="0"/>
              <a:t>The provisions were made for filling the appeal from High Court to Federal Court and from Federal to Privy council( in England)</a:t>
            </a:r>
          </a:p>
          <a:p>
            <a:r>
              <a:rPr lang="en-US" dirty="0" smtClean="0"/>
              <a:t> Today , Federal Court is known as Supreme Court of India</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u="sng" dirty="0" smtClean="0"/>
              <a:t>Abolition of  Indian Council</a:t>
            </a:r>
          </a:p>
          <a:p>
            <a:r>
              <a:rPr lang="en-US" dirty="0" smtClean="0"/>
              <a:t>Under this act the Indian Council was replaced which was according to 1858 act by the Advisory Council</a:t>
            </a:r>
          </a:p>
          <a:p>
            <a:r>
              <a:rPr lang="en-US" dirty="0" smtClean="0"/>
              <a:t>Secretary of state was provided with a team of Advisors.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u="sng" dirty="0" smtClean="0"/>
              <a:t>Reorganizes the Provinces</a:t>
            </a:r>
          </a:p>
          <a:p>
            <a:endParaRPr lang="en-US" b="1" u="sng" dirty="0" smtClean="0"/>
          </a:p>
          <a:p>
            <a:r>
              <a:rPr lang="en-US" dirty="0" smtClean="0"/>
              <a:t>Separation of Sind from Bombay</a:t>
            </a:r>
          </a:p>
          <a:p>
            <a:r>
              <a:rPr lang="en-US" dirty="0" smtClean="0"/>
              <a:t>Splitting Bihar and Orissa into separate provinces</a:t>
            </a:r>
          </a:p>
          <a:p>
            <a:r>
              <a:rPr lang="en-US" dirty="0" smtClean="0"/>
              <a:t>Complete separation of Burma from India</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a:bodyPr>
          <a:lstStyle/>
          <a:p>
            <a:r>
              <a:rPr lang="en-US" b="1" u="sng" dirty="0" err="1" smtClean="0"/>
              <a:t>Estalishment</a:t>
            </a:r>
            <a:r>
              <a:rPr lang="en-US" b="1" u="sng" dirty="0" smtClean="0"/>
              <a:t> of RBI</a:t>
            </a:r>
          </a:p>
          <a:p>
            <a:endParaRPr lang="en-US" dirty="0" smtClean="0"/>
          </a:p>
          <a:p>
            <a:r>
              <a:rPr lang="en-US" dirty="0" smtClean="0"/>
              <a:t>Under this act RBI ( Reserve Bank Of India) was established to control the currency of the country</a:t>
            </a:r>
          </a:p>
          <a:p>
            <a:r>
              <a:rPr lang="en-US" b="1" dirty="0" smtClean="0"/>
              <a:t>Other features</a:t>
            </a:r>
          </a:p>
          <a:p>
            <a:r>
              <a:rPr lang="en-US" dirty="0" smtClean="0"/>
              <a:t>Extended franchise </a:t>
            </a:r>
          </a:p>
          <a:p>
            <a:r>
              <a:rPr lang="en-US" dirty="0" smtClean="0"/>
              <a:t>Under this act first time direct elections were done and about 10% of the population got the voting right</a:t>
            </a:r>
          </a:p>
          <a:p>
            <a:r>
              <a:rPr lang="en-US" dirty="0" smtClean="0"/>
              <a:t>This act provided separate electorate for depressed classes e.g. SC , LABOURS ETC</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INDIAN INDEPENDENCE ACT, 1947</a:t>
            </a:r>
            <a:endParaRPr lang="en-US" b="1" u="sng" dirty="0"/>
          </a:p>
        </p:txBody>
      </p:sp>
      <p:sp>
        <p:nvSpPr>
          <p:cNvPr id="3" name="Content Placeholder 2"/>
          <p:cNvSpPr>
            <a:spLocks noGrp="1"/>
          </p:cNvSpPr>
          <p:nvPr>
            <p:ph idx="1"/>
          </p:nvPr>
        </p:nvSpPr>
        <p:spPr/>
        <p:txBody>
          <a:bodyPr>
            <a:normAutofit fontScale="85000" lnSpcReduction="10000"/>
          </a:bodyPr>
          <a:lstStyle/>
          <a:p>
            <a:r>
              <a:rPr lang="en-US" b="1" dirty="0" smtClean="0"/>
              <a:t>BACKGROUND</a:t>
            </a:r>
          </a:p>
          <a:p>
            <a:r>
              <a:rPr lang="en-US" dirty="0" smtClean="0"/>
              <a:t>IN  1946,Cabinet Mission came to form constitution of India</a:t>
            </a:r>
          </a:p>
          <a:p>
            <a:r>
              <a:rPr lang="en-US" dirty="0" smtClean="0"/>
              <a:t>On 20</a:t>
            </a:r>
            <a:r>
              <a:rPr lang="en-US" baseline="30000" dirty="0" smtClean="0"/>
              <a:t>th</a:t>
            </a:r>
            <a:r>
              <a:rPr lang="en-US" dirty="0" smtClean="0"/>
              <a:t> </a:t>
            </a:r>
            <a:r>
              <a:rPr lang="en-US" dirty="0" err="1" smtClean="0"/>
              <a:t>feb</a:t>
            </a:r>
            <a:r>
              <a:rPr lang="en-US" dirty="0" smtClean="0"/>
              <a:t>, 1947,  British Prime Minister Clement Atlee </a:t>
            </a:r>
            <a:r>
              <a:rPr lang="en-US" dirty="0" err="1" smtClean="0"/>
              <a:t>annonuced</a:t>
            </a:r>
            <a:r>
              <a:rPr lang="en-US" dirty="0" smtClean="0"/>
              <a:t> that They will rule max till 30 June,1948 </a:t>
            </a:r>
          </a:p>
          <a:p>
            <a:r>
              <a:rPr lang="en-US" dirty="0" smtClean="0"/>
              <a:t>On 3</a:t>
            </a:r>
            <a:r>
              <a:rPr lang="en-US" baseline="30000" dirty="0" smtClean="0"/>
              <a:t>rd</a:t>
            </a:r>
            <a:r>
              <a:rPr lang="en-US" dirty="0" smtClean="0"/>
              <a:t> June ,1947, Lord Mountbatten brought Partition plan , which was accepted by both Congress and Muslim League</a:t>
            </a:r>
          </a:p>
          <a:p>
            <a:r>
              <a:rPr lang="en-US" dirty="0" smtClean="0"/>
              <a:t>To implement this plan in action an  Act was passed , this is known as Indian Independence Act,1947</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u="sng" dirty="0" smtClean="0"/>
              <a:t>Features</a:t>
            </a:r>
            <a:r>
              <a:rPr lang="en-US" dirty="0" smtClean="0"/>
              <a:t> </a:t>
            </a:r>
            <a:endParaRPr lang="en-US" dirty="0"/>
          </a:p>
        </p:txBody>
      </p:sp>
      <p:sp>
        <p:nvSpPr>
          <p:cNvPr id="3" name="Content Placeholder 2"/>
          <p:cNvSpPr>
            <a:spLocks noGrp="1"/>
          </p:cNvSpPr>
          <p:nvPr>
            <p:ph idx="1"/>
          </p:nvPr>
        </p:nvSpPr>
        <p:spPr/>
        <p:txBody>
          <a:bodyPr>
            <a:normAutofit lnSpcReduction="10000"/>
          </a:bodyPr>
          <a:lstStyle/>
          <a:p>
            <a:r>
              <a:rPr lang="en-US" dirty="0" smtClean="0"/>
              <a:t>The date for transfer of powers  was decided on 15</a:t>
            </a:r>
            <a:r>
              <a:rPr lang="en-US" baseline="30000" dirty="0" smtClean="0"/>
              <a:t>th</a:t>
            </a:r>
            <a:r>
              <a:rPr lang="en-US" dirty="0" smtClean="0"/>
              <a:t> August, 1947</a:t>
            </a:r>
          </a:p>
          <a:p>
            <a:r>
              <a:rPr lang="en-US" dirty="0" smtClean="0"/>
              <a:t>Now  India was  a  </a:t>
            </a:r>
            <a:r>
              <a:rPr lang="en-US" dirty="0" err="1" smtClean="0"/>
              <a:t>Soverign</a:t>
            </a:r>
            <a:r>
              <a:rPr lang="en-US" dirty="0" smtClean="0"/>
              <a:t> state</a:t>
            </a:r>
          </a:p>
          <a:p>
            <a:r>
              <a:rPr lang="en-US" dirty="0" smtClean="0"/>
              <a:t>Creation of two independent states India and Pakistan was done</a:t>
            </a:r>
          </a:p>
          <a:p>
            <a:r>
              <a:rPr lang="en-US" dirty="0" smtClean="0"/>
              <a:t>Sind decided to join the Pakistan state</a:t>
            </a:r>
          </a:p>
          <a:p>
            <a:r>
              <a:rPr lang="en-US" dirty="0" smtClean="0"/>
              <a:t>Princely states were also free to join any state or remain independent, they choose independent</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r>
              <a:rPr lang="en-US" dirty="0" smtClean="0"/>
              <a:t>The authority of British crown over the princely states ( British </a:t>
            </a:r>
            <a:r>
              <a:rPr lang="en-US" dirty="0" err="1" smtClean="0"/>
              <a:t>Paramounty</a:t>
            </a:r>
            <a:r>
              <a:rPr lang="en-US" dirty="0" smtClean="0"/>
              <a:t>) was removed.</a:t>
            </a:r>
          </a:p>
          <a:p>
            <a:r>
              <a:rPr lang="en-US" dirty="0" smtClean="0"/>
              <a:t>Abolished Viceroy , each state has Governor General post, which is appointed by  British crown</a:t>
            </a:r>
          </a:p>
          <a:p>
            <a:r>
              <a:rPr lang="en-US" dirty="0" smtClean="0"/>
              <a:t>British Monarch would no longer use the title “ Emperor of India”</a:t>
            </a:r>
          </a:p>
          <a:p>
            <a:r>
              <a:rPr lang="en-US" dirty="0" smtClean="0"/>
              <a:t>After the states were created, all acts of the British Parliament were removed</a:t>
            </a:r>
          </a:p>
          <a:p>
            <a:r>
              <a:rPr lang="en-US" dirty="0" smtClean="0"/>
              <a:t>Secretary of state( SOS) was abolished</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ENFORCEMENT OF THE CONSTITUTION</a:t>
            </a:r>
            <a:endParaRPr lang="en-US" sz="3600" b="1" dirty="0"/>
          </a:p>
        </p:txBody>
      </p:sp>
      <p:sp>
        <p:nvSpPr>
          <p:cNvPr id="3" name="Content Placeholder 2"/>
          <p:cNvSpPr>
            <a:spLocks noGrp="1"/>
          </p:cNvSpPr>
          <p:nvPr>
            <p:ph idx="1"/>
          </p:nvPr>
        </p:nvSpPr>
        <p:spPr/>
        <p:txBody>
          <a:bodyPr>
            <a:normAutofit fontScale="92500"/>
          </a:bodyPr>
          <a:lstStyle/>
          <a:p>
            <a:r>
              <a:rPr lang="en-US" dirty="0" smtClean="0"/>
              <a:t>After three drafts the constitution was adopted on 26</a:t>
            </a:r>
            <a:r>
              <a:rPr lang="en-US" baseline="30000" dirty="0" smtClean="0"/>
              <a:t>th</a:t>
            </a:r>
            <a:r>
              <a:rPr lang="en-US" dirty="0" smtClean="0"/>
              <a:t> November, 1949</a:t>
            </a:r>
          </a:p>
          <a:p>
            <a:r>
              <a:rPr lang="en-US" dirty="0" smtClean="0"/>
              <a:t>Major part of the constitution was enforced on 26</a:t>
            </a:r>
            <a:r>
              <a:rPr lang="en-US" baseline="30000" dirty="0" smtClean="0"/>
              <a:t>th</a:t>
            </a:r>
            <a:r>
              <a:rPr lang="en-US" dirty="0" smtClean="0"/>
              <a:t> Jan,1950</a:t>
            </a:r>
          </a:p>
          <a:p>
            <a:r>
              <a:rPr lang="en-US" dirty="0" smtClean="0"/>
              <a:t>Some articles related to elections, citizens, parliament like 5,6,7,8,9,60,364,366,367,380,388,391,392 and 393 were came into force only on 26</a:t>
            </a:r>
            <a:r>
              <a:rPr lang="en-US" baseline="30000" dirty="0" smtClean="0"/>
              <a:t>th</a:t>
            </a:r>
            <a:r>
              <a:rPr lang="en-US" dirty="0" smtClean="0"/>
              <a:t> Nov, 1949 </a:t>
            </a:r>
          </a:p>
          <a:p>
            <a:r>
              <a:rPr lang="en-US" dirty="0" smtClean="0"/>
              <a:t>Total Articles were 395 and 8 Schedules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Almost everything we do is governed  by some sets of rules</a:t>
            </a:r>
          </a:p>
          <a:p>
            <a:r>
              <a:rPr lang="en-US" dirty="0" smtClean="0"/>
              <a:t>We need laws in society so our society can regulate and work properly</a:t>
            </a:r>
          </a:p>
          <a:p>
            <a:r>
              <a:rPr lang="en-US" dirty="0" smtClean="0"/>
              <a:t>They are designed to protect us and our property and to ensure that everyone in society behaves the way that the community aspects them too</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Salient features of the Constitution</a:t>
            </a:r>
            <a:endParaRPr lang="en-US" b="1" dirty="0"/>
          </a:p>
        </p:txBody>
      </p:sp>
      <p:sp>
        <p:nvSpPr>
          <p:cNvPr id="3" name="Content Placeholder 2"/>
          <p:cNvSpPr>
            <a:spLocks noGrp="1"/>
          </p:cNvSpPr>
          <p:nvPr>
            <p:ph idx="1"/>
          </p:nvPr>
        </p:nvSpPr>
        <p:spPr/>
        <p:txBody>
          <a:bodyPr/>
          <a:lstStyle/>
          <a:p>
            <a:pPr>
              <a:buNone/>
            </a:pPr>
            <a:r>
              <a:rPr lang="en-US" dirty="0" smtClean="0"/>
              <a:t>1.</a:t>
            </a:r>
            <a:r>
              <a:rPr lang="en-US" b="1" u="sng" dirty="0" smtClean="0"/>
              <a:t>Lengthiest and Written Constitution:</a:t>
            </a:r>
            <a:r>
              <a:rPr lang="en-US" dirty="0" smtClean="0"/>
              <a:t> </a:t>
            </a:r>
          </a:p>
          <a:p>
            <a:r>
              <a:rPr lang="en-US" dirty="0" smtClean="0"/>
              <a:t>  Constitution of India is the lengthiest in the world as it has many articles</a:t>
            </a:r>
          </a:p>
          <a:p>
            <a:r>
              <a:rPr lang="en-US" dirty="0" smtClean="0"/>
              <a:t>   Originally it had 22 parts, 395 Articles and 8 Schedules. Now it has 25 parts,</a:t>
            </a:r>
            <a:r>
              <a:rPr lang="en-US" dirty="0" smtClean="0">
                <a:solidFill>
                  <a:srgbClr val="FF0000"/>
                </a:solidFill>
              </a:rPr>
              <a:t>448</a:t>
            </a:r>
            <a:r>
              <a:rPr lang="en-US" dirty="0" smtClean="0"/>
              <a:t> Articles and 12 Schedules</a:t>
            </a:r>
          </a:p>
          <a:p>
            <a:r>
              <a:rPr lang="en-US" dirty="0" smtClean="0"/>
              <a:t>   It is a single constitution for both center and state</a:t>
            </a:r>
          </a:p>
          <a:p>
            <a:pPr>
              <a:buNone/>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a:buNone/>
            </a:pPr>
            <a:r>
              <a:rPr lang="en-US" dirty="0" smtClean="0"/>
              <a:t>2. </a:t>
            </a:r>
            <a:r>
              <a:rPr lang="en-US" b="1" u="sng" dirty="0" smtClean="0"/>
              <a:t>Unique blend of rigidity and flexibility</a:t>
            </a:r>
          </a:p>
          <a:p>
            <a:r>
              <a:rPr lang="en-US" dirty="0" smtClean="0"/>
              <a:t>In terms of flexibility </a:t>
            </a:r>
            <a:r>
              <a:rPr lang="en-US" b="1" u="sng" dirty="0" smtClean="0"/>
              <a:t> </a:t>
            </a:r>
            <a:r>
              <a:rPr lang="en-US" dirty="0" smtClean="0"/>
              <a:t>, we can make changes but it needs strong majority in terms of rigidity</a:t>
            </a:r>
          </a:p>
          <a:p>
            <a:pPr>
              <a:buNone/>
            </a:pPr>
            <a:r>
              <a:rPr lang="en-US" dirty="0" smtClean="0"/>
              <a:t>3 .</a:t>
            </a:r>
            <a:r>
              <a:rPr lang="en-US" b="1" u="sng" dirty="0" smtClean="0"/>
              <a:t>Beautiful Patchwork</a:t>
            </a:r>
          </a:p>
          <a:p>
            <a:pPr>
              <a:buNone/>
            </a:pPr>
            <a:r>
              <a:rPr lang="en-US" dirty="0" smtClean="0"/>
              <a:t>   It has been inspire and derived from various sources. Best features of different constitutions have been incorporated in our constitution . e.g. fundamental rights from US , few words like  Republic, Equality, etc from France, Procedures for Amendments from South Africa, Fundamental duties from Russia   </a:t>
            </a:r>
          </a:p>
          <a:p>
            <a:pPr>
              <a:buNone/>
            </a:pPr>
            <a:endParaRPr lang="en-US" dirty="0" smtClean="0"/>
          </a:p>
          <a:p>
            <a:pPr>
              <a:buNone/>
            </a:pPr>
            <a:endParaRPr lang="en-US" dirty="0" smtClean="0"/>
          </a:p>
          <a:p>
            <a:endParaRPr lang="en-US" b="1" u="sng"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a:bodyPr>
          <a:lstStyle/>
          <a:p>
            <a:pPr>
              <a:buNone/>
            </a:pPr>
            <a:r>
              <a:rPr lang="en-US" dirty="0" smtClean="0"/>
              <a:t>4. </a:t>
            </a:r>
            <a:r>
              <a:rPr lang="en-US" b="1" u="sng" dirty="0" smtClean="0"/>
              <a:t>Parliamentary form of Government</a:t>
            </a:r>
            <a:endParaRPr lang="en-US" dirty="0" smtClean="0"/>
          </a:p>
          <a:p>
            <a:r>
              <a:rPr lang="en-US" dirty="0" smtClean="0"/>
              <a:t>Indian constitution provides parliamentary form of Government . </a:t>
            </a:r>
          </a:p>
          <a:p>
            <a:r>
              <a:rPr lang="en-US" dirty="0" smtClean="0"/>
              <a:t>President is the nominal head of the state. </a:t>
            </a:r>
          </a:p>
          <a:p>
            <a:r>
              <a:rPr lang="en-US" dirty="0" smtClean="0"/>
              <a:t>In actual practice, the Prime Minister and Members of council ministers run the government</a:t>
            </a:r>
          </a:p>
          <a:p>
            <a:pPr>
              <a:buNone/>
            </a:pPr>
            <a:r>
              <a:rPr lang="en-US" dirty="0" smtClean="0"/>
              <a:t>5</a:t>
            </a:r>
            <a:r>
              <a:rPr lang="en-US" b="1" u="sng" dirty="0" smtClean="0"/>
              <a:t>. Fundamental Rights</a:t>
            </a:r>
          </a:p>
          <a:p>
            <a:r>
              <a:rPr lang="en-US" b="1" u="sng" dirty="0" smtClean="0"/>
              <a:t> </a:t>
            </a:r>
            <a:r>
              <a:rPr lang="en-US" dirty="0" smtClean="0"/>
              <a:t>These are mentioned in Part III ( From A 12 to 35)</a:t>
            </a:r>
          </a:p>
          <a:p>
            <a:r>
              <a:rPr lang="en-US" dirty="0" smtClean="0"/>
              <a:t> Source is USA , </a:t>
            </a:r>
          </a:p>
          <a:p>
            <a:endParaRPr lang="en-US" dirty="0" smtClean="0"/>
          </a:p>
          <a:p>
            <a:endParaRPr lang="en-US" dirty="0" smtClean="0"/>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dirty="0" smtClean="0"/>
              <a:t>Initially there were total 7 Fundamental Rights</a:t>
            </a:r>
          </a:p>
          <a:p>
            <a:r>
              <a:rPr lang="en-US" dirty="0" smtClean="0"/>
              <a:t>Now, one is shifted to normal rights so total 6 is remained</a:t>
            </a:r>
          </a:p>
          <a:p>
            <a:r>
              <a:rPr lang="en-US" dirty="0" smtClean="0"/>
              <a:t>Right of equality</a:t>
            </a:r>
          </a:p>
          <a:p>
            <a:r>
              <a:rPr lang="en-US" dirty="0" smtClean="0"/>
              <a:t>Right of Freedom</a:t>
            </a:r>
          </a:p>
          <a:p>
            <a:r>
              <a:rPr lang="en-US" dirty="0" smtClean="0"/>
              <a:t>Right against Exploitation</a:t>
            </a:r>
          </a:p>
          <a:p>
            <a:r>
              <a:rPr lang="en-US" dirty="0" smtClean="0"/>
              <a:t>Right of Freedom of Religion</a:t>
            </a:r>
          </a:p>
          <a:p>
            <a:r>
              <a:rPr lang="en-US" dirty="0" smtClean="0"/>
              <a:t>Right of Culture and education</a:t>
            </a:r>
          </a:p>
          <a:p>
            <a:r>
              <a:rPr lang="en-US" dirty="0" smtClean="0"/>
              <a:t>Right of Constitutional remedies</a:t>
            </a:r>
          </a:p>
          <a:p>
            <a:r>
              <a:rPr lang="en-US" dirty="0" smtClean="0"/>
              <a:t>These are </a:t>
            </a:r>
            <a:r>
              <a:rPr lang="en-US" b="1" dirty="0" err="1" smtClean="0"/>
              <a:t>Justiciable</a:t>
            </a:r>
            <a:endParaRPr lang="en-US" b="1" dirty="0" smtClean="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None/>
            </a:pPr>
            <a:r>
              <a:rPr lang="en-US" dirty="0" smtClean="0"/>
              <a:t>6.</a:t>
            </a:r>
            <a:r>
              <a:rPr lang="en-US" b="1" u="sng" dirty="0" smtClean="0"/>
              <a:t>Fundamental Duties</a:t>
            </a:r>
          </a:p>
          <a:p>
            <a:r>
              <a:rPr lang="en-US" dirty="0" smtClean="0"/>
              <a:t>These are mentioned in Part IV A</a:t>
            </a:r>
          </a:p>
          <a:p>
            <a:r>
              <a:rPr lang="en-US" dirty="0" smtClean="0"/>
              <a:t> It is derived from Russia</a:t>
            </a:r>
          </a:p>
          <a:p>
            <a:r>
              <a:rPr lang="en-US" dirty="0" smtClean="0"/>
              <a:t> Initially there were 10 fundamental duties and one is added new</a:t>
            </a:r>
          </a:p>
          <a:p>
            <a:r>
              <a:rPr lang="en-US" dirty="0" smtClean="0"/>
              <a:t>Now total 11 fundamental duties in our constitution</a:t>
            </a:r>
          </a:p>
          <a:p>
            <a:r>
              <a:rPr lang="en-US" dirty="0" smtClean="0"/>
              <a:t>These are </a:t>
            </a:r>
            <a:r>
              <a:rPr lang="en-US" b="1" dirty="0" smtClean="0"/>
              <a:t>non </a:t>
            </a:r>
            <a:r>
              <a:rPr lang="en-US" b="1" dirty="0" err="1" smtClean="0"/>
              <a:t>Justiciable</a:t>
            </a:r>
            <a:endParaRPr lang="en-US" b="1" dirty="0" smtClean="0"/>
          </a:p>
          <a:p>
            <a:pPr>
              <a:buNone/>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a:buNone/>
            </a:pPr>
            <a:r>
              <a:rPr lang="en-US" dirty="0" smtClean="0"/>
              <a:t>7. </a:t>
            </a:r>
            <a:r>
              <a:rPr lang="en-US" b="1" u="sng" dirty="0" smtClean="0"/>
              <a:t>Directive Principle of State Policy(DPSP)</a:t>
            </a:r>
          </a:p>
          <a:p>
            <a:r>
              <a:rPr lang="en-US" dirty="0" smtClean="0"/>
              <a:t>It is taken from Ireland</a:t>
            </a:r>
          </a:p>
          <a:p>
            <a:r>
              <a:rPr lang="en-US" dirty="0" smtClean="0"/>
              <a:t>It explains the welfare ( social and economic) of the state</a:t>
            </a:r>
          </a:p>
          <a:p>
            <a:r>
              <a:rPr lang="en-US" dirty="0" smtClean="0"/>
              <a:t>Any state and center can make laws on the basis of DPSP</a:t>
            </a:r>
          </a:p>
          <a:p>
            <a:pPr>
              <a:buNone/>
            </a:pPr>
            <a:r>
              <a:rPr lang="en-US" dirty="0" smtClean="0"/>
              <a:t>8.</a:t>
            </a:r>
            <a:r>
              <a:rPr lang="en-US" b="1" u="sng" dirty="0" smtClean="0"/>
              <a:t>Single Citizenship</a:t>
            </a:r>
            <a:r>
              <a:rPr lang="en-US" dirty="0" smtClean="0"/>
              <a:t> </a:t>
            </a:r>
          </a:p>
          <a:p>
            <a:r>
              <a:rPr lang="en-US" dirty="0" smtClean="0"/>
              <a:t>It provides single citizenship in all states of the country</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None/>
            </a:pPr>
            <a:r>
              <a:rPr lang="en-US" dirty="0" smtClean="0"/>
              <a:t>9.</a:t>
            </a:r>
            <a:r>
              <a:rPr lang="en-US" b="1" u="sng" dirty="0" smtClean="0"/>
              <a:t> Universal Adult Franchise</a:t>
            </a:r>
          </a:p>
          <a:p>
            <a:r>
              <a:rPr lang="en-US" dirty="0" smtClean="0"/>
              <a:t>Under the constitution each of 18 years or above has right to vote</a:t>
            </a:r>
          </a:p>
          <a:p>
            <a:r>
              <a:rPr lang="en-US" dirty="0" smtClean="0"/>
              <a:t>Initially the age limit was 21 years</a:t>
            </a:r>
          </a:p>
          <a:p>
            <a:endParaRPr lang="en-US" dirty="0" smtClean="0"/>
          </a:p>
          <a:p>
            <a:pPr>
              <a:buNone/>
            </a:pPr>
            <a:r>
              <a:rPr lang="en-US" dirty="0" smtClean="0"/>
              <a:t>10.</a:t>
            </a:r>
            <a:r>
              <a:rPr lang="en-US" b="1" u="sng" dirty="0" smtClean="0"/>
              <a:t>Integrated and Independent Judiciary</a:t>
            </a:r>
          </a:p>
          <a:p>
            <a:r>
              <a:rPr lang="en-US" dirty="0" smtClean="0"/>
              <a:t>Our judiciary does not work under any group</a:t>
            </a:r>
          </a:p>
          <a:p>
            <a:r>
              <a:rPr lang="en-US" dirty="0" smtClean="0"/>
              <a:t>Integrated means all subordinate court , High Court and Supreme Court are inter connected</a:t>
            </a:r>
          </a:p>
          <a:p>
            <a:pPr>
              <a:buNone/>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dirty="0" smtClean="0"/>
              <a:t>11</a:t>
            </a:r>
            <a:r>
              <a:rPr lang="en-US" b="1" u="sng" dirty="0" smtClean="0"/>
              <a:t>. Emergency Provisions</a:t>
            </a:r>
          </a:p>
          <a:p>
            <a:r>
              <a:rPr lang="en-US" dirty="0" smtClean="0"/>
              <a:t>It was taken from GOI,1935</a:t>
            </a:r>
          </a:p>
          <a:p>
            <a:r>
              <a:rPr lang="en-US" dirty="0" smtClean="0"/>
              <a:t>There are three types of Emergencies</a:t>
            </a:r>
          </a:p>
          <a:p>
            <a:r>
              <a:rPr lang="en-US" b="1" dirty="0" smtClean="0"/>
              <a:t>National (A 352)</a:t>
            </a:r>
          </a:p>
          <a:p>
            <a:r>
              <a:rPr lang="en-US" b="1" dirty="0" smtClean="0"/>
              <a:t>State(President Rule)(A 356)</a:t>
            </a:r>
          </a:p>
          <a:p>
            <a:r>
              <a:rPr lang="en-US" b="1" dirty="0" smtClean="0"/>
              <a:t>Financial(A360)</a:t>
            </a:r>
          </a:p>
          <a:p>
            <a:pPr>
              <a:buNone/>
            </a:pPr>
            <a:r>
              <a:rPr lang="en-US" b="1" dirty="0" smtClean="0"/>
              <a:t>12.</a:t>
            </a:r>
            <a:r>
              <a:rPr lang="en-US" b="1" u="sng" dirty="0" smtClean="0"/>
              <a:t>Independent bodies</a:t>
            </a:r>
          </a:p>
          <a:p>
            <a:r>
              <a:rPr lang="en-US" dirty="0" smtClean="0"/>
              <a:t>The constitution provides some independent to perform some specific functions </a:t>
            </a:r>
            <a:r>
              <a:rPr lang="en-US" dirty="0" err="1" smtClean="0"/>
              <a:t>alloted</a:t>
            </a:r>
            <a:r>
              <a:rPr lang="en-US" dirty="0" smtClean="0"/>
              <a:t> to them</a:t>
            </a:r>
          </a:p>
          <a:p>
            <a:endParaRPr lang="en-US"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The important bodies are</a:t>
            </a:r>
          </a:p>
          <a:p>
            <a:r>
              <a:rPr lang="en-US" b="1" dirty="0" smtClean="0"/>
              <a:t>Election Commission of India (A 324)</a:t>
            </a:r>
          </a:p>
          <a:p>
            <a:r>
              <a:rPr lang="en-US" b="1" dirty="0" smtClean="0"/>
              <a:t>CAG( Controller , Auditor General)(A 148)</a:t>
            </a:r>
          </a:p>
          <a:p>
            <a:r>
              <a:rPr lang="en-US" b="1" dirty="0" smtClean="0"/>
              <a:t>Union and State Public Service  Commissions(UPSC &amp; SPSC) (A315)</a:t>
            </a:r>
          </a:p>
          <a:p>
            <a:r>
              <a:rPr lang="en-US" b="1" dirty="0" smtClean="0"/>
              <a:t>13. Federal system but unitary Bias( Quasi federal)</a:t>
            </a:r>
            <a:endParaRPr lang="en-US" dirty="0" smtClean="0"/>
          </a:p>
          <a:p>
            <a:r>
              <a:rPr lang="en-US" dirty="0" smtClean="0"/>
              <a:t>Our constitution is mixture of federal and unitary system</a:t>
            </a:r>
          </a:p>
          <a:p>
            <a:r>
              <a:rPr lang="en-US" dirty="0" smtClean="0"/>
              <a:t>In our nation center is very strong</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lnSpcReduction="10000"/>
          </a:bodyPr>
          <a:lstStyle/>
          <a:p>
            <a:r>
              <a:rPr lang="en-US" dirty="0" smtClean="0"/>
              <a:t>Some features of unitary system e.g. Single citizenship, appointment of Governors etc</a:t>
            </a:r>
          </a:p>
          <a:p>
            <a:r>
              <a:rPr lang="en-US" dirty="0" smtClean="0"/>
              <a:t>Some federal features in our constitution e.g. written  single constitution  </a:t>
            </a:r>
          </a:p>
          <a:p>
            <a:r>
              <a:rPr lang="en-US" dirty="0" smtClean="0"/>
              <a:t>14. </a:t>
            </a:r>
            <a:r>
              <a:rPr lang="en-US" b="1" u="sng" dirty="0" smtClean="0"/>
              <a:t>Three tier Government</a:t>
            </a:r>
          </a:p>
          <a:p>
            <a:r>
              <a:rPr lang="en-US" dirty="0" smtClean="0"/>
              <a:t>In our constitution , initially there were two Governments e.g. Central and State Government</a:t>
            </a:r>
          </a:p>
          <a:p>
            <a:r>
              <a:rPr lang="en-US" dirty="0" smtClean="0"/>
              <a:t>After Amendment, three levels were introduced e.g. Central , State and Local ( Panchayat or Municipality)</a:t>
            </a:r>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Laws tell us what to expect as a consequence of our actions and to keep the society together.</a:t>
            </a:r>
          </a:p>
          <a:p>
            <a:r>
              <a:rPr lang="en-US" dirty="0" smtClean="0"/>
              <a:t>Without law there will be complete anarchy</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PREAMBLE</a:t>
            </a:r>
            <a:endParaRPr lang="en-US" b="1" dirty="0"/>
          </a:p>
        </p:txBody>
      </p:sp>
      <p:sp>
        <p:nvSpPr>
          <p:cNvPr id="3" name="Content Placeholder 2"/>
          <p:cNvSpPr>
            <a:spLocks noGrp="1"/>
          </p:cNvSpPr>
          <p:nvPr>
            <p:ph idx="1"/>
          </p:nvPr>
        </p:nvSpPr>
        <p:spPr/>
        <p:txBody>
          <a:bodyPr/>
          <a:lstStyle/>
          <a:p>
            <a:r>
              <a:rPr lang="en-US" dirty="0" smtClean="0"/>
              <a:t>The term Preamble refers to the Introduction or Preface to the Constitution</a:t>
            </a:r>
          </a:p>
          <a:p>
            <a:endParaRPr lang="en-US" dirty="0" smtClean="0"/>
          </a:p>
          <a:p>
            <a:r>
              <a:rPr lang="en-US" dirty="0" smtClean="0"/>
              <a:t>It is a kind of </a:t>
            </a:r>
            <a:r>
              <a:rPr lang="en-US" b="1" dirty="0" smtClean="0"/>
              <a:t>Summary or Essence</a:t>
            </a:r>
            <a:r>
              <a:rPr lang="en-US" dirty="0" smtClean="0"/>
              <a:t> of the constitution</a:t>
            </a:r>
          </a:p>
          <a:p>
            <a:endParaRPr lang="en-US" dirty="0" smtClean="0"/>
          </a:p>
          <a:p>
            <a:r>
              <a:rPr lang="en-US" dirty="0" smtClean="0"/>
              <a:t>The American constitution was the first to begin the Preamble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The Preamble gives an idea about the following</a:t>
            </a:r>
          </a:p>
          <a:p>
            <a:endParaRPr lang="en-US" b="1" dirty="0" smtClean="0"/>
          </a:p>
          <a:p>
            <a:pPr>
              <a:buNone/>
            </a:pPr>
            <a:r>
              <a:rPr lang="en-US" b="1" dirty="0" smtClean="0"/>
              <a:t>1. Source of the Constitution</a:t>
            </a:r>
          </a:p>
          <a:p>
            <a:pPr>
              <a:buNone/>
            </a:pPr>
            <a:r>
              <a:rPr lang="en-US" b="1" dirty="0" smtClean="0"/>
              <a:t>2. Nature of Indian state</a:t>
            </a:r>
          </a:p>
          <a:p>
            <a:pPr>
              <a:buNone/>
            </a:pPr>
            <a:r>
              <a:rPr lang="en-US" b="1" dirty="0" smtClean="0"/>
              <a:t>3. Objectives of the Constitution </a:t>
            </a:r>
          </a:p>
          <a:p>
            <a:pPr>
              <a:buNone/>
            </a:pPr>
            <a:r>
              <a:rPr lang="en-US" b="1" dirty="0" smtClean="0"/>
              <a:t>4.Date of Adoption</a:t>
            </a:r>
          </a:p>
          <a:p>
            <a:endParaRPr lang="en-US" b="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1. Source of the Constitution</a:t>
            </a:r>
            <a:br>
              <a:rPr lang="en-US" b="1" dirty="0" smtClean="0"/>
            </a:br>
            <a:endParaRPr lang="en-US" b="1" dirty="0"/>
          </a:p>
        </p:txBody>
      </p:sp>
      <p:sp>
        <p:nvSpPr>
          <p:cNvPr id="3" name="Content Placeholder 2"/>
          <p:cNvSpPr>
            <a:spLocks noGrp="1"/>
          </p:cNvSpPr>
          <p:nvPr>
            <p:ph idx="1"/>
          </p:nvPr>
        </p:nvSpPr>
        <p:spPr/>
        <p:txBody>
          <a:bodyPr/>
          <a:lstStyle/>
          <a:p>
            <a:r>
              <a:rPr lang="en-US" dirty="0" smtClean="0"/>
              <a:t>“</a:t>
            </a:r>
            <a:r>
              <a:rPr lang="en-US" b="1" dirty="0" smtClean="0"/>
              <a:t>We the People of India”</a:t>
            </a:r>
            <a:r>
              <a:rPr lang="en-US" dirty="0" smtClean="0"/>
              <a:t>  line is mentioned in our Preamble</a:t>
            </a:r>
          </a:p>
          <a:p>
            <a:endParaRPr lang="en-US" dirty="0" smtClean="0"/>
          </a:p>
          <a:p>
            <a:r>
              <a:rPr lang="en-US" dirty="0" smtClean="0"/>
              <a:t>It means that People are the main supreme Power ( Source)</a:t>
            </a:r>
          </a:p>
          <a:p>
            <a:endParaRPr lang="en-US" dirty="0" smtClean="0"/>
          </a:p>
          <a:p>
            <a:r>
              <a:rPr lang="en-US" dirty="0" smtClean="0"/>
              <a:t>Our constitution is by the people and for people</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r>
              <a:rPr lang="en-US" dirty="0" smtClean="0"/>
              <a:t>                        2.  </a:t>
            </a:r>
            <a:r>
              <a:rPr lang="en-US" b="1" dirty="0" smtClean="0"/>
              <a:t>Nature of Indian state</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Sovereign</a:t>
            </a:r>
          </a:p>
          <a:p>
            <a:endParaRPr lang="en-US" b="1" dirty="0" smtClean="0"/>
          </a:p>
          <a:p>
            <a:r>
              <a:rPr lang="en-US" b="1" dirty="0" smtClean="0"/>
              <a:t>Socialist</a:t>
            </a:r>
          </a:p>
          <a:p>
            <a:endParaRPr lang="en-US" b="1" dirty="0" smtClean="0"/>
          </a:p>
          <a:p>
            <a:r>
              <a:rPr lang="en-US" b="1" dirty="0" smtClean="0"/>
              <a:t>Secular</a:t>
            </a:r>
          </a:p>
          <a:p>
            <a:endParaRPr lang="en-US" b="1" dirty="0" smtClean="0"/>
          </a:p>
          <a:p>
            <a:r>
              <a:rPr lang="en-US" b="1" dirty="0" smtClean="0"/>
              <a:t>Democratic</a:t>
            </a:r>
          </a:p>
          <a:p>
            <a:endParaRPr lang="en-US" b="1" dirty="0" smtClean="0"/>
          </a:p>
          <a:p>
            <a:r>
              <a:rPr lang="en-US" b="1" dirty="0" smtClean="0"/>
              <a:t>Republic</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b="1" dirty="0" smtClean="0"/>
              <a:t>Sovereign</a:t>
            </a:r>
          </a:p>
          <a:p>
            <a:r>
              <a:rPr lang="en-US" dirty="0" smtClean="0"/>
              <a:t>India is a sovereign country ( complete independent )</a:t>
            </a:r>
          </a:p>
          <a:p>
            <a:r>
              <a:rPr lang="en-US" dirty="0" smtClean="0"/>
              <a:t>It is free from any other outside power</a:t>
            </a:r>
          </a:p>
          <a:p>
            <a:r>
              <a:rPr lang="en-US" dirty="0" smtClean="0"/>
              <a:t>It has a free Government which is elected by its own people</a:t>
            </a:r>
          </a:p>
          <a:p>
            <a:r>
              <a:rPr lang="en-US" dirty="0" smtClean="0"/>
              <a:t>No outside power can dictate  the government</a:t>
            </a:r>
            <a:endParaRPr lang="en-US" b="1" dirty="0" smtClean="0"/>
          </a:p>
          <a:p>
            <a:r>
              <a:rPr lang="en-US" b="1" dirty="0" smtClean="0"/>
              <a:t>Socialist </a:t>
            </a:r>
          </a:p>
          <a:p>
            <a:r>
              <a:rPr lang="en-US" dirty="0" smtClean="0"/>
              <a:t>It means economic philosophy</a:t>
            </a:r>
          </a:p>
          <a:p>
            <a:r>
              <a:rPr lang="en-US" dirty="0" smtClean="0"/>
              <a:t>In  India Mixed Economy is present ( both private and public sector can work together) </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pPr>
              <a:buNone/>
            </a:pPr>
            <a:r>
              <a:rPr lang="en-US" b="1" dirty="0" smtClean="0"/>
              <a:t>Secular</a:t>
            </a:r>
          </a:p>
          <a:p>
            <a:r>
              <a:rPr lang="en-US" dirty="0" smtClean="0"/>
              <a:t>It means all Religions have same status and support from the Government</a:t>
            </a:r>
          </a:p>
          <a:p>
            <a:pPr>
              <a:buNone/>
            </a:pPr>
            <a:r>
              <a:rPr lang="en-US" b="1" dirty="0" smtClean="0"/>
              <a:t> </a:t>
            </a:r>
          </a:p>
          <a:p>
            <a:pPr>
              <a:buNone/>
            </a:pPr>
            <a:r>
              <a:rPr lang="en-US" b="1" dirty="0" smtClean="0"/>
              <a:t>Democratic</a:t>
            </a:r>
          </a:p>
          <a:p>
            <a:r>
              <a:rPr lang="en-US" dirty="0" smtClean="0"/>
              <a:t>It means supreme power is in the hands of people</a:t>
            </a:r>
          </a:p>
          <a:p>
            <a:r>
              <a:rPr lang="en-US" dirty="0" smtClean="0"/>
              <a:t>A Government is formed by the will of the people</a:t>
            </a:r>
          </a:p>
          <a:p>
            <a:r>
              <a:rPr lang="en-US" dirty="0" smtClean="0"/>
              <a:t>The ruler is elected by the people and are responsible to them</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b="1" dirty="0" smtClean="0"/>
              <a:t>Republic</a:t>
            </a:r>
          </a:p>
          <a:p>
            <a:r>
              <a:rPr lang="en-US" dirty="0" smtClean="0"/>
              <a:t>As opposed to the Monarchy( based on heredity), in India Head of the State is elected member.</a:t>
            </a:r>
          </a:p>
          <a:p>
            <a:r>
              <a:rPr lang="en-US" dirty="0" smtClean="0"/>
              <a:t>In India </a:t>
            </a:r>
            <a:r>
              <a:rPr lang="en-US" b="1" dirty="0" smtClean="0"/>
              <a:t>President Head of the state</a:t>
            </a:r>
            <a:r>
              <a:rPr lang="en-US" dirty="0" smtClean="0"/>
              <a:t>.</a:t>
            </a:r>
          </a:p>
          <a:p>
            <a:r>
              <a:rPr lang="en-US" dirty="0" smtClean="0"/>
              <a:t>It is not hereditary post, every citizen of India is eligible for the post.</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3. Objectives of the Constitution</a:t>
            </a:r>
            <a:endParaRPr lang="en-US" b="1" dirty="0"/>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a:pPr>
            <a:r>
              <a:rPr lang="en-US" sz="4600" dirty="0" smtClean="0"/>
              <a:t>Justice</a:t>
            </a:r>
          </a:p>
          <a:p>
            <a:pPr marL="514350" indent="-514350">
              <a:buFont typeface="+mj-lt"/>
              <a:buAutoNum type="arabicPeriod"/>
            </a:pPr>
            <a:endParaRPr lang="en-US" sz="4100" dirty="0" smtClean="0"/>
          </a:p>
          <a:p>
            <a:pPr marL="514350" indent="-514350">
              <a:buFont typeface="+mj-lt"/>
              <a:buAutoNum type="arabicPeriod"/>
            </a:pPr>
            <a:endParaRPr lang="en-US" sz="4100" dirty="0" smtClean="0"/>
          </a:p>
          <a:p>
            <a:pPr marL="514350" indent="-514350">
              <a:buFont typeface="+mj-lt"/>
              <a:buAutoNum type="arabicPeriod"/>
            </a:pPr>
            <a:r>
              <a:rPr lang="en-US" sz="4600" dirty="0" smtClean="0"/>
              <a:t>Liberty</a:t>
            </a:r>
          </a:p>
          <a:p>
            <a:pPr marL="514350" indent="-514350">
              <a:buFont typeface="+mj-lt"/>
              <a:buAutoNum type="arabicPeriod"/>
            </a:pPr>
            <a:endParaRPr lang="en-US" sz="4600" dirty="0" smtClean="0"/>
          </a:p>
          <a:p>
            <a:pPr marL="514350" indent="-514350">
              <a:buFont typeface="+mj-lt"/>
              <a:buAutoNum type="arabicPeriod"/>
            </a:pPr>
            <a:r>
              <a:rPr lang="en-US" sz="4600" dirty="0" smtClean="0"/>
              <a:t>Equality</a:t>
            </a:r>
          </a:p>
          <a:p>
            <a:pPr marL="514350" indent="-514350">
              <a:buFont typeface="+mj-lt"/>
              <a:buAutoNum type="arabicPeriod"/>
            </a:pPr>
            <a:endParaRPr lang="en-US" sz="4100" dirty="0" smtClean="0"/>
          </a:p>
          <a:p>
            <a:pPr marL="514350" indent="-514350">
              <a:buFont typeface="+mj-lt"/>
              <a:buAutoNum type="arabicPeriod"/>
            </a:pPr>
            <a:r>
              <a:rPr lang="en-US" sz="4600" dirty="0" smtClean="0"/>
              <a:t>Fraternity</a:t>
            </a:r>
          </a:p>
          <a:p>
            <a:pPr marL="514350" indent="-514350">
              <a:buFont typeface="+mj-lt"/>
              <a:buAutoNum type="arabicPeriod"/>
            </a:pPr>
            <a:endParaRPr lang="en-US" b="1" dirty="0" smtClean="0"/>
          </a:p>
          <a:p>
            <a:pPr marL="514350" indent="-514350">
              <a:buNone/>
            </a:pPr>
            <a:r>
              <a:rPr lang="en-US" b="1" dirty="0" smtClean="0"/>
              <a:t>   </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Justice </a:t>
            </a:r>
            <a:endParaRPr lang="en-US" b="1" dirty="0"/>
          </a:p>
        </p:txBody>
      </p:sp>
      <p:sp>
        <p:nvSpPr>
          <p:cNvPr id="3" name="Content Placeholder 2"/>
          <p:cNvSpPr>
            <a:spLocks noGrp="1"/>
          </p:cNvSpPr>
          <p:nvPr>
            <p:ph idx="1"/>
          </p:nvPr>
        </p:nvSpPr>
        <p:spPr/>
        <p:txBody>
          <a:bodyPr>
            <a:normAutofit lnSpcReduction="10000"/>
          </a:bodyPr>
          <a:lstStyle/>
          <a:p>
            <a:r>
              <a:rPr lang="en-US" dirty="0" smtClean="0"/>
              <a:t>It means fairness in the treatment of people</a:t>
            </a:r>
          </a:p>
          <a:p>
            <a:r>
              <a:rPr lang="en-US" dirty="0" smtClean="0"/>
              <a:t>It may be of </a:t>
            </a:r>
            <a:r>
              <a:rPr lang="en-US" b="1" dirty="0" smtClean="0"/>
              <a:t>three</a:t>
            </a:r>
            <a:r>
              <a:rPr lang="en-US" dirty="0" smtClean="0"/>
              <a:t> types</a:t>
            </a:r>
          </a:p>
          <a:p>
            <a:r>
              <a:rPr lang="en-US" dirty="0" smtClean="0"/>
              <a:t>SOCIAL</a:t>
            </a:r>
          </a:p>
          <a:p>
            <a:r>
              <a:rPr lang="en-US" dirty="0" smtClean="0"/>
              <a:t>ECONOMIC</a:t>
            </a:r>
          </a:p>
          <a:p>
            <a:r>
              <a:rPr lang="en-US" dirty="0" smtClean="0"/>
              <a:t>POLITICAL</a:t>
            </a:r>
          </a:p>
          <a:p>
            <a:pPr>
              <a:buNone/>
            </a:pPr>
            <a:r>
              <a:rPr lang="en-US" b="1" dirty="0" smtClean="0"/>
              <a:t>Social</a:t>
            </a:r>
            <a:r>
              <a:rPr lang="en-US" dirty="0" smtClean="0"/>
              <a:t> :  color, caste ,religion ,sex et</a:t>
            </a:r>
            <a:r>
              <a:rPr lang="en-US" b="1" dirty="0" smtClean="0"/>
              <a:t>c</a:t>
            </a:r>
          </a:p>
          <a:p>
            <a:pPr>
              <a:buNone/>
            </a:pPr>
            <a:r>
              <a:rPr lang="en-US" b="1" dirty="0" smtClean="0"/>
              <a:t>Economic: </a:t>
            </a:r>
            <a:r>
              <a:rPr lang="en-US" dirty="0" smtClean="0"/>
              <a:t> money ( Rich and Poor)</a:t>
            </a:r>
          </a:p>
          <a:p>
            <a:pPr>
              <a:buNone/>
            </a:pPr>
            <a:r>
              <a:rPr lang="en-US" b="1" dirty="0" smtClean="0"/>
              <a:t>Political: </a:t>
            </a:r>
            <a:r>
              <a:rPr lang="en-US" dirty="0" smtClean="0"/>
              <a:t>equal right of voting</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Liberty</a:t>
            </a:r>
            <a:endParaRPr lang="en-US" b="1" dirty="0"/>
          </a:p>
        </p:txBody>
      </p:sp>
      <p:sp>
        <p:nvSpPr>
          <p:cNvPr id="3" name="Content Placeholder 2"/>
          <p:cNvSpPr>
            <a:spLocks noGrp="1"/>
          </p:cNvSpPr>
          <p:nvPr>
            <p:ph idx="1"/>
          </p:nvPr>
        </p:nvSpPr>
        <p:spPr/>
        <p:txBody>
          <a:bodyPr>
            <a:normAutofit lnSpcReduction="10000"/>
          </a:bodyPr>
          <a:lstStyle/>
          <a:p>
            <a:r>
              <a:rPr lang="en-US" dirty="0" smtClean="0"/>
              <a:t>It means absence of restraint on the activity of individual</a:t>
            </a:r>
          </a:p>
          <a:p>
            <a:r>
              <a:rPr lang="en-US" dirty="0" smtClean="0"/>
              <a:t>It is of </a:t>
            </a:r>
            <a:r>
              <a:rPr lang="en-US" b="1" dirty="0" smtClean="0"/>
              <a:t>five </a:t>
            </a:r>
            <a:r>
              <a:rPr lang="en-US" dirty="0" smtClean="0"/>
              <a:t>types</a:t>
            </a:r>
          </a:p>
          <a:p>
            <a:r>
              <a:rPr lang="en-US" dirty="0" smtClean="0"/>
              <a:t>Thought</a:t>
            </a:r>
          </a:p>
          <a:p>
            <a:r>
              <a:rPr lang="en-US" dirty="0" smtClean="0"/>
              <a:t>Expression</a:t>
            </a:r>
          </a:p>
          <a:p>
            <a:r>
              <a:rPr lang="en-US" dirty="0" smtClean="0"/>
              <a:t>Belief</a:t>
            </a:r>
          </a:p>
          <a:p>
            <a:r>
              <a:rPr lang="en-US" dirty="0" smtClean="0"/>
              <a:t>Faith</a:t>
            </a:r>
          </a:p>
          <a:p>
            <a:r>
              <a:rPr lang="en-US" dirty="0" smtClean="0"/>
              <a:t>Worship</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erver56\Desktop\indian-constitution-3-638.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Equality</a:t>
            </a:r>
            <a:endParaRPr lang="en-US" b="1" dirty="0"/>
          </a:p>
        </p:txBody>
      </p:sp>
      <p:sp>
        <p:nvSpPr>
          <p:cNvPr id="3" name="Content Placeholder 2"/>
          <p:cNvSpPr>
            <a:spLocks noGrp="1"/>
          </p:cNvSpPr>
          <p:nvPr>
            <p:ph idx="1"/>
          </p:nvPr>
        </p:nvSpPr>
        <p:spPr/>
        <p:txBody>
          <a:bodyPr/>
          <a:lstStyle/>
          <a:p>
            <a:r>
              <a:rPr lang="en-US" dirty="0" smtClean="0"/>
              <a:t>It means absence of special privilege</a:t>
            </a:r>
          </a:p>
          <a:p>
            <a:r>
              <a:rPr lang="en-US" dirty="0" smtClean="0"/>
              <a:t>It is of </a:t>
            </a:r>
            <a:r>
              <a:rPr lang="en-US" b="1" dirty="0" smtClean="0"/>
              <a:t>two</a:t>
            </a:r>
            <a:r>
              <a:rPr lang="en-US" dirty="0" smtClean="0"/>
              <a:t> types</a:t>
            </a:r>
          </a:p>
          <a:p>
            <a:endParaRPr lang="en-US" dirty="0" smtClean="0"/>
          </a:p>
          <a:p>
            <a:r>
              <a:rPr lang="en-US" dirty="0" smtClean="0"/>
              <a:t>Status</a:t>
            </a:r>
          </a:p>
          <a:p>
            <a:endParaRPr lang="en-US" dirty="0" smtClean="0"/>
          </a:p>
          <a:p>
            <a:r>
              <a:rPr lang="en-US" dirty="0" smtClean="0"/>
              <a:t>Opportunity </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Fraternity</a:t>
            </a:r>
            <a:endParaRPr lang="en-US" b="1" dirty="0"/>
          </a:p>
        </p:txBody>
      </p:sp>
      <p:sp>
        <p:nvSpPr>
          <p:cNvPr id="3" name="Content Placeholder 2"/>
          <p:cNvSpPr>
            <a:spLocks noGrp="1"/>
          </p:cNvSpPr>
          <p:nvPr>
            <p:ph idx="1"/>
          </p:nvPr>
        </p:nvSpPr>
        <p:spPr/>
        <p:txBody>
          <a:bodyPr/>
          <a:lstStyle/>
          <a:p>
            <a:r>
              <a:rPr lang="en-US" dirty="0" smtClean="0"/>
              <a:t>It means feeling of brotherhood</a:t>
            </a:r>
          </a:p>
          <a:p>
            <a:endParaRPr lang="en-US" dirty="0" smtClean="0"/>
          </a:p>
          <a:p>
            <a:r>
              <a:rPr lang="en-US" dirty="0" smtClean="0"/>
              <a:t>It insures </a:t>
            </a:r>
            <a:r>
              <a:rPr lang="en-US" b="1" dirty="0" smtClean="0"/>
              <a:t>two</a:t>
            </a:r>
            <a:r>
              <a:rPr lang="en-US" dirty="0" smtClean="0"/>
              <a:t> basic things </a:t>
            </a:r>
          </a:p>
          <a:p>
            <a:endParaRPr lang="en-US" dirty="0" smtClean="0"/>
          </a:p>
          <a:p>
            <a:r>
              <a:rPr lang="en-US" b="1" dirty="0" smtClean="0"/>
              <a:t>Dignity of Individual</a:t>
            </a:r>
          </a:p>
          <a:p>
            <a:r>
              <a:rPr lang="en-US" b="1" dirty="0" smtClean="0"/>
              <a:t>Unity and Integrity of the Nation </a:t>
            </a:r>
            <a:endParaRPr lang="en-US" b="1"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4.  Date of Adoption </a:t>
            </a:r>
            <a:r>
              <a:rPr lang="en-US" dirty="0" smtClean="0"/>
              <a:t> </a:t>
            </a:r>
            <a:endParaRPr lang="en-US" dirty="0"/>
          </a:p>
        </p:txBody>
      </p:sp>
      <p:sp>
        <p:nvSpPr>
          <p:cNvPr id="3" name="Content Placeholder 2"/>
          <p:cNvSpPr>
            <a:spLocks noGrp="1"/>
          </p:cNvSpPr>
          <p:nvPr>
            <p:ph idx="1"/>
          </p:nvPr>
        </p:nvSpPr>
        <p:spPr/>
        <p:txBody>
          <a:bodyPr/>
          <a:lstStyle/>
          <a:p>
            <a:r>
              <a:rPr lang="en-US" dirty="0" smtClean="0"/>
              <a:t>Date of adoption of Constitution is 26</a:t>
            </a:r>
            <a:r>
              <a:rPr lang="en-US" baseline="30000" dirty="0" smtClean="0"/>
              <a:t>th</a:t>
            </a:r>
            <a:r>
              <a:rPr lang="en-US" dirty="0" smtClean="0"/>
              <a:t> November, 1949</a:t>
            </a:r>
          </a:p>
          <a:p>
            <a:endParaRPr lang="en-US" dirty="0" smtClean="0"/>
          </a:p>
          <a:p>
            <a:r>
              <a:rPr lang="en-US" dirty="0" smtClean="0"/>
              <a:t>But most of the Articles came into force on 26</a:t>
            </a:r>
            <a:r>
              <a:rPr lang="en-US" baseline="30000" dirty="0" smtClean="0"/>
              <a:t>th</a:t>
            </a:r>
            <a:r>
              <a:rPr lang="en-US" dirty="0" smtClean="0"/>
              <a:t> Jan, 1950</a:t>
            </a:r>
          </a:p>
          <a:p>
            <a:endParaRPr lang="en-US" dirty="0" smtClean="0"/>
          </a:p>
          <a:p>
            <a:r>
              <a:rPr lang="en-US" dirty="0" smtClean="0"/>
              <a:t>Preamble is adopted on  26</a:t>
            </a:r>
            <a:r>
              <a:rPr lang="en-US" baseline="30000" dirty="0" smtClean="0"/>
              <a:t>th</a:t>
            </a:r>
            <a:r>
              <a:rPr lang="en-US" dirty="0" smtClean="0"/>
              <a:t> November, 1949</a:t>
            </a:r>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FUNDAMENTAL RIGHTS</a:t>
            </a:r>
            <a:endParaRPr lang="en-US" b="1" dirty="0"/>
          </a:p>
        </p:txBody>
      </p:sp>
      <p:sp>
        <p:nvSpPr>
          <p:cNvPr id="3" name="Content Placeholder 2"/>
          <p:cNvSpPr>
            <a:spLocks noGrp="1"/>
          </p:cNvSpPr>
          <p:nvPr>
            <p:ph idx="1"/>
          </p:nvPr>
        </p:nvSpPr>
        <p:spPr/>
        <p:txBody>
          <a:bodyPr>
            <a:normAutofit lnSpcReduction="10000"/>
          </a:bodyPr>
          <a:lstStyle/>
          <a:p>
            <a:r>
              <a:rPr lang="en-US" dirty="0" smtClean="0"/>
              <a:t>These are mentioned in Part III ( A 12 TO A35)</a:t>
            </a:r>
          </a:p>
          <a:p>
            <a:r>
              <a:rPr lang="en-US" dirty="0" smtClean="0"/>
              <a:t>Source is USA ( Bills of Rights) </a:t>
            </a:r>
          </a:p>
          <a:p>
            <a:r>
              <a:rPr lang="en-US" dirty="0" smtClean="0"/>
              <a:t>These are </a:t>
            </a:r>
            <a:r>
              <a:rPr lang="en-US" dirty="0" err="1" smtClean="0"/>
              <a:t>Justiciable</a:t>
            </a:r>
            <a:endParaRPr lang="en-US" dirty="0" smtClean="0"/>
          </a:p>
          <a:p>
            <a:r>
              <a:rPr lang="en-US" dirty="0" smtClean="0"/>
              <a:t>These are provided to secure our Democracy</a:t>
            </a:r>
          </a:p>
          <a:p>
            <a:r>
              <a:rPr lang="en-US" dirty="0" smtClean="0"/>
              <a:t>It is helpful to remove dictatorship </a:t>
            </a:r>
          </a:p>
          <a:p>
            <a:r>
              <a:rPr lang="en-US" dirty="0" smtClean="0"/>
              <a:t>Initially there were total 7 Fundamental Rights</a:t>
            </a:r>
          </a:p>
          <a:p>
            <a:r>
              <a:rPr lang="en-US" dirty="0" smtClean="0"/>
              <a:t>Now , total six fundamental rights are present. Right of Property was removed from the list. </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C:\Users\server56\Desktop\fundamental-rights-of-indian-constitution-3-638.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dirty="0" smtClean="0"/>
              <a:t>They are not absolute ( have some restrictions)</a:t>
            </a:r>
          </a:p>
          <a:p>
            <a:endParaRPr lang="en-US" dirty="0" smtClean="0"/>
          </a:p>
          <a:p>
            <a:r>
              <a:rPr lang="en-US" dirty="0" smtClean="0"/>
              <a:t>Governed by Supreme Court</a:t>
            </a:r>
          </a:p>
          <a:p>
            <a:endParaRPr lang="en-US" dirty="0" smtClean="0"/>
          </a:p>
          <a:p>
            <a:pPr>
              <a:buNone/>
            </a:pPr>
            <a:endParaRPr lang="en-US" dirty="0" smtClean="0"/>
          </a:p>
          <a:p>
            <a:r>
              <a:rPr lang="en-US" dirty="0" smtClean="0"/>
              <a:t>Most of the rights gets suspended during National Emergency</a:t>
            </a:r>
          </a:p>
          <a:p>
            <a:endParaRPr lang="en-US" dirty="0"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dirty="0" smtClean="0"/>
              <a:t>There are total </a:t>
            </a:r>
            <a:r>
              <a:rPr lang="en-US" b="1" dirty="0" smtClean="0"/>
              <a:t>6</a:t>
            </a:r>
            <a:r>
              <a:rPr lang="en-US" dirty="0" smtClean="0"/>
              <a:t> fundamental Rights</a:t>
            </a:r>
          </a:p>
          <a:p>
            <a:pPr>
              <a:buNone/>
            </a:pPr>
            <a:endParaRPr lang="en-US" dirty="0" smtClean="0"/>
          </a:p>
          <a:p>
            <a:pPr marL="514350" indent="-514350">
              <a:buFont typeface="+mj-lt"/>
              <a:buAutoNum type="arabicPeriod"/>
            </a:pPr>
            <a:r>
              <a:rPr lang="en-US" b="1" dirty="0" smtClean="0"/>
              <a:t>Right to Equality( A 14-18)</a:t>
            </a:r>
          </a:p>
          <a:p>
            <a:pPr marL="514350" indent="-514350">
              <a:buFont typeface="+mj-lt"/>
              <a:buAutoNum type="arabicPeriod"/>
            </a:pPr>
            <a:r>
              <a:rPr lang="en-US" b="1" dirty="0" smtClean="0"/>
              <a:t>Right to Freedom ( A 19-22)</a:t>
            </a:r>
          </a:p>
          <a:p>
            <a:pPr marL="514350" indent="-514350">
              <a:buFont typeface="+mj-lt"/>
              <a:buAutoNum type="arabicPeriod"/>
            </a:pPr>
            <a:r>
              <a:rPr lang="en-US" b="1" dirty="0" smtClean="0"/>
              <a:t>Right Against Exploitation ( A 23-24)</a:t>
            </a:r>
          </a:p>
          <a:p>
            <a:pPr marL="514350" indent="-514350">
              <a:buFont typeface="+mj-lt"/>
              <a:buAutoNum type="arabicPeriod"/>
            </a:pPr>
            <a:r>
              <a:rPr lang="en-US" b="1" dirty="0" smtClean="0"/>
              <a:t>Right to freedom of Religion ( A 25-28)</a:t>
            </a:r>
          </a:p>
          <a:p>
            <a:pPr marL="514350" indent="-514350">
              <a:buFont typeface="+mj-lt"/>
              <a:buAutoNum type="arabicPeriod"/>
            </a:pPr>
            <a:r>
              <a:rPr lang="en-US" b="1" dirty="0" smtClean="0"/>
              <a:t>Cultural and Educational Right ( A 29-30)</a:t>
            </a:r>
          </a:p>
          <a:p>
            <a:pPr marL="514350" indent="-514350">
              <a:buFont typeface="+mj-lt"/>
              <a:buAutoNum type="arabicPeriod"/>
            </a:pPr>
            <a:r>
              <a:rPr lang="en-US" b="1" dirty="0" smtClean="0"/>
              <a:t>Right to Constitutional Remedies ( A 32)</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1. </a:t>
            </a:r>
            <a:r>
              <a:rPr lang="en-US" b="1" dirty="0" smtClean="0"/>
              <a:t>Right of Equality</a:t>
            </a:r>
            <a:endParaRPr lang="en-US" b="1" dirty="0"/>
          </a:p>
        </p:txBody>
      </p:sp>
      <p:sp>
        <p:nvSpPr>
          <p:cNvPr id="3" name="Content Placeholder 2"/>
          <p:cNvSpPr>
            <a:spLocks noGrp="1"/>
          </p:cNvSpPr>
          <p:nvPr>
            <p:ph idx="1"/>
          </p:nvPr>
        </p:nvSpPr>
        <p:spPr>
          <a:xfrm>
            <a:off x="457200" y="1066800"/>
            <a:ext cx="8229600" cy="5791200"/>
          </a:xfrm>
        </p:spPr>
        <p:txBody>
          <a:bodyPr>
            <a:noAutofit/>
          </a:bodyPr>
          <a:lstStyle/>
          <a:p>
            <a:r>
              <a:rPr lang="en-US" dirty="0" smtClean="0"/>
              <a:t>It is mentioned from A (14 -18)Some important points mentioned are as follows</a:t>
            </a:r>
          </a:p>
          <a:p>
            <a:endParaRPr lang="en-US" dirty="0" smtClean="0"/>
          </a:p>
          <a:p>
            <a:pPr>
              <a:buNone/>
            </a:pPr>
            <a:r>
              <a:rPr lang="en-US" dirty="0" smtClean="0"/>
              <a:t> 1. </a:t>
            </a:r>
            <a:r>
              <a:rPr lang="en-US" b="1" dirty="0" smtClean="0"/>
              <a:t>Equality before law and equal protection of law </a:t>
            </a:r>
          </a:p>
          <a:p>
            <a:r>
              <a:rPr lang="en-US" dirty="0" smtClean="0"/>
              <a:t>     It means all citizens are equal, no person is above the law</a:t>
            </a:r>
          </a:p>
          <a:p>
            <a:r>
              <a:rPr lang="en-US" dirty="0" smtClean="0"/>
              <a:t>     There will be equal treatment under equal circumstances( Presidents and Governors are excepted)</a:t>
            </a:r>
          </a:p>
          <a:p>
            <a:pPr>
              <a:buNone/>
            </a:pPr>
            <a:r>
              <a:rPr lang="en-US" dirty="0" smtClean="0"/>
              <a:t> </a:t>
            </a:r>
          </a:p>
          <a:p>
            <a:pPr>
              <a:buNone/>
            </a:pPr>
            <a:r>
              <a:rPr lang="en-US" dirty="0" smtClean="0"/>
              <a:t>  </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buNone/>
            </a:pPr>
            <a:r>
              <a:rPr lang="en-US" dirty="0" smtClean="0"/>
              <a:t>2.</a:t>
            </a:r>
            <a:r>
              <a:rPr lang="en-US" b="1" dirty="0" smtClean="0"/>
              <a:t>Prohibition of Discrimination</a:t>
            </a:r>
          </a:p>
          <a:p>
            <a:pPr>
              <a:buNone/>
            </a:pPr>
            <a:r>
              <a:rPr lang="en-US" dirty="0" smtClean="0"/>
              <a:t>    State can not discriminate anyone on the basis of caste, Race, Religion, Gender, place of birth</a:t>
            </a:r>
          </a:p>
          <a:p>
            <a:pPr>
              <a:buNone/>
            </a:pPr>
            <a:r>
              <a:rPr lang="en-US" dirty="0" smtClean="0"/>
              <a:t>3. </a:t>
            </a:r>
            <a:r>
              <a:rPr lang="en-US" b="1" dirty="0" smtClean="0"/>
              <a:t>Equality of opportunity  in Public employment to all citizens</a:t>
            </a:r>
          </a:p>
          <a:p>
            <a:pPr>
              <a:buNone/>
            </a:pPr>
            <a:r>
              <a:rPr lang="en-US" b="1" dirty="0" smtClean="0"/>
              <a:t> </a:t>
            </a:r>
            <a:r>
              <a:rPr lang="en-US" dirty="0" smtClean="0"/>
              <a:t>All citizens are eligible for the public employments. Exceptions ( Backward classes)</a:t>
            </a:r>
          </a:p>
          <a:p>
            <a:pPr>
              <a:buNone/>
            </a:pPr>
            <a:r>
              <a:rPr lang="en-US" dirty="0" smtClean="0"/>
              <a:t>4.</a:t>
            </a:r>
            <a:r>
              <a:rPr lang="en-US" b="1" dirty="0" smtClean="0"/>
              <a:t> Abolition of Untouchibility</a:t>
            </a:r>
          </a:p>
          <a:p>
            <a:pPr>
              <a:buNone/>
            </a:pPr>
            <a:r>
              <a:rPr lang="en-US" dirty="0" smtClean="0"/>
              <a:t>    It prohibits the practice of untouchibility in any form e.g. refusing to enter in any worship area to a person</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5. Abolition of Titles: </a:t>
            </a:r>
          </a:p>
          <a:p>
            <a:pPr>
              <a:buNone/>
            </a:pPr>
            <a:r>
              <a:rPr lang="en-US" dirty="0" smtClean="0"/>
              <a:t>    Prohibits to use any title like Maharaja, Bharat  Ratna prefix or suffix</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dirty="0" smtClean="0"/>
              <a:t>Constitution of a country lays down the basic structure  of the political system under which its people are to be governed.</a:t>
            </a:r>
          </a:p>
          <a:p>
            <a:endParaRPr lang="en-US" dirty="0"/>
          </a:p>
          <a:p>
            <a:r>
              <a:rPr lang="en-US" dirty="0" smtClean="0"/>
              <a:t>The supreme law of the land</a:t>
            </a:r>
          </a:p>
          <a:p>
            <a:r>
              <a:rPr lang="en-US" dirty="0" smtClean="0"/>
              <a:t>It is the foundation and source of the legal authority underlying the existence of the state</a:t>
            </a:r>
          </a:p>
          <a:p>
            <a:r>
              <a:rPr lang="en-US" dirty="0" smtClean="0"/>
              <a:t>It provides the framework for the organization of the government</a:t>
            </a:r>
          </a:p>
          <a:p>
            <a:r>
              <a:rPr lang="en-US" dirty="0" smtClean="0"/>
              <a:t>It is a basic design, which deals with the structure and powers of the government. It also includes rights and duties of the citizens.</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2. RIGHT TO FREEDOM</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It is mentioned in the  </a:t>
            </a:r>
            <a:r>
              <a:rPr lang="en-US" b="1" dirty="0" smtClean="0"/>
              <a:t>A 19 TO22</a:t>
            </a:r>
          </a:p>
          <a:p>
            <a:r>
              <a:rPr lang="en-US" dirty="0" smtClean="0"/>
              <a:t>It explains the </a:t>
            </a:r>
            <a:r>
              <a:rPr lang="en-US" b="1" dirty="0" smtClean="0"/>
              <a:t>freedom </a:t>
            </a:r>
            <a:r>
              <a:rPr lang="en-US" dirty="0" smtClean="0"/>
              <a:t>related to  the following points</a:t>
            </a:r>
          </a:p>
          <a:p>
            <a:r>
              <a:rPr lang="en-US" dirty="0" smtClean="0"/>
              <a:t>1. freedom of speech and Expression</a:t>
            </a:r>
          </a:p>
          <a:p>
            <a:r>
              <a:rPr lang="en-US" dirty="0" smtClean="0"/>
              <a:t>2. Assemble peacefully without arms</a:t>
            </a:r>
          </a:p>
          <a:p>
            <a:r>
              <a:rPr lang="en-US" dirty="0" smtClean="0"/>
              <a:t>3. To form any Association</a:t>
            </a:r>
          </a:p>
          <a:p>
            <a:r>
              <a:rPr lang="en-US" dirty="0" smtClean="0"/>
              <a:t>4. to move freely throughout the country</a:t>
            </a:r>
          </a:p>
          <a:p>
            <a:r>
              <a:rPr lang="en-US" dirty="0" smtClean="0"/>
              <a:t>5.to settle in any part of the country</a:t>
            </a:r>
          </a:p>
          <a:p>
            <a:r>
              <a:rPr lang="en-US" dirty="0" smtClean="0"/>
              <a:t>6. Practice any profession</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b="1" dirty="0" smtClean="0"/>
              <a:t>Protection in respect of conviction of offence</a:t>
            </a:r>
            <a:endParaRPr lang="en-US" dirty="0" smtClean="0"/>
          </a:p>
          <a:p>
            <a:pPr>
              <a:buNone/>
            </a:pPr>
            <a:r>
              <a:rPr lang="en-US" dirty="0" smtClean="0"/>
              <a:t>     It tells the protection to the accused person in some circumstances</a:t>
            </a:r>
          </a:p>
          <a:p>
            <a:r>
              <a:rPr lang="en-US" b="1" dirty="0" smtClean="0"/>
              <a:t>Protection of life and personal liberty</a:t>
            </a:r>
          </a:p>
          <a:p>
            <a:pPr>
              <a:buNone/>
            </a:pPr>
            <a:r>
              <a:rPr lang="en-US" dirty="0" smtClean="0"/>
              <a:t>     No person shall be deprived of his life or personal liberty except by the law</a:t>
            </a:r>
          </a:p>
          <a:p>
            <a:r>
              <a:rPr lang="en-US" b="1" dirty="0" smtClean="0"/>
              <a:t>Right to education</a:t>
            </a:r>
            <a:r>
              <a:rPr lang="en-US" dirty="0" smtClean="0"/>
              <a:t> </a:t>
            </a:r>
          </a:p>
          <a:p>
            <a:pPr>
              <a:buNone/>
            </a:pPr>
            <a:r>
              <a:rPr lang="en-US" dirty="0" smtClean="0"/>
              <a:t>     State shall provide free and compulsory education to all children between age of 6- 14 years</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Protection against Arrest and detention</a:t>
            </a:r>
          </a:p>
          <a:p>
            <a:pPr>
              <a:buNone/>
            </a:pPr>
            <a:r>
              <a:rPr lang="en-US" dirty="0" smtClean="0"/>
              <a:t>    It tells about the conditions to arrest and detention</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3. RIGHT AGAINST EXPLOITATION</a:t>
            </a:r>
            <a:endParaRPr lang="en-US" b="1" dirty="0"/>
          </a:p>
        </p:txBody>
      </p:sp>
      <p:sp>
        <p:nvSpPr>
          <p:cNvPr id="3" name="Content Placeholder 2"/>
          <p:cNvSpPr>
            <a:spLocks noGrp="1"/>
          </p:cNvSpPr>
          <p:nvPr>
            <p:ph idx="1"/>
          </p:nvPr>
        </p:nvSpPr>
        <p:spPr/>
        <p:txBody>
          <a:bodyPr/>
          <a:lstStyle/>
          <a:p>
            <a:pPr>
              <a:buNone/>
            </a:pPr>
            <a:r>
              <a:rPr lang="en-US" dirty="0" smtClean="0"/>
              <a:t>   It is  mentioned in A23 and 24</a:t>
            </a:r>
          </a:p>
          <a:p>
            <a:pPr>
              <a:buNone/>
            </a:pPr>
            <a:r>
              <a:rPr lang="en-US" dirty="0" smtClean="0"/>
              <a:t>   it covers following points</a:t>
            </a:r>
          </a:p>
          <a:p>
            <a:pPr>
              <a:buNone/>
            </a:pPr>
            <a:r>
              <a:rPr lang="en-US" dirty="0" smtClean="0"/>
              <a:t> 1.</a:t>
            </a:r>
            <a:r>
              <a:rPr lang="en-US" b="1" dirty="0" smtClean="0"/>
              <a:t> Prohibition of Traffic in Human beings &amp; forced labor</a:t>
            </a:r>
          </a:p>
          <a:p>
            <a:pPr>
              <a:buNone/>
            </a:pPr>
            <a:r>
              <a:rPr lang="en-US" b="1" dirty="0" smtClean="0"/>
              <a:t>  </a:t>
            </a:r>
            <a:r>
              <a:rPr lang="en-US" dirty="0" smtClean="0"/>
              <a:t>If it happens it is punishable</a:t>
            </a:r>
          </a:p>
          <a:p>
            <a:pPr>
              <a:buNone/>
            </a:pPr>
            <a:r>
              <a:rPr lang="en-US" dirty="0" smtClean="0"/>
              <a:t>  Traffic in human means selling of human beings</a:t>
            </a:r>
          </a:p>
          <a:p>
            <a:pPr>
              <a:buNone/>
            </a:pPr>
            <a:r>
              <a:rPr lang="en-US" dirty="0" smtClean="0"/>
              <a:t>2.</a:t>
            </a:r>
            <a:r>
              <a:rPr lang="en-US" b="1" dirty="0" smtClean="0"/>
              <a:t> Prohibition of Employment  of children in factories</a:t>
            </a:r>
          </a:p>
          <a:p>
            <a:pPr>
              <a:buNone/>
            </a:pP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lstStyle/>
          <a:p>
            <a:endParaRPr lang="en-US" dirty="0" smtClean="0"/>
          </a:p>
          <a:p>
            <a:r>
              <a:rPr lang="en-US" dirty="0" smtClean="0"/>
              <a:t>It explains that children below age of 14 years can cot work in any industry ( mainly Hazardous)</a:t>
            </a:r>
          </a:p>
          <a:p>
            <a:r>
              <a:rPr lang="en-US" dirty="0" smtClean="0"/>
              <a:t>There is also an Act related to it i.e. Child </a:t>
            </a:r>
            <a:r>
              <a:rPr lang="en-US" dirty="0" err="1" smtClean="0"/>
              <a:t>Labour</a:t>
            </a:r>
            <a:r>
              <a:rPr lang="en-US" dirty="0" smtClean="0"/>
              <a:t> Act,1986)</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4. FREEDOM OF RELIGION </a:t>
            </a:r>
            <a:endParaRPr lang="en-US" b="1" dirty="0"/>
          </a:p>
        </p:txBody>
      </p:sp>
      <p:sp>
        <p:nvSpPr>
          <p:cNvPr id="3" name="Content Placeholder 2"/>
          <p:cNvSpPr>
            <a:spLocks noGrp="1"/>
          </p:cNvSpPr>
          <p:nvPr>
            <p:ph idx="1"/>
          </p:nvPr>
        </p:nvSpPr>
        <p:spPr>
          <a:xfrm>
            <a:off x="457200" y="1600200"/>
            <a:ext cx="8229600" cy="4876800"/>
          </a:xfrm>
        </p:spPr>
        <p:txBody>
          <a:bodyPr>
            <a:normAutofit lnSpcReduction="10000"/>
          </a:bodyPr>
          <a:lstStyle/>
          <a:p>
            <a:r>
              <a:rPr lang="en-US" dirty="0" smtClean="0"/>
              <a:t>According to the constitution all religions are equal before the state. No preference will be given to a particular religion.</a:t>
            </a:r>
          </a:p>
          <a:p>
            <a:r>
              <a:rPr lang="en-US" dirty="0" smtClean="0"/>
              <a:t>Following points are covered</a:t>
            </a:r>
          </a:p>
          <a:p>
            <a:r>
              <a:rPr lang="en-US" b="1" dirty="0" smtClean="0"/>
              <a:t>Freedom of conscience &amp; free profession, practice&amp; propagation of religion</a:t>
            </a:r>
          </a:p>
          <a:p>
            <a:r>
              <a:rPr lang="en-US" dirty="0" smtClean="0"/>
              <a:t> Freedom to profess any religion</a:t>
            </a:r>
          </a:p>
          <a:p>
            <a:r>
              <a:rPr lang="en-US" dirty="0" smtClean="0"/>
              <a:t>Freedom to practice any religion</a:t>
            </a:r>
          </a:p>
          <a:p>
            <a:r>
              <a:rPr lang="en-US" dirty="0" smtClean="0"/>
              <a:t>Free to tell others about the religion</a:t>
            </a:r>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r>
              <a:rPr lang="en-US" b="1" dirty="0" smtClean="0"/>
              <a:t>Freedom to Manage religion affairs</a:t>
            </a:r>
          </a:p>
          <a:p>
            <a:r>
              <a:rPr lang="en-US" dirty="0" smtClean="0"/>
              <a:t>It explains right to establish&amp; maintain religious and charitable institutes</a:t>
            </a:r>
          </a:p>
          <a:p>
            <a:r>
              <a:rPr lang="en-US" dirty="0" smtClean="0"/>
              <a:t>Right to manage its own affairs in matter of religion( no interference of the state)</a:t>
            </a:r>
          </a:p>
          <a:p>
            <a:r>
              <a:rPr lang="en-US" dirty="0" smtClean="0"/>
              <a:t>Freedom from Taxation for promotion of religion </a:t>
            </a:r>
          </a:p>
          <a:p>
            <a:r>
              <a:rPr lang="en-US" dirty="0" smtClean="0"/>
              <a:t>Freedom to attend religious institutions</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5.CULTURAL AND EDUCATIONAL RIGHT</a:t>
            </a:r>
            <a:endParaRPr lang="en-US" b="1" dirty="0"/>
          </a:p>
        </p:txBody>
      </p:sp>
      <p:sp>
        <p:nvSpPr>
          <p:cNvPr id="3" name="Content Placeholder 2"/>
          <p:cNvSpPr>
            <a:spLocks noGrp="1"/>
          </p:cNvSpPr>
          <p:nvPr>
            <p:ph idx="1"/>
          </p:nvPr>
        </p:nvSpPr>
        <p:spPr/>
        <p:txBody>
          <a:bodyPr/>
          <a:lstStyle/>
          <a:p>
            <a:r>
              <a:rPr lang="en-US" dirty="0" smtClean="0"/>
              <a:t>It is under A 29 &amp; 30</a:t>
            </a:r>
            <a:endParaRPr lang="en-US" b="1" dirty="0" smtClean="0"/>
          </a:p>
          <a:p>
            <a:r>
              <a:rPr lang="en-US" b="1" dirty="0" smtClean="0"/>
              <a:t>Protection of interest of Minorities</a:t>
            </a:r>
          </a:p>
          <a:p>
            <a:r>
              <a:rPr lang="en-US" dirty="0" smtClean="0"/>
              <a:t>Any citizen residing in any part of the country can conserve their language, script and culture</a:t>
            </a:r>
          </a:p>
          <a:p>
            <a:r>
              <a:rPr lang="en-US" dirty="0" smtClean="0"/>
              <a:t>No citizen deny admission in any educational institute , maintained by state government on the basis of religion, caste, race and language </a:t>
            </a:r>
          </a:p>
          <a:p>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All minorities ( Religious and Linguistic) can setup their own educational institutes to preserve and develop their own culture.</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6.Right to Constitutional Remedies</a:t>
            </a:r>
            <a:endParaRPr lang="en-US" b="1" dirty="0"/>
          </a:p>
        </p:txBody>
      </p:sp>
      <p:sp>
        <p:nvSpPr>
          <p:cNvPr id="3" name="Content Placeholder 2"/>
          <p:cNvSpPr>
            <a:spLocks noGrp="1"/>
          </p:cNvSpPr>
          <p:nvPr>
            <p:ph idx="1"/>
          </p:nvPr>
        </p:nvSpPr>
        <p:spPr>
          <a:xfrm>
            <a:off x="457200" y="1600200"/>
            <a:ext cx="8229600" cy="4876800"/>
          </a:xfrm>
        </p:spPr>
        <p:txBody>
          <a:bodyPr>
            <a:normAutofit fontScale="92500"/>
          </a:bodyPr>
          <a:lstStyle/>
          <a:p>
            <a:r>
              <a:rPr lang="en-US" dirty="0" smtClean="0"/>
              <a:t>It empowers the citizens to move a court of law in case of any violation of the fundamental right</a:t>
            </a:r>
          </a:p>
          <a:p>
            <a:r>
              <a:rPr lang="en-US" dirty="0" smtClean="0"/>
              <a:t>This can be done by several methods, court can issue various kinds of writs. These are </a:t>
            </a:r>
          </a:p>
          <a:p>
            <a:r>
              <a:rPr lang="en-US" dirty="0" smtClean="0"/>
              <a:t>Habeas Corpus</a:t>
            </a:r>
          </a:p>
          <a:p>
            <a:r>
              <a:rPr lang="en-US" dirty="0" smtClean="0"/>
              <a:t>Mandamus</a:t>
            </a:r>
          </a:p>
          <a:p>
            <a:r>
              <a:rPr lang="en-US" dirty="0" smtClean="0"/>
              <a:t>Prohibition</a:t>
            </a:r>
          </a:p>
          <a:p>
            <a:r>
              <a:rPr lang="en-US" dirty="0" smtClean="0"/>
              <a:t>Certiorari</a:t>
            </a:r>
          </a:p>
          <a:p>
            <a:r>
              <a:rPr lang="en-US" dirty="0" smtClean="0"/>
              <a:t>Quo- </a:t>
            </a:r>
            <a:r>
              <a:rPr lang="en-US" dirty="0" err="1" smtClean="0"/>
              <a:t>Warranto</a:t>
            </a: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server56\Desktop\constitution-5-638.jpg"/>
          <p:cNvPicPr>
            <a:picLocks noGrp="1" noChangeAspect="1" noChangeArrowheads="1"/>
          </p:cNvPicPr>
          <p:nvPr>
            <p:ph idx="1"/>
          </p:nvPr>
        </p:nvPicPr>
        <p:blipFill>
          <a:blip r:embed="rId2" cstate="print"/>
          <a:srcRect/>
          <a:stretch>
            <a:fillRect/>
          </a:stretch>
        </p:blipFill>
        <p:spPr bwMode="auto">
          <a:xfrm>
            <a:off x="35432" y="0"/>
            <a:ext cx="9108568" cy="6858000"/>
          </a:xfrm>
          <a:prstGeom prst="rect">
            <a:avLst/>
          </a:prstGeom>
          <a:noFill/>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06762"/>
          </a:xfrm>
        </p:spPr>
        <p:txBody>
          <a:bodyPr>
            <a:normAutofit/>
          </a:bodyPr>
          <a:lstStyle/>
          <a:p>
            <a:r>
              <a:rPr lang="en-US" b="1" dirty="0" smtClean="0"/>
              <a:t/>
            </a:r>
            <a:br>
              <a:rPr lang="en-US" b="1" dirty="0" smtClean="0"/>
            </a:br>
            <a:r>
              <a:rPr lang="en-US" sz="4900" b="1" dirty="0" smtClean="0"/>
              <a:t>Fundamental duties</a:t>
            </a:r>
            <a:endParaRPr lang="en-US" sz="4900" b="1"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erver56\Desktop\fundamental-duties-of-indian-citizen-2-638.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erver56\Desktop\fundamental-duties-of-indian-citizen-4-638.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server56\Desktop\fundamental-duties-of-indian-citizen-5-638.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server56\Desktop\fundamental-duties-of-indian-citizen-6-638.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server56\Desktop\fundamental-duties-of-indian-citizen-7-638.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server56\Desktop\fundamental-duties-of-indian-citizen-8-638.jpg"/>
          <p:cNvPicPr>
            <a:picLocks noGrp="1" noChangeAspect="1" noChangeArrowheads="1"/>
          </p:cNvPicPr>
          <p:nvPr>
            <p:ph idx="1"/>
          </p:nvPr>
        </p:nvPicPr>
        <p:blipFill>
          <a:blip r:embed="rId2" cstate="print"/>
          <a:srcRect/>
          <a:stretch>
            <a:fillRect/>
          </a:stretch>
        </p:blipFill>
        <p:spPr bwMode="auto">
          <a:xfrm>
            <a:off x="0" y="0"/>
            <a:ext cx="9144000" cy="6934200"/>
          </a:xfrm>
          <a:prstGeom prst="rect">
            <a:avLst/>
          </a:prstGeom>
          <a:noFill/>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server56\Desktop\dpsp-2-728.jpg"/>
          <p:cNvPicPr>
            <a:picLocks noGrp="1" noChangeAspect="1" noChangeArrowheads="1"/>
          </p:cNvPicPr>
          <p:nvPr>
            <p:ph idx="1"/>
          </p:nvPr>
        </p:nvPicPr>
        <p:blipFill>
          <a:blip r:embed="rId2" cstate="print"/>
          <a:srcRect/>
          <a:stretch>
            <a:fillRect/>
          </a:stretch>
        </p:blipFill>
        <p:spPr bwMode="auto">
          <a:xfrm>
            <a:off x="0" y="0"/>
            <a:ext cx="9143999" cy="6858000"/>
          </a:xfrm>
          <a:prstGeom prst="rect">
            <a:avLst/>
          </a:prstGeom>
          <a:noFill/>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server56\Desktop\dpsp-4-728.jpg"/>
          <p:cNvPicPr>
            <a:picLocks noGrp="1" noChangeAspect="1" noChangeArrowheads="1"/>
          </p:cNvPicPr>
          <p:nvPr>
            <p:ph idx="1"/>
          </p:nvPr>
        </p:nvPicPr>
        <p:blipFill>
          <a:blip r:embed="rId2" cstate="print"/>
          <a:srcRect/>
          <a:stretch>
            <a:fillRect/>
          </a:stretch>
        </p:blipFill>
        <p:spPr bwMode="auto">
          <a:xfrm>
            <a:off x="0" y="0"/>
            <a:ext cx="9143999" cy="6858000"/>
          </a:xfrm>
          <a:prstGeom prst="rect">
            <a:avLst/>
          </a:prstGeom>
          <a:noFill/>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server56\Desktop\directive-principles-of-state-policy-4-638.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erver56\Desktop\introduction-to-constitutional-law-and-its-salient-features-5-638.jpg"/>
          <p:cNvPicPr>
            <a:picLocks noGrp="1" noChangeAspect="1" noChangeArrowheads="1"/>
          </p:cNvPicPr>
          <p:nvPr>
            <p:ph idx="1"/>
          </p:nvPr>
        </p:nvPicPr>
        <p:blipFill>
          <a:blip r:embed="rId2" cstate="print"/>
          <a:srcRect/>
          <a:stretch>
            <a:fillRect/>
          </a:stretch>
        </p:blipFill>
        <p:spPr bwMode="auto">
          <a:xfrm>
            <a:off x="0" y="0"/>
            <a:ext cx="9143999" cy="6858000"/>
          </a:xfrm>
          <a:prstGeom prst="rect">
            <a:avLst/>
          </a:prstGeom>
          <a:noFill/>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Parts</a:t>
            </a:r>
            <a:r>
              <a:rPr lang="en-US" dirty="0" smtClean="0"/>
              <a:t> </a:t>
            </a:r>
            <a:endParaRPr lang="en-US" dirty="0"/>
          </a:p>
        </p:txBody>
      </p:sp>
      <p:sp>
        <p:nvSpPr>
          <p:cNvPr id="3" name="Content Placeholder 2"/>
          <p:cNvSpPr>
            <a:spLocks noGrp="1"/>
          </p:cNvSpPr>
          <p:nvPr>
            <p:ph idx="1"/>
          </p:nvPr>
        </p:nvSpPr>
        <p:spPr/>
        <p:txBody>
          <a:bodyPr/>
          <a:lstStyle/>
          <a:p>
            <a:pPr>
              <a:buNone/>
            </a:pPr>
            <a:r>
              <a:rPr lang="en-US" b="1" dirty="0" smtClean="0"/>
              <a:t>  </a:t>
            </a:r>
            <a:r>
              <a:rPr lang="en-US" dirty="0" smtClean="0"/>
              <a:t>All principles are divided into three parts</a:t>
            </a:r>
          </a:p>
          <a:p>
            <a:endParaRPr lang="en-US" b="1" dirty="0" smtClean="0"/>
          </a:p>
          <a:p>
            <a:r>
              <a:rPr lang="en-US" b="1" dirty="0" smtClean="0"/>
              <a:t>Socialistic Principle</a:t>
            </a:r>
          </a:p>
          <a:p>
            <a:endParaRPr lang="en-US" b="1" dirty="0" smtClean="0"/>
          </a:p>
          <a:p>
            <a:r>
              <a:rPr lang="en-US" b="1" dirty="0" err="1" smtClean="0"/>
              <a:t>Gandhian</a:t>
            </a:r>
            <a:r>
              <a:rPr lang="en-US" b="1" dirty="0" smtClean="0"/>
              <a:t> Principle</a:t>
            </a:r>
          </a:p>
          <a:p>
            <a:endParaRPr lang="en-US" b="1" dirty="0" smtClean="0"/>
          </a:p>
          <a:p>
            <a:r>
              <a:rPr lang="en-US" b="1" dirty="0" smtClean="0"/>
              <a:t> Liberal and intellectual Principles</a:t>
            </a:r>
            <a:endParaRPr lang="en-US" b="1"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Socialistic Principles</a:t>
            </a:r>
            <a:endParaRPr lang="en-US" b="1" dirty="0"/>
          </a:p>
        </p:txBody>
      </p:sp>
      <p:sp>
        <p:nvSpPr>
          <p:cNvPr id="3" name="Content Placeholder 2"/>
          <p:cNvSpPr>
            <a:spLocks noGrp="1"/>
          </p:cNvSpPr>
          <p:nvPr>
            <p:ph idx="1"/>
          </p:nvPr>
        </p:nvSpPr>
        <p:spPr/>
        <p:txBody>
          <a:bodyPr/>
          <a:lstStyle/>
          <a:p>
            <a:r>
              <a:rPr lang="en-US" dirty="0" smtClean="0"/>
              <a:t>To promote welfare of people and minimize inequality</a:t>
            </a:r>
          </a:p>
          <a:p>
            <a:r>
              <a:rPr lang="en-US" dirty="0" smtClean="0"/>
              <a:t>Adequate means of livelihood for all citizens</a:t>
            </a:r>
          </a:p>
          <a:p>
            <a:r>
              <a:rPr lang="en-US" dirty="0" smtClean="0"/>
              <a:t>Equal distribution of resources</a:t>
            </a:r>
          </a:p>
          <a:p>
            <a:r>
              <a:rPr lang="en-US" dirty="0" smtClean="0"/>
              <a:t>Prevention of concentration of wealth</a:t>
            </a:r>
          </a:p>
          <a:p>
            <a:r>
              <a:rPr lang="en-US" dirty="0" smtClean="0"/>
              <a:t>Equal pay for equal work for men and women</a:t>
            </a:r>
          </a:p>
          <a:p>
            <a:r>
              <a:rPr lang="en-US" dirty="0" smtClean="0"/>
              <a:t>Prevention of health and strength  of the worker and children against abuse </a:t>
            </a:r>
          </a:p>
          <a:p>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lnSpcReduction="10000"/>
          </a:bodyPr>
          <a:lstStyle/>
          <a:p>
            <a:r>
              <a:rPr lang="en-US" dirty="0" smtClean="0"/>
              <a:t>Opportunity for health development of children</a:t>
            </a:r>
          </a:p>
          <a:p>
            <a:r>
              <a:rPr lang="en-US" dirty="0" smtClean="0"/>
              <a:t>To promote equal Justice and provide free legal Aid to the poor</a:t>
            </a:r>
          </a:p>
          <a:p>
            <a:r>
              <a:rPr lang="en-US" dirty="0" smtClean="0"/>
              <a:t>To secure right to work, to educate , public assistance in case of old age and sickness</a:t>
            </a:r>
          </a:p>
          <a:p>
            <a:r>
              <a:rPr lang="en-US" dirty="0" smtClean="0"/>
              <a:t>To make provisions for better working conditions and Maternity Relief</a:t>
            </a:r>
          </a:p>
          <a:p>
            <a:r>
              <a:rPr lang="en-US" dirty="0" smtClean="0"/>
              <a:t>To secure living wages, decent standard of life equal opportunity for workers</a:t>
            </a:r>
          </a:p>
          <a:p>
            <a:r>
              <a:rPr lang="en-US" dirty="0" smtClean="0"/>
              <a:t>To secure participation of workers in Management of industries</a:t>
            </a:r>
          </a:p>
          <a:p>
            <a:endParaRPr lang="en-US" dirty="0" smtClean="0"/>
          </a:p>
          <a:p>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lnSpcReduction="10000"/>
          </a:bodyPr>
          <a:lstStyle/>
          <a:p>
            <a:r>
              <a:rPr lang="en-US" dirty="0" smtClean="0"/>
              <a:t>To raise the level of Nutrition and standard of living for better public health</a:t>
            </a:r>
            <a:endParaRPr lang="en-US" b="1" dirty="0" smtClean="0"/>
          </a:p>
          <a:p>
            <a:r>
              <a:rPr lang="en-US" b="1" dirty="0" err="1" smtClean="0"/>
              <a:t>Gandhian</a:t>
            </a:r>
            <a:r>
              <a:rPr lang="en-US" b="1" dirty="0" smtClean="0"/>
              <a:t> policies:</a:t>
            </a:r>
          </a:p>
          <a:p>
            <a:r>
              <a:rPr lang="en-US" dirty="0" smtClean="0"/>
              <a:t>To organize village Panchayat and give necessary powers</a:t>
            </a:r>
          </a:p>
          <a:p>
            <a:r>
              <a:rPr lang="en-US" dirty="0" smtClean="0"/>
              <a:t>To promote Cottage industry in Rural areas</a:t>
            </a:r>
          </a:p>
          <a:p>
            <a:r>
              <a:rPr lang="en-US" dirty="0" smtClean="0"/>
              <a:t>To promote Cooperative Societies</a:t>
            </a:r>
          </a:p>
          <a:p>
            <a:r>
              <a:rPr lang="en-US" dirty="0" smtClean="0"/>
              <a:t>To promote education and economic interest of Sc/ST/ weak sections</a:t>
            </a:r>
          </a:p>
          <a:p>
            <a:r>
              <a:rPr lang="en-US" dirty="0" smtClean="0"/>
              <a:t>Prohibition of intoxicating drinks and drugs</a:t>
            </a:r>
          </a:p>
          <a:p>
            <a:r>
              <a:rPr lang="en-US" dirty="0" smtClean="0"/>
              <a:t>To prohibit slaughtering of cows and calves</a:t>
            </a:r>
          </a:p>
          <a:p>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b="1" dirty="0" smtClean="0"/>
              <a:t>Liberal and Intellectual Principles</a:t>
            </a:r>
          </a:p>
          <a:p>
            <a:r>
              <a:rPr lang="en-US" dirty="0" smtClean="0"/>
              <a:t>Uniform civil court through out the country</a:t>
            </a:r>
          </a:p>
          <a:p>
            <a:r>
              <a:rPr lang="en-US" dirty="0" smtClean="0"/>
              <a:t>Provide childhood education till the age of 6 years</a:t>
            </a:r>
          </a:p>
          <a:p>
            <a:r>
              <a:rPr lang="en-US" dirty="0" smtClean="0"/>
              <a:t>Organize agriculture into Modern and scientific line</a:t>
            </a:r>
          </a:p>
          <a:p>
            <a:r>
              <a:rPr lang="en-US" dirty="0" smtClean="0"/>
              <a:t>To protect and improve wildlife and forest</a:t>
            </a:r>
          </a:p>
          <a:p>
            <a:r>
              <a:rPr lang="en-US" dirty="0" smtClean="0"/>
              <a:t>To protect Monuments and places of National importance</a:t>
            </a:r>
          </a:p>
          <a:p>
            <a:r>
              <a:rPr lang="en-US" dirty="0" smtClean="0"/>
              <a:t>To promote International Peace</a:t>
            </a:r>
          </a:p>
          <a:p>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PARLIAMENTARY SYSTEM</a:t>
            </a:r>
            <a:endParaRPr lang="en-US" b="1" dirty="0"/>
          </a:p>
        </p:txBody>
      </p:sp>
      <p:sp>
        <p:nvSpPr>
          <p:cNvPr id="3" name="Content Placeholder 2"/>
          <p:cNvSpPr>
            <a:spLocks noGrp="1"/>
          </p:cNvSpPr>
          <p:nvPr>
            <p:ph idx="1"/>
          </p:nvPr>
        </p:nvSpPr>
        <p:spPr/>
        <p:txBody>
          <a:bodyPr/>
          <a:lstStyle/>
          <a:p>
            <a:endParaRPr lang="en-US" dirty="0" smtClean="0"/>
          </a:p>
          <a:p>
            <a:r>
              <a:rPr lang="en-US" dirty="0" smtClean="0"/>
              <a:t>It is also known as Cabinet Government</a:t>
            </a:r>
          </a:p>
          <a:p>
            <a:r>
              <a:rPr lang="en-US" dirty="0" smtClean="0"/>
              <a:t>It is in which Executive is responsible to the Legislature</a:t>
            </a:r>
          </a:p>
          <a:p>
            <a:r>
              <a:rPr lang="en-US" dirty="0" smtClean="0"/>
              <a:t>It was originated in Britain</a:t>
            </a:r>
          </a:p>
          <a:p>
            <a:endParaRPr lang="en-US" dirty="0" smtClean="0"/>
          </a:p>
          <a:p>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a:t>
            </a:r>
            <a:endParaRPr lang="en-US" b="1" dirty="0"/>
          </a:p>
        </p:txBody>
      </p:sp>
      <p:sp>
        <p:nvSpPr>
          <p:cNvPr id="3" name="Content Placeholder 2"/>
          <p:cNvSpPr>
            <a:spLocks noGrp="1"/>
          </p:cNvSpPr>
          <p:nvPr>
            <p:ph idx="1"/>
          </p:nvPr>
        </p:nvSpPr>
        <p:spPr/>
        <p:txBody>
          <a:bodyPr/>
          <a:lstStyle/>
          <a:p>
            <a:pPr>
              <a:buNone/>
            </a:pPr>
            <a:r>
              <a:rPr lang="en-US" dirty="0" smtClean="0"/>
              <a:t>1. </a:t>
            </a:r>
            <a:r>
              <a:rPr lang="en-US" b="1" dirty="0" smtClean="0"/>
              <a:t>Dual Executive</a:t>
            </a:r>
          </a:p>
          <a:p>
            <a:r>
              <a:rPr lang="en-US" dirty="0" smtClean="0"/>
              <a:t>There are two Executives</a:t>
            </a:r>
          </a:p>
          <a:p>
            <a:r>
              <a:rPr lang="en-US" dirty="0" smtClean="0"/>
              <a:t>Real </a:t>
            </a:r>
          </a:p>
          <a:p>
            <a:r>
              <a:rPr lang="en-US" dirty="0" smtClean="0"/>
              <a:t>Nominal</a:t>
            </a:r>
          </a:p>
          <a:p>
            <a:r>
              <a:rPr lang="en-US" dirty="0" smtClean="0"/>
              <a:t>The President is the Nominal Executive and PM is the Real Executive</a:t>
            </a:r>
          </a:p>
          <a:p>
            <a:r>
              <a:rPr lang="en-US" dirty="0" smtClean="0"/>
              <a:t>The  President is the Head of the State and PM is the Head of the Government</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867400"/>
          </a:xfrm>
        </p:spPr>
        <p:txBody>
          <a:bodyPr>
            <a:normAutofit/>
          </a:bodyPr>
          <a:lstStyle/>
          <a:p>
            <a:pPr>
              <a:buNone/>
            </a:pPr>
            <a:r>
              <a:rPr lang="en-US" dirty="0" smtClean="0"/>
              <a:t>2</a:t>
            </a:r>
            <a:r>
              <a:rPr lang="en-US" b="1" dirty="0" smtClean="0"/>
              <a:t>. Majority Party Rule</a:t>
            </a:r>
            <a:r>
              <a:rPr lang="en-US" dirty="0" smtClean="0"/>
              <a:t> </a:t>
            </a:r>
          </a:p>
          <a:p>
            <a:r>
              <a:rPr lang="en-US" dirty="0" smtClean="0"/>
              <a:t>The party or a group of parties secure a majority in the </a:t>
            </a:r>
            <a:r>
              <a:rPr lang="en-US" dirty="0" err="1" smtClean="0"/>
              <a:t>Lok</a:t>
            </a:r>
            <a:r>
              <a:rPr lang="en-US" dirty="0" smtClean="0"/>
              <a:t> </a:t>
            </a:r>
            <a:r>
              <a:rPr lang="en-US" dirty="0" err="1" smtClean="0"/>
              <a:t>Sabha</a:t>
            </a:r>
            <a:r>
              <a:rPr lang="en-US" dirty="0" smtClean="0"/>
              <a:t> form the Government</a:t>
            </a:r>
          </a:p>
          <a:p>
            <a:r>
              <a:rPr lang="en-US" dirty="0" smtClean="0"/>
              <a:t>The leader of the party is appointed as PM by the President</a:t>
            </a:r>
          </a:p>
          <a:p>
            <a:r>
              <a:rPr lang="en-US" dirty="0" smtClean="0"/>
              <a:t>Other Ministers are appointed by the President on the advice of PM</a:t>
            </a:r>
          </a:p>
          <a:p>
            <a:endParaRPr lang="en-US" dirty="0" smtClean="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3.</a:t>
            </a:r>
            <a:r>
              <a:rPr lang="en-US" b="1" dirty="0" smtClean="0"/>
              <a:t> Collective Responsibility</a:t>
            </a:r>
          </a:p>
          <a:p>
            <a:r>
              <a:rPr lang="en-US" dirty="0" smtClean="0"/>
              <a:t>It is a very important principle</a:t>
            </a:r>
          </a:p>
          <a:p>
            <a:r>
              <a:rPr lang="en-US" dirty="0" smtClean="0"/>
              <a:t>It is a BEDROCK principle of the parliamentary system</a:t>
            </a:r>
          </a:p>
          <a:p>
            <a:r>
              <a:rPr lang="en-US" dirty="0" smtClean="0"/>
              <a:t>The Ministers are collectively responsible to the Parliament  </a:t>
            </a:r>
          </a:p>
          <a:p>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dirty="0" smtClean="0"/>
              <a:t> 4.</a:t>
            </a:r>
            <a:r>
              <a:rPr lang="en-US" b="1" dirty="0" smtClean="0"/>
              <a:t> Political Homogeneity</a:t>
            </a:r>
          </a:p>
          <a:p>
            <a:r>
              <a:rPr lang="en-US" dirty="0" smtClean="0"/>
              <a:t>Usually the members of council of ministers belong to the same party, hence share the same political ideology</a:t>
            </a:r>
          </a:p>
          <a:p>
            <a:r>
              <a:rPr lang="en-US" dirty="0" smtClean="0"/>
              <a:t>If coalition , members are bound to the consensus.  </a:t>
            </a:r>
          </a:p>
          <a:p>
            <a:pPr>
              <a:buNone/>
            </a:pPr>
            <a:r>
              <a:rPr lang="en-US" dirty="0" smtClean="0"/>
              <a:t> 5. </a:t>
            </a:r>
            <a:r>
              <a:rPr lang="en-US" b="1" dirty="0" smtClean="0"/>
              <a:t>Double Membership</a:t>
            </a:r>
          </a:p>
          <a:p>
            <a:r>
              <a:rPr lang="en-US" dirty="0" smtClean="0"/>
              <a:t>Ministers are the member of both the Legislature and executive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10541</TotalTime>
  <Words>3687</Words>
  <Application>Microsoft Office PowerPoint</Application>
  <PresentationFormat>On-screen Show (4:3)</PresentationFormat>
  <Paragraphs>476</Paragraphs>
  <Slides>103</Slides>
  <Notes>0</Notes>
  <HiddenSlides>0</HiddenSlides>
  <MMClips>0</MMClips>
  <ScaleCrop>false</ScaleCrop>
  <HeadingPairs>
    <vt:vector size="4" baseType="variant">
      <vt:variant>
        <vt:lpstr>Theme</vt:lpstr>
      </vt:variant>
      <vt:variant>
        <vt:i4>1</vt:i4>
      </vt:variant>
      <vt:variant>
        <vt:lpstr>Slide Titles</vt:lpstr>
      </vt:variant>
      <vt:variant>
        <vt:i4>103</vt:i4>
      </vt:variant>
    </vt:vector>
  </HeadingPairs>
  <TitlesOfParts>
    <vt:vector size="104" baseType="lpstr">
      <vt:lpstr>Office Theme</vt:lpstr>
      <vt:lpstr>Slide 1</vt:lpstr>
      <vt:lpstr>Constitution of  India</vt:lpstr>
      <vt:lpstr>Meaning  of Constitution </vt:lpstr>
      <vt:lpstr>Slide 4</vt:lpstr>
      <vt:lpstr>Slide 5</vt:lpstr>
      <vt:lpstr>Slide 6</vt:lpstr>
      <vt:lpstr>Slide 7</vt:lpstr>
      <vt:lpstr>Slide 8</vt:lpstr>
      <vt:lpstr>Slide 9</vt:lpstr>
      <vt:lpstr>                   CONSTITUTIONAL LAW</vt:lpstr>
      <vt:lpstr>CONSTITUTIONALISM</vt:lpstr>
      <vt:lpstr>Slide 12</vt:lpstr>
      <vt:lpstr>Slide 13</vt:lpstr>
      <vt:lpstr>Slide 14</vt:lpstr>
      <vt:lpstr>Slide 15</vt:lpstr>
      <vt:lpstr>Slide 16</vt:lpstr>
      <vt:lpstr>                           </vt:lpstr>
      <vt:lpstr>Historical Background of the Constituent Assembly</vt:lpstr>
      <vt:lpstr>Slide 19</vt:lpstr>
      <vt:lpstr>Slide 20</vt:lpstr>
      <vt:lpstr>Slide 21</vt:lpstr>
      <vt:lpstr>Slide 22</vt:lpstr>
      <vt:lpstr>Slide 23</vt:lpstr>
      <vt:lpstr>Slide 24</vt:lpstr>
      <vt:lpstr>Government of India Act, 1935</vt:lpstr>
      <vt:lpstr>FEATURES OF THE ACT</vt:lpstr>
      <vt:lpstr>Slide 27</vt:lpstr>
      <vt:lpstr>Slide 28</vt:lpstr>
      <vt:lpstr>Slide 29</vt:lpstr>
      <vt:lpstr>Slide 30</vt:lpstr>
      <vt:lpstr>Slide 31</vt:lpstr>
      <vt:lpstr>Slide 32</vt:lpstr>
      <vt:lpstr>Slide 33</vt:lpstr>
      <vt:lpstr>Slide 34</vt:lpstr>
      <vt:lpstr>Slide 35</vt:lpstr>
      <vt:lpstr>INDIAN INDEPENDENCE ACT, 1947</vt:lpstr>
      <vt:lpstr>                                       Features </vt:lpstr>
      <vt:lpstr>Slide 38</vt:lpstr>
      <vt:lpstr>ENFORCEMENT OF THE CONSTITUTION</vt:lpstr>
      <vt:lpstr>Salient features of the Constitution</vt:lpstr>
      <vt:lpstr>Slide 41</vt:lpstr>
      <vt:lpstr>Slide 42</vt:lpstr>
      <vt:lpstr>Slide 43</vt:lpstr>
      <vt:lpstr>Slide 44</vt:lpstr>
      <vt:lpstr>Slide 45</vt:lpstr>
      <vt:lpstr>Slide 46</vt:lpstr>
      <vt:lpstr>Slide 47</vt:lpstr>
      <vt:lpstr>Slide 48</vt:lpstr>
      <vt:lpstr>Slide 49</vt:lpstr>
      <vt:lpstr>                                     PREAMBLE</vt:lpstr>
      <vt:lpstr>Slide 51</vt:lpstr>
      <vt:lpstr>1. Source of the Constitution </vt:lpstr>
      <vt:lpstr>                          2.  Nature of Indian state </vt:lpstr>
      <vt:lpstr>Slide 54</vt:lpstr>
      <vt:lpstr>Slide 55</vt:lpstr>
      <vt:lpstr>Slide 56</vt:lpstr>
      <vt:lpstr>         3. Objectives of the Constitution</vt:lpstr>
      <vt:lpstr>                                          Justice </vt:lpstr>
      <vt:lpstr>                                             Liberty</vt:lpstr>
      <vt:lpstr>                                         Equality</vt:lpstr>
      <vt:lpstr>                                     Fraternity</vt:lpstr>
      <vt:lpstr>                      4.  Date of Adoption  </vt:lpstr>
      <vt:lpstr>            FUNDAMENTAL RIGHTS</vt:lpstr>
      <vt:lpstr>Slide 64</vt:lpstr>
      <vt:lpstr>Slide 65</vt:lpstr>
      <vt:lpstr>Slide 66</vt:lpstr>
      <vt:lpstr>                       1. Right of Equality</vt:lpstr>
      <vt:lpstr>Slide 68</vt:lpstr>
      <vt:lpstr>Slide 69</vt:lpstr>
      <vt:lpstr>                     2. RIGHT TO FREEDOM</vt:lpstr>
      <vt:lpstr>Slide 71</vt:lpstr>
      <vt:lpstr>Slide 72</vt:lpstr>
      <vt:lpstr>     3. RIGHT AGAINST EXPLOITATION</vt:lpstr>
      <vt:lpstr>Slide 74</vt:lpstr>
      <vt:lpstr>           4. FREEDOM OF RELIGION </vt:lpstr>
      <vt:lpstr>Slide 76</vt:lpstr>
      <vt:lpstr>5.CULTURAL AND EDUCATIONAL RIGHT</vt:lpstr>
      <vt:lpstr>Slide 78</vt:lpstr>
      <vt:lpstr>6.Right to Constitutional Remedies</vt:lpstr>
      <vt:lpstr> Fundamental duties</vt:lpstr>
      <vt:lpstr>Slide 81</vt:lpstr>
      <vt:lpstr>Slide 82</vt:lpstr>
      <vt:lpstr>Slide 83</vt:lpstr>
      <vt:lpstr>Slide 84</vt:lpstr>
      <vt:lpstr>Slide 85</vt:lpstr>
      <vt:lpstr>Slide 86</vt:lpstr>
      <vt:lpstr>Slide 87</vt:lpstr>
      <vt:lpstr>Slide 88</vt:lpstr>
      <vt:lpstr>Slide 89</vt:lpstr>
      <vt:lpstr>                                            Parts </vt:lpstr>
      <vt:lpstr>                       Socialistic Principles</vt:lpstr>
      <vt:lpstr>Slide 92</vt:lpstr>
      <vt:lpstr>Slide 93</vt:lpstr>
      <vt:lpstr>Slide 94</vt:lpstr>
      <vt:lpstr>PARLIAMENTARY SYSTEM</vt:lpstr>
      <vt:lpstr>Features </vt:lpstr>
      <vt:lpstr>Slide 97</vt:lpstr>
      <vt:lpstr>Slide 98</vt:lpstr>
      <vt:lpstr>Slide 99</vt:lpstr>
      <vt:lpstr>Slide 100</vt:lpstr>
      <vt:lpstr>                            FEDERAL SYSTEM</vt:lpstr>
      <vt:lpstr>Slide 102</vt:lpstr>
      <vt:lpstr>Slide 103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Meaning of constitution , constitutional law and constitutionalism</dc:title>
  <dc:creator>server56</dc:creator>
  <cp:lastModifiedBy>server56</cp:lastModifiedBy>
  <cp:revision>543</cp:revision>
  <dcterms:created xsi:type="dcterms:W3CDTF">2020-08-24T07:26:06Z</dcterms:created>
  <dcterms:modified xsi:type="dcterms:W3CDTF">2020-11-06T05:01:48Z</dcterms:modified>
</cp:coreProperties>
</file>