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6" r:id="rId3"/>
    <p:sldId id="287" r:id="rId4"/>
    <p:sldId id="288" r:id="rId5"/>
    <p:sldId id="310" r:id="rId6"/>
    <p:sldId id="312" r:id="rId7"/>
    <p:sldId id="311" r:id="rId8"/>
    <p:sldId id="289" r:id="rId9"/>
    <p:sldId id="290" r:id="rId10"/>
    <p:sldId id="291" r:id="rId11"/>
    <p:sldId id="292" r:id="rId12"/>
    <p:sldId id="293" r:id="rId13"/>
    <p:sldId id="295" r:id="rId14"/>
    <p:sldId id="296" r:id="rId15"/>
    <p:sldId id="297" r:id="rId16"/>
    <p:sldId id="298" r:id="rId17"/>
    <p:sldId id="299" r:id="rId18"/>
    <p:sldId id="313" r:id="rId19"/>
    <p:sldId id="314" r:id="rId20"/>
    <p:sldId id="316" r:id="rId21"/>
    <p:sldId id="315" r:id="rId22"/>
    <p:sldId id="317" r:id="rId23"/>
    <p:sldId id="318" r:id="rId24"/>
    <p:sldId id="301" r:id="rId25"/>
    <p:sldId id="302" r:id="rId26"/>
    <p:sldId id="303" r:id="rId27"/>
    <p:sldId id="304" r:id="rId28"/>
    <p:sldId id="305" r:id="rId29"/>
    <p:sldId id="306" r:id="rId30"/>
    <p:sldId id="307" r:id="rId31"/>
    <p:sldId id="308" r:id="rId32"/>
    <p:sldId id="309" r:id="rId33"/>
    <p:sldId id="319" r:id="rId34"/>
    <p:sldId id="320" r:id="rId35"/>
    <p:sldId id="321" r:id="rId36"/>
    <p:sldId id="284" r:id="rId37"/>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78" d="100"/>
          <a:sy n="78" d="100"/>
        </p:scale>
        <p:origin x="1459"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Divide and Conquer strategy</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(Heap Sort</a:t>
            </a:r>
            <a:r>
              <a:rPr lang="en-IN" altLang="en-US" sz="3200" dirty="0">
                <a:solidFill>
                  <a:srgbClr val="990000"/>
                </a:solidFill>
              </a:rPr>
              <a:t>)</a:t>
            </a:r>
            <a:endParaRPr lang="en-IN" altLang="en-US" sz="3200" b="1" dirty="0">
              <a:solidFill>
                <a:srgbClr val="000000"/>
              </a:solidFill>
            </a:endParaRPr>
          </a:p>
        </p:txBody>
      </p:sp>
      <p:sp>
        <p:nvSpPr>
          <p:cNvPr id="3" name="TextBox 2">
            <a:extLst>
              <a:ext uri="{FF2B5EF4-FFF2-40B4-BE49-F238E27FC236}">
                <a16:creationId xmlns:a16="http://schemas.microsoft.com/office/drawing/2014/main" id="{8A03402F-5382-4DDE-92D1-E01D1FE5F249}"/>
              </a:ext>
            </a:extLst>
          </p:cNvPr>
          <p:cNvSpPr txBox="1"/>
          <p:nvPr/>
        </p:nvSpPr>
        <p:spPr>
          <a:xfrm>
            <a:off x="3581887" y="4293096"/>
            <a:ext cx="3006337" cy="461665"/>
          </a:xfrm>
          <a:prstGeom prst="rect">
            <a:avLst/>
          </a:prstGeom>
          <a:noFill/>
        </p:spPr>
        <p:txBody>
          <a:bodyPr wrap="square">
            <a:spAutoFit/>
          </a:bodyPr>
          <a:lstStyle/>
          <a:p>
            <a:r>
              <a:rPr lang="en-IN" altLang="en-US" sz="2400" b="1" dirty="0">
                <a:solidFill>
                  <a:srgbClr val="000000"/>
                </a:solidFill>
              </a:rPr>
              <a:t>Lecture -18 - 20</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a:extLst>
              <a:ext uri="{FF2B5EF4-FFF2-40B4-BE49-F238E27FC236}">
                <a16:creationId xmlns:a16="http://schemas.microsoft.com/office/drawing/2014/main" id="{E41509F0-199A-4B2E-8C6F-4B0065D7F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052513"/>
            <a:ext cx="45593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5">
            <a:extLst>
              <a:ext uri="{FF2B5EF4-FFF2-40B4-BE49-F238E27FC236}">
                <a16:creationId xmlns:a16="http://schemas.microsoft.com/office/drawing/2014/main" id="{AB0CAAA7-764D-4522-ACC4-E646A2242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755967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a:extLst>
              <a:ext uri="{FF2B5EF4-FFF2-40B4-BE49-F238E27FC236}">
                <a16:creationId xmlns:a16="http://schemas.microsoft.com/office/drawing/2014/main" id="{413A4C36-22BE-4D58-B56D-F76CFAB2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691197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a:extLst>
              <a:ext uri="{FF2B5EF4-FFF2-40B4-BE49-F238E27FC236}">
                <a16:creationId xmlns:a16="http://schemas.microsoft.com/office/drawing/2014/main" id="{8AB03C2A-EC92-4965-A5D8-F7B073545F4E}"/>
              </a:ext>
            </a:extLst>
          </p:cNvPr>
          <p:cNvSpPr>
            <a:spLocks noChangeArrowheads="1"/>
          </p:cNvSpPr>
          <p:nvPr/>
        </p:nvSpPr>
        <p:spPr bwMode="auto">
          <a:xfrm>
            <a:off x="2555875" y="765175"/>
            <a:ext cx="4138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Building a heap</a:t>
            </a:r>
          </a:p>
        </p:txBody>
      </p:sp>
      <p:pic>
        <p:nvPicPr>
          <p:cNvPr id="79878" name="Picture 6">
            <a:extLst>
              <a:ext uri="{FF2B5EF4-FFF2-40B4-BE49-F238E27FC236}">
                <a16:creationId xmlns:a16="http://schemas.microsoft.com/office/drawing/2014/main" id="{57D79CD7-5729-4FDB-8B23-FFAA8D14E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559050"/>
            <a:ext cx="770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55FCD3A-4711-4011-B5FB-F2FCC55F5FCF}"/>
              </a:ext>
            </a:extLst>
          </p:cNvPr>
          <p:cNvSpPr>
            <a:spLocks noGrp="1" noChangeArrowheads="1"/>
          </p:cNvSpPr>
          <p:nvPr>
            <p:ph type="title"/>
          </p:nvPr>
        </p:nvSpPr>
        <p:spPr>
          <a:xfrm>
            <a:off x="468313" y="549275"/>
            <a:ext cx="8229600" cy="792163"/>
          </a:xfrm>
        </p:spPr>
        <p:txBody>
          <a:bodyPr/>
          <a:lstStyle/>
          <a:p>
            <a:r>
              <a:rPr lang="en-US" altLang="en-US" sz="4000" b="1">
                <a:solidFill>
                  <a:srgbClr val="000000"/>
                </a:solidFill>
              </a:rPr>
              <a:t>Example</a:t>
            </a:r>
            <a:endParaRPr lang="en-IN" altLang="en-US" sz="4000" b="1">
              <a:solidFill>
                <a:srgbClr val="000000"/>
              </a:solidFill>
            </a:endParaRPr>
          </a:p>
        </p:txBody>
      </p:sp>
      <p:sp>
        <p:nvSpPr>
          <p:cNvPr id="80901" name="Rectangle 5">
            <a:extLst>
              <a:ext uri="{FF2B5EF4-FFF2-40B4-BE49-F238E27FC236}">
                <a16:creationId xmlns:a16="http://schemas.microsoft.com/office/drawing/2014/main" id="{1409DFD1-827B-4379-A2AD-867A14419E2C}"/>
              </a:ext>
            </a:extLst>
          </p:cNvPr>
          <p:cNvSpPr>
            <a:spLocks noChangeArrowheads="1"/>
          </p:cNvSpPr>
          <p:nvPr/>
        </p:nvSpPr>
        <p:spPr bwMode="auto">
          <a:xfrm>
            <a:off x="684213" y="1125538"/>
            <a:ext cx="7920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IN" altLang="en-US">
                <a:solidFill>
                  <a:srgbClr val="000000"/>
                </a:solidFill>
              </a:rPr>
              <a:t>Building a max-heap from the following unsorted array results in the</a:t>
            </a:r>
          </a:p>
          <a:p>
            <a:r>
              <a:rPr lang="en-IN" altLang="en-US">
                <a:solidFill>
                  <a:srgbClr val="000000"/>
                </a:solidFill>
              </a:rPr>
              <a:t>first heap example.</a:t>
            </a:r>
          </a:p>
        </p:txBody>
      </p:sp>
      <p:pic>
        <p:nvPicPr>
          <p:cNvPr id="80902" name="Picture 6">
            <a:extLst>
              <a:ext uri="{FF2B5EF4-FFF2-40B4-BE49-F238E27FC236}">
                <a16:creationId xmlns:a16="http://schemas.microsoft.com/office/drawing/2014/main" id="{1F425FDD-ABF8-4B1D-8B44-1D22CE2A4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7750175"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a:extLst>
              <a:ext uri="{FF2B5EF4-FFF2-40B4-BE49-F238E27FC236}">
                <a16:creationId xmlns:a16="http://schemas.microsoft.com/office/drawing/2014/main" id="{6869FA64-9D20-4635-8D8F-3BE317BF0442}"/>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27088" y="1196975"/>
            <a:ext cx="7561262" cy="3816350"/>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a:extLst>
              <a:ext uri="{FF2B5EF4-FFF2-40B4-BE49-F238E27FC236}">
                <a16:creationId xmlns:a16="http://schemas.microsoft.com/office/drawing/2014/main" id="{E8AD9E3B-1E55-44AA-B889-9E300DFD6281}"/>
              </a:ext>
            </a:extLst>
          </p:cNvPr>
          <p:cNvSpPr>
            <a:spLocks noChangeArrowheads="1"/>
          </p:cNvSpPr>
          <p:nvPr/>
        </p:nvSpPr>
        <p:spPr bwMode="auto">
          <a:xfrm>
            <a:off x="2771775" y="692150"/>
            <a:ext cx="3211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t>Correctness</a:t>
            </a:r>
          </a:p>
        </p:txBody>
      </p:sp>
      <p:sp>
        <p:nvSpPr>
          <p:cNvPr id="82949" name="Rectangle 5">
            <a:extLst>
              <a:ext uri="{FF2B5EF4-FFF2-40B4-BE49-F238E27FC236}">
                <a16:creationId xmlns:a16="http://schemas.microsoft.com/office/drawing/2014/main" id="{C224515C-54FD-404B-8275-987F2C339146}"/>
              </a:ext>
            </a:extLst>
          </p:cNvPr>
          <p:cNvSpPr>
            <a:spLocks noChangeArrowheads="1"/>
          </p:cNvSpPr>
          <p:nvPr/>
        </p:nvSpPr>
        <p:spPr bwMode="auto">
          <a:xfrm>
            <a:off x="900113" y="1412875"/>
            <a:ext cx="1736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b="1"/>
              <a:t>Initialization:</a:t>
            </a:r>
          </a:p>
        </p:txBody>
      </p:sp>
      <p:sp>
        <p:nvSpPr>
          <p:cNvPr id="82950" name="Rectangle 6">
            <a:extLst>
              <a:ext uri="{FF2B5EF4-FFF2-40B4-BE49-F238E27FC236}">
                <a16:creationId xmlns:a16="http://schemas.microsoft.com/office/drawing/2014/main" id="{E5ACD261-2DBE-4828-99E8-FC6AD48E10B9}"/>
              </a:ext>
            </a:extLst>
          </p:cNvPr>
          <p:cNvSpPr>
            <a:spLocks noChangeArrowheads="1"/>
          </p:cNvSpPr>
          <p:nvPr/>
        </p:nvSpPr>
        <p:spPr bwMode="auto">
          <a:xfrm>
            <a:off x="971550" y="1844675"/>
            <a:ext cx="748823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b="1"/>
              <a:t>Initialization:</a:t>
            </a:r>
            <a:r>
              <a:rPr lang="en-IN" altLang="en-US"/>
              <a:t>we know that each node                            . . . , </a:t>
            </a:r>
            <a:r>
              <a:rPr lang="en-IN" altLang="en-US" i="1"/>
              <a:t>n </a:t>
            </a:r>
            <a:r>
              <a:rPr lang="en-IN" altLang="en-US"/>
              <a:t>is a leaf, which is the root of a trivial max-heap. Since </a:t>
            </a:r>
            <a:r>
              <a:rPr lang="en-IN" altLang="en-US" i="1"/>
              <a:t>i </a:t>
            </a:r>
            <a:r>
              <a:rPr lang="en-IN" altLang="en-US"/>
              <a:t>=        before the first iteration of the </a:t>
            </a:r>
            <a:r>
              <a:rPr lang="en-IN" altLang="en-US" b="1"/>
              <a:t>for </a:t>
            </a:r>
            <a:r>
              <a:rPr lang="en-IN" altLang="en-US"/>
              <a:t>loop, the invariant is initially true.</a:t>
            </a:r>
          </a:p>
        </p:txBody>
      </p:sp>
      <p:graphicFrame>
        <p:nvGraphicFramePr>
          <p:cNvPr id="82951" name="Object 7">
            <a:extLst>
              <a:ext uri="{FF2B5EF4-FFF2-40B4-BE49-F238E27FC236}">
                <a16:creationId xmlns:a16="http://schemas.microsoft.com/office/drawing/2014/main" id="{A369E8F8-382C-4847-AB8F-2C80C6D196BC}"/>
              </a:ext>
            </a:extLst>
          </p:cNvPr>
          <p:cNvGraphicFramePr>
            <a:graphicFrameLocks noGrp="1" noChangeAspect="1"/>
          </p:cNvGraphicFramePr>
          <p:nvPr>
            <p:ph sz="half" idx="1"/>
          </p:nvPr>
        </p:nvGraphicFramePr>
        <p:xfrm>
          <a:off x="2419350" y="3740150"/>
          <a:ext cx="114300" cy="215900"/>
        </p:xfrm>
        <a:graphic>
          <a:graphicData uri="http://schemas.openxmlformats.org/presentationml/2006/ole">
            <mc:AlternateContent xmlns:mc="http://schemas.openxmlformats.org/markup-compatibility/2006">
              <mc:Choice xmlns:v="urn:schemas-microsoft-com:vml" Requires="v">
                <p:oleObj spid="_x0000_s83008" name="Equation" r:id="rId3" imgW="114120" imgH="215640" progId="Equation.3">
                  <p:embed/>
                </p:oleObj>
              </mc:Choice>
              <mc:Fallback>
                <p:oleObj name="Equation" r:id="rId3"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7401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9">
            <a:extLst>
              <a:ext uri="{FF2B5EF4-FFF2-40B4-BE49-F238E27FC236}">
                <a16:creationId xmlns:a16="http://schemas.microsoft.com/office/drawing/2014/main" id="{F6C023C1-C6EF-4B09-8C75-1B352B166394}"/>
              </a:ext>
            </a:extLst>
          </p:cNvPr>
          <p:cNvGraphicFramePr>
            <a:graphicFrameLocks noGrp="1" noChangeAspect="1"/>
          </p:cNvGraphicFramePr>
          <p:nvPr>
            <p:ph sz="quarter" idx="2"/>
          </p:nvPr>
        </p:nvGraphicFramePr>
        <p:xfrm>
          <a:off x="5148263" y="1989138"/>
          <a:ext cx="1944687" cy="357187"/>
        </p:xfrm>
        <a:graphic>
          <a:graphicData uri="http://schemas.openxmlformats.org/presentationml/2006/ole">
            <mc:AlternateContent xmlns:mc="http://schemas.openxmlformats.org/markup-compatibility/2006">
              <mc:Choice xmlns:v="urn:schemas-microsoft-com:vml" Requires="v">
                <p:oleObj spid="_x0000_s83009" name="Equation" r:id="rId5" imgW="1244520" imgH="228600" progId="Equation.3">
                  <p:embed/>
                </p:oleObj>
              </mc:Choice>
              <mc:Fallback>
                <p:oleObj name="Equation" r:id="rId5" imgW="124452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989138"/>
                        <a:ext cx="19446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6" name="Object 12">
            <a:extLst>
              <a:ext uri="{FF2B5EF4-FFF2-40B4-BE49-F238E27FC236}">
                <a16:creationId xmlns:a16="http://schemas.microsoft.com/office/drawing/2014/main" id="{9FB49527-0122-4C99-B39F-412EA74EC2D6}"/>
              </a:ext>
            </a:extLst>
          </p:cNvPr>
          <p:cNvGraphicFramePr>
            <a:graphicFrameLocks noGrp="1" noChangeAspect="1"/>
          </p:cNvGraphicFramePr>
          <p:nvPr>
            <p:ph sz="quarter" idx="3"/>
          </p:nvPr>
        </p:nvGraphicFramePr>
        <p:xfrm>
          <a:off x="6443663" y="2349500"/>
          <a:ext cx="647700" cy="365125"/>
        </p:xfrm>
        <a:graphic>
          <a:graphicData uri="http://schemas.openxmlformats.org/presentationml/2006/ole">
            <mc:AlternateContent xmlns:mc="http://schemas.openxmlformats.org/markup-compatibility/2006">
              <mc:Choice xmlns:v="urn:schemas-microsoft-com:vml" Requires="v">
                <p:oleObj spid="_x0000_s83010" name="Equation" r:id="rId7" imgW="406080" imgH="228600" progId="Equation.3">
                  <p:embed/>
                </p:oleObj>
              </mc:Choice>
              <mc:Fallback>
                <p:oleObj name="Equation" r:id="rId7" imgW="40608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2349500"/>
                        <a:ext cx="647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Rectangle 15">
            <a:extLst>
              <a:ext uri="{FF2B5EF4-FFF2-40B4-BE49-F238E27FC236}">
                <a16:creationId xmlns:a16="http://schemas.microsoft.com/office/drawing/2014/main" id="{2EA492C9-3548-4298-8778-B8D3DE5DDC75}"/>
              </a:ext>
            </a:extLst>
          </p:cNvPr>
          <p:cNvSpPr>
            <a:spLocks noChangeArrowheads="1"/>
          </p:cNvSpPr>
          <p:nvPr/>
        </p:nvSpPr>
        <p:spPr bwMode="auto">
          <a:xfrm>
            <a:off x="971550" y="3195638"/>
            <a:ext cx="74882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IN" altLang="en-US" b="1"/>
              <a:t>Maintenance: </a:t>
            </a:r>
            <a:r>
              <a:rPr lang="en-IN" altLang="en-US"/>
              <a:t>Children of node </a:t>
            </a:r>
            <a:r>
              <a:rPr lang="en-IN" altLang="en-US" i="1"/>
              <a:t>i </a:t>
            </a:r>
            <a:r>
              <a:rPr lang="en-IN" altLang="en-US"/>
              <a:t>are indexed higher than </a:t>
            </a:r>
            <a:r>
              <a:rPr lang="en-IN" altLang="en-US" i="1"/>
              <a:t>i </a:t>
            </a:r>
            <a:r>
              <a:rPr lang="en-IN" altLang="en-US"/>
              <a:t>, so by the loop invariant, they are both roots of max-heaps. Correctly assuming that </a:t>
            </a:r>
            <a:r>
              <a:rPr lang="en-IN" altLang="en-US" i="1"/>
              <a:t>i</a:t>
            </a:r>
            <a:r>
              <a:rPr lang="en-IN" altLang="en-US"/>
              <a:t>+1</a:t>
            </a:r>
            <a:r>
              <a:rPr lang="en-IN" altLang="en-US" i="1"/>
              <a:t>, i</a:t>
            </a:r>
            <a:r>
              <a:rPr lang="en-IN" altLang="en-US"/>
              <a:t>+2</a:t>
            </a:r>
            <a:r>
              <a:rPr lang="en-IN" altLang="en-US" i="1"/>
              <a:t>, . . . , n </a:t>
            </a:r>
            <a:r>
              <a:rPr lang="en-IN" altLang="en-US"/>
              <a:t>are all roots of max-heaps, MAX-HEAPIFY makes node </a:t>
            </a:r>
            <a:r>
              <a:rPr lang="en-IN" altLang="en-US" i="1"/>
              <a:t>i </a:t>
            </a:r>
            <a:r>
              <a:rPr lang="en-IN" altLang="en-US"/>
              <a:t>a max-heap root. Decrementing </a:t>
            </a:r>
            <a:r>
              <a:rPr lang="en-IN" altLang="en-US" i="1"/>
              <a:t>i </a:t>
            </a:r>
            <a:r>
              <a:rPr lang="en-IN" altLang="en-US"/>
              <a:t>re-establishes the loop invariant at each iteration.</a:t>
            </a:r>
          </a:p>
          <a:p>
            <a:pPr>
              <a:lnSpc>
                <a:spcPct val="120000"/>
              </a:lnSpc>
            </a:pPr>
            <a:endParaRPr lang="en-IN" altLang="en-US" b="1"/>
          </a:p>
          <a:p>
            <a:pPr>
              <a:lnSpc>
                <a:spcPct val="120000"/>
              </a:lnSpc>
            </a:pPr>
            <a:r>
              <a:rPr lang="en-IN" altLang="en-US" b="1"/>
              <a:t>Termination: </a:t>
            </a:r>
            <a:r>
              <a:rPr lang="en-IN" altLang="en-US"/>
              <a:t>When </a:t>
            </a:r>
            <a:r>
              <a:rPr lang="en-IN" altLang="en-US" i="1"/>
              <a:t>i </a:t>
            </a:r>
            <a:r>
              <a:rPr lang="en-IN" altLang="en-US"/>
              <a:t>= 0, the loop terminates. By the loop invariant, each node, notably node 1, is the root of a max-heap.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a:extLst>
              <a:ext uri="{FF2B5EF4-FFF2-40B4-BE49-F238E27FC236}">
                <a16:creationId xmlns:a16="http://schemas.microsoft.com/office/drawing/2014/main" id="{722E819F-44CE-4775-A4B2-B3F086E10A84}"/>
              </a:ext>
            </a:extLst>
          </p:cNvPr>
          <p:cNvSpPr>
            <a:spLocks noChangeArrowheads="1"/>
          </p:cNvSpPr>
          <p:nvPr/>
        </p:nvSpPr>
        <p:spPr bwMode="auto">
          <a:xfrm>
            <a:off x="3276600" y="69215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Analysis</a:t>
            </a:r>
          </a:p>
        </p:txBody>
      </p:sp>
      <p:sp>
        <p:nvSpPr>
          <p:cNvPr id="83973" name="Rectangle 5">
            <a:extLst>
              <a:ext uri="{FF2B5EF4-FFF2-40B4-BE49-F238E27FC236}">
                <a16:creationId xmlns:a16="http://schemas.microsoft.com/office/drawing/2014/main" id="{B945E08C-5664-45DE-AF80-66DEF1A96622}"/>
              </a:ext>
            </a:extLst>
          </p:cNvPr>
          <p:cNvSpPr>
            <a:spLocks noChangeArrowheads="1"/>
          </p:cNvSpPr>
          <p:nvPr/>
        </p:nvSpPr>
        <p:spPr bwMode="auto">
          <a:xfrm>
            <a:off x="755650" y="1557338"/>
            <a:ext cx="777716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sz="2800">
                <a:solidFill>
                  <a:srgbClr val="000000"/>
                </a:solidFill>
              </a:rPr>
              <a:t>• </a:t>
            </a:r>
            <a:r>
              <a:rPr lang="en-IN" altLang="en-US" sz="2800" b="1">
                <a:solidFill>
                  <a:srgbClr val="000000"/>
                </a:solidFill>
              </a:rPr>
              <a:t>Simple bound: </a:t>
            </a:r>
            <a:r>
              <a:rPr lang="en-IN" altLang="en-US" sz="2800">
                <a:solidFill>
                  <a:srgbClr val="000000"/>
                </a:solidFill>
              </a:rPr>
              <a:t>O(n) calls to MAX-HEAPIFY, each of which takes O(lg n) time ⇒ O(n lg n).</a:t>
            </a:r>
          </a:p>
        </p:txBody>
      </p:sp>
      <mc:AlternateContent xmlns:mc="http://schemas.openxmlformats.org/markup-compatibility/2006" xmlns:a14="http://schemas.microsoft.com/office/drawing/2010/main">
        <mc:Choice Requires="a14">
          <p:sp>
            <p:nvSpPr>
              <p:cNvPr id="83974" name="Rectangle 6">
                <a:extLst>
                  <a:ext uri="{FF2B5EF4-FFF2-40B4-BE49-F238E27FC236}">
                    <a16:creationId xmlns:a16="http://schemas.microsoft.com/office/drawing/2014/main" id="{32A3CDBB-2D10-49BA-9B13-B0134124C98D}"/>
                  </a:ext>
                </a:extLst>
              </p:cNvPr>
              <p:cNvSpPr>
                <a:spLocks noChangeArrowheads="1"/>
              </p:cNvSpPr>
              <p:nvPr/>
            </p:nvSpPr>
            <p:spPr bwMode="auto">
              <a:xfrm>
                <a:off x="791368" y="3151187"/>
                <a:ext cx="7705725" cy="2078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lnSpc>
                    <a:spcPct val="130000"/>
                  </a:lnSpc>
                </a:pPr>
                <a:r>
                  <a:rPr lang="en-IN" altLang="en-US" sz="3200" dirty="0">
                    <a:solidFill>
                      <a:srgbClr val="000000"/>
                    </a:solidFill>
                  </a:rPr>
                  <a:t>•</a:t>
                </a:r>
                <a:r>
                  <a:rPr lang="en-IN" altLang="en-US" sz="2800" b="1" dirty="0">
                    <a:solidFill>
                      <a:srgbClr val="000000"/>
                    </a:solidFill>
                  </a:rPr>
                  <a:t>Tighter analysis observation</a:t>
                </a:r>
                <a:r>
                  <a:rPr lang="en-IN" altLang="en-US" sz="2800" dirty="0">
                    <a:solidFill>
                      <a:srgbClr val="000000"/>
                    </a:solidFill>
                  </a:rPr>
                  <a:t>: </a:t>
                </a:r>
              </a:p>
              <a:p>
                <a:pPr algn="just">
                  <a:lnSpc>
                    <a:spcPct val="130000"/>
                  </a:lnSpc>
                </a:pPr>
                <a:r>
                  <a:rPr lang="en-IN" altLang="en-US" sz="2800" dirty="0">
                    <a:solidFill>
                      <a:srgbClr val="000000"/>
                    </a:solidFill>
                  </a:rPr>
                  <a:t>An n element heap has height </a:t>
                </a:r>
                <a14:m>
                  <m:oMath xmlns:m="http://schemas.openxmlformats.org/officeDocument/2006/math">
                    <m:d>
                      <m:dPr>
                        <m:begChr m:val="⌊"/>
                        <m:endChr m:val="⌋"/>
                        <m:ctrlPr>
                          <a:rPr lang="en-IN" altLang="en-US" sz="2800" i="1" smtClean="0">
                            <a:solidFill>
                              <a:srgbClr val="000000"/>
                            </a:solidFill>
                            <a:latin typeface="Cambria Math" panose="02040503050406030204" pitchFamily="18" charset="0"/>
                          </a:rPr>
                        </m:ctrlPr>
                      </m:dPr>
                      <m:e>
                        <m:func>
                          <m:funcPr>
                            <m:ctrlPr>
                              <a:rPr lang="en-US" altLang="en-US" sz="2800" b="0" i="1" smtClean="0">
                                <a:solidFill>
                                  <a:srgbClr val="000000"/>
                                </a:solidFill>
                                <a:latin typeface="Cambria Math" panose="02040503050406030204" pitchFamily="18" charset="0"/>
                              </a:rPr>
                            </m:ctrlPr>
                          </m:funcPr>
                          <m:fName>
                            <m:r>
                              <m:rPr>
                                <m:sty m:val="p"/>
                              </m:rPr>
                              <a:rPr lang="en-US" altLang="en-US" sz="2800" b="0" i="0" smtClean="0">
                                <a:solidFill>
                                  <a:srgbClr val="000000"/>
                                </a:solidFill>
                                <a:latin typeface="Cambria Math" panose="02040503050406030204" pitchFamily="18" charset="0"/>
                              </a:rPr>
                              <m:t>log</m:t>
                            </m:r>
                          </m:fName>
                          <m:e>
                            <m:r>
                              <a:rPr lang="en-US" altLang="en-US" sz="2800" b="0" i="1" smtClean="0">
                                <a:solidFill>
                                  <a:srgbClr val="000000"/>
                                </a:solidFill>
                                <a:latin typeface="Cambria Math" panose="02040503050406030204" pitchFamily="18" charset="0"/>
                              </a:rPr>
                              <m:t>𝑛</m:t>
                            </m:r>
                          </m:e>
                        </m:func>
                      </m:e>
                    </m:d>
                  </m:oMath>
                </a14:m>
                <a:r>
                  <a:rPr lang="en-IN" altLang="en-US" sz="2800" dirty="0">
                    <a:solidFill>
                      <a:srgbClr val="000000"/>
                    </a:solidFill>
                  </a:rPr>
                  <a:t> and at most </a:t>
                </a:r>
                <a14:m>
                  <m:oMath xmlns:m="http://schemas.openxmlformats.org/officeDocument/2006/math">
                    <m:d>
                      <m:dPr>
                        <m:begChr m:val="⌈"/>
                        <m:endChr m:val="⌉"/>
                        <m:ctrlPr>
                          <a:rPr lang="en-IN" altLang="en-US" sz="2800" i="1">
                            <a:solidFill>
                              <a:srgbClr val="000000"/>
                            </a:solidFill>
                            <a:latin typeface="Cambria Math" panose="02040503050406030204" pitchFamily="18" charset="0"/>
                          </a:rPr>
                        </m:ctrlPr>
                      </m:dPr>
                      <m:e>
                        <m:f>
                          <m:fPr>
                            <m:ctrlPr>
                              <a:rPr lang="en-IN" altLang="en-US" sz="2800" i="1">
                                <a:solidFill>
                                  <a:srgbClr val="000000"/>
                                </a:solidFill>
                                <a:latin typeface="Cambria Math" panose="02040503050406030204" pitchFamily="18" charset="0"/>
                              </a:rPr>
                            </m:ctrlPr>
                          </m:fPr>
                          <m:num>
                            <m:r>
                              <a:rPr lang="en-US" altLang="en-US" sz="2800" i="1">
                                <a:solidFill>
                                  <a:srgbClr val="000000"/>
                                </a:solidFill>
                                <a:latin typeface="Cambria Math" panose="02040503050406030204" pitchFamily="18" charset="0"/>
                              </a:rPr>
                              <m:t>𝑛</m:t>
                            </m:r>
                          </m:num>
                          <m:den>
                            <m:sSup>
                              <m:sSupPr>
                                <m:ctrlPr>
                                  <a:rPr lang="en-IN" altLang="en-US" sz="2800" i="1">
                                    <a:solidFill>
                                      <a:srgbClr val="000000"/>
                                    </a:solidFill>
                                    <a:latin typeface="Cambria Math" panose="02040503050406030204" pitchFamily="18" charset="0"/>
                                  </a:rPr>
                                </m:ctrlPr>
                              </m:sSupPr>
                              <m:e>
                                <m:r>
                                  <a:rPr lang="en-US" altLang="en-US" sz="2800" i="1">
                                    <a:solidFill>
                                      <a:srgbClr val="000000"/>
                                    </a:solidFill>
                                    <a:latin typeface="Cambria Math" panose="02040503050406030204" pitchFamily="18" charset="0"/>
                                  </a:rPr>
                                  <m:t>2</m:t>
                                </m:r>
                              </m:e>
                              <m:sup>
                                <m:r>
                                  <a:rPr lang="en-US" altLang="en-US" sz="2800" i="1">
                                    <a:solidFill>
                                      <a:srgbClr val="000000"/>
                                    </a:solidFill>
                                    <a:latin typeface="Cambria Math" panose="02040503050406030204" pitchFamily="18" charset="0"/>
                                  </a:rPr>
                                  <m:t>h</m:t>
                                </m:r>
                              </m:sup>
                            </m:sSup>
                            <m:r>
                              <a:rPr lang="en-US" altLang="en-US" sz="2800" i="1">
                                <a:solidFill>
                                  <a:srgbClr val="000000"/>
                                </a:solidFill>
                                <a:latin typeface="Cambria Math" panose="02040503050406030204" pitchFamily="18" charset="0"/>
                              </a:rPr>
                              <m:t>+1</m:t>
                            </m:r>
                          </m:den>
                        </m:f>
                      </m:e>
                    </m:d>
                  </m:oMath>
                </a14:m>
                <a:r>
                  <a:rPr lang="en-IN" altLang="en-US" sz="2800" dirty="0">
                    <a:solidFill>
                      <a:srgbClr val="000000"/>
                    </a:solidFill>
                  </a:rPr>
                  <a:t> nodes of any height h.</a:t>
                </a:r>
              </a:p>
            </p:txBody>
          </p:sp>
        </mc:Choice>
        <mc:Fallback xmlns="">
          <p:sp>
            <p:nvSpPr>
              <p:cNvPr id="83974" name="Rectangle 6">
                <a:extLst>
                  <a:ext uri="{FF2B5EF4-FFF2-40B4-BE49-F238E27FC236}">
                    <a16:creationId xmlns:a16="http://schemas.microsoft.com/office/drawing/2014/main" id="{32A3CDBB-2D10-49BA-9B13-B0134124C98D}"/>
                  </a:ext>
                </a:extLst>
              </p:cNvPr>
              <p:cNvSpPr>
                <a:spLocks noRot="1" noChangeAspect="1" noMove="1" noResize="1" noEditPoints="1" noAdjustHandles="1" noChangeArrowheads="1" noChangeShapeType="1" noTextEdit="1"/>
              </p:cNvSpPr>
              <p:nvPr/>
            </p:nvSpPr>
            <p:spPr bwMode="auto">
              <a:xfrm>
                <a:off x="791368" y="3151187"/>
                <a:ext cx="7705725" cy="2078774"/>
              </a:xfrm>
              <a:prstGeom prst="rect">
                <a:avLst/>
              </a:prstGeom>
              <a:blipFill>
                <a:blip r:embed="rId2"/>
                <a:stretch>
                  <a:fillRect l="-2057" t="-293" r="-1582" b="-17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5E2C-5F24-43FE-BED1-68DCB7B9CD71}"/>
              </a:ext>
            </a:extLst>
          </p:cNvPr>
          <p:cNvSpPr>
            <a:spLocks noGrp="1"/>
          </p:cNvSpPr>
          <p:nvPr>
            <p:ph type="title"/>
          </p:nvPr>
        </p:nvSpPr>
        <p:spPr>
          <a:xfrm>
            <a:off x="492275" y="392553"/>
            <a:ext cx="8229600" cy="1143000"/>
          </a:xfrm>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3B3836-5425-4543-AB7A-D22FE3710EB1}"/>
                  </a:ext>
                </a:extLst>
              </p:cNvPr>
              <p:cNvSpPr>
                <a:spLocks noGrp="1"/>
              </p:cNvSpPr>
              <p:nvPr>
                <p:ph idx="1"/>
              </p:nvPr>
            </p:nvSpPr>
            <p:spPr>
              <a:xfrm>
                <a:off x="807794" y="2088669"/>
                <a:ext cx="3808990" cy="1544738"/>
              </a:xfrm>
            </p:spPr>
            <p:txBody>
              <a:bodyPr/>
              <a:lstStyle/>
              <a:p>
                <a:pPr marL="0" indent="0">
                  <a:buNone/>
                </a:pPr>
                <a:r>
                  <a:rPr lang="en-US" sz="2200" b="1" cap="small" dirty="0">
                    <a:solidFill>
                      <a:srgbClr val="000000"/>
                    </a:solidFill>
                    <a:latin typeface="Cambria Math" panose="02040503050406030204" pitchFamily="18" charset="0"/>
                    <a:ea typeface="Cambria Math" panose="02040503050406030204" pitchFamily="18" charset="0"/>
                  </a:rPr>
                  <a:t>Build-Max-Heap</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A,n</a:t>
                </a:r>
                <a:r>
                  <a:rPr lang="en-US" sz="2200" b="1" dirty="0">
                    <a:solidFill>
                      <a:srgbClr val="000000"/>
                    </a:solidFill>
                    <a:latin typeface="Cambria Math" panose="02040503050406030204" pitchFamily="18" charset="0"/>
                    <a:ea typeface="Cambria Math" panose="02040503050406030204" pitchFamily="18" charset="0"/>
                  </a:rPr>
                  <a:t>)</a:t>
                </a:r>
              </a:p>
              <a:p>
                <a:pPr marL="0" indent="0">
                  <a:buNone/>
                </a:pPr>
                <a:r>
                  <a:rPr lang="en-US" sz="2200"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sz="2200" b="1" i="1" smtClean="0">
                        <a:solidFill>
                          <a:srgbClr val="000000"/>
                        </a:solidFill>
                        <a:latin typeface="Cambria Math" panose="02040503050406030204" pitchFamily="18" charset="0"/>
                        <a:ea typeface="Cambria Math" panose="02040503050406030204" pitchFamily="18" charset="0"/>
                      </a:rPr>
                      <m:t>𝒇𝒐𝒓</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𝒊</m:t>
                    </m:r>
                    <m:r>
                      <a:rPr lang="en-US" sz="2200" b="1" i="1" smtClean="0">
                        <a:solidFill>
                          <a:srgbClr val="000000"/>
                        </a:solidFill>
                        <a:latin typeface="Cambria Math" panose="02040503050406030204" pitchFamily="18" charset="0"/>
                        <a:ea typeface="Cambria Math" panose="02040503050406030204" pitchFamily="18" charset="0"/>
                      </a:rPr>
                      <m:t>←</m:t>
                    </m:r>
                    <m:d>
                      <m:dPr>
                        <m:begChr m:val="⌊"/>
                        <m:endChr m:val="⌋"/>
                        <m:ctrlPr>
                          <a:rPr lang="en-US" sz="2200" b="1" i="1" smtClean="0">
                            <a:solidFill>
                              <a:srgbClr val="000000"/>
                            </a:solidFill>
                            <a:latin typeface="Cambria Math" panose="02040503050406030204" pitchFamily="18" charset="0"/>
                            <a:ea typeface="Cambria Math" panose="02040503050406030204" pitchFamily="18" charset="0"/>
                          </a:rPr>
                        </m:ctrlPr>
                      </m:dPr>
                      <m:e>
                        <m:r>
                          <a:rPr lang="en-US" sz="2200" b="1" i="1" smtClean="0">
                            <a:solidFill>
                              <a:srgbClr val="000000"/>
                            </a:solidFill>
                            <a:latin typeface="Cambria Math" panose="02040503050406030204" pitchFamily="18" charset="0"/>
                            <a:ea typeface="Cambria Math" panose="02040503050406030204" pitchFamily="18" charset="0"/>
                          </a:rPr>
                          <m:t>𝒏</m:t>
                        </m:r>
                        <m:r>
                          <a:rPr lang="en-US" sz="2200" b="1" i="1" smtClean="0">
                            <a:solidFill>
                              <a:srgbClr val="000000"/>
                            </a:solidFill>
                            <a:latin typeface="Cambria Math" panose="02040503050406030204" pitchFamily="18" charset="0"/>
                            <a:ea typeface="Cambria Math" panose="02040503050406030204" pitchFamily="18" charset="0"/>
                          </a:rPr>
                          <m:t>/</m:t>
                        </m:r>
                        <m:r>
                          <a:rPr lang="en-US" sz="2200" b="1" i="1" smtClean="0">
                            <a:solidFill>
                              <a:srgbClr val="000000"/>
                            </a:solidFill>
                            <a:latin typeface="Cambria Math" panose="02040503050406030204" pitchFamily="18" charset="0"/>
                            <a:ea typeface="Cambria Math" panose="02040503050406030204" pitchFamily="18" charset="0"/>
                          </a:rPr>
                          <m:t>𝟐</m:t>
                        </m:r>
                      </m:e>
                    </m:d>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𝒅𝒐𝒘𝒏𝒕𝒐</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𝟏</m:t>
                    </m:r>
                  </m:oMath>
                </a14:m>
                <a:endParaRPr lang="en-US" sz="2200" b="1" dirty="0">
                  <a:solidFill>
                    <a:srgbClr val="000000"/>
                  </a:solidFill>
                  <a:latin typeface="Cambria Math" panose="02040503050406030204" pitchFamily="18" charset="0"/>
                  <a:ea typeface="Cambria Math" panose="02040503050406030204" pitchFamily="18" charset="0"/>
                </a:endParaRPr>
              </a:p>
              <a:p>
                <a:pPr marL="0" indent="0">
                  <a:buNone/>
                </a:pPr>
                <a:r>
                  <a:rPr lang="en-US" sz="2200" b="1" dirty="0">
                    <a:solidFill>
                      <a:srgbClr val="000000"/>
                    </a:solidFill>
                    <a:latin typeface="Cambria Math" panose="02040503050406030204" pitchFamily="18" charset="0"/>
                    <a:ea typeface="Cambria Math" panose="02040503050406030204" pitchFamily="18" charset="0"/>
                  </a:rPr>
                  <a:t>	do </a:t>
                </a:r>
                <a:r>
                  <a:rPr lang="en-US" sz="2200" b="1" cap="small" dirty="0">
                    <a:solidFill>
                      <a:srgbClr val="000000"/>
                    </a:solidFill>
                    <a:latin typeface="Cambria Math" panose="02040503050406030204" pitchFamily="18" charset="0"/>
                    <a:ea typeface="Cambria Math" panose="02040503050406030204" pitchFamily="18" charset="0"/>
                  </a:rPr>
                  <a:t>Max-</a:t>
                </a:r>
                <a:r>
                  <a:rPr lang="en-US" sz="2200" b="1" cap="small" dirty="0" err="1">
                    <a:solidFill>
                      <a:srgbClr val="000000"/>
                    </a:solidFill>
                    <a:latin typeface="Cambria Math" panose="02040503050406030204" pitchFamily="18" charset="0"/>
                    <a:ea typeface="Cambria Math" panose="02040503050406030204" pitchFamily="18" charset="0"/>
                  </a:rPr>
                  <a:t>Heapify</a:t>
                </a:r>
                <a:r>
                  <a:rPr lang="en-US" sz="2200" b="1" cap="small" dirty="0">
                    <a:solidFill>
                      <a:srgbClr val="000000"/>
                    </a:solidFill>
                    <a:latin typeface="Cambria Math" panose="02040503050406030204" pitchFamily="18" charset="0"/>
                    <a:ea typeface="Cambria Math" panose="02040503050406030204" pitchFamily="18" charset="0"/>
                  </a:rPr>
                  <a:t> </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A,i,n</a:t>
                </a:r>
                <a:r>
                  <a:rPr lang="en-US" sz="2200" b="1" dirty="0">
                    <a:solidFill>
                      <a:srgbClr val="000000"/>
                    </a:solidFill>
                    <a:latin typeface="Cambria Math" panose="02040503050406030204" pitchFamily="18" charset="0"/>
                    <a:ea typeface="Cambria Math" panose="02040503050406030204" pitchFamily="18" charset="0"/>
                  </a:rPr>
                  <a:t>)</a:t>
                </a:r>
              </a:p>
              <a:p>
                <a:endParaRPr lang="en-IN" sz="2200" dirty="0"/>
              </a:p>
            </p:txBody>
          </p:sp>
        </mc:Choice>
        <mc:Fallback xmlns="">
          <p:sp>
            <p:nvSpPr>
              <p:cNvPr id="3" name="Content Placeholder 2">
                <a:extLst>
                  <a:ext uri="{FF2B5EF4-FFF2-40B4-BE49-F238E27FC236}">
                    <a16:creationId xmlns:a16="http://schemas.microsoft.com/office/drawing/2014/main" id="{DD3B3836-5425-4543-AB7A-D22FE3710EB1}"/>
                  </a:ext>
                </a:extLst>
              </p:cNvPr>
              <p:cNvSpPr>
                <a:spLocks noGrp="1" noRot="1" noChangeAspect="1" noMove="1" noResize="1" noEditPoints="1" noAdjustHandles="1" noChangeArrowheads="1" noChangeShapeType="1" noTextEdit="1"/>
              </p:cNvSpPr>
              <p:nvPr>
                <p:ph idx="1"/>
              </p:nvPr>
            </p:nvSpPr>
            <p:spPr>
              <a:xfrm>
                <a:off x="807794" y="2088669"/>
                <a:ext cx="3808990" cy="1544738"/>
              </a:xfrm>
              <a:blipFill>
                <a:blip r:embed="rId2"/>
                <a:stretch>
                  <a:fillRect l="-2083" t="-2767" r="-321"/>
                </a:stretch>
              </a:blipFill>
            </p:spPr>
            <p:txBody>
              <a:bodyPr/>
              <a:lstStyle/>
              <a:p>
                <a:r>
                  <a:rPr lang="en-IN">
                    <a:noFill/>
                  </a:rPr>
                  <a:t> </a:t>
                </a:r>
              </a:p>
            </p:txBody>
          </p:sp>
        </mc:Fallback>
      </mc:AlternateContent>
      <p:graphicFrame>
        <p:nvGraphicFramePr>
          <p:cNvPr id="6" name="Table 6">
            <a:extLst>
              <a:ext uri="{FF2B5EF4-FFF2-40B4-BE49-F238E27FC236}">
                <a16:creationId xmlns:a16="http://schemas.microsoft.com/office/drawing/2014/main" id="{5847892B-F15A-4B89-BB8E-E0DD09B58070}"/>
              </a:ext>
            </a:extLst>
          </p:cNvPr>
          <p:cNvGraphicFramePr>
            <a:graphicFrameLocks noGrp="1"/>
          </p:cNvGraphicFramePr>
          <p:nvPr>
            <p:extLst>
              <p:ext uri="{D42A27DB-BD31-4B8C-83A1-F6EECF244321}">
                <p14:modId xmlns:p14="http://schemas.microsoft.com/office/powerpoint/2010/main" val="3395370871"/>
              </p:ext>
            </p:extLst>
          </p:nvPr>
        </p:nvGraphicFramePr>
        <p:xfrm>
          <a:off x="770977" y="3996962"/>
          <a:ext cx="3600400" cy="765152"/>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3527507063"/>
                    </a:ext>
                  </a:extLst>
                </a:gridCol>
                <a:gridCol w="450050">
                  <a:extLst>
                    <a:ext uri="{9D8B030D-6E8A-4147-A177-3AD203B41FA5}">
                      <a16:colId xmlns:a16="http://schemas.microsoft.com/office/drawing/2014/main" val="3914819997"/>
                    </a:ext>
                  </a:extLst>
                </a:gridCol>
                <a:gridCol w="450050">
                  <a:extLst>
                    <a:ext uri="{9D8B030D-6E8A-4147-A177-3AD203B41FA5}">
                      <a16:colId xmlns:a16="http://schemas.microsoft.com/office/drawing/2014/main" val="4025015585"/>
                    </a:ext>
                  </a:extLst>
                </a:gridCol>
                <a:gridCol w="450050">
                  <a:extLst>
                    <a:ext uri="{9D8B030D-6E8A-4147-A177-3AD203B41FA5}">
                      <a16:colId xmlns:a16="http://schemas.microsoft.com/office/drawing/2014/main" val="1179527787"/>
                    </a:ext>
                  </a:extLst>
                </a:gridCol>
                <a:gridCol w="450050">
                  <a:extLst>
                    <a:ext uri="{9D8B030D-6E8A-4147-A177-3AD203B41FA5}">
                      <a16:colId xmlns:a16="http://schemas.microsoft.com/office/drawing/2014/main" val="2575177995"/>
                    </a:ext>
                  </a:extLst>
                </a:gridCol>
                <a:gridCol w="450050">
                  <a:extLst>
                    <a:ext uri="{9D8B030D-6E8A-4147-A177-3AD203B41FA5}">
                      <a16:colId xmlns:a16="http://schemas.microsoft.com/office/drawing/2014/main" val="3130810993"/>
                    </a:ext>
                  </a:extLst>
                </a:gridCol>
                <a:gridCol w="450050">
                  <a:extLst>
                    <a:ext uri="{9D8B030D-6E8A-4147-A177-3AD203B41FA5}">
                      <a16:colId xmlns:a16="http://schemas.microsoft.com/office/drawing/2014/main" val="4122070648"/>
                    </a:ext>
                  </a:extLst>
                </a:gridCol>
                <a:gridCol w="450050">
                  <a:extLst>
                    <a:ext uri="{9D8B030D-6E8A-4147-A177-3AD203B41FA5}">
                      <a16:colId xmlns:a16="http://schemas.microsoft.com/office/drawing/2014/main" val="67299619"/>
                    </a:ext>
                  </a:extLst>
                </a:gridCol>
              </a:tblGrid>
              <a:tr h="382576">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059452"/>
                  </a:ext>
                </a:extLst>
              </a:tr>
              <a:tr h="382576">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476609"/>
                  </a:ext>
                </a:extLst>
              </a:tr>
            </a:tbl>
          </a:graphicData>
        </a:graphic>
      </p:graphicFrame>
      <p:grpSp>
        <p:nvGrpSpPr>
          <p:cNvPr id="48" name="Group 47">
            <a:extLst>
              <a:ext uri="{FF2B5EF4-FFF2-40B4-BE49-F238E27FC236}">
                <a16:creationId xmlns:a16="http://schemas.microsoft.com/office/drawing/2014/main" id="{D7AE51A2-A83E-4D66-84D5-A81889EF5BAA}"/>
              </a:ext>
            </a:extLst>
          </p:cNvPr>
          <p:cNvGrpSpPr/>
          <p:nvPr/>
        </p:nvGrpSpPr>
        <p:grpSpPr>
          <a:xfrm>
            <a:off x="4607075" y="2060848"/>
            <a:ext cx="3600400" cy="3126154"/>
            <a:chOff x="4372083" y="1916832"/>
            <a:chExt cx="3800317" cy="3218318"/>
          </a:xfrm>
        </p:grpSpPr>
        <p:sp>
          <p:nvSpPr>
            <p:cNvPr id="7" name="Oval 6">
              <a:extLst>
                <a:ext uri="{FF2B5EF4-FFF2-40B4-BE49-F238E27FC236}">
                  <a16:creationId xmlns:a16="http://schemas.microsoft.com/office/drawing/2014/main" id="{D2C603B3-F3D1-4B7F-9172-C4C4C0086757}"/>
                </a:ext>
              </a:extLst>
            </p:cNvPr>
            <p:cNvSpPr/>
            <p:nvPr/>
          </p:nvSpPr>
          <p:spPr>
            <a:xfrm>
              <a:off x="6156176" y="191683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9</a:t>
              </a:r>
              <a:endParaRPr lang="en-IN" dirty="0"/>
            </a:p>
          </p:txBody>
        </p:sp>
        <p:sp>
          <p:nvSpPr>
            <p:cNvPr id="9" name="Oval 8">
              <a:extLst>
                <a:ext uri="{FF2B5EF4-FFF2-40B4-BE49-F238E27FC236}">
                  <a16:creationId xmlns:a16="http://schemas.microsoft.com/office/drawing/2014/main" id="{8BB7A47A-FEDE-49A2-8F54-95CBFB18D41E}"/>
                </a:ext>
              </a:extLst>
            </p:cNvPr>
            <p:cNvSpPr/>
            <p:nvPr/>
          </p:nvSpPr>
          <p:spPr>
            <a:xfrm>
              <a:off x="53080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a:t>
              </a:r>
              <a:endParaRPr lang="en-IN" dirty="0"/>
            </a:p>
          </p:txBody>
        </p:sp>
        <p:sp>
          <p:nvSpPr>
            <p:cNvPr id="11" name="Oval 10">
              <a:extLst>
                <a:ext uri="{FF2B5EF4-FFF2-40B4-BE49-F238E27FC236}">
                  <a16:creationId xmlns:a16="http://schemas.microsoft.com/office/drawing/2014/main" id="{90057E2B-EEFC-4EF5-8B3F-776F6A7F7EC7}"/>
                </a:ext>
              </a:extLst>
            </p:cNvPr>
            <p:cNvSpPr/>
            <p:nvPr/>
          </p:nvSpPr>
          <p:spPr>
            <a:xfrm>
              <a:off x="4707173"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a:t>
              </a:r>
              <a:endParaRPr lang="en-IN" dirty="0"/>
            </a:p>
          </p:txBody>
        </p:sp>
        <p:sp>
          <p:nvSpPr>
            <p:cNvPr id="13" name="Oval 12">
              <a:extLst>
                <a:ext uri="{FF2B5EF4-FFF2-40B4-BE49-F238E27FC236}">
                  <a16:creationId xmlns:a16="http://schemas.microsoft.com/office/drawing/2014/main" id="{723499A4-3BA6-482A-8B42-D11D5EB30784}"/>
                </a:ext>
              </a:extLst>
            </p:cNvPr>
            <p:cNvSpPr/>
            <p:nvPr/>
          </p:nvSpPr>
          <p:spPr>
            <a:xfrm>
              <a:off x="5796136"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8</a:t>
              </a:r>
              <a:endParaRPr lang="en-IN" dirty="0"/>
            </a:p>
          </p:txBody>
        </p:sp>
        <p:sp>
          <p:nvSpPr>
            <p:cNvPr id="15" name="Oval 14">
              <a:extLst>
                <a:ext uri="{FF2B5EF4-FFF2-40B4-BE49-F238E27FC236}">
                  <a16:creationId xmlns:a16="http://schemas.microsoft.com/office/drawing/2014/main" id="{36CDF2A5-D103-4053-B3EE-D09CD48A9951}"/>
                </a:ext>
              </a:extLst>
            </p:cNvPr>
            <p:cNvSpPr/>
            <p:nvPr/>
          </p:nvSpPr>
          <p:spPr>
            <a:xfrm>
              <a:off x="69482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endParaRPr lang="en-IN" dirty="0"/>
            </a:p>
          </p:txBody>
        </p:sp>
        <p:sp>
          <p:nvSpPr>
            <p:cNvPr id="17" name="Oval 16">
              <a:extLst>
                <a:ext uri="{FF2B5EF4-FFF2-40B4-BE49-F238E27FC236}">
                  <a16:creationId xmlns:a16="http://schemas.microsoft.com/office/drawing/2014/main" id="{BC0444FD-7C34-4F2B-BEF4-EC716FCDE7DB}"/>
                </a:ext>
              </a:extLst>
            </p:cNvPr>
            <p:cNvSpPr/>
            <p:nvPr/>
          </p:nvSpPr>
          <p:spPr>
            <a:xfrm>
              <a:off x="6619421"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en-IN" dirty="0"/>
            </a:p>
          </p:txBody>
        </p:sp>
        <p:sp>
          <p:nvSpPr>
            <p:cNvPr id="19" name="Oval 18">
              <a:extLst>
                <a:ext uri="{FF2B5EF4-FFF2-40B4-BE49-F238E27FC236}">
                  <a16:creationId xmlns:a16="http://schemas.microsoft.com/office/drawing/2014/main" id="{9F4E4583-43CA-474D-B756-FC7E1F8876CC}"/>
                </a:ext>
              </a:extLst>
            </p:cNvPr>
            <p:cNvSpPr/>
            <p:nvPr/>
          </p:nvSpPr>
          <p:spPr>
            <a:xfrm>
              <a:off x="7596336"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endParaRPr lang="en-IN" dirty="0"/>
            </a:p>
          </p:txBody>
        </p:sp>
        <p:sp>
          <p:nvSpPr>
            <p:cNvPr id="25" name="Oval 24">
              <a:extLst>
                <a:ext uri="{FF2B5EF4-FFF2-40B4-BE49-F238E27FC236}">
                  <a16:creationId xmlns:a16="http://schemas.microsoft.com/office/drawing/2014/main" id="{3B555657-4414-4DF0-AA62-E709A470AD68}"/>
                </a:ext>
              </a:extLst>
            </p:cNvPr>
            <p:cNvSpPr/>
            <p:nvPr/>
          </p:nvSpPr>
          <p:spPr>
            <a:xfrm>
              <a:off x="4372083" y="4631094"/>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en-IN" dirty="0"/>
            </a:p>
          </p:txBody>
        </p:sp>
        <p:cxnSp>
          <p:nvCxnSpPr>
            <p:cNvPr id="27" name="Straight Connector 26">
              <a:extLst>
                <a:ext uri="{FF2B5EF4-FFF2-40B4-BE49-F238E27FC236}">
                  <a16:creationId xmlns:a16="http://schemas.microsoft.com/office/drawing/2014/main" id="{F5F047B8-BC17-4FCB-85D9-75072AC4EC32}"/>
                </a:ext>
              </a:extLst>
            </p:cNvPr>
            <p:cNvCxnSpPr>
              <a:stCxn id="7" idx="3"/>
              <a:endCxn id="9" idx="7"/>
            </p:cNvCxnSpPr>
            <p:nvPr/>
          </p:nvCxnSpPr>
          <p:spPr>
            <a:xfrm flipH="1">
              <a:off x="5799765" y="2347071"/>
              <a:ext cx="440774" cy="399662"/>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9F90A2D-AD68-427B-9498-679D0CCBE912}"/>
                </a:ext>
              </a:extLst>
            </p:cNvPr>
            <p:cNvCxnSpPr>
              <a:cxnSpLocks/>
            </p:cNvCxnSpPr>
            <p:nvPr/>
          </p:nvCxnSpPr>
          <p:spPr>
            <a:xfrm flipH="1">
              <a:off x="4674185" y="4099178"/>
              <a:ext cx="227682" cy="531916"/>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D189773-6D56-46BA-94AC-A700D31D305F}"/>
                </a:ext>
              </a:extLst>
            </p:cNvPr>
            <p:cNvCxnSpPr>
              <a:cxnSpLocks/>
              <a:stCxn id="15" idx="3"/>
              <a:endCxn id="17" idx="0"/>
            </p:cNvCxnSpPr>
            <p:nvPr/>
          </p:nvCxnSpPr>
          <p:spPr>
            <a:xfrm flipH="1">
              <a:off x="6907453" y="3103155"/>
              <a:ext cx="125174" cy="469861"/>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3399FB68-C9E4-44A1-A7F4-716091D43BA5}"/>
                </a:ext>
              </a:extLst>
            </p:cNvPr>
            <p:cNvCxnSpPr>
              <a:cxnSpLocks/>
              <a:stCxn id="9" idx="3"/>
            </p:cNvCxnSpPr>
            <p:nvPr/>
          </p:nvCxnSpPr>
          <p:spPr>
            <a:xfrm flipH="1">
              <a:off x="5068761" y="3103155"/>
              <a:ext cx="323666" cy="525676"/>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2FBF1634-CF94-4CA9-AF50-F0012F0845C4}"/>
                </a:ext>
              </a:extLst>
            </p:cNvPr>
            <p:cNvCxnSpPr>
              <a:stCxn id="7" idx="5"/>
              <a:endCxn id="15" idx="1"/>
            </p:cNvCxnSpPr>
            <p:nvPr/>
          </p:nvCxnSpPr>
          <p:spPr>
            <a:xfrm>
              <a:off x="6647877" y="2347071"/>
              <a:ext cx="384750" cy="3996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FE0DDA-81CF-48A3-B3AA-779C3DF00779}"/>
                </a:ext>
              </a:extLst>
            </p:cNvPr>
            <p:cNvCxnSpPr>
              <a:cxnSpLocks/>
              <a:endCxn id="13" idx="1"/>
            </p:cNvCxnSpPr>
            <p:nvPr/>
          </p:nvCxnSpPr>
          <p:spPr>
            <a:xfrm>
              <a:off x="5699418" y="3146363"/>
              <a:ext cx="181081" cy="50095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A3DDB50-0A02-4524-8169-CC284540C952}"/>
                </a:ext>
              </a:extLst>
            </p:cNvPr>
            <p:cNvCxnSpPr>
              <a:cxnSpLocks/>
              <a:endCxn id="19" idx="1"/>
            </p:cNvCxnSpPr>
            <p:nvPr/>
          </p:nvCxnSpPr>
          <p:spPr>
            <a:xfrm>
              <a:off x="7337427" y="3150586"/>
              <a:ext cx="343272" cy="49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55198225-BF37-4171-B213-BD49A1BDE467}"/>
                </a:ext>
              </a:extLst>
            </p:cNvPr>
            <p:cNvSpPr/>
            <p:nvPr/>
          </p:nvSpPr>
          <p:spPr>
            <a:xfrm rot="10455385" flipV="1">
              <a:off x="4409296" y="3072550"/>
              <a:ext cx="671141" cy="487669"/>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IN" dirty="0"/>
            </a:p>
          </p:txBody>
        </p:sp>
      </p:grpSp>
    </p:spTree>
    <p:extLst>
      <p:ext uri="{BB962C8B-B14F-4D97-AF65-F5344CB8AC3E}">
        <p14:creationId xmlns:p14="http://schemas.microsoft.com/office/powerpoint/2010/main" val="242746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8FE5-4B1D-47F7-A22E-69D307697DC9}"/>
              </a:ext>
            </a:extLst>
          </p:cNvPr>
          <p:cNvSpPr>
            <a:spLocks noGrp="1"/>
          </p:cNvSpPr>
          <p:nvPr>
            <p:ph type="title"/>
          </p:nvPr>
        </p:nvSpPr>
        <p:spPr>
          <a:xfrm>
            <a:off x="539552" y="404664"/>
            <a:ext cx="8229600" cy="1143000"/>
          </a:xfrm>
        </p:spPr>
        <p:txBody>
          <a:bodyPr/>
          <a:lstStyle/>
          <a:p>
            <a:r>
              <a:rPr lang="en-IN" altLang="en-US" sz="36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id="{62FF7A9C-23DB-444B-BCC4-A0CE715F76BF}"/>
              </a:ext>
            </a:extLst>
          </p:cNvPr>
          <p:cNvSpPr>
            <a:spLocks noGrp="1"/>
          </p:cNvSpPr>
          <p:nvPr>
            <p:ph idx="1"/>
          </p:nvPr>
        </p:nvSpPr>
        <p:spPr>
          <a:xfrm>
            <a:off x="539552" y="1529895"/>
            <a:ext cx="8229600" cy="4464496"/>
          </a:xfrm>
        </p:spPr>
        <p:txBody>
          <a:bodyPr/>
          <a:lstStyle/>
          <a:p>
            <a:r>
              <a:rPr lang="en-US" sz="2400" dirty="0">
                <a:solidFill>
                  <a:srgbClr val="000000"/>
                </a:solidFill>
              </a:rPr>
              <a:t>For easy understanding, Let us take a complete binary Tree, </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The height of a node is the number of edges from the node to the deepest leaf.</a:t>
            </a:r>
          </a:p>
          <a:p>
            <a:r>
              <a:rPr lang="en-US" sz="2400" dirty="0">
                <a:solidFill>
                  <a:srgbClr val="000000"/>
                </a:solidFill>
              </a:rPr>
              <a:t>The depth of a node  is the no of edges from the root of the node.</a:t>
            </a:r>
            <a:endParaRPr lang="en-IN" sz="2400" dirty="0">
              <a:solidFill>
                <a:srgbClr val="000000"/>
              </a:solidFill>
            </a:endParaRPr>
          </a:p>
          <a:p>
            <a:endParaRPr lang="en-IN" sz="2400" dirty="0"/>
          </a:p>
        </p:txBody>
      </p:sp>
      <p:grpSp>
        <p:nvGrpSpPr>
          <p:cNvPr id="70" name="Group 69">
            <a:extLst>
              <a:ext uri="{FF2B5EF4-FFF2-40B4-BE49-F238E27FC236}">
                <a16:creationId xmlns:a16="http://schemas.microsoft.com/office/drawing/2014/main" id="{9A515AFF-E502-4979-948A-1E8AEF5BCFD1}"/>
              </a:ext>
            </a:extLst>
          </p:cNvPr>
          <p:cNvGrpSpPr/>
          <p:nvPr/>
        </p:nvGrpSpPr>
        <p:grpSpPr>
          <a:xfrm>
            <a:off x="2386815" y="2204864"/>
            <a:ext cx="4370369" cy="1789634"/>
            <a:chOff x="633679" y="2431454"/>
            <a:chExt cx="4689080" cy="1980370"/>
          </a:xfrm>
        </p:grpSpPr>
        <p:sp>
          <p:nvSpPr>
            <p:cNvPr id="4" name="Oval 3">
              <a:extLst>
                <a:ext uri="{FF2B5EF4-FFF2-40B4-BE49-F238E27FC236}">
                  <a16:creationId xmlns:a16="http://schemas.microsoft.com/office/drawing/2014/main" id="{BBC3EEB2-48EF-47B4-BAEA-F529BC53219F}"/>
                </a:ext>
              </a:extLst>
            </p:cNvPr>
            <p:cNvSpPr/>
            <p:nvPr/>
          </p:nvSpPr>
          <p:spPr>
            <a:xfrm>
              <a:off x="2713137" y="243145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3C745DB-F74B-4CE3-805B-3879B0D3355D}"/>
                </a:ext>
              </a:extLst>
            </p:cNvPr>
            <p:cNvSpPr/>
            <p:nvPr/>
          </p:nvSpPr>
          <p:spPr>
            <a:xfrm>
              <a:off x="1591958" y="300998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9FDEFCA-5A76-4D32-B7CE-ECE87CF8AA68}"/>
                </a:ext>
              </a:extLst>
            </p:cNvPr>
            <p:cNvSpPr/>
            <p:nvPr/>
          </p:nvSpPr>
          <p:spPr>
            <a:xfrm>
              <a:off x="3854466" y="295471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EC7A051-5511-487E-B312-A09D30B0BDF1}"/>
                </a:ext>
              </a:extLst>
            </p:cNvPr>
            <p:cNvSpPr/>
            <p:nvPr/>
          </p:nvSpPr>
          <p:spPr>
            <a:xfrm>
              <a:off x="1020479" y="3601421"/>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6E0E46D-C454-4298-8E88-BE0576A7FC43}"/>
                </a:ext>
              </a:extLst>
            </p:cNvPr>
            <p:cNvSpPr/>
            <p:nvPr/>
          </p:nvSpPr>
          <p:spPr>
            <a:xfrm>
              <a:off x="3256318" y="35002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FF80707-9457-4287-811F-217EA9C595E8}"/>
                </a:ext>
              </a:extLst>
            </p:cNvPr>
            <p:cNvSpPr/>
            <p:nvPr/>
          </p:nvSpPr>
          <p:spPr>
            <a:xfrm>
              <a:off x="2176657" y="3561189"/>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D72A4F3-E3A0-44D1-8C13-8CFAA68E3083}"/>
                </a:ext>
              </a:extLst>
            </p:cNvPr>
            <p:cNvSpPr/>
            <p:nvPr/>
          </p:nvSpPr>
          <p:spPr>
            <a:xfrm>
              <a:off x="633679" y="407707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2EE5D79-1C22-4A12-B404-EAE0D3CB8644}"/>
                </a:ext>
              </a:extLst>
            </p:cNvPr>
            <p:cNvSpPr/>
            <p:nvPr/>
          </p:nvSpPr>
          <p:spPr>
            <a:xfrm>
              <a:off x="4491228" y="350307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2A10EC7-1044-4ED4-A9C8-460C1CA08611}"/>
                </a:ext>
              </a:extLst>
            </p:cNvPr>
            <p:cNvSpPr/>
            <p:nvPr/>
          </p:nvSpPr>
          <p:spPr>
            <a:xfrm>
              <a:off x="1888873"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54957C77-DF2D-4B34-A45D-5B89371DCC00}"/>
                </a:ext>
              </a:extLst>
            </p:cNvPr>
            <p:cNvSpPr/>
            <p:nvPr/>
          </p:nvSpPr>
          <p:spPr>
            <a:xfrm>
              <a:off x="2533117" y="406192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996C9B2F-496C-4373-BA50-F7D1888BBD28}"/>
                </a:ext>
              </a:extLst>
            </p:cNvPr>
            <p:cNvSpPr/>
            <p:nvPr/>
          </p:nvSpPr>
          <p:spPr>
            <a:xfrm>
              <a:off x="3141648"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CEF70E03-3021-4DB2-AB11-8983E4F7BF15}"/>
                </a:ext>
              </a:extLst>
            </p:cNvPr>
            <p:cNvSpPr/>
            <p:nvPr/>
          </p:nvSpPr>
          <p:spPr>
            <a:xfrm rot="1244371">
              <a:off x="4170154" y="410982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E155E33-B834-40F9-902A-5E865681C4ED}"/>
                </a:ext>
              </a:extLst>
            </p:cNvPr>
            <p:cNvSpPr/>
            <p:nvPr/>
          </p:nvSpPr>
          <p:spPr>
            <a:xfrm>
              <a:off x="4962719" y="40558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F25BC53C-ECF7-436C-9B35-EF20CE6E327F}"/>
                </a:ext>
              </a:extLst>
            </p:cNvPr>
            <p:cNvSpPr/>
            <p:nvPr/>
          </p:nvSpPr>
          <p:spPr>
            <a:xfrm>
              <a:off x="1245960" y="407657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C293EC32-584A-4DAA-8211-26A68101A506}"/>
                </a:ext>
              </a:extLst>
            </p:cNvPr>
            <p:cNvCxnSpPr>
              <a:cxnSpLocks/>
            </p:cNvCxnSpPr>
            <p:nvPr/>
          </p:nvCxnSpPr>
          <p:spPr>
            <a:xfrm flipH="1">
              <a:off x="1949744" y="2608811"/>
              <a:ext cx="813866" cy="47175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D201DC-5684-48A7-BCAE-D4547EA91350}"/>
                </a:ext>
              </a:extLst>
            </p:cNvPr>
            <p:cNvCxnSpPr>
              <a:cxnSpLocks/>
              <a:stCxn id="6" idx="3"/>
            </p:cNvCxnSpPr>
            <p:nvPr/>
          </p:nvCxnSpPr>
          <p:spPr>
            <a:xfrm flipH="1">
              <a:off x="1286275" y="3267758"/>
              <a:ext cx="358410" cy="3845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726CB55-A29B-4409-8D0F-3DEDF7D20BA7}"/>
                </a:ext>
              </a:extLst>
            </p:cNvPr>
            <p:cNvCxnSpPr>
              <a:cxnSpLocks/>
              <a:endCxn id="14" idx="1"/>
            </p:cNvCxnSpPr>
            <p:nvPr/>
          </p:nvCxnSpPr>
          <p:spPr>
            <a:xfrm>
              <a:off x="1919534" y="3263476"/>
              <a:ext cx="309850" cy="3419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C2BD61-8E77-493C-B6B8-E71485F917DE}"/>
                </a:ext>
              </a:extLst>
            </p:cNvPr>
            <p:cNvCxnSpPr>
              <a:cxnSpLocks/>
              <a:endCxn id="16" idx="7"/>
            </p:cNvCxnSpPr>
            <p:nvPr/>
          </p:nvCxnSpPr>
          <p:spPr>
            <a:xfrm flipH="1">
              <a:off x="940992" y="3878476"/>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19A042-AED1-4D92-B852-243D4CBFB4C5}"/>
                </a:ext>
              </a:extLst>
            </p:cNvPr>
            <p:cNvCxnSpPr>
              <a:cxnSpLocks/>
              <a:stCxn id="18" idx="3"/>
              <a:endCxn id="26" idx="0"/>
            </p:cNvCxnSpPr>
            <p:nvPr/>
          </p:nvCxnSpPr>
          <p:spPr>
            <a:xfrm flipH="1">
              <a:off x="4403646" y="3760847"/>
              <a:ext cx="140309" cy="3587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92DC5B6-24EF-4EAD-A4BC-72FC19948DDE}"/>
                </a:ext>
              </a:extLst>
            </p:cNvPr>
            <p:cNvCxnSpPr>
              <a:cxnSpLocks/>
              <a:stCxn id="12" idx="3"/>
              <a:endCxn id="24" idx="1"/>
            </p:cNvCxnSpPr>
            <p:nvPr/>
          </p:nvCxnSpPr>
          <p:spPr>
            <a:xfrm flipH="1">
              <a:off x="3194375" y="3758032"/>
              <a:ext cx="114670" cy="37185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0EC55D-5891-4EC1-9329-DF233BEE694F}"/>
                </a:ext>
              </a:extLst>
            </p:cNvPr>
            <p:cNvCxnSpPr>
              <a:cxnSpLocks/>
            </p:cNvCxnSpPr>
            <p:nvPr/>
          </p:nvCxnSpPr>
          <p:spPr>
            <a:xfrm flipH="1">
              <a:off x="2127313" y="3849864"/>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41FAC20-8AA1-4B93-967B-68107E49897E}"/>
                </a:ext>
              </a:extLst>
            </p:cNvPr>
            <p:cNvSpPr/>
            <p:nvPr/>
          </p:nvSpPr>
          <p:spPr>
            <a:xfrm rot="1244371">
              <a:off x="3647268" y="405385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0A0496F7-E126-47F6-8749-160185C77E79}"/>
                </a:ext>
              </a:extLst>
            </p:cNvPr>
            <p:cNvCxnSpPr>
              <a:cxnSpLocks/>
              <a:endCxn id="12" idx="7"/>
            </p:cNvCxnSpPr>
            <p:nvPr/>
          </p:nvCxnSpPr>
          <p:spPr>
            <a:xfrm flipH="1">
              <a:off x="3563631" y="3202428"/>
              <a:ext cx="376218" cy="34205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B03879-7CD5-4612-9FE8-452F3E83FE0E}"/>
                </a:ext>
              </a:extLst>
            </p:cNvPr>
            <p:cNvCxnSpPr>
              <a:cxnSpLocks/>
              <a:stCxn id="18" idx="5"/>
              <a:endCxn id="28" idx="1"/>
            </p:cNvCxnSpPr>
            <p:nvPr/>
          </p:nvCxnSpPr>
          <p:spPr>
            <a:xfrm>
              <a:off x="4798541" y="3760847"/>
              <a:ext cx="216905" cy="33923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68ECC2-8211-4704-A672-E6E77FC42511}"/>
                </a:ext>
              </a:extLst>
            </p:cNvPr>
            <p:cNvCxnSpPr>
              <a:cxnSpLocks/>
              <a:endCxn id="8" idx="1"/>
            </p:cNvCxnSpPr>
            <p:nvPr/>
          </p:nvCxnSpPr>
          <p:spPr>
            <a:xfrm>
              <a:off x="3059934" y="2598405"/>
              <a:ext cx="847259" cy="40053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0F9358-4673-43C0-B973-E5EAC68530FE}"/>
                </a:ext>
              </a:extLst>
            </p:cNvPr>
            <p:cNvCxnSpPr>
              <a:cxnSpLocks/>
              <a:endCxn id="18" idx="1"/>
            </p:cNvCxnSpPr>
            <p:nvPr/>
          </p:nvCxnSpPr>
          <p:spPr>
            <a:xfrm>
              <a:off x="4167737" y="3179205"/>
              <a:ext cx="376218" cy="36809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55A7A44-8E6B-4CD1-AC31-CF1C1E196323}"/>
                </a:ext>
              </a:extLst>
            </p:cNvPr>
            <p:cNvCxnSpPr>
              <a:cxnSpLocks/>
              <a:endCxn id="22" idx="1"/>
            </p:cNvCxnSpPr>
            <p:nvPr/>
          </p:nvCxnSpPr>
          <p:spPr>
            <a:xfrm>
              <a:off x="2423333" y="3805447"/>
              <a:ext cx="162511" cy="30070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2DFF5AD-76B2-4782-A9E7-1C85A54387CC}"/>
                </a:ext>
              </a:extLst>
            </p:cNvPr>
            <p:cNvCxnSpPr>
              <a:cxnSpLocks/>
              <a:endCxn id="54" idx="1"/>
            </p:cNvCxnSpPr>
            <p:nvPr/>
          </p:nvCxnSpPr>
          <p:spPr>
            <a:xfrm>
              <a:off x="3545290" y="3794668"/>
              <a:ext cx="200764" cy="26525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532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16013" y="1773238"/>
            <a:ext cx="7489825" cy="2952750"/>
          </a:xfrm>
        </p:spPr>
        <p:txBody>
          <a:bodyPr/>
          <a:lstStyle/>
          <a:p>
            <a:pPr algn="l"/>
            <a:r>
              <a:rPr lang="en-IN" altLang="en-US" dirty="0">
                <a:solidFill>
                  <a:schemeClr val="tx1"/>
                </a:solidFill>
              </a:rPr>
              <a:t>• </a:t>
            </a:r>
            <a:r>
              <a:rPr lang="en-IN" altLang="en-US" i="1" dirty="0">
                <a:solidFill>
                  <a:schemeClr val="tx1"/>
                </a:solidFill>
              </a:rPr>
              <a:t>O(n </a:t>
            </a:r>
            <a:r>
              <a:rPr lang="en-IN" altLang="en-US" dirty="0" err="1">
                <a:solidFill>
                  <a:schemeClr val="tx1"/>
                </a:solidFill>
              </a:rPr>
              <a:t>lg</a:t>
            </a:r>
            <a:r>
              <a:rPr lang="en-IN" altLang="en-US" dirty="0">
                <a:solidFill>
                  <a:schemeClr val="tx1"/>
                </a:solidFill>
              </a:rPr>
              <a:t> </a:t>
            </a:r>
            <a:r>
              <a:rPr lang="en-IN" altLang="en-US" i="1" dirty="0">
                <a:solidFill>
                  <a:schemeClr val="tx1"/>
                </a:solidFill>
              </a:rPr>
              <a:t>n) </a:t>
            </a:r>
            <a:r>
              <a:rPr lang="en-IN" altLang="en-US" dirty="0">
                <a:solidFill>
                  <a:schemeClr val="tx1"/>
                </a:solidFill>
              </a:rPr>
              <a:t>worst case-like merge sort.</a:t>
            </a:r>
          </a:p>
          <a:p>
            <a:pPr algn="l"/>
            <a:endParaRPr lang="en-IN" altLang="en-US" dirty="0">
              <a:solidFill>
                <a:schemeClr val="tx1"/>
              </a:solidFill>
            </a:endParaRPr>
          </a:p>
          <a:p>
            <a:pPr algn="l"/>
            <a:r>
              <a:rPr lang="en-IN" altLang="en-US" dirty="0">
                <a:solidFill>
                  <a:schemeClr val="tx1"/>
                </a:solidFill>
              </a:rPr>
              <a:t>• Sorts in place-like insertion sort.</a:t>
            </a:r>
          </a:p>
          <a:p>
            <a:pPr algn="l"/>
            <a:endParaRPr lang="en-IN" altLang="en-US" dirty="0">
              <a:solidFill>
                <a:schemeClr val="tx1"/>
              </a:solidFill>
            </a:endParaRPr>
          </a:p>
          <a:p>
            <a:pPr algn="l"/>
            <a:r>
              <a:rPr lang="en-IN" altLang="en-US" dirty="0">
                <a:solidFill>
                  <a:schemeClr val="tx1"/>
                </a:solidFill>
              </a:rPr>
              <a:t>• Combines the best of both algorithms.</a:t>
            </a: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7913" name="Equation" r:id="rId3" imgW="114120" imgH="215640" progId="Equation.3">
                  <p:embed/>
                </p:oleObj>
              </mc:Choice>
              <mc:Fallback>
                <p:oleObj name="Equatio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4EA-BE6D-428B-B275-D69C85127D05}"/>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id="{43B48329-CBEB-49F8-9155-572EDEF65D82}"/>
              </a:ext>
            </a:extLst>
          </p:cNvPr>
          <p:cNvSpPr>
            <a:spLocks noGrp="1"/>
          </p:cNvSpPr>
          <p:nvPr>
            <p:ph idx="1"/>
          </p:nvPr>
        </p:nvSpPr>
        <p:spPr>
          <a:xfrm>
            <a:off x="971600" y="1905000"/>
            <a:ext cx="7200800" cy="3886200"/>
          </a:xfrm>
        </p:spPr>
        <p:txBody>
          <a:bodyPr/>
          <a:lstStyle/>
          <a:p>
            <a:r>
              <a:rPr lang="en-US" dirty="0">
                <a:solidFill>
                  <a:srgbClr val="000000"/>
                </a:solidFill>
              </a:rPr>
              <a:t>All the leaves are of height 0, therefore there are 8 nodes at height 0.</a:t>
            </a:r>
          </a:p>
          <a:p>
            <a:r>
              <a:rPr lang="en-IN" dirty="0">
                <a:solidFill>
                  <a:srgbClr val="000000"/>
                </a:solidFill>
              </a:rPr>
              <a:t>4 numbers of nodes at height 1.</a:t>
            </a:r>
          </a:p>
          <a:p>
            <a:r>
              <a:rPr lang="en-IN" dirty="0">
                <a:solidFill>
                  <a:srgbClr val="000000"/>
                </a:solidFill>
              </a:rPr>
              <a:t>2 numbers of nodes at height 2.</a:t>
            </a:r>
          </a:p>
          <a:p>
            <a:r>
              <a:rPr lang="en-IN" dirty="0">
                <a:solidFill>
                  <a:srgbClr val="000000"/>
                </a:solidFill>
              </a:rPr>
              <a:t>and one node at height 3.</a:t>
            </a:r>
          </a:p>
          <a:p>
            <a:endParaRPr lang="en-IN" dirty="0">
              <a:solidFill>
                <a:srgbClr val="000000"/>
              </a:solidFill>
            </a:endParaRPr>
          </a:p>
        </p:txBody>
      </p:sp>
    </p:spTree>
    <p:extLst>
      <p:ext uri="{BB962C8B-B14F-4D97-AF65-F5344CB8AC3E}">
        <p14:creationId xmlns:p14="http://schemas.microsoft.com/office/powerpoint/2010/main" val="260457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p:txBody>
              <a:bodyPr/>
              <a:lstStyle/>
              <a:p>
                <a:r>
                  <a:rPr lang="en-US" dirty="0">
                    <a:solidFill>
                      <a:srgbClr val="000000"/>
                    </a:solidFill>
                  </a:rPr>
                  <a:t>Hence the question is how many nodes are there at height ‘h’ in a complete binary tree?</a:t>
                </a:r>
              </a:p>
              <a:p>
                <a:r>
                  <a:rPr lang="en-US" dirty="0">
                    <a:solidFill>
                      <a:srgbClr val="000000"/>
                    </a:solidFill>
                  </a:rPr>
                  <a:t>The answer is : </a:t>
                </a:r>
              </a:p>
              <a:p>
                <a:r>
                  <a:rPr lang="en-US" dirty="0">
                    <a:solidFill>
                      <a:srgbClr val="000000"/>
                    </a:solidFill>
                  </a:rPr>
                  <a:t>If there are n nodes in tree, then at most </a:t>
                </a:r>
                <a14:m>
                  <m:oMath xmlns:m="http://schemas.openxmlformats.org/officeDocument/2006/math">
                    <m:d>
                      <m:dPr>
                        <m:begChr m:val="⌈"/>
                        <m:endChr m:val="⌉"/>
                        <m:ctrlPr>
                          <a:rPr lang="en-IN" altLang="en-US" sz="3200" i="1" smtClean="0">
                            <a:solidFill>
                              <a:srgbClr val="000000"/>
                            </a:solidFill>
                            <a:latin typeface="Cambria Math" panose="02040503050406030204" pitchFamily="18" charset="0"/>
                          </a:rPr>
                        </m:ctrlPr>
                      </m:dPr>
                      <m:e>
                        <m:f>
                          <m:fPr>
                            <m:ctrlPr>
                              <a:rPr lang="en-IN" altLang="en-US" sz="3200" i="1">
                                <a:solidFill>
                                  <a:srgbClr val="000000"/>
                                </a:solidFill>
                                <a:latin typeface="Cambria Math" panose="02040503050406030204" pitchFamily="18" charset="0"/>
                              </a:rPr>
                            </m:ctrlPr>
                          </m:fPr>
                          <m:num>
                            <m:r>
                              <a:rPr lang="en-US" altLang="en-US" sz="3200" i="1">
                                <a:solidFill>
                                  <a:srgbClr val="000000"/>
                                </a:solidFill>
                                <a:latin typeface="Cambria Math" panose="02040503050406030204" pitchFamily="18" charset="0"/>
                              </a:rPr>
                              <m:t>𝑛</m:t>
                            </m:r>
                          </m:num>
                          <m:den>
                            <m:sSup>
                              <m:sSupPr>
                                <m:ctrlPr>
                                  <a:rPr lang="en-IN" altLang="en-US" sz="3200" i="1">
                                    <a:solidFill>
                                      <a:srgbClr val="000000"/>
                                    </a:solidFill>
                                    <a:latin typeface="Cambria Math" panose="02040503050406030204" pitchFamily="18" charset="0"/>
                                  </a:rPr>
                                </m:ctrlPr>
                              </m:sSupPr>
                              <m:e>
                                <m:r>
                                  <a:rPr lang="en-US" altLang="en-US" sz="3200" i="1">
                                    <a:solidFill>
                                      <a:srgbClr val="000000"/>
                                    </a:solidFill>
                                    <a:latin typeface="Cambria Math" panose="02040503050406030204" pitchFamily="18" charset="0"/>
                                  </a:rPr>
                                  <m:t>2</m:t>
                                </m:r>
                              </m:e>
                              <m:sup>
                                <m:r>
                                  <a:rPr lang="en-US" altLang="en-US" sz="3200" i="1">
                                    <a:solidFill>
                                      <a:srgbClr val="000000"/>
                                    </a:solidFill>
                                    <a:latin typeface="Cambria Math" panose="02040503050406030204" pitchFamily="18" charset="0"/>
                                  </a:rPr>
                                  <m:t>h</m:t>
                                </m:r>
                              </m:sup>
                            </m:sSup>
                            <m:r>
                              <a:rPr lang="en-US" altLang="en-US" sz="3200" i="1">
                                <a:solidFill>
                                  <a:srgbClr val="000000"/>
                                </a:solidFill>
                                <a:latin typeface="Cambria Math" panose="02040503050406030204" pitchFamily="18" charset="0"/>
                              </a:rPr>
                              <m:t>+1</m:t>
                            </m:r>
                          </m:den>
                        </m:f>
                      </m:e>
                    </m:d>
                  </m:oMath>
                </a14:m>
                <a:r>
                  <a:rPr lang="en-US" dirty="0">
                    <a:solidFill>
                      <a:srgbClr val="000000"/>
                    </a:solidFill>
                  </a:rPr>
                  <a:t> nodes are available at height h. </a:t>
                </a:r>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blipFill>
                <a:blip r:embed="rId2"/>
                <a:stretch>
                  <a:fillRect l="-1704" t="-2041"/>
                </a:stretch>
              </a:blipFill>
            </p:spPr>
            <p:txBody>
              <a:bodyPr/>
              <a:lstStyle/>
              <a:p>
                <a:r>
                  <a:rPr lang="en-IN">
                    <a:noFill/>
                  </a:rPr>
                  <a:t> </a:t>
                </a:r>
              </a:p>
            </p:txBody>
          </p:sp>
        </mc:Fallback>
      </mc:AlternateContent>
    </p:spTree>
    <p:extLst>
      <p:ext uri="{BB962C8B-B14F-4D97-AF65-F5344CB8AC3E}">
        <p14:creationId xmlns:p14="http://schemas.microsoft.com/office/powerpoint/2010/main" val="130497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27584" y="1892749"/>
                <a:ext cx="7643192" cy="3886200"/>
              </a:xfrm>
            </p:spPr>
            <p:txBody>
              <a:bodyPr/>
              <a:lstStyle/>
              <a:p>
                <a:pPr algn="just"/>
                <a:r>
                  <a:rPr lang="en-US" sz="2400" dirty="0">
                    <a:solidFill>
                      <a:srgbClr val="000000"/>
                    </a:solidFill>
                  </a:rPr>
                  <a:t>Now if we apply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on any node of any level, then the time taken by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is the height of the node.</a:t>
                </a:r>
              </a:p>
              <a:p>
                <a:r>
                  <a:rPr lang="en-US" sz="2400" b="1" dirty="0">
                    <a:solidFill>
                      <a:srgbClr val="000000"/>
                    </a:solidFill>
                    <a:latin typeface="Cambria Math" panose="02040503050406030204" pitchFamily="18" charset="0"/>
                    <a:ea typeface="Cambria Math" panose="02040503050406030204" pitchFamily="18" charset="0"/>
                  </a:rPr>
                  <a:t>Hence in case of root the time taken is  </a:t>
                </a:r>
                <a14:m>
                  <m:oMath xmlns:m="http://schemas.openxmlformats.org/officeDocument/2006/math">
                    <m:r>
                      <m:rPr>
                        <m:sty m:val="p"/>
                      </m:rPr>
                      <a:rPr lang="en-US" sz="2400" b="1" i="1" dirty="0" smtClean="0">
                        <a:solidFill>
                          <a:srgbClr val="000000"/>
                        </a:solidFill>
                        <a:latin typeface="Cambria Math" panose="02040503050406030204" pitchFamily="18" charset="0"/>
                        <a:ea typeface="Cambria Math" panose="02040503050406030204" pitchFamily="18" charset="0"/>
                      </a:rPr>
                      <m:t>log</m:t>
                    </m:r>
                    <m:r>
                      <a:rPr lang="en-US" sz="2400" b="1" i="1" dirty="0" smtClean="0">
                        <a:solidFill>
                          <a:srgbClr val="000000"/>
                        </a:solidFill>
                        <a:latin typeface="Cambria Math" panose="02040503050406030204" pitchFamily="18" charset="0"/>
                        <a:ea typeface="Cambria Math" panose="02040503050406030204" pitchFamily="18" charset="0"/>
                      </a:rPr>
                      <m:t>⁡</m:t>
                    </m:r>
                    <m:r>
                      <a:rPr lang="en-US" sz="2400" b="1" i="1" dirty="0" smtClean="0">
                        <a:solidFill>
                          <a:srgbClr val="000000"/>
                        </a:solidFill>
                        <a:latin typeface="Cambria Math" panose="02040503050406030204" pitchFamily="18" charset="0"/>
                        <a:ea typeface="Cambria Math" panose="02040503050406030204" pitchFamily="18" charset="0"/>
                      </a:rPr>
                      <m:t>𝒏</m:t>
                    </m:r>
                    <m:r>
                      <a:rPr lang="en-US" sz="2400" b="1" i="1" dirty="0" smtClean="0">
                        <a:solidFill>
                          <a:srgbClr val="000000"/>
                        </a:solidFill>
                        <a:latin typeface="Cambria Math" panose="02040503050406030204" pitchFamily="18" charset="0"/>
                        <a:ea typeface="Cambria Math" panose="02040503050406030204" pitchFamily="18" charset="0"/>
                      </a:rPr>
                      <m:t>.</m:t>
                    </m:r>
                  </m:oMath>
                </a14:m>
                <a:r>
                  <a:rPr lang="en-US" sz="2400" b="1" dirty="0">
                    <a:solidFill>
                      <a:srgbClr val="000000"/>
                    </a:solidFill>
                    <a:latin typeface="Cambria Math" panose="02040503050406030204" pitchFamily="18" charset="0"/>
                    <a:ea typeface="Cambria Math" panose="02040503050406030204" pitchFamily="18" charset="0"/>
                  </a:rPr>
                  <a:t> </a:t>
                </a:r>
              </a:p>
              <a:p>
                <a:r>
                  <a:rPr lang="en-US" sz="2400" b="1" dirty="0">
                    <a:solidFill>
                      <a:srgbClr val="000000"/>
                    </a:solidFill>
                    <a:latin typeface="Cambria Math" panose="02040503050406030204" pitchFamily="18" charset="0"/>
                    <a:ea typeface="Cambria Math" panose="02040503050406030204" pitchFamily="18" charset="0"/>
                  </a:rPr>
                  <a:t>Hence</a:t>
                </a:r>
              </a:p>
              <a:p>
                <a:pPr marL="0" indent="0">
                  <a:buNone/>
                </a:pPr>
                <a:endParaRPr lang="en-US" sz="2400" b="1" dirty="0">
                  <a:solidFill>
                    <a:srgbClr val="00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nary>
                        <m:naryPr>
                          <m:chr m:val="∑"/>
                          <m:ctrlPr>
                            <a:rPr lang="en-US" sz="2400" b="0" i="1" smtClean="0">
                              <a:solidFill>
                                <a:srgbClr val="000000"/>
                              </a:solidFill>
                              <a:latin typeface="Cambria Math" panose="02040503050406030204" pitchFamily="18" charset="0"/>
                            </a:rPr>
                          </m:ctrlPr>
                        </m:naryPr>
                        <m:sub>
                          <m:r>
                            <m:rPr>
                              <m:brk m:alnAt="23"/>
                            </m:rP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=0</m:t>
                          </m:r>
                        </m:sub>
                        <m:sup>
                          <m:d>
                            <m:dPr>
                              <m:begChr m:val="⌊"/>
                              <m:endChr m:val="⌋"/>
                              <m:ctrlPr>
                                <a:rPr lang="en-US" sz="2400" b="0" i="1" smtClean="0">
                                  <a:solidFill>
                                    <a:srgbClr val="000000"/>
                                  </a:solidFill>
                                  <a:latin typeface="Cambria Math" panose="02040503050406030204" pitchFamily="18" charset="0"/>
                                </a:rPr>
                              </m:ctrlPr>
                            </m:dPr>
                            <m:e>
                              <m:func>
                                <m:funcPr>
                                  <m:ctrlPr>
                                    <a:rPr lang="en-US" sz="2400" b="0" i="1" smtClean="0">
                                      <a:solidFill>
                                        <a:srgbClr val="000000"/>
                                      </a:solidFill>
                                      <a:latin typeface="Cambria Math" panose="02040503050406030204" pitchFamily="18" charset="0"/>
                                    </a:rPr>
                                  </m:ctrlPr>
                                </m:funcPr>
                                <m:fName>
                                  <m:r>
                                    <m:rPr>
                                      <m:sty m:val="p"/>
                                    </m:rPr>
                                    <a:rPr lang="en-US" sz="2400" b="0" i="0" smtClean="0">
                                      <a:solidFill>
                                        <a:srgbClr val="000000"/>
                                      </a:solidFill>
                                      <a:latin typeface="Cambria Math" panose="02040503050406030204" pitchFamily="18" charset="0"/>
                                    </a:rPr>
                                    <m:t>log</m:t>
                                  </m:r>
                                </m:fName>
                                <m:e>
                                  <m:r>
                                    <a:rPr lang="en-US" sz="2400" b="0" i="1" smtClean="0">
                                      <a:solidFill>
                                        <a:srgbClr val="000000"/>
                                      </a:solidFill>
                                      <a:latin typeface="Cambria Math" panose="02040503050406030204" pitchFamily="18" charset="0"/>
                                    </a:rPr>
                                    <m:t>𝑛</m:t>
                                  </m:r>
                                </m:e>
                              </m:func>
                            </m:e>
                          </m:d>
                        </m:sup>
                        <m:e>
                          <m:d>
                            <m:dPr>
                              <m:begChr m:val="⌈"/>
                              <m:endChr m:val="⌉"/>
                              <m:ctrlPr>
                                <a:rPr lang="en-US" sz="2400" b="0" i="1" smtClean="0">
                                  <a:solidFill>
                                    <a:srgbClr val="000000"/>
                                  </a:solidFill>
                                  <a:latin typeface="Cambria Math" panose="02040503050406030204" pitchFamily="18" charset="0"/>
                                </a:rPr>
                              </m:ctrlPr>
                            </m:dPr>
                            <m:e>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𝑛</m:t>
                                  </m:r>
                                </m:num>
                                <m:den>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2</m:t>
                                      </m:r>
                                    </m:e>
                                    <m:sup>
                                      <m: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+1</m:t>
                                      </m:r>
                                    </m:sup>
                                  </m:sSup>
                                </m:den>
                              </m:f>
                            </m:e>
                          </m:d>
                          <m:r>
                            <a:rPr lang="en-US" sz="2400" b="0" i="1" smtClean="0">
                              <a:solidFill>
                                <a:srgbClr val="000000"/>
                              </a:solidFill>
                              <a:latin typeface="Cambria Math" panose="02040503050406030204" pitchFamily="18" charset="0"/>
                            </a:rPr>
                            <m:t> </m:t>
                          </m:r>
                        </m:e>
                      </m:nary>
                      <m:r>
                        <m:rPr>
                          <m:sty m:val="p"/>
                        </m:rPr>
                        <a:rPr lang="el-GR" sz="2400" b="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m:oMathPara>
                </a14:m>
                <a:endParaRPr lang="en-IN" sz="2400" dirty="0">
                  <a:solidFill>
                    <a:srgbClr val="000000"/>
                  </a:solidFill>
                </a:endParaRP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xfrm>
                <a:off x="827584" y="1892749"/>
                <a:ext cx="7643192" cy="3886200"/>
              </a:xfrm>
              <a:blipFill>
                <a:blip r:embed="rId2"/>
                <a:stretch>
                  <a:fillRect l="-1276" t="-1411" r="-1196"/>
                </a:stretch>
              </a:blipFill>
            </p:spPr>
            <p:txBody>
              <a:bodyPr/>
              <a:lstStyle/>
              <a:p>
                <a:r>
                  <a:rPr lang="en-IN">
                    <a:noFill/>
                  </a:rPr>
                  <a:t> </a:t>
                </a:r>
              </a:p>
            </p:txBody>
          </p:sp>
        </mc:Fallback>
      </mc:AlternateContent>
      <p:sp>
        <p:nvSpPr>
          <p:cNvPr id="4" name="Speech Bubble: Oval 3">
            <a:extLst>
              <a:ext uri="{FF2B5EF4-FFF2-40B4-BE49-F238E27FC236}">
                <a16:creationId xmlns:a16="http://schemas.microsoft.com/office/drawing/2014/main" id="{A590CA6F-1191-4F0C-9C30-45C4702DA96E}"/>
              </a:ext>
            </a:extLst>
          </p:cNvPr>
          <p:cNvSpPr/>
          <p:nvPr/>
        </p:nvSpPr>
        <p:spPr>
          <a:xfrm rot="20906450">
            <a:off x="4942384" y="3717032"/>
            <a:ext cx="3528392" cy="1748436"/>
          </a:xfrm>
          <a:prstGeom prst="wedgeEllipseCallout">
            <a:avLst>
              <a:gd name="adj1" fmla="val -61915"/>
              <a:gd name="adj2" fmla="val -66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Work done by Max-</a:t>
            </a:r>
            <a:r>
              <a:rPr lang="en-US" dirty="0" err="1"/>
              <a:t>Heapify</a:t>
            </a:r>
            <a:r>
              <a:rPr lang="en-US" dirty="0"/>
              <a:t>() on the number of nodes of height h.</a:t>
            </a:r>
            <a:endParaRPr lang="en-IN" dirty="0"/>
          </a:p>
        </p:txBody>
      </p:sp>
    </p:spTree>
    <p:extLst>
      <p:ext uri="{BB962C8B-B14F-4D97-AF65-F5344CB8AC3E}">
        <p14:creationId xmlns:p14="http://schemas.microsoft.com/office/powerpoint/2010/main" val="225086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99592" y="1556792"/>
                <a:ext cx="7643192" cy="3886200"/>
              </a:xfrm>
            </p:spPr>
            <p:txBody>
              <a:bodyPr/>
              <a:lstStyle/>
              <a:p>
                <a:pPr marL="0" indent="0">
                  <a:buNone/>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nary>
                        <m:naryPr>
                          <m:chr m:val="∑"/>
                          <m:ctrlPr>
                            <a:rPr lang="en-US" sz="2400" b="0" i="1" smtClean="0">
                              <a:solidFill>
                                <a:srgbClr val="000000"/>
                              </a:solidFill>
                              <a:latin typeface="Cambria Math" panose="02040503050406030204" pitchFamily="18" charset="0"/>
                            </a:rPr>
                          </m:ctrlPr>
                        </m:naryPr>
                        <m:sub>
                          <m:r>
                            <m:rPr>
                              <m:brk m:alnAt="23"/>
                            </m:rP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=0</m:t>
                          </m:r>
                        </m:sub>
                        <m:sup>
                          <m:d>
                            <m:dPr>
                              <m:begChr m:val="⌊"/>
                              <m:endChr m:val="⌋"/>
                              <m:ctrlPr>
                                <a:rPr lang="en-US" sz="2400" b="0" i="1" smtClean="0">
                                  <a:solidFill>
                                    <a:srgbClr val="000000"/>
                                  </a:solidFill>
                                  <a:latin typeface="Cambria Math" panose="02040503050406030204" pitchFamily="18" charset="0"/>
                                </a:rPr>
                              </m:ctrlPr>
                            </m:dPr>
                            <m:e>
                              <m:func>
                                <m:funcPr>
                                  <m:ctrlPr>
                                    <a:rPr lang="en-US" sz="2400" b="0" i="1" smtClean="0">
                                      <a:solidFill>
                                        <a:srgbClr val="000000"/>
                                      </a:solidFill>
                                      <a:latin typeface="Cambria Math" panose="02040503050406030204" pitchFamily="18" charset="0"/>
                                    </a:rPr>
                                  </m:ctrlPr>
                                </m:funcPr>
                                <m:fName>
                                  <m:r>
                                    <m:rPr>
                                      <m:sty m:val="p"/>
                                    </m:rPr>
                                    <a:rPr lang="en-US" sz="2400" b="0" i="0" smtClean="0">
                                      <a:solidFill>
                                        <a:srgbClr val="000000"/>
                                      </a:solidFill>
                                      <a:latin typeface="Cambria Math" panose="02040503050406030204" pitchFamily="18" charset="0"/>
                                    </a:rPr>
                                    <m:t>log</m:t>
                                  </m:r>
                                </m:fName>
                                <m:e>
                                  <m:r>
                                    <a:rPr lang="en-US" sz="2400" b="0" i="1" smtClean="0">
                                      <a:solidFill>
                                        <a:srgbClr val="000000"/>
                                      </a:solidFill>
                                      <a:latin typeface="Cambria Math" panose="02040503050406030204" pitchFamily="18" charset="0"/>
                                    </a:rPr>
                                    <m:t>𝑛</m:t>
                                  </m:r>
                                </m:e>
                              </m:func>
                            </m:e>
                          </m:d>
                        </m:sup>
                        <m:e>
                          <m:d>
                            <m:dPr>
                              <m:begChr m:val="⌈"/>
                              <m:endChr m:val="⌉"/>
                              <m:ctrlPr>
                                <a:rPr lang="en-US" sz="2400" b="0" i="1" smtClean="0">
                                  <a:solidFill>
                                    <a:srgbClr val="000000"/>
                                  </a:solidFill>
                                  <a:latin typeface="Cambria Math" panose="02040503050406030204" pitchFamily="18" charset="0"/>
                                </a:rPr>
                              </m:ctrlPr>
                            </m:dPr>
                            <m:e>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𝑛</m:t>
                                  </m:r>
                                </m:num>
                                <m:den>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2</m:t>
                                      </m:r>
                                    </m:e>
                                    <m:sup>
                                      <m: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+1</m:t>
                                      </m:r>
                                    </m:sup>
                                  </m:sSup>
                                </m:den>
                              </m:f>
                            </m:e>
                          </m:d>
                          <m:r>
                            <a:rPr lang="en-US" sz="2400" b="0" i="1" smtClean="0">
                              <a:solidFill>
                                <a:srgbClr val="000000"/>
                              </a:solidFill>
                              <a:latin typeface="Cambria Math" panose="02040503050406030204" pitchFamily="18" charset="0"/>
                            </a:rPr>
                            <m:t> </m:t>
                          </m:r>
                        </m:e>
                      </m:nary>
                      <m:r>
                        <m:rPr>
                          <m:sty m:val="p"/>
                        </m:rPr>
                        <a:rPr lang="el-GR" sz="2400" b="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m:oMathPara>
                </a14:m>
                <a:endParaRPr lang="en-IN" sz="2400" dirty="0">
                  <a:solidFill>
                    <a:srgbClr val="000000"/>
                  </a:solidFill>
                </a:endParaRP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l-GR"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i="1">
                            <a:solidFill>
                              <a:srgbClr val="000000"/>
                            </a:solidFill>
                            <a:latin typeface="Cambria Math" panose="02040503050406030204" pitchFamily="18" charset="0"/>
                            <a:ea typeface="Cambria Math" panose="02040503050406030204" pitchFamily="18" charset="0"/>
                          </a:rPr>
                          <m:t> </m:t>
                        </m:r>
                        <m:nary>
                          <m:naryPr>
                            <m:chr m:val="∑"/>
                            <m:ctrlPr>
                              <a:rPr lang="en-US" sz="2400" i="1">
                                <a:solidFill>
                                  <a:srgbClr val="000000"/>
                                </a:solidFill>
                                <a:latin typeface="Cambria Math" panose="02040503050406030204" pitchFamily="18" charset="0"/>
                                <a:ea typeface="Cambria Math" panose="02040503050406030204" pitchFamily="18" charset="0"/>
                              </a:rPr>
                            </m:ctrlPr>
                          </m:naryPr>
                          <m:sub>
                            <m:r>
                              <m:rPr>
                                <m:brk m:alnAt="23"/>
                              </m:rP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=0</m:t>
                            </m:r>
                          </m:sub>
                          <m:sup>
                            <m:r>
                              <a:rPr lang="en-US" sz="2400" i="1" smtClean="0">
                                <a:solidFill>
                                  <a:srgbClr val="000000"/>
                                </a:solidFill>
                                <a:latin typeface="Cambria Math" panose="02040503050406030204" pitchFamily="18" charset="0"/>
                                <a:ea typeface="Cambria Math" panose="02040503050406030204" pitchFamily="18" charset="0"/>
                              </a:rPr>
                              <m:t>∞</m:t>
                            </m:r>
                          </m:sup>
                          <m:e>
                            <m:f>
                              <m:fPr>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h</m:t>
                                </m:r>
                              </m:num>
                              <m:den>
                                <m:sSup>
                                  <m:sSupPr>
                                    <m:ctrlPr>
                                      <a:rPr lang="en-US" sz="2400" i="1">
                                        <a:solidFill>
                                          <a:srgbClr val="000000"/>
                                        </a:solidFill>
                                        <a:latin typeface="Cambria Math" panose="02040503050406030204" pitchFamily="18" charset="0"/>
                                        <a:ea typeface="Cambria Math" panose="02040503050406030204" pitchFamily="18" charset="0"/>
                                      </a:rPr>
                                    </m:ctrlPr>
                                  </m:sSupPr>
                                  <m:e>
                                    <m:r>
                                      <a:rPr lang="en-US" sz="2400" i="1">
                                        <a:solidFill>
                                          <a:srgbClr val="000000"/>
                                        </a:solidFill>
                                        <a:latin typeface="Cambria Math" panose="02040503050406030204" pitchFamily="18" charset="0"/>
                                        <a:ea typeface="Cambria Math" panose="02040503050406030204" pitchFamily="18" charset="0"/>
                                      </a:rPr>
                                      <m:t>2</m:t>
                                    </m:r>
                                  </m:e>
                                  <m:sup>
                                    <m:r>
                                      <a:rPr lang="en-US" sz="2400" i="1">
                                        <a:solidFill>
                                          <a:srgbClr val="000000"/>
                                        </a:solidFill>
                                        <a:latin typeface="Cambria Math" panose="02040503050406030204" pitchFamily="18" charset="0"/>
                                        <a:ea typeface="Cambria Math" panose="02040503050406030204" pitchFamily="18" charset="0"/>
                                      </a:rPr>
                                      <m:t>h</m:t>
                                    </m:r>
                                  </m:sup>
                                </m:sSup>
                              </m:den>
                            </m:f>
                            <m:r>
                              <a:rPr lang="en-US" sz="2400" i="1">
                                <a:solidFill>
                                  <a:srgbClr val="000000"/>
                                </a:solidFill>
                                <a:latin typeface="Cambria Math" panose="02040503050406030204" pitchFamily="18" charset="0"/>
                                <a:ea typeface="Cambria Math" panose="02040503050406030204" pitchFamily="18" charset="0"/>
                              </a:rPr>
                              <m:t> </m:t>
                            </m:r>
                          </m:e>
                        </m:nary>
                      </m:e>
                    </m:d>
                  </m:oMath>
                </a14:m>
                <a:r>
                  <a:rPr lang="en-IN" sz="2400" dirty="0">
                    <a:solidFill>
                      <a:srgbClr val="000000"/>
                    </a:solidFill>
                  </a:rPr>
                  <a:t> </a:t>
                </a: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d>
                          <m:dPr>
                            <m:begChr m:val="["/>
                            <m:endChr m:val="]"/>
                            <m:ctrlPr>
                              <a:rPr lang="en-US" sz="2400" b="0" i="1" smtClean="0">
                                <a:solidFill>
                                  <a:srgbClr val="000000"/>
                                </a:solidFill>
                                <a:latin typeface="Cambria Math" panose="02040503050406030204" pitchFamily="18" charset="0"/>
                                <a:ea typeface="Cambria Math" panose="02040503050406030204" pitchFamily="18" charset="0"/>
                              </a:rPr>
                            </m:ctrlPr>
                          </m:dPr>
                          <m:e>
                            <m:f>
                              <m:fPr>
                                <m:ctrlPr>
                                  <a:rPr lang="en-US" sz="2400" i="1">
                                    <a:solidFill>
                                      <a:srgbClr val="000000"/>
                                    </a:solidFill>
                                    <a:latin typeface="Cambria Math" panose="02040503050406030204" pitchFamily="18" charset="0"/>
                                    <a:ea typeface="Cambria Math" panose="02040503050406030204" pitchFamily="18" charset="0"/>
                                  </a:rPr>
                                </m:ctrlPr>
                              </m:fPr>
                              <m:num>
                                <m:f>
                                  <m:fPr>
                                    <m:type m:val="skw"/>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1</m:t>
                                    </m:r>
                                  </m:num>
                                  <m:den>
                                    <m:r>
                                      <a:rPr lang="en-US" sz="2400" i="1">
                                        <a:solidFill>
                                          <a:srgbClr val="000000"/>
                                        </a:solidFill>
                                        <a:latin typeface="Cambria Math" panose="02040503050406030204" pitchFamily="18" charset="0"/>
                                        <a:ea typeface="Cambria Math" panose="02040503050406030204" pitchFamily="18" charset="0"/>
                                      </a:rPr>
                                      <m:t>2</m:t>
                                    </m:r>
                                  </m:den>
                                </m:f>
                              </m:num>
                              <m:den>
                                <m:sSup>
                                  <m:sSupPr>
                                    <m:ctrlPr>
                                      <a:rPr lang="en-US" sz="2400" i="1">
                                        <a:solidFill>
                                          <a:srgbClr val="000000"/>
                                        </a:solidFill>
                                        <a:latin typeface="Cambria Math" panose="02040503050406030204" pitchFamily="18" charset="0"/>
                                        <a:ea typeface="Cambria Math" panose="02040503050406030204" pitchFamily="18" charset="0"/>
                                      </a:rPr>
                                    </m:ctrlPr>
                                  </m:sSupPr>
                                  <m:e>
                                    <m:d>
                                      <m:dPr>
                                        <m:ctrlPr>
                                          <a:rPr lang="en-US" sz="2400" i="1">
                                            <a:solidFill>
                                              <a:srgbClr val="000000"/>
                                            </a:solidFill>
                                            <a:latin typeface="Cambria Math" panose="02040503050406030204" pitchFamily="18" charset="0"/>
                                            <a:ea typeface="Cambria Math" panose="02040503050406030204" pitchFamily="18" charset="0"/>
                                          </a:rPr>
                                        </m:ctrlPr>
                                      </m:dPr>
                                      <m:e>
                                        <m:r>
                                          <a:rPr lang="en-US" sz="2400" i="1">
                                            <a:solidFill>
                                              <a:srgbClr val="000000"/>
                                            </a:solidFill>
                                            <a:latin typeface="Cambria Math" panose="02040503050406030204" pitchFamily="18" charset="0"/>
                                            <a:ea typeface="Cambria Math" panose="02040503050406030204" pitchFamily="18" charset="0"/>
                                          </a:rPr>
                                          <m:t>1−</m:t>
                                        </m:r>
                                        <m:f>
                                          <m:fPr>
                                            <m:type m:val="skw"/>
                                            <m:ctrlPr>
                                              <a:rPr lang="en-US" sz="2400" i="1">
                                                <a:solidFill>
                                                  <a:srgbClr val="000000"/>
                                                </a:solidFill>
                                                <a:latin typeface="Cambria Math" panose="02040503050406030204" pitchFamily="18" charset="0"/>
                                                <a:ea typeface="Cambria Math" panose="02040503050406030204" pitchFamily="18" charset="0"/>
                                              </a:rPr>
                                            </m:ctrlPr>
                                          </m:fPr>
                                          <m:num>
                                            <m:r>
                                              <a:rPr lang="en-US" sz="2400" i="1">
                                                <a:solidFill>
                                                  <a:srgbClr val="000000"/>
                                                </a:solidFill>
                                                <a:latin typeface="Cambria Math" panose="02040503050406030204" pitchFamily="18" charset="0"/>
                                                <a:ea typeface="Cambria Math" panose="02040503050406030204" pitchFamily="18" charset="0"/>
                                              </a:rPr>
                                              <m:t>1</m:t>
                                            </m:r>
                                          </m:num>
                                          <m:den>
                                            <m:r>
                                              <a:rPr lang="en-US" sz="2400" i="1">
                                                <a:solidFill>
                                                  <a:srgbClr val="000000"/>
                                                </a:solidFill>
                                                <a:latin typeface="Cambria Math" panose="02040503050406030204" pitchFamily="18" charset="0"/>
                                                <a:ea typeface="Cambria Math" panose="02040503050406030204" pitchFamily="18" charset="0"/>
                                              </a:rPr>
                                              <m:t>2</m:t>
                                            </m:r>
                                          </m:den>
                                        </m:f>
                                      </m:e>
                                    </m:d>
                                  </m:e>
                                  <m:sup>
                                    <m:r>
                                      <a:rPr lang="en-US" sz="2400" i="1">
                                        <a:solidFill>
                                          <a:srgbClr val="000000"/>
                                        </a:solidFill>
                                        <a:latin typeface="Cambria Math" panose="02040503050406030204" pitchFamily="18" charset="0"/>
                                        <a:ea typeface="Cambria Math" panose="02040503050406030204" pitchFamily="18" charset="0"/>
                                      </a:rPr>
                                      <m:t>2</m:t>
                                    </m:r>
                                  </m:sup>
                                </m:sSup>
                              </m:den>
                            </m:f>
                          </m:e>
                        </m:d>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a:t>
                </a:r>
              </a:p>
              <a:p>
                <a:pPr marL="0" indent="0">
                  <a:buNone/>
                </a:pPr>
                <a14:m>
                  <m:oMath xmlns:m="http://schemas.openxmlformats.org/officeDocument/2006/math">
                    <m:r>
                      <a:rPr lang="en-US" sz="2400" b="0" i="1" smtClean="0">
                        <a:solidFill>
                          <a:srgbClr val="000000"/>
                        </a:solidFill>
                        <a:latin typeface="Cambria Math" panose="02040503050406030204" pitchFamily="18" charset="0"/>
                        <a:ea typeface="Cambria Math" panose="02040503050406030204" pitchFamily="18" charset="0"/>
                      </a:rPr>
                      <m:t>             </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2</m:t>
                        </m:r>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a:t>
                </a:r>
              </a:p>
              <a:p>
                <a:pPr marL="0" indent="0">
                  <a:buNone/>
                </a:pPr>
                <a:r>
                  <a:rPr lang="en-IN" sz="2400" dirty="0">
                    <a:solidFill>
                      <a:srgbClr val="000000"/>
                    </a:solidFill>
                  </a:rPr>
                  <a:t>	</a:t>
                </a:r>
                <a14:m>
                  <m:oMath xmlns:m="http://schemas.openxmlformats.org/officeDocument/2006/math">
                    <m:r>
                      <m:rPr>
                        <m:sty m:val="p"/>
                      </m:rPr>
                      <a:rPr lang="en-US" sz="2400" b="0" i="0" smtClean="0">
                        <a:solidFill>
                          <a:srgbClr val="000000"/>
                        </a:solidFill>
                        <a:latin typeface="Cambria Math" panose="02040503050406030204" pitchFamily="18" charset="0"/>
                        <a:ea typeface="Cambria Math" panose="02040503050406030204" pitchFamily="18" charset="0"/>
                      </a:rPr>
                      <m:t>T</m:t>
                    </m:r>
                    <m:r>
                      <a:rPr lang="en-US" sz="2400" b="0" i="0" smtClean="0">
                        <a:solidFill>
                          <a:srgbClr val="000000"/>
                        </a:solidFill>
                        <a:latin typeface="Cambria Math" panose="02040503050406030204" pitchFamily="18" charset="0"/>
                        <a:ea typeface="Cambria Math" panose="02040503050406030204" pitchFamily="18" charset="0"/>
                      </a:rPr>
                      <m:t>(</m:t>
                    </m:r>
                    <m:r>
                      <m:rPr>
                        <m:sty m:val="p"/>
                      </m:rPr>
                      <a:rPr lang="en-US" sz="2400" b="0" i="0" smtClean="0">
                        <a:solidFill>
                          <a:srgbClr val="000000"/>
                        </a:solidFill>
                        <a:latin typeface="Cambria Math" panose="02040503050406030204" pitchFamily="18" charset="0"/>
                        <a:ea typeface="Cambria Math" panose="02040503050406030204" pitchFamily="18" charset="0"/>
                      </a:rPr>
                      <m:t>n</m:t>
                    </m:r>
                    <m:r>
                      <a:rPr lang="en-US" sz="2400" b="0" i="0" smtClean="0">
                        <a:solidFill>
                          <a:srgbClr val="000000"/>
                        </a:solidFill>
                        <a:latin typeface="Cambria Math" panose="02040503050406030204" pitchFamily="18" charset="0"/>
                        <a:ea typeface="Cambria Math" panose="02040503050406030204" pitchFamily="18" charset="0"/>
                      </a:rPr>
                      <m:t>)</m:t>
                    </m:r>
                    <m:r>
                      <a:rPr lang="en-IN" sz="2400" i="1" smtClean="0">
                        <a:solidFill>
                          <a:srgbClr val="000000"/>
                        </a:solidFill>
                        <a:latin typeface="Cambria Math" panose="02040503050406030204" pitchFamily="18" charset="0"/>
                        <a:ea typeface="Cambria Math" panose="02040503050406030204" pitchFamily="18" charset="0"/>
                      </a:rPr>
                      <m:t>⟹</m:t>
                    </m:r>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endParaRPr lang="en-IN" sz="2400" dirty="0">
                  <a:solidFill>
                    <a:srgbClr val="000000"/>
                  </a:solidFill>
                </a:endParaRPr>
              </a:p>
              <a:p>
                <a:pPr marL="0" indent="0">
                  <a:buNone/>
                </a:pPr>
                <a:r>
                  <a:rPr lang="en-IN" sz="2400" dirty="0">
                    <a:solidFill>
                      <a:srgbClr val="000000"/>
                    </a:solidFill>
                  </a:rPr>
                  <a:t>Hence the running time of </a:t>
                </a:r>
                <a:r>
                  <a:rPr lang="en-US" sz="2400" b="1" cap="small" dirty="0">
                    <a:solidFill>
                      <a:srgbClr val="000000"/>
                    </a:solidFill>
                    <a:latin typeface="Cambria Math" panose="02040503050406030204" pitchFamily="18" charset="0"/>
                    <a:ea typeface="Cambria Math" panose="02040503050406030204" pitchFamily="18" charset="0"/>
                  </a:rPr>
                  <a:t>Build-Max-Heap</a:t>
                </a:r>
                <a:r>
                  <a:rPr lang="en-US" sz="2400" b="1" dirty="0">
                    <a:solidFill>
                      <a:srgbClr val="000000"/>
                    </a:solidFill>
                    <a:latin typeface="Cambria Math" panose="02040503050406030204" pitchFamily="18" charset="0"/>
                    <a:ea typeface="Cambria Math" panose="02040503050406030204" pitchFamily="18" charset="0"/>
                  </a:rPr>
                  <a:t>(</a:t>
                </a:r>
                <a:r>
                  <a:rPr lang="en-US" sz="2400" b="1" dirty="0" err="1">
                    <a:solidFill>
                      <a:srgbClr val="000000"/>
                    </a:solidFill>
                    <a:latin typeface="Cambria Math" panose="02040503050406030204" pitchFamily="18" charset="0"/>
                    <a:ea typeface="Cambria Math" panose="02040503050406030204" pitchFamily="18" charset="0"/>
                  </a:rPr>
                  <a:t>A,n</a:t>
                </a:r>
                <a:r>
                  <a:rPr lang="en-US" sz="2400" b="1" dirty="0">
                    <a:solidFill>
                      <a:srgbClr val="000000"/>
                    </a:solidFill>
                    <a:latin typeface="Cambria Math" panose="02040503050406030204" pitchFamily="18" charset="0"/>
                    <a:ea typeface="Cambria Math" panose="02040503050406030204" pitchFamily="18" charset="0"/>
                  </a:rPr>
                  <a:t>) </a:t>
                </a:r>
                <a:r>
                  <a:rPr lang="en-IN" sz="2400" dirty="0">
                    <a:solidFill>
                      <a:srgbClr val="000000"/>
                    </a:solidFill>
                  </a:rPr>
                  <a:t>is </a:t>
                </a:r>
                <a14:m>
                  <m:oMath xmlns:m="http://schemas.openxmlformats.org/officeDocument/2006/math">
                    <m:r>
                      <m:rPr>
                        <m:sty m:val="p"/>
                      </m:rPr>
                      <a:rPr lang="el-GR" sz="2400" i="1" smtClean="0">
                        <a:solidFill>
                          <a:srgbClr val="000000"/>
                        </a:solidFill>
                        <a:latin typeface="Cambria Math" panose="02040503050406030204" pitchFamily="18" charset="0"/>
                        <a:ea typeface="Cambria Math" panose="02040503050406030204" pitchFamily="18" charset="0"/>
                      </a:rPr>
                      <m:t>Ο</m:t>
                    </m:r>
                    <m:d>
                      <m:dPr>
                        <m:ctrlPr>
                          <a:rPr lang="en-US" sz="2400" i="1" smtClean="0">
                            <a:solidFill>
                              <a:srgbClr val="000000"/>
                            </a:solidFill>
                            <a:latin typeface="Cambria Math" panose="02040503050406030204" pitchFamily="18" charset="0"/>
                            <a:ea typeface="Cambria Math" panose="02040503050406030204" pitchFamily="18" charset="0"/>
                          </a:rPr>
                        </m:ctrlPr>
                      </m:dPr>
                      <m:e>
                        <m:r>
                          <a:rPr lang="en-US" sz="2400" b="0" i="1" smtClean="0">
                            <a:solidFill>
                              <a:srgbClr val="000000"/>
                            </a:solidFill>
                            <a:latin typeface="Cambria Math" panose="02040503050406030204" pitchFamily="18" charset="0"/>
                            <a:ea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 </m:t>
                        </m:r>
                      </m:e>
                    </m:d>
                  </m:oMath>
                </a14:m>
                <a:r>
                  <a:rPr lang="en-IN" sz="2400" dirty="0">
                    <a:solidFill>
                      <a:srgbClr val="000000"/>
                    </a:solidFill>
                  </a:rPr>
                  <a:t> in tight bound .</a:t>
                </a:r>
              </a:p>
            </p:txBody>
          </p:sp>
        </mc:Choice>
        <mc:Fallback>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xfrm>
                <a:off x="899592" y="1556792"/>
                <a:ext cx="7643192" cy="3886200"/>
              </a:xfrm>
              <a:blipFill>
                <a:blip r:embed="rId2"/>
                <a:stretch>
                  <a:fillRect l="-1277" b="-13166"/>
                </a:stretch>
              </a:blipFill>
            </p:spPr>
            <p:txBody>
              <a:bodyPr/>
              <a:lstStyle/>
              <a:p>
                <a:r>
                  <a:rPr lang="en-IN">
                    <a:noFill/>
                  </a:rPr>
                  <a:t> </a:t>
                </a:r>
              </a:p>
            </p:txBody>
          </p:sp>
        </mc:Fallback>
      </mc:AlternateContent>
    </p:spTree>
    <p:extLst>
      <p:ext uri="{BB962C8B-B14F-4D97-AF65-F5344CB8AC3E}">
        <p14:creationId xmlns:p14="http://schemas.microsoft.com/office/powerpoint/2010/main" val="299110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1612006-7434-488E-AA4A-35AB348F83EC}"/>
              </a:ext>
            </a:extLst>
          </p:cNvPr>
          <p:cNvSpPr>
            <a:spLocks noGrp="1" noChangeArrowheads="1"/>
          </p:cNvSpPr>
          <p:nvPr>
            <p:ph type="title"/>
          </p:nvPr>
        </p:nvSpPr>
        <p:spPr>
          <a:xfrm>
            <a:off x="457200" y="579438"/>
            <a:ext cx="8229600" cy="762000"/>
          </a:xfrm>
        </p:spPr>
        <p:txBody>
          <a:bodyPr/>
          <a:lstStyle/>
          <a:p>
            <a:r>
              <a:rPr lang="en-IN" altLang="en-US" sz="4000" b="1">
                <a:solidFill>
                  <a:schemeClr val="tx1"/>
                </a:solidFill>
              </a:rPr>
              <a:t>The heapsort algorithm</a:t>
            </a:r>
            <a:endParaRPr lang="en-IN" altLang="en-US" sz="4000">
              <a:solidFill>
                <a:schemeClr val="tx1"/>
              </a:solidFill>
            </a:endParaRPr>
          </a:p>
        </p:txBody>
      </p:sp>
      <p:sp>
        <p:nvSpPr>
          <p:cNvPr id="90115" name="Rectangle 3">
            <a:extLst>
              <a:ext uri="{FF2B5EF4-FFF2-40B4-BE49-F238E27FC236}">
                <a16:creationId xmlns:a16="http://schemas.microsoft.com/office/drawing/2014/main" id="{9F57F1D4-CEE0-44E0-BB55-D487DDC40F30}"/>
              </a:ext>
            </a:extLst>
          </p:cNvPr>
          <p:cNvSpPr>
            <a:spLocks noGrp="1" noChangeArrowheads="1"/>
          </p:cNvSpPr>
          <p:nvPr>
            <p:ph type="body" idx="1"/>
          </p:nvPr>
        </p:nvSpPr>
        <p:spPr>
          <a:xfrm>
            <a:off x="457200" y="1268413"/>
            <a:ext cx="8075613" cy="4522787"/>
          </a:xfrm>
        </p:spPr>
        <p:txBody>
          <a:bodyPr/>
          <a:lstStyle/>
          <a:p>
            <a:pPr algn="just">
              <a:lnSpc>
                <a:spcPct val="80000"/>
              </a:lnSpc>
              <a:buFontTx/>
              <a:buNone/>
            </a:pPr>
            <a:r>
              <a:rPr lang="en-IN" altLang="en-US" sz="2400"/>
              <a:t>	</a:t>
            </a:r>
            <a:r>
              <a:rPr lang="en-IN" altLang="en-US" sz="2400">
                <a:solidFill>
                  <a:schemeClr val="tx1"/>
                </a:solidFill>
              </a:rPr>
              <a:t>Given an input array, the heapsort algorithm acts as follows:</a:t>
            </a:r>
          </a:p>
          <a:p>
            <a:pPr lvl="1" algn="just">
              <a:lnSpc>
                <a:spcPct val="80000"/>
              </a:lnSpc>
              <a:buFontTx/>
              <a:buNone/>
            </a:pPr>
            <a:r>
              <a:rPr lang="en-IN" altLang="en-US" sz="2300">
                <a:solidFill>
                  <a:schemeClr val="tx1"/>
                </a:solidFill>
              </a:rPr>
              <a:t>	• Builds a max-heap from the array.</a:t>
            </a:r>
          </a:p>
          <a:p>
            <a:pPr lvl="1" algn="just">
              <a:lnSpc>
                <a:spcPct val="80000"/>
              </a:lnSpc>
              <a:buFontTx/>
              <a:buNone/>
            </a:pPr>
            <a:r>
              <a:rPr lang="en-IN" altLang="en-US" sz="2300">
                <a:solidFill>
                  <a:schemeClr val="tx1"/>
                </a:solidFill>
              </a:rPr>
              <a:t>	• Starting with the root (the maximum element), the algorithm places the maximum element into the correct place in the array by swapping it with the element in the last position in the array.</a:t>
            </a:r>
          </a:p>
          <a:p>
            <a:pPr lvl="1" algn="just">
              <a:lnSpc>
                <a:spcPct val="80000"/>
              </a:lnSpc>
              <a:buFontTx/>
              <a:buNone/>
            </a:pPr>
            <a:r>
              <a:rPr lang="en-IN" altLang="en-US" sz="2300">
                <a:solidFill>
                  <a:schemeClr val="tx1"/>
                </a:solidFill>
              </a:rPr>
              <a:t>	• “Discard” this last node (knowing that it is in its correct place) by decreasing the heap size, and calling MAX-HEAPIFY on the new (possibly incorrectly-placed) root.</a:t>
            </a:r>
          </a:p>
          <a:p>
            <a:pPr lvl="1" algn="just">
              <a:lnSpc>
                <a:spcPct val="80000"/>
              </a:lnSpc>
              <a:buFontTx/>
              <a:buNone/>
            </a:pPr>
            <a:r>
              <a:rPr lang="en-IN" altLang="en-US" sz="2300">
                <a:solidFill>
                  <a:schemeClr val="tx1"/>
                </a:solidFill>
              </a:rPr>
              <a:t>	• Repeat this “discarding” process until only one node (the smallest element) remains, and therefore is in the correct place in the array.</a:t>
            </a:r>
          </a:p>
          <a:p>
            <a:pPr>
              <a:lnSpc>
                <a:spcPct val="80000"/>
              </a:lnSpc>
              <a:buFontTx/>
              <a:buNone/>
            </a:pPr>
            <a:endParaRPr lang="en-IN" altLang="en-US" sz="240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a:extLst>
              <a:ext uri="{FF2B5EF4-FFF2-40B4-BE49-F238E27FC236}">
                <a16:creationId xmlns:a16="http://schemas.microsoft.com/office/drawing/2014/main" id="{841B17BB-4E67-458E-B2E5-D60BF1563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5761038"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6BA668E-76D4-4183-9291-08DC82D6D7EF}"/>
              </a:ext>
            </a:extLst>
          </p:cNvPr>
          <p:cNvSpPr>
            <a:spLocks noGrp="1" noChangeArrowheads="1"/>
          </p:cNvSpPr>
          <p:nvPr>
            <p:ph type="title"/>
          </p:nvPr>
        </p:nvSpPr>
        <p:spPr>
          <a:xfrm>
            <a:off x="457200" y="579438"/>
            <a:ext cx="8229600" cy="617537"/>
          </a:xfrm>
        </p:spPr>
        <p:txBody>
          <a:bodyPr/>
          <a:lstStyle/>
          <a:p>
            <a:r>
              <a:rPr lang="en-IN" altLang="en-US" sz="3400" b="1" i="1">
                <a:solidFill>
                  <a:schemeClr val="tx1"/>
                </a:solidFill>
              </a:rPr>
              <a:t>Example</a:t>
            </a:r>
            <a:endParaRPr lang="en-IN" altLang="en-US" sz="3400">
              <a:solidFill>
                <a:schemeClr val="tx1"/>
              </a:solidFill>
            </a:endParaRPr>
          </a:p>
        </p:txBody>
      </p:sp>
      <p:pic>
        <p:nvPicPr>
          <p:cNvPr id="92164" name="Picture 4">
            <a:extLst>
              <a:ext uri="{FF2B5EF4-FFF2-40B4-BE49-F238E27FC236}">
                <a16:creationId xmlns:a16="http://schemas.microsoft.com/office/drawing/2014/main" id="{EE65B3AB-D631-4A30-B2A6-393825462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196975"/>
            <a:ext cx="559117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A50C174-5DD1-4504-9FA5-534E05F375C3}"/>
              </a:ext>
            </a:extLst>
          </p:cNvPr>
          <p:cNvSpPr>
            <a:spLocks noGrp="1" noChangeArrowheads="1"/>
          </p:cNvSpPr>
          <p:nvPr>
            <p:ph type="title"/>
          </p:nvPr>
        </p:nvSpPr>
        <p:spPr/>
        <p:txBody>
          <a:bodyPr/>
          <a:lstStyle/>
          <a:p>
            <a:r>
              <a:rPr lang="en-IN" altLang="en-US" b="1">
                <a:solidFill>
                  <a:srgbClr val="000000"/>
                </a:solidFill>
              </a:rPr>
              <a:t>Analysis</a:t>
            </a:r>
            <a:endParaRPr lang="en-IN" altLang="en-US">
              <a:solidFill>
                <a:srgbClr val="000000"/>
              </a:solidFill>
            </a:endParaRPr>
          </a:p>
        </p:txBody>
      </p:sp>
      <p:sp>
        <p:nvSpPr>
          <p:cNvPr id="93187" name="Rectangle 3">
            <a:extLst>
              <a:ext uri="{FF2B5EF4-FFF2-40B4-BE49-F238E27FC236}">
                <a16:creationId xmlns:a16="http://schemas.microsoft.com/office/drawing/2014/main" id="{768756C0-4237-49B3-AD8F-EA01EE03B765}"/>
              </a:ext>
            </a:extLst>
          </p:cNvPr>
          <p:cNvSpPr>
            <a:spLocks noGrp="1" noChangeArrowheads="1"/>
          </p:cNvSpPr>
          <p:nvPr>
            <p:ph type="body" idx="1"/>
          </p:nvPr>
        </p:nvSpPr>
        <p:spPr>
          <a:xfrm>
            <a:off x="457200" y="1628775"/>
            <a:ext cx="8229600" cy="4162425"/>
          </a:xfrm>
        </p:spPr>
        <p:txBody>
          <a:bodyPr/>
          <a:lstStyle/>
          <a:p>
            <a:pPr lvl="1">
              <a:lnSpc>
                <a:spcPct val="130000"/>
              </a:lnSpc>
              <a:buFontTx/>
              <a:buNone/>
            </a:pPr>
            <a:r>
              <a:rPr lang="en-IN" altLang="en-US">
                <a:solidFill>
                  <a:srgbClr val="000000"/>
                </a:solidFill>
              </a:rPr>
              <a:t>• BUILD-MAX-HEAP: O(n)</a:t>
            </a:r>
          </a:p>
          <a:p>
            <a:pPr lvl="1">
              <a:lnSpc>
                <a:spcPct val="130000"/>
              </a:lnSpc>
              <a:buFontTx/>
              <a:buNone/>
            </a:pPr>
            <a:r>
              <a:rPr lang="en-IN" altLang="en-US">
                <a:solidFill>
                  <a:srgbClr val="000000"/>
                </a:solidFill>
              </a:rPr>
              <a:t>• </a:t>
            </a:r>
            <a:r>
              <a:rPr lang="en-IN" altLang="en-US" b="1">
                <a:solidFill>
                  <a:srgbClr val="000000"/>
                </a:solidFill>
              </a:rPr>
              <a:t>for </a:t>
            </a:r>
            <a:r>
              <a:rPr lang="en-IN" altLang="en-US">
                <a:solidFill>
                  <a:srgbClr val="000000"/>
                </a:solidFill>
              </a:rPr>
              <a:t>loop: n − 1 times</a:t>
            </a:r>
          </a:p>
          <a:p>
            <a:pPr lvl="1">
              <a:lnSpc>
                <a:spcPct val="130000"/>
              </a:lnSpc>
              <a:buFontTx/>
              <a:buNone/>
            </a:pPr>
            <a:r>
              <a:rPr lang="en-IN" altLang="en-US">
                <a:solidFill>
                  <a:srgbClr val="000000"/>
                </a:solidFill>
              </a:rPr>
              <a:t>• exchange elements: O(1)</a:t>
            </a:r>
          </a:p>
          <a:p>
            <a:pPr lvl="1">
              <a:lnSpc>
                <a:spcPct val="130000"/>
              </a:lnSpc>
              <a:buFontTx/>
              <a:buNone/>
            </a:pPr>
            <a:r>
              <a:rPr lang="en-IN" altLang="en-US">
                <a:solidFill>
                  <a:srgbClr val="000000"/>
                </a:solidFill>
              </a:rPr>
              <a:t>• MAX-HEAPIFY: O(lg n)</a:t>
            </a:r>
          </a:p>
          <a:p>
            <a:pPr>
              <a:buFontTx/>
              <a:buNone/>
            </a:pPr>
            <a:endParaRPr lang="en-IN" altLang="en-US">
              <a:solidFill>
                <a:srgbClr val="000000"/>
              </a:solidFill>
            </a:endParaRPr>
          </a:p>
          <a:p>
            <a:pPr>
              <a:buFontTx/>
              <a:buNone/>
            </a:pPr>
            <a:r>
              <a:rPr lang="en-IN" altLang="en-US">
                <a:solidFill>
                  <a:srgbClr val="000000"/>
                </a:solidFill>
              </a:rPr>
              <a:t>			Total time: O(n lg n).</a:t>
            </a:r>
          </a:p>
          <a:p>
            <a:endParaRPr lang="en-IN" alt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FF90347-FC09-4241-8991-880AF8472711}"/>
              </a:ext>
            </a:extLst>
          </p:cNvPr>
          <p:cNvSpPr>
            <a:spLocks noGrp="1" noChangeArrowheads="1"/>
          </p:cNvSpPr>
          <p:nvPr>
            <p:ph type="title"/>
          </p:nvPr>
        </p:nvSpPr>
        <p:spPr>
          <a:xfrm>
            <a:off x="468313" y="692150"/>
            <a:ext cx="8229600" cy="1143000"/>
          </a:xfrm>
        </p:spPr>
        <p:txBody>
          <a:bodyPr/>
          <a:lstStyle/>
          <a:p>
            <a:r>
              <a:rPr lang="en-IN" altLang="en-US" sz="3600" b="1">
                <a:solidFill>
                  <a:srgbClr val="000000"/>
                </a:solidFill>
              </a:rPr>
              <a:t>Heap implementation of </a:t>
            </a:r>
            <a:br>
              <a:rPr lang="en-IN" altLang="en-US" sz="3600" b="1">
                <a:solidFill>
                  <a:srgbClr val="000000"/>
                </a:solidFill>
              </a:rPr>
            </a:br>
            <a:r>
              <a:rPr lang="en-IN" altLang="en-US" sz="3600" b="1">
                <a:solidFill>
                  <a:srgbClr val="000000"/>
                </a:solidFill>
              </a:rPr>
              <a:t>priority queue</a:t>
            </a:r>
            <a:endParaRPr lang="en-IN" altLang="en-US" sz="3600">
              <a:solidFill>
                <a:srgbClr val="000000"/>
              </a:solidFill>
            </a:endParaRPr>
          </a:p>
        </p:txBody>
      </p:sp>
      <p:sp>
        <p:nvSpPr>
          <p:cNvPr id="94211" name="Rectangle 3">
            <a:extLst>
              <a:ext uri="{FF2B5EF4-FFF2-40B4-BE49-F238E27FC236}">
                <a16:creationId xmlns:a16="http://schemas.microsoft.com/office/drawing/2014/main" id="{4564B837-AC7B-4ED7-8A5E-7B122B34C40B}"/>
              </a:ext>
            </a:extLst>
          </p:cNvPr>
          <p:cNvSpPr>
            <a:spLocks noGrp="1" noChangeArrowheads="1"/>
          </p:cNvSpPr>
          <p:nvPr>
            <p:ph type="body" idx="1"/>
          </p:nvPr>
        </p:nvSpPr>
        <p:spPr>
          <a:xfrm>
            <a:off x="755650" y="1916113"/>
            <a:ext cx="7704138" cy="3886200"/>
          </a:xfrm>
        </p:spPr>
        <p:txBody>
          <a:bodyPr/>
          <a:lstStyle/>
          <a:p>
            <a:r>
              <a:rPr lang="en-IN" altLang="en-US">
                <a:solidFill>
                  <a:srgbClr val="000000"/>
                </a:solidFill>
              </a:rPr>
              <a:t>Heaps efficiently implement priority queues. These notes will deal with max priority queues implemented with max-heaps. Min-priority queues are implemented with min-heaps similarly.</a:t>
            </a:r>
          </a:p>
          <a:p>
            <a:r>
              <a:rPr lang="en-IN" altLang="en-US">
                <a:solidFill>
                  <a:srgbClr val="000000"/>
                </a:solidFill>
              </a:rPr>
              <a:t>A heap gives a good compromise between fast insertion but slow extraction and vice versa. Both operations take O(lg n)</a:t>
            </a:r>
            <a:r>
              <a:rPr lang="en-IN" altLang="en-US" i="1">
                <a:solidFill>
                  <a:srgbClr val="000000"/>
                </a:solidFill>
              </a:rPr>
              <a:t> </a:t>
            </a:r>
            <a:r>
              <a:rPr lang="en-IN" altLang="en-US">
                <a:solidFill>
                  <a:srgbClr val="000000"/>
                </a:solidFill>
              </a:rPr>
              <a:t>time.</a:t>
            </a:r>
          </a:p>
          <a:p>
            <a:pPr>
              <a:buFontTx/>
              <a:buNone/>
            </a:pP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3A6F95D-8691-491B-AB90-2B85418495CD}"/>
              </a:ext>
            </a:extLst>
          </p:cNvPr>
          <p:cNvSpPr>
            <a:spLocks noGrp="1" noChangeArrowheads="1"/>
          </p:cNvSpPr>
          <p:nvPr>
            <p:ph type="title"/>
          </p:nvPr>
        </p:nvSpPr>
        <p:spPr>
          <a:xfrm>
            <a:off x="457200" y="579438"/>
            <a:ext cx="8229600" cy="762000"/>
          </a:xfrm>
        </p:spPr>
        <p:txBody>
          <a:bodyPr/>
          <a:lstStyle/>
          <a:p>
            <a:r>
              <a:rPr lang="en-IN" altLang="en-US" b="1">
                <a:solidFill>
                  <a:srgbClr val="000000"/>
                </a:solidFill>
              </a:rPr>
              <a:t>Priority queue</a:t>
            </a:r>
            <a:endParaRPr lang="en-IN" altLang="en-US">
              <a:solidFill>
                <a:srgbClr val="000000"/>
              </a:solidFill>
            </a:endParaRPr>
          </a:p>
        </p:txBody>
      </p:sp>
      <p:sp>
        <p:nvSpPr>
          <p:cNvPr id="95235" name="Rectangle 3">
            <a:extLst>
              <a:ext uri="{FF2B5EF4-FFF2-40B4-BE49-F238E27FC236}">
                <a16:creationId xmlns:a16="http://schemas.microsoft.com/office/drawing/2014/main" id="{F75B9F90-3C46-4D50-B568-508E4CE40461}"/>
              </a:ext>
            </a:extLst>
          </p:cNvPr>
          <p:cNvSpPr>
            <a:spLocks noGrp="1" noChangeArrowheads="1"/>
          </p:cNvSpPr>
          <p:nvPr>
            <p:ph type="body" idx="1"/>
          </p:nvPr>
        </p:nvSpPr>
        <p:spPr>
          <a:xfrm>
            <a:off x="755650" y="1268413"/>
            <a:ext cx="7715250" cy="5589587"/>
          </a:xfrm>
        </p:spPr>
        <p:txBody>
          <a:bodyPr/>
          <a:lstStyle/>
          <a:p>
            <a:pPr>
              <a:lnSpc>
                <a:spcPct val="120000"/>
              </a:lnSpc>
            </a:pPr>
            <a:r>
              <a:rPr lang="en-IN" altLang="en-US" sz="2100">
                <a:solidFill>
                  <a:srgbClr val="000000"/>
                </a:solidFill>
              </a:rPr>
              <a:t>Maintains a dynamic set S of elements.</a:t>
            </a:r>
          </a:p>
          <a:p>
            <a:pPr>
              <a:lnSpc>
                <a:spcPct val="120000"/>
              </a:lnSpc>
              <a:buFontTx/>
              <a:buNone/>
            </a:pPr>
            <a:r>
              <a:rPr lang="en-IN" altLang="en-US" sz="2100">
                <a:solidFill>
                  <a:srgbClr val="000000"/>
                </a:solidFill>
              </a:rPr>
              <a:t>• 	Each set element has a </a:t>
            </a:r>
            <a:r>
              <a:rPr lang="en-IN" altLang="en-US" sz="2100" b="1">
                <a:solidFill>
                  <a:srgbClr val="000000"/>
                </a:solidFill>
              </a:rPr>
              <a:t>key</a:t>
            </a:r>
            <a:r>
              <a:rPr lang="en-IN" altLang="en-US" sz="2100">
                <a:solidFill>
                  <a:srgbClr val="000000"/>
                </a:solidFill>
              </a:rPr>
              <a:t>-an associated value.</a:t>
            </a:r>
          </a:p>
          <a:p>
            <a:pPr>
              <a:lnSpc>
                <a:spcPct val="120000"/>
              </a:lnSpc>
              <a:buFontTx/>
              <a:buNone/>
            </a:pPr>
            <a:r>
              <a:rPr lang="en-IN" altLang="en-US" sz="2100">
                <a:solidFill>
                  <a:srgbClr val="000000"/>
                </a:solidFill>
              </a:rPr>
              <a:t>• 	Max-priority queue supports dynamic-set operations:</a:t>
            </a:r>
          </a:p>
          <a:p>
            <a:pPr>
              <a:lnSpc>
                <a:spcPct val="120000"/>
              </a:lnSpc>
              <a:buFontTx/>
              <a:buNone/>
            </a:pPr>
            <a:r>
              <a:rPr lang="en-IN" altLang="en-US" sz="2100">
                <a:solidFill>
                  <a:srgbClr val="000000"/>
                </a:solidFill>
              </a:rPr>
              <a:t>	• 	INSERT(S, x): inserts element x into set S.</a:t>
            </a:r>
          </a:p>
          <a:p>
            <a:pPr>
              <a:lnSpc>
                <a:spcPct val="120000"/>
              </a:lnSpc>
              <a:buFontTx/>
              <a:buNone/>
            </a:pPr>
            <a:r>
              <a:rPr lang="en-IN" altLang="en-US" sz="2100">
                <a:solidFill>
                  <a:srgbClr val="000000"/>
                </a:solidFill>
              </a:rPr>
              <a:t>	• 	MAXIMUM(S): returns element of S with largest key.</a:t>
            </a:r>
          </a:p>
          <a:p>
            <a:pPr>
              <a:lnSpc>
                <a:spcPct val="120000"/>
              </a:lnSpc>
              <a:buFontTx/>
              <a:buNone/>
            </a:pPr>
            <a:r>
              <a:rPr lang="en-IN" altLang="en-US" sz="2100">
                <a:solidFill>
                  <a:srgbClr val="000000"/>
                </a:solidFill>
              </a:rPr>
              <a:t>	• 	EXTRACT-MAX(S): removes and returns element of S 	with largest key.</a:t>
            </a:r>
          </a:p>
          <a:p>
            <a:pPr>
              <a:lnSpc>
                <a:spcPct val="120000"/>
              </a:lnSpc>
              <a:buFontTx/>
              <a:buNone/>
            </a:pPr>
            <a:r>
              <a:rPr lang="en-IN" altLang="en-US" sz="2100">
                <a:solidFill>
                  <a:srgbClr val="000000"/>
                </a:solidFill>
              </a:rPr>
              <a:t>	• 	INCREASE-KEY(S, x, k): increases value of element x’s 	key to k. Assume k ≥ x’s current key value.</a:t>
            </a:r>
          </a:p>
          <a:p>
            <a:pPr>
              <a:lnSpc>
                <a:spcPct val="120000"/>
              </a:lnSpc>
              <a:buFontTx/>
              <a:buNone/>
            </a:pPr>
            <a:r>
              <a:rPr lang="en-IN" altLang="en-US" sz="2100">
                <a:solidFill>
                  <a:srgbClr val="000000"/>
                </a:solidFill>
              </a:rPr>
              <a:t>• 	Example max-priority queue application: schedule jobs on shared computer.</a:t>
            </a:r>
          </a:p>
          <a:p>
            <a:pPr>
              <a:lnSpc>
                <a:spcPct val="90000"/>
              </a:lnSpc>
              <a:buFontTx/>
              <a:buNone/>
            </a:pPr>
            <a:endParaRPr lang="en-IN" altLang="en-US" sz="2100">
              <a:solidFill>
                <a:srgbClr val="000000"/>
              </a:solidFill>
            </a:endParaRPr>
          </a:p>
          <a:p>
            <a:pPr>
              <a:lnSpc>
                <a:spcPct val="90000"/>
              </a:lnSpc>
              <a:buFontTx/>
              <a:buNone/>
            </a:pPr>
            <a:r>
              <a:rPr lang="en-US" altLang="en-US" sz="2100">
                <a:solidFill>
                  <a:srgbClr val="000000"/>
                </a:solidFill>
              </a:rPr>
              <a:t>	</a:t>
            </a:r>
            <a:endParaRPr lang="en-IN" altLang="en-US" sz="2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68313" y="908050"/>
            <a:ext cx="8229600" cy="719138"/>
          </a:xfrm>
        </p:spPr>
        <p:txBody>
          <a:bodyPr/>
          <a:lstStyle/>
          <a:p>
            <a:r>
              <a:rPr lang="en-IN" altLang="en-US" sz="3400" b="1">
                <a:solidFill>
                  <a:schemeClr val="tx1"/>
                </a:solidFill>
              </a:rPr>
              <a:t>Heap data structure</a:t>
            </a:r>
            <a:br>
              <a:rPr lang="en-IN" altLang="en-US" sz="3400">
                <a:solidFill>
                  <a:schemeClr val="tx1"/>
                </a:solidFill>
              </a:rPr>
            </a:br>
            <a:endParaRPr lang="en-IN" altLang="en-US" sz="3400">
              <a:solidFill>
                <a:schemeClr val="tx1"/>
              </a:solidFill>
            </a:endParaRPr>
          </a:p>
        </p:txBody>
      </p:sp>
      <p:pic>
        <p:nvPicPr>
          <p:cNvPr id="71684" name="Picture 4">
            <a:extLst>
              <a:ext uri="{FF2B5EF4-FFF2-40B4-BE49-F238E27FC236}">
                <a16:creationId xmlns:a16="http://schemas.microsoft.com/office/drawing/2014/main" id="{E452309B-4035-492E-9D28-C505875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7775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3C6644E8-024D-43D7-88DA-7B1C49B9E7FF}"/>
              </a:ext>
            </a:extLst>
          </p:cNvPr>
          <p:cNvSpPr>
            <a:spLocks noGrp="1" noChangeArrowheads="1"/>
          </p:cNvSpPr>
          <p:nvPr>
            <p:ph type="body" idx="1"/>
          </p:nvPr>
        </p:nvSpPr>
        <p:spPr>
          <a:xfrm>
            <a:off x="457200" y="836613"/>
            <a:ext cx="8229600" cy="4954587"/>
          </a:xfrm>
        </p:spPr>
        <p:txBody>
          <a:bodyPr/>
          <a:lstStyle/>
          <a:p>
            <a:pPr>
              <a:buFontTx/>
              <a:buNone/>
            </a:pPr>
            <a:r>
              <a:rPr lang="en-IN" altLang="en-US">
                <a:solidFill>
                  <a:srgbClr val="000000"/>
                </a:solidFill>
              </a:rPr>
              <a:t>	• </a:t>
            </a:r>
            <a:r>
              <a:rPr lang="en-IN" altLang="en-US" sz="2500">
                <a:solidFill>
                  <a:srgbClr val="000000"/>
                </a:solidFill>
              </a:rPr>
              <a:t>Min-priority queue supports similar operations:</a:t>
            </a:r>
          </a:p>
          <a:p>
            <a:pPr>
              <a:buFontTx/>
              <a:buNone/>
            </a:pPr>
            <a:r>
              <a:rPr lang="en-IN" altLang="en-US" sz="2500">
                <a:solidFill>
                  <a:srgbClr val="000000"/>
                </a:solidFill>
              </a:rPr>
              <a:t>		• INSERT(S, x): inserts element x into set S.</a:t>
            </a:r>
          </a:p>
          <a:p>
            <a:pPr>
              <a:buFontTx/>
              <a:buNone/>
            </a:pPr>
            <a:r>
              <a:rPr lang="en-IN" altLang="en-US" sz="2500">
                <a:solidFill>
                  <a:srgbClr val="000000"/>
                </a:solidFill>
              </a:rPr>
              <a:t>		• MINIMUM(S): returns element of S with 		  smallest key.</a:t>
            </a:r>
          </a:p>
          <a:p>
            <a:pPr>
              <a:buFontTx/>
              <a:buNone/>
            </a:pPr>
            <a:r>
              <a:rPr lang="en-IN" altLang="en-US" sz="2500">
                <a:solidFill>
                  <a:srgbClr val="000000"/>
                </a:solidFill>
              </a:rPr>
              <a:t>		• EXTRACT-MIN(S): removes and returns 		  element of S with smallest key.</a:t>
            </a:r>
          </a:p>
          <a:p>
            <a:pPr>
              <a:buFontTx/>
              <a:buNone/>
            </a:pPr>
            <a:r>
              <a:rPr lang="en-IN" altLang="en-US" sz="2500">
                <a:solidFill>
                  <a:srgbClr val="000000"/>
                </a:solidFill>
              </a:rPr>
              <a:t>		• DECREASE-KEY(S, x, k): decreases value of      	   element x’s key to k. Assume k ≤ x’s current 	   key value.</a:t>
            </a:r>
          </a:p>
          <a:p>
            <a:pPr>
              <a:buFontTx/>
              <a:buNone/>
            </a:pPr>
            <a:r>
              <a:rPr lang="en-IN" altLang="en-US" sz="2500">
                <a:solidFill>
                  <a:srgbClr val="000000"/>
                </a:solidFill>
              </a:rPr>
              <a:t>	• Example min-priority queue application:</a:t>
            </a:r>
          </a:p>
          <a:p>
            <a:pPr>
              <a:buFontTx/>
              <a:buNone/>
            </a:pPr>
            <a:r>
              <a:rPr lang="en-IN" altLang="en-US" sz="2500">
                <a:solidFill>
                  <a:srgbClr val="000000"/>
                </a:solidFill>
              </a:rPr>
              <a:t>	   event - driven simulator.</a:t>
            </a:r>
          </a:p>
          <a:p>
            <a:pPr>
              <a:buFontTx/>
              <a:buNone/>
            </a:pPr>
            <a:endParaRPr lang="en-IN" altLang="en-US" sz="25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A930B9B9-2C8D-4DCA-8EFB-EB9F442E62A1}"/>
              </a:ext>
            </a:extLst>
          </p:cNvPr>
          <p:cNvSpPr>
            <a:spLocks noGrp="1" noChangeArrowheads="1"/>
          </p:cNvSpPr>
          <p:nvPr>
            <p:ph type="body" idx="1"/>
          </p:nvPr>
        </p:nvSpPr>
        <p:spPr>
          <a:xfrm>
            <a:off x="539750" y="908050"/>
            <a:ext cx="8229600" cy="4090988"/>
          </a:xfrm>
        </p:spPr>
        <p:txBody>
          <a:bodyPr/>
          <a:lstStyle/>
          <a:p>
            <a:pPr>
              <a:lnSpc>
                <a:spcPct val="90000"/>
              </a:lnSpc>
              <a:buFontTx/>
              <a:buNone/>
            </a:pPr>
            <a:r>
              <a:rPr lang="en-IN" altLang="en-US" b="1">
                <a:solidFill>
                  <a:srgbClr val="000000"/>
                </a:solidFill>
              </a:rPr>
              <a:t>	Finding the maximum element</a:t>
            </a:r>
          </a:p>
          <a:p>
            <a:pPr>
              <a:lnSpc>
                <a:spcPct val="90000"/>
              </a:lnSpc>
              <a:buFontTx/>
              <a:buNone/>
            </a:pPr>
            <a:endParaRPr lang="en-US" altLang="en-US" b="1">
              <a:solidFill>
                <a:srgbClr val="000000"/>
              </a:solidFill>
            </a:endParaRPr>
          </a:p>
          <a:p>
            <a:pPr>
              <a:lnSpc>
                <a:spcPct val="90000"/>
              </a:lnSpc>
              <a:buFontTx/>
              <a:buNone/>
            </a:pPr>
            <a:endParaRPr lang="en-IN" altLang="en-US" b="1">
              <a:solidFill>
                <a:srgbClr val="000000"/>
              </a:solidFill>
            </a:endParaRPr>
          </a:p>
          <a:p>
            <a:pPr>
              <a:lnSpc>
                <a:spcPct val="90000"/>
              </a:lnSpc>
              <a:buFontTx/>
              <a:buNone/>
            </a:pPr>
            <a:r>
              <a:rPr lang="en-IN" altLang="en-US">
                <a:solidFill>
                  <a:srgbClr val="000000"/>
                </a:solidFill>
              </a:rPr>
              <a:t>	Getting the maximum element is easy: it’s the root.</a:t>
            </a:r>
          </a:p>
          <a:p>
            <a:pPr>
              <a:lnSpc>
                <a:spcPct val="90000"/>
              </a:lnSpc>
              <a:buFontTx/>
              <a:buNone/>
            </a:pPr>
            <a:r>
              <a:rPr lang="en-IN" altLang="en-US">
                <a:solidFill>
                  <a:srgbClr val="000000"/>
                </a:solidFill>
              </a:rPr>
              <a:t>		HEAP-MAXIMUM</a:t>
            </a:r>
            <a:r>
              <a:rPr lang="en-IN" altLang="en-US" i="1">
                <a:solidFill>
                  <a:srgbClr val="000000"/>
                </a:solidFill>
              </a:rPr>
              <a:t>(A)</a:t>
            </a:r>
          </a:p>
          <a:p>
            <a:pPr>
              <a:lnSpc>
                <a:spcPct val="90000"/>
              </a:lnSpc>
              <a:buFontTx/>
              <a:buNone/>
            </a:pPr>
            <a:r>
              <a:rPr lang="en-IN" altLang="en-US" b="1">
                <a:solidFill>
                  <a:srgbClr val="000000"/>
                </a:solidFill>
              </a:rPr>
              <a:t>			return </a:t>
            </a:r>
            <a:r>
              <a:rPr lang="en-IN" altLang="en-US" i="1">
                <a:solidFill>
                  <a:srgbClr val="000000"/>
                </a:solidFill>
              </a:rPr>
              <a:t>A</a:t>
            </a:r>
            <a:r>
              <a:rPr lang="en-IN" altLang="en-US">
                <a:solidFill>
                  <a:srgbClr val="000000"/>
                </a:solidFill>
              </a:rPr>
              <a:t>[1]</a:t>
            </a:r>
          </a:p>
          <a:p>
            <a:pPr>
              <a:lnSpc>
                <a:spcPct val="90000"/>
              </a:lnSpc>
              <a:buFontTx/>
              <a:buNone/>
            </a:pPr>
            <a:r>
              <a:rPr lang="en-IN" altLang="en-US" b="1" i="1">
                <a:solidFill>
                  <a:srgbClr val="000000"/>
                </a:solidFill>
              </a:rPr>
              <a:t>	Time: </a:t>
            </a:r>
            <a:r>
              <a:rPr lang="en-IN" altLang="en-US" i="1">
                <a:solidFill>
                  <a:srgbClr val="000000"/>
                </a:solidFill>
              </a:rPr>
              <a:t>(</a:t>
            </a:r>
            <a:r>
              <a:rPr lang="en-IN" altLang="en-US">
                <a:solidFill>
                  <a:srgbClr val="000000"/>
                </a:solidFill>
              </a:rPr>
              <a:t>1</a:t>
            </a:r>
            <a:r>
              <a:rPr lang="en-IN" altLang="en-US" i="1">
                <a:solidFill>
                  <a:srgbClr val="000000"/>
                </a:solidFill>
              </a:rPr>
              <a:t>)</a:t>
            </a:r>
            <a:r>
              <a:rPr lang="en-IN" altLang="en-US">
                <a:solidFill>
                  <a:srgbClr val="000000"/>
                </a:solidFill>
              </a:rPr>
              <a:t>.</a:t>
            </a:r>
          </a:p>
          <a:p>
            <a:pPr>
              <a:lnSpc>
                <a:spcPct val="90000"/>
              </a:lnSpc>
              <a:buFontTx/>
              <a:buNone/>
            </a:pPr>
            <a:endParaRPr lang="en-IN" altLang="en-US">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B3EEF669-B8E3-4664-A671-8F12D38E4D40}"/>
              </a:ext>
            </a:extLst>
          </p:cNvPr>
          <p:cNvSpPr>
            <a:spLocks noGrp="1" noChangeArrowheads="1"/>
          </p:cNvSpPr>
          <p:nvPr>
            <p:ph type="body" idx="1"/>
          </p:nvPr>
        </p:nvSpPr>
        <p:spPr>
          <a:xfrm>
            <a:off x="827088" y="620713"/>
            <a:ext cx="7859712" cy="5170487"/>
          </a:xfrm>
        </p:spPr>
        <p:txBody>
          <a:bodyPr/>
          <a:lstStyle/>
          <a:p>
            <a:pPr>
              <a:lnSpc>
                <a:spcPct val="90000"/>
              </a:lnSpc>
              <a:buFontTx/>
              <a:buNone/>
            </a:pPr>
            <a:r>
              <a:rPr lang="en-IN" altLang="en-US" sz="2100" b="1" dirty="0">
                <a:solidFill>
                  <a:srgbClr val="000000"/>
                </a:solidFill>
              </a:rPr>
              <a:t>Extracting max element</a:t>
            </a:r>
          </a:p>
          <a:p>
            <a:pPr>
              <a:lnSpc>
                <a:spcPct val="90000"/>
              </a:lnSpc>
              <a:buFontTx/>
              <a:buNone/>
            </a:pPr>
            <a:r>
              <a:rPr lang="en-IN" altLang="en-US" sz="2100" dirty="0">
                <a:solidFill>
                  <a:srgbClr val="000000"/>
                </a:solidFill>
              </a:rPr>
              <a:t>Given the array </a:t>
            </a:r>
            <a:r>
              <a:rPr lang="en-IN" altLang="en-US" sz="2100" i="1" dirty="0">
                <a:solidFill>
                  <a:srgbClr val="000000"/>
                </a:solidFill>
              </a:rPr>
              <a:t>A</a:t>
            </a:r>
            <a:r>
              <a:rPr lang="en-IN" altLang="en-US" sz="2100" dirty="0">
                <a:solidFill>
                  <a:srgbClr val="000000"/>
                </a:solidFill>
              </a:rPr>
              <a:t>:</a:t>
            </a:r>
          </a:p>
          <a:p>
            <a:pPr>
              <a:lnSpc>
                <a:spcPct val="90000"/>
              </a:lnSpc>
              <a:buFontTx/>
              <a:buNone/>
            </a:pPr>
            <a:r>
              <a:rPr lang="en-IN" altLang="en-US" sz="2100" dirty="0">
                <a:solidFill>
                  <a:srgbClr val="000000"/>
                </a:solidFill>
              </a:rPr>
              <a:t>• Make sure heap is not empty.</a:t>
            </a:r>
          </a:p>
          <a:p>
            <a:pPr>
              <a:lnSpc>
                <a:spcPct val="90000"/>
              </a:lnSpc>
              <a:buFontTx/>
              <a:buNone/>
            </a:pPr>
            <a:r>
              <a:rPr lang="en-IN" altLang="en-US" sz="2100" dirty="0">
                <a:solidFill>
                  <a:srgbClr val="000000"/>
                </a:solidFill>
              </a:rPr>
              <a:t>• Make a copy of the maximum element (the root).</a:t>
            </a:r>
          </a:p>
          <a:p>
            <a:pPr>
              <a:lnSpc>
                <a:spcPct val="90000"/>
              </a:lnSpc>
              <a:buFontTx/>
              <a:buNone/>
            </a:pPr>
            <a:r>
              <a:rPr lang="en-IN" altLang="en-US" sz="2100" dirty="0">
                <a:solidFill>
                  <a:srgbClr val="000000"/>
                </a:solidFill>
              </a:rPr>
              <a:t>• Make the last node in the tree the new root.</a:t>
            </a:r>
          </a:p>
          <a:p>
            <a:pPr>
              <a:lnSpc>
                <a:spcPct val="90000"/>
              </a:lnSpc>
              <a:buFontTx/>
              <a:buNone/>
            </a:pPr>
            <a:r>
              <a:rPr lang="en-IN" altLang="en-US" sz="2100" dirty="0">
                <a:solidFill>
                  <a:srgbClr val="000000"/>
                </a:solidFill>
              </a:rPr>
              <a:t>• Re-</a:t>
            </a:r>
            <a:r>
              <a:rPr lang="en-IN" altLang="en-US" sz="2100" dirty="0" err="1">
                <a:solidFill>
                  <a:srgbClr val="000000"/>
                </a:solidFill>
              </a:rPr>
              <a:t>heapify</a:t>
            </a:r>
            <a:r>
              <a:rPr lang="en-IN" altLang="en-US" sz="2100" dirty="0">
                <a:solidFill>
                  <a:srgbClr val="000000"/>
                </a:solidFill>
              </a:rPr>
              <a:t> the heap, with one fewer node.</a:t>
            </a:r>
          </a:p>
          <a:p>
            <a:pPr>
              <a:lnSpc>
                <a:spcPct val="90000"/>
              </a:lnSpc>
              <a:buFontTx/>
              <a:buNone/>
            </a:pPr>
            <a:r>
              <a:rPr lang="en-IN" altLang="en-US" sz="2100" dirty="0">
                <a:solidFill>
                  <a:srgbClr val="000000"/>
                </a:solidFill>
              </a:rPr>
              <a:t>• Return the copy of the maximum element.</a:t>
            </a:r>
          </a:p>
          <a:p>
            <a:pPr>
              <a:lnSpc>
                <a:spcPct val="90000"/>
              </a:lnSpc>
              <a:buFontTx/>
              <a:buNone/>
            </a:pPr>
            <a:r>
              <a:rPr lang="en-IN" altLang="en-US" sz="2100" dirty="0">
                <a:solidFill>
                  <a:srgbClr val="000000"/>
                </a:solidFill>
              </a:rPr>
              <a:t>	HEAP-EXTRACT-MAX</a:t>
            </a:r>
            <a:r>
              <a:rPr lang="en-IN" altLang="en-US" sz="2100" i="1" dirty="0">
                <a:solidFill>
                  <a:srgbClr val="000000"/>
                </a:solidFill>
              </a:rPr>
              <a:t>(A, n)</a:t>
            </a:r>
          </a:p>
          <a:p>
            <a:pPr>
              <a:lnSpc>
                <a:spcPct val="90000"/>
              </a:lnSpc>
              <a:buFontTx/>
              <a:buNone/>
            </a:pPr>
            <a:r>
              <a:rPr lang="en-IN" altLang="en-US" sz="2100" b="1" dirty="0">
                <a:solidFill>
                  <a:srgbClr val="000000"/>
                </a:solidFill>
              </a:rPr>
              <a:t>		if </a:t>
            </a:r>
            <a:r>
              <a:rPr lang="en-IN" altLang="en-US" sz="2100" i="1" dirty="0">
                <a:solidFill>
                  <a:srgbClr val="000000"/>
                </a:solidFill>
              </a:rPr>
              <a:t>n &lt; </a:t>
            </a:r>
            <a:r>
              <a:rPr lang="en-IN" altLang="en-US" sz="2100" dirty="0">
                <a:solidFill>
                  <a:srgbClr val="000000"/>
                </a:solidFill>
              </a:rPr>
              <a:t>1</a:t>
            </a:r>
          </a:p>
          <a:p>
            <a:pPr>
              <a:lnSpc>
                <a:spcPct val="90000"/>
              </a:lnSpc>
              <a:buFontTx/>
              <a:buNone/>
            </a:pPr>
            <a:r>
              <a:rPr lang="en-IN" altLang="en-US" sz="2100" b="1" dirty="0">
                <a:solidFill>
                  <a:srgbClr val="000000"/>
                </a:solidFill>
              </a:rPr>
              <a:t>		then error </a:t>
            </a:r>
            <a:r>
              <a:rPr lang="en-IN" altLang="en-US" sz="2100" dirty="0">
                <a:solidFill>
                  <a:srgbClr val="000000"/>
                </a:solidFill>
              </a:rPr>
              <a:t>.heap underflow.</a:t>
            </a:r>
          </a:p>
          <a:p>
            <a:pPr>
              <a:lnSpc>
                <a:spcPct val="90000"/>
              </a:lnSpc>
              <a:buFontTx/>
              <a:buNone/>
            </a:pPr>
            <a:r>
              <a:rPr lang="en-IN" altLang="en-US" sz="2100" i="1" dirty="0">
                <a:solidFill>
                  <a:srgbClr val="000000"/>
                </a:solidFill>
              </a:rPr>
              <a:t>		max </a:t>
            </a:r>
            <a:r>
              <a:rPr lang="en-IN" altLang="en-US" sz="2100" dirty="0">
                <a:solidFill>
                  <a:srgbClr val="000000"/>
                </a:solidFill>
              </a:rPr>
              <a:t>← </a:t>
            </a:r>
            <a:r>
              <a:rPr lang="en-IN" altLang="en-US" sz="2100" i="1" dirty="0">
                <a:solidFill>
                  <a:srgbClr val="000000"/>
                </a:solidFill>
              </a:rPr>
              <a:t>A</a:t>
            </a:r>
            <a:r>
              <a:rPr lang="en-IN" altLang="en-US" sz="2100" dirty="0">
                <a:solidFill>
                  <a:srgbClr val="000000"/>
                </a:solidFill>
              </a:rPr>
              <a:t>[1]</a:t>
            </a:r>
          </a:p>
          <a:p>
            <a:pPr>
              <a:lnSpc>
                <a:spcPct val="90000"/>
              </a:lnSpc>
              <a:buFontTx/>
              <a:buNone/>
            </a:pPr>
            <a:r>
              <a:rPr lang="en-IN" altLang="en-US" sz="2100" i="1" dirty="0">
                <a:solidFill>
                  <a:srgbClr val="000000"/>
                </a:solidFill>
              </a:rPr>
              <a:t>		A</a:t>
            </a:r>
            <a:r>
              <a:rPr lang="en-IN" altLang="en-US" sz="2100" dirty="0">
                <a:solidFill>
                  <a:srgbClr val="000000"/>
                </a:solidFill>
              </a:rPr>
              <a:t>[1] ← </a:t>
            </a:r>
            <a:r>
              <a:rPr lang="en-IN" altLang="en-US" sz="2100" i="1" dirty="0">
                <a:solidFill>
                  <a:srgbClr val="000000"/>
                </a:solidFill>
              </a:rPr>
              <a:t>A</a:t>
            </a:r>
            <a:r>
              <a:rPr lang="en-IN" altLang="en-US" sz="2100" dirty="0">
                <a:solidFill>
                  <a:srgbClr val="000000"/>
                </a:solidFill>
              </a:rPr>
              <a:t>[</a:t>
            </a:r>
            <a:r>
              <a:rPr lang="en-IN" altLang="en-US" sz="2100" i="1" dirty="0">
                <a:solidFill>
                  <a:srgbClr val="000000"/>
                </a:solidFill>
              </a:rPr>
              <a:t>n</a:t>
            </a:r>
            <a:r>
              <a:rPr lang="en-IN" altLang="en-US" sz="2100" dirty="0">
                <a:solidFill>
                  <a:srgbClr val="000000"/>
                </a:solidFill>
              </a:rPr>
              <a:t>]</a:t>
            </a:r>
          </a:p>
          <a:p>
            <a:pPr>
              <a:lnSpc>
                <a:spcPct val="90000"/>
              </a:lnSpc>
              <a:buFontTx/>
              <a:buNone/>
            </a:pPr>
            <a:r>
              <a:rPr lang="en-IN" altLang="en-US" sz="2100" dirty="0">
                <a:solidFill>
                  <a:srgbClr val="000000"/>
                </a:solidFill>
              </a:rPr>
              <a:t>		MAX-HEAPIFY</a:t>
            </a:r>
            <a:r>
              <a:rPr lang="en-IN" altLang="en-US" sz="2100" i="1" dirty="0">
                <a:solidFill>
                  <a:srgbClr val="000000"/>
                </a:solidFill>
              </a:rPr>
              <a:t>(A, </a:t>
            </a:r>
            <a:r>
              <a:rPr lang="en-IN" altLang="en-US" sz="2100" dirty="0">
                <a:solidFill>
                  <a:srgbClr val="000000"/>
                </a:solidFill>
              </a:rPr>
              <a:t>1</a:t>
            </a:r>
            <a:r>
              <a:rPr lang="en-IN" altLang="en-US" sz="2100" i="1" dirty="0">
                <a:solidFill>
                  <a:srgbClr val="000000"/>
                </a:solidFill>
              </a:rPr>
              <a:t>, n </a:t>
            </a:r>
            <a:r>
              <a:rPr lang="en-IN" altLang="en-US" sz="2100" dirty="0">
                <a:solidFill>
                  <a:srgbClr val="000000"/>
                </a:solidFill>
              </a:rPr>
              <a:t>− 1</a:t>
            </a:r>
            <a:r>
              <a:rPr lang="en-IN" altLang="en-US" sz="2100" i="1" dirty="0">
                <a:solidFill>
                  <a:srgbClr val="000000"/>
                </a:solidFill>
              </a:rPr>
              <a:t>)  </a:t>
            </a:r>
            <a:r>
              <a:rPr lang="en-IN" altLang="en-US" sz="2100" dirty="0">
                <a:solidFill>
                  <a:srgbClr val="000000"/>
                </a:solidFill>
              </a:rPr>
              <a:t>remakes heap</a:t>
            </a:r>
          </a:p>
          <a:p>
            <a:pPr>
              <a:lnSpc>
                <a:spcPct val="90000"/>
              </a:lnSpc>
              <a:buFontTx/>
              <a:buNone/>
            </a:pPr>
            <a:r>
              <a:rPr lang="en-IN" altLang="en-US" sz="2100" b="1" dirty="0">
                <a:solidFill>
                  <a:srgbClr val="000000"/>
                </a:solidFill>
              </a:rPr>
              <a:t>	return </a:t>
            </a:r>
            <a:r>
              <a:rPr lang="en-IN" altLang="en-US" sz="2100" i="1" dirty="0">
                <a:solidFill>
                  <a:srgbClr val="000000"/>
                </a:solidFill>
              </a:rPr>
              <a:t>max</a:t>
            </a:r>
            <a:endParaRPr lang="en-IN" altLang="en-US" sz="2100" dirty="0">
              <a:solidFill>
                <a:srgbClr val="000000"/>
              </a:solidFill>
            </a:endParaRPr>
          </a:p>
          <a:p>
            <a:pPr>
              <a:lnSpc>
                <a:spcPct val="90000"/>
              </a:lnSpc>
              <a:buFontTx/>
              <a:buNone/>
            </a:pPr>
            <a:endParaRPr lang="en-IN" altLang="en-US" sz="21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2C5CB3-12D1-4789-A53D-131A402D3D30}"/>
                  </a:ext>
                </a:extLst>
              </p:cNvPr>
              <p:cNvSpPr>
                <a:spLocks noGrp="1"/>
              </p:cNvSpPr>
              <p:nvPr>
                <p:ph idx="1"/>
              </p:nvPr>
            </p:nvSpPr>
            <p:spPr>
              <a:xfrm>
                <a:off x="755576" y="836712"/>
                <a:ext cx="7632848" cy="3886200"/>
              </a:xfrm>
            </p:spPr>
            <p:txBody>
              <a:bodyPr/>
              <a:lstStyle/>
              <a:p>
                <a:r>
                  <a:rPr lang="en-US" b="1" cap="small" dirty="0">
                    <a:solidFill>
                      <a:srgbClr val="000000"/>
                    </a:solidFill>
                  </a:rPr>
                  <a:t>Heap-Increase-key</a:t>
                </a:r>
                <a:r>
                  <a:rPr lang="en-US" dirty="0">
                    <a:solidFill>
                      <a:srgbClr val="000000"/>
                    </a:solidFill>
                  </a:rPr>
                  <a:t>(</a:t>
                </a:r>
                <a:r>
                  <a:rPr lang="en-US" dirty="0" err="1">
                    <a:solidFill>
                      <a:srgbClr val="000000"/>
                    </a:solidFill>
                  </a:rPr>
                  <a:t>A,i,key</a:t>
                </a:r>
                <a:r>
                  <a:rPr lang="en-US" dirty="0">
                    <a:solidFill>
                      <a:srgbClr val="000000"/>
                    </a:solidFill>
                  </a:rPr>
                  <a:t>)</a:t>
                </a:r>
              </a:p>
              <a:p>
                <a:pPr marL="514350" indent="-514350">
                  <a:buFont typeface="+mj-lt"/>
                  <a:buAutoNum type="arabicPeriod"/>
                </a:pPr>
                <a:r>
                  <a:rPr lang="en-US" sz="2800" dirty="0">
                    <a:solidFill>
                      <a:srgbClr val="000000"/>
                    </a:solidFill>
                  </a:rPr>
                  <a:t>If key&lt;A[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error” new key is smaller than the 			current key”.</a:t>
                </a:r>
              </a:p>
              <a:p>
                <a:pPr marL="514350" indent="-514350">
                  <a:buFont typeface="+mj-lt"/>
                  <a:buAutoNum type="arabicPeriod"/>
                </a:pPr>
                <a:r>
                  <a:rPr lang="en-US" sz="2800" dirty="0">
                    <a:solidFill>
                      <a:srgbClr val="000000"/>
                    </a:solidFill>
                  </a:rPr>
                  <a:t>A[</a:t>
                </a:r>
                <a:r>
                  <a:rPr lang="en-US" sz="2800" dirty="0" err="1">
                    <a:solidFill>
                      <a:srgbClr val="000000"/>
                    </a:solidFill>
                  </a:rPr>
                  <a:t>i</a:t>
                </a:r>
                <a:r>
                  <a:rPr lang="en-US" sz="2800" dirty="0">
                    <a:solidFill>
                      <a:srgbClr val="000000"/>
                    </a:solidFill>
                  </a:rPr>
                  <a:t>]= key</a:t>
                </a:r>
              </a:p>
              <a:p>
                <a:pPr marL="514350" indent="-514350">
                  <a:buFont typeface="+mj-lt"/>
                  <a:buAutoNum type="arabicPeriod"/>
                </a:pPr>
                <a:r>
                  <a:rPr lang="en-US" sz="2800" dirty="0">
                    <a:solidFill>
                      <a:srgbClr val="000000"/>
                    </a:solidFill>
                  </a:rPr>
                  <a:t>While </a:t>
                </a:r>
                <a:r>
                  <a:rPr lang="en-US" sz="2800" dirty="0" err="1">
                    <a:solidFill>
                      <a:srgbClr val="000000"/>
                    </a:solidFill>
                  </a:rPr>
                  <a:t>i</a:t>
                </a:r>
                <a:r>
                  <a:rPr lang="en-US" sz="2800" dirty="0">
                    <a:solidFill>
                      <a:srgbClr val="000000"/>
                    </a:solidFill>
                  </a:rPr>
                  <a:t>&gt;1 and A[parent(</a:t>
                </a:r>
                <a:r>
                  <a:rPr lang="en-US" sz="2800" dirty="0" err="1">
                    <a:solidFill>
                      <a:srgbClr val="000000"/>
                    </a:solidFill>
                  </a:rPr>
                  <a:t>i</a:t>
                </a:r>
                <a:r>
                  <a:rPr lang="en-US" sz="2800" dirty="0">
                    <a:solidFill>
                      <a:srgbClr val="000000"/>
                    </a:solidFill>
                  </a:rPr>
                  <a:t>)]&lt;A[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swap(A[parent(</a:t>
                </a:r>
                <a:r>
                  <a:rPr lang="en-US" sz="2800" dirty="0" err="1">
                    <a:solidFill>
                      <a:srgbClr val="000000"/>
                    </a:solidFill>
                  </a:rPr>
                  <a:t>i</a:t>
                </a:r>
                <a:r>
                  <a:rPr lang="en-US" sz="2800" dirty="0">
                    <a:solidFill>
                      <a:srgbClr val="000000"/>
                    </a:solidFill>
                  </a:rPr>
                  <a:t>)], A[</a:t>
                </a:r>
                <a:r>
                  <a:rPr lang="en-US" sz="2800" dirty="0" err="1">
                    <a:solidFill>
                      <a:srgbClr val="000000"/>
                    </a:solidFill>
                  </a:rPr>
                  <a:t>i</a:t>
                </a:r>
                <a:r>
                  <a:rPr lang="en-US" sz="2800" dirty="0">
                    <a:solidFill>
                      <a:srgbClr val="000000"/>
                    </a:solidFill>
                  </a:rPr>
                  <a:t>])</a:t>
                </a:r>
              </a:p>
              <a:p>
                <a:pPr marL="514350" indent="-514350">
                  <a:buFont typeface="+mj-lt"/>
                  <a:buAutoNum type="arabicPeriod"/>
                </a:pPr>
                <a:r>
                  <a:rPr lang="en-US" sz="2800" dirty="0">
                    <a:solidFill>
                      <a:srgbClr val="000000"/>
                    </a:solidFill>
                  </a:rPr>
                  <a:t>      </a:t>
                </a:r>
                <a:r>
                  <a:rPr lang="en-US" sz="2800" dirty="0" err="1">
                    <a:solidFill>
                      <a:srgbClr val="000000"/>
                    </a:solidFill>
                  </a:rPr>
                  <a:t>i</a:t>
                </a:r>
                <a:r>
                  <a:rPr lang="en-US" sz="2800" dirty="0">
                    <a:solidFill>
                      <a:srgbClr val="000000"/>
                    </a:solidFill>
                  </a:rPr>
                  <a:t>=parent(</a:t>
                </a:r>
                <a:r>
                  <a:rPr lang="en-US" sz="2800" dirty="0" err="1">
                    <a:solidFill>
                      <a:srgbClr val="000000"/>
                    </a:solidFill>
                  </a:rPr>
                  <a:t>i</a:t>
                </a:r>
                <a:r>
                  <a:rPr lang="en-US" sz="2800" dirty="0">
                    <a:solidFill>
                      <a:srgbClr val="000000"/>
                    </a:solidFill>
                  </a:rPr>
                  <a:t>)</a:t>
                </a:r>
              </a:p>
              <a:p>
                <a:pPr marL="0" indent="0" algn="just">
                  <a:buNone/>
                </a:pPr>
                <a:r>
                  <a:rPr lang="en-IN" dirty="0">
                    <a:solidFill>
                      <a:srgbClr val="000000"/>
                    </a:solidFill>
                  </a:rPr>
                  <a:t>The running time of </a:t>
                </a:r>
                <a:r>
                  <a:rPr lang="en-US" b="1" cap="small" dirty="0">
                    <a:solidFill>
                      <a:srgbClr val="000000"/>
                    </a:solidFill>
                  </a:rPr>
                  <a:t>Heap-Increase-key</a:t>
                </a:r>
                <a:r>
                  <a:rPr lang="en-US" dirty="0">
                    <a:solidFill>
                      <a:srgbClr val="000000"/>
                    </a:solidFill>
                  </a:rPr>
                  <a:t>(</a:t>
                </a:r>
                <a:r>
                  <a:rPr lang="en-US" dirty="0" err="1">
                    <a:solidFill>
                      <a:srgbClr val="000000"/>
                    </a:solidFill>
                  </a:rPr>
                  <a:t>A,i,key</a:t>
                </a:r>
                <a:r>
                  <a:rPr lang="en-US" dirty="0">
                    <a:solidFill>
                      <a:srgbClr val="000000"/>
                    </a:solidFill>
                  </a:rPr>
                  <a:t>) is </a:t>
                </a:r>
                <a14:m>
                  <m:oMath xmlns:m="http://schemas.openxmlformats.org/officeDocument/2006/math">
                    <m:r>
                      <m:rPr>
                        <m:sty m:val="p"/>
                      </m:rPr>
                      <a:rPr lang="el-GR" i="1" smtClean="0">
                        <a:solidFill>
                          <a:srgbClr val="000000"/>
                        </a:solidFill>
                        <a:latin typeface="Cambria Math" panose="02040503050406030204" pitchFamily="18" charset="0"/>
                        <a:ea typeface="Cambria Math" panose="02040503050406030204" pitchFamily="18" charset="0"/>
                      </a:rPr>
                      <m:t>Ο</m:t>
                    </m:r>
                    <m:r>
                      <a:rPr lang="en-US" b="0" i="1" smtClean="0">
                        <a:solidFill>
                          <a:srgbClr val="000000"/>
                        </a:solidFill>
                        <a:latin typeface="Cambria Math" panose="02040503050406030204" pitchFamily="18" charset="0"/>
                        <a:ea typeface="Cambria Math" panose="02040503050406030204" pitchFamily="18" charset="0"/>
                      </a:rPr>
                      <m:t>(</m:t>
                    </m:r>
                    <m:func>
                      <m:funcPr>
                        <m:ctrlPr>
                          <a:rPr lang="en-US" b="0" i="1" smtClean="0">
                            <a:solidFill>
                              <a:srgbClr val="000000"/>
                            </a:solidFill>
                            <a:latin typeface="Cambria Math" panose="02040503050406030204" pitchFamily="18" charset="0"/>
                            <a:ea typeface="Cambria Math" panose="02040503050406030204" pitchFamily="18" charset="0"/>
                          </a:rPr>
                        </m:ctrlPr>
                      </m:funcPr>
                      <m:fName>
                        <m:r>
                          <m:rPr>
                            <m:sty m:val="p"/>
                          </m:rPr>
                          <a:rPr lang="en-US" b="0" i="0" smtClean="0">
                            <a:solidFill>
                              <a:srgbClr val="000000"/>
                            </a:solidFill>
                            <a:latin typeface="Cambria Math" panose="02040503050406030204" pitchFamily="18" charset="0"/>
                            <a:ea typeface="Cambria Math" panose="02040503050406030204" pitchFamily="18" charset="0"/>
                          </a:rPr>
                          <m:t>log</m:t>
                        </m:r>
                      </m:fName>
                      <m:e>
                        <m:r>
                          <a:rPr lang="en-US" b="0" i="1" smtClean="0">
                            <a:solidFill>
                              <a:srgbClr val="000000"/>
                            </a:solidFill>
                            <a:latin typeface="Cambria Math" panose="02040503050406030204" pitchFamily="18" charset="0"/>
                            <a:ea typeface="Cambria Math" panose="02040503050406030204" pitchFamily="18" charset="0"/>
                          </a:rPr>
                          <m:t>𝑛</m:t>
                        </m:r>
                        <m:r>
                          <a:rPr lang="en-US" b="0" i="1" smtClean="0">
                            <a:solidFill>
                              <a:srgbClr val="000000"/>
                            </a:solidFill>
                            <a:latin typeface="Cambria Math" panose="02040503050406030204" pitchFamily="18" charset="0"/>
                            <a:ea typeface="Cambria Math" panose="02040503050406030204" pitchFamily="18" charset="0"/>
                          </a:rPr>
                          <m:t>)</m:t>
                        </m:r>
                      </m:e>
                    </m:func>
                  </m:oMath>
                </a14:m>
                <a:endParaRPr lang="en-US" dirty="0">
                  <a:solidFill>
                    <a:srgbClr val="000000"/>
                  </a:solidFill>
                </a:endParaRPr>
              </a:p>
              <a:p>
                <a:pPr marL="0" indent="0">
                  <a:buNone/>
                </a:pPr>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252C5CB3-12D1-4789-A53D-131A402D3D30}"/>
                  </a:ext>
                </a:extLst>
              </p:cNvPr>
              <p:cNvSpPr>
                <a:spLocks noGrp="1" noRot="1" noChangeAspect="1" noMove="1" noResize="1" noEditPoints="1" noAdjustHandles="1" noChangeArrowheads="1" noChangeShapeType="1" noTextEdit="1"/>
              </p:cNvSpPr>
              <p:nvPr>
                <p:ph idx="1"/>
              </p:nvPr>
            </p:nvSpPr>
            <p:spPr>
              <a:xfrm>
                <a:off x="755576" y="836712"/>
                <a:ext cx="7632848" cy="3886200"/>
              </a:xfrm>
              <a:blipFill>
                <a:blip r:embed="rId2"/>
                <a:stretch>
                  <a:fillRect l="-1917" t="-2038" r="-1837" b="-34639"/>
                </a:stretch>
              </a:blipFill>
            </p:spPr>
            <p:txBody>
              <a:bodyPr/>
              <a:lstStyle/>
              <a:p>
                <a:r>
                  <a:rPr lang="en-IN">
                    <a:noFill/>
                  </a:rPr>
                  <a:t> </a:t>
                </a:r>
              </a:p>
            </p:txBody>
          </p:sp>
        </mc:Fallback>
      </mc:AlternateContent>
    </p:spTree>
    <p:extLst>
      <p:ext uri="{BB962C8B-B14F-4D97-AF65-F5344CB8AC3E}">
        <p14:creationId xmlns:p14="http://schemas.microsoft.com/office/powerpoint/2010/main" val="421572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E3455-B22A-4C23-ADF8-463A43DEF4EB}"/>
              </a:ext>
            </a:extLst>
          </p:cNvPr>
          <p:cNvSpPr>
            <a:spLocks noGrp="1"/>
          </p:cNvSpPr>
          <p:nvPr>
            <p:ph idx="1"/>
          </p:nvPr>
        </p:nvSpPr>
        <p:spPr>
          <a:xfrm>
            <a:off x="457200" y="908720"/>
            <a:ext cx="8229600" cy="3886200"/>
          </a:xfrm>
        </p:spPr>
        <p:txBody>
          <a:bodyPr/>
          <a:lstStyle/>
          <a:p>
            <a:r>
              <a:rPr lang="en-US" dirty="0"/>
              <a:t>Example</a:t>
            </a:r>
            <a:endParaRPr lang="en-IN" dirty="0"/>
          </a:p>
        </p:txBody>
      </p:sp>
    </p:spTree>
    <p:extLst>
      <p:ext uri="{BB962C8B-B14F-4D97-AF65-F5344CB8AC3E}">
        <p14:creationId xmlns:p14="http://schemas.microsoft.com/office/powerpoint/2010/main" val="140228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2CE99-EF81-49DA-9A75-0CEB277ACD5C}"/>
                  </a:ext>
                </a:extLst>
              </p:cNvPr>
              <p:cNvSpPr>
                <a:spLocks noGrp="1"/>
              </p:cNvSpPr>
              <p:nvPr>
                <p:ph idx="1"/>
              </p:nvPr>
            </p:nvSpPr>
            <p:spPr>
              <a:xfrm>
                <a:off x="683568" y="1124744"/>
                <a:ext cx="8229600" cy="3886200"/>
              </a:xfrm>
            </p:spPr>
            <p:txBody>
              <a:bodyPr/>
              <a:lstStyle/>
              <a:p>
                <a:r>
                  <a:rPr lang="en-US" cap="small" dirty="0">
                    <a:solidFill>
                      <a:srgbClr val="000000"/>
                    </a:solidFill>
                  </a:rPr>
                  <a:t>Max-Heap-Insert</a:t>
                </a:r>
                <a:r>
                  <a:rPr lang="en-US" dirty="0">
                    <a:solidFill>
                      <a:srgbClr val="000000"/>
                    </a:solidFill>
                  </a:rPr>
                  <a:t>(</a:t>
                </a:r>
                <a:r>
                  <a:rPr lang="en-US" dirty="0" err="1">
                    <a:solidFill>
                      <a:srgbClr val="000000"/>
                    </a:solidFill>
                  </a:rPr>
                  <a:t>A,key</a:t>
                </a:r>
                <a:r>
                  <a:rPr lang="en-US" dirty="0">
                    <a:solidFill>
                      <a:srgbClr val="000000"/>
                    </a:solidFill>
                  </a:rPr>
                  <a:t>)</a:t>
                </a:r>
              </a:p>
              <a:p>
                <a:pPr marL="514350" indent="-514350">
                  <a:buFont typeface="+mj-lt"/>
                  <a:buAutoNum type="arabicPeriod"/>
                </a:pPr>
                <a:r>
                  <a:rPr lang="en-US" dirty="0" err="1">
                    <a:solidFill>
                      <a:srgbClr val="000000"/>
                    </a:solidFill>
                  </a:rPr>
                  <a:t>A.heap</a:t>
                </a:r>
                <a:r>
                  <a:rPr lang="en-US" dirty="0">
                    <a:solidFill>
                      <a:srgbClr val="000000"/>
                    </a:solidFill>
                  </a:rPr>
                  <a:t>-size= A.heap-size+1</a:t>
                </a:r>
              </a:p>
              <a:p>
                <a:pPr marL="514350" indent="-514350">
                  <a:buFont typeface="+mj-lt"/>
                  <a:buAutoNum type="arabicPeriod"/>
                </a:pPr>
                <a:r>
                  <a:rPr lang="en-US" dirty="0">
                    <a:solidFill>
                      <a:srgbClr val="000000"/>
                    </a:solidFill>
                  </a:rPr>
                  <a:t>A[heap-size]=-</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ea typeface="Cambria Math" panose="02040503050406030204" pitchFamily="18" charset="0"/>
                </a:endParaRPr>
              </a:p>
              <a:p>
                <a:pPr marL="514350" indent="-514350">
                  <a:buFont typeface="+mj-lt"/>
                  <a:buAutoNum type="arabicPeriod"/>
                </a:pPr>
                <a:r>
                  <a:rPr lang="en-US" cap="small" dirty="0">
                    <a:solidFill>
                      <a:srgbClr val="000000"/>
                    </a:solidFill>
                  </a:rPr>
                  <a:t>Heap-Increase-key</a:t>
                </a:r>
                <a:r>
                  <a:rPr lang="en-US" dirty="0">
                    <a:solidFill>
                      <a:srgbClr val="000000"/>
                    </a:solidFill>
                  </a:rPr>
                  <a:t>(</a:t>
                </a:r>
                <a:r>
                  <a:rPr lang="en-US" dirty="0" err="1">
                    <a:solidFill>
                      <a:srgbClr val="000000"/>
                    </a:solidFill>
                  </a:rPr>
                  <a:t>A,heap-size,key</a:t>
                </a:r>
                <a:r>
                  <a:rPr lang="en-US" dirty="0">
                    <a:solidFill>
                      <a:srgbClr val="000000"/>
                    </a:solidFill>
                  </a:rPr>
                  <a:t>)</a:t>
                </a:r>
              </a:p>
              <a:p>
                <a:pPr marL="0" indent="0">
                  <a:buNone/>
                </a:pPr>
                <a:r>
                  <a:rPr lang="en-US" dirty="0">
                    <a:solidFill>
                      <a:srgbClr val="000000"/>
                    </a:solidFill>
                  </a:rPr>
                  <a:t>The running time of </a:t>
                </a:r>
                <a:r>
                  <a:rPr lang="en-US" cap="small" dirty="0">
                    <a:solidFill>
                      <a:srgbClr val="000000"/>
                    </a:solidFill>
                  </a:rPr>
                  <a:t>Max-Heap-Insert</a:t>
                </a:r>
                <a:r>
                  <a:rPr lang="en-US" dirty="0">
                    <a:solidFill>
                      <a:srgbClr val="000000"/>
                    </a:solidFill>
                  </a:rPr>
                  <a:t>(</a:t>
                </a:r>
                <a:r>
                  <a:rPr lang="en-US" dirty="0" err="1">
                    <a:solidFill>
                      <a:srgbClr val="000000"/>
                    </a:solidFill>
                  </a:rPr>
                  <a:t>A,key</a:t>
                </a:r>
                <a:r>
                  <a:rPr lang="en-US" dirty="0">
                    <a:solidFill>
                      <a:srgbClr val="000000"/>
                    </a:solidFill>
                  </a:rPr>
                  <a:t>) is </a:t>
                </a:r>
                <a14:m>
                  <m:oMath xmlns:m="http://schemas.openxmlformats.org/officeDocument/2006/math">
                    <m:r>
                      <m:rPr>
                        <m:sty m:val="p"/>
                      </m:rPr>
                      <a:rPr lang="el-GR" i="1" smtClean="0">
                        <a:solidFill>
                          <a:srgbClr val="000000"/>
                        </a:solidFill>
                        <a:latin typeface="Cambria Math" panose="02040503050406030204" pitchFamily="18" charset="0"/>
                        <a:ea typeface="Cambria Math" panose="02040503050406030204" pitchFamily="18" charset="0"/>
                      </a:rPr>
                      <m:t>Ο</m:t>
                    </m:r>
                    <m:r>
                      <a:rPr lang="en-US" b="0" i="1" smtClean="0">
                        <a:solidFill>
                          <a:srgbClr val="000000"/>
                        </a:solidFill>
                        <a:latin typeface="Cambria Math" panose="02040503050406030204" pitchFamily="18" charset="0"/>
                        <a:ea typeface="Cambria Math" panose="02040503050406030204" pitchFamily="18" charset="0"/>
                      </a:rPr>
                      <m:t>(</m:t>
                    </m:r>
                    <m:func>
                      <m:funcPr>
                        <m:ctrlPr>
                          <a:rPr lang="en-US" b="0" i="1" smtClean="0">
                            <a:solidFill>
                              <a:srgbClr val="000000"/>
                            </a:solidFill>
                            <a:latin typeface="Cambria Math" panose="02040503050406030204" pitchFamily="18" charset="0"/>
                            <a:ea typeface="Cambria Math" panose="02040503050406030204" pitchFamily="18" charset="0"/>
                          </a:rPr>
                        </m:ctrlPr>
                      </m:funcPr>
                      <m:fName>
                        <m:r>
                          <m:rPr>
                            <m:sty m:val="p"/>
                          </m:rPr>
                          <a:rPr lang="en-US" b="0" i="0" smtClean="0">
                            <a:solidFill>
                              <a:srgbClr val="000000"/>
                            </a:solidFill>
                            <a:latin typeface="Cambria Math" panose="02040503050406030204" pitchFamily="18" charset="0"/>
                            <a:ea typeface="Cambria Math" panose="02040503050406030204" pitchFamily="18" charset="0"/>
                          </a:rPr>
                          <m:t>log</m:t>
                        </m:r>
                      </m:fName>
                      <m:e>
                        <m:r>
                          <a:rPr lang="en-US" b="0" i="1" smtClean="0">
                            <a:solidFill>
                              <a:srgbClr val="000000"/>
                            </a:solidFill>
                            <a:latin typeface="Cambria Math" panose="02040503050406030204" pitchFamily="18" charset="0"/>
                            <a:ea typeface="Cambria Math" panose="02040503050406030204" pitchFamily="18" charset="0"/>
                          </a:rPr>
                          <m:t>𝑛</m:t>
                        </m:r>
                        <m:r>
                          <a:rPr lang="en-US" b="0" i="1" smtClean="0">
                            <a:solidFill>
                              <a:srgbClr val="000000"/>
                            </a:solidFill>
                            <a:latin typeface="Cambria Math" panose="02040503050406030204" pitchFamily="18" charset="0"/>
                            <a:ea typeface="Cambria Math" panose="02040503050406030204" pitchFamily="18" charset="0"/>
                          </a:rPr>
                          <m:t>)</m:t>
                        </m:r>
                      </m:e>
                    </m:func>
                  </m:oMath>
                </a14:m>
                <a:r>
                  <a:rPr lang="en-US" dirty="0">
                    <a:solidFill>
                      <a:srgbClr val="000000"/>
                    </a:solidFill>
                  </a:rPr>
                  <a:t>. </a:t>
                </a:r>
              </a:p>
              <a:p>
                <a:pPr marL="514350" indent="-514350">
                  <a:buFont typeface="+mj-lt"/>
                  <a:buAutoNum type="arabicPeriod"/>
                </a:pPr>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3302CE99-EF81-49DA-9A75-0CEB277ACD5C}"/>
                  </a:ext>
                </a:extLst>
              </p:cNvPr>
              <p:cNvSpPr>
                <a:spLocks noGrp="1" noRot="1" noChangeAspect="1" noMove="1" noResize="1" noEditPoints="1" noAdjustHandles="1" noChangeArrowheads="1" noChangeShapeType="1" noTextEdit="1"/>
              </p:cNvSpPr>
              <p:nvPr>
                <p:ph idx="1"/>
              </p:nvPr>
            </p:nvSpPr>
            <p:spPr>
              <a:xfrm>
                <a:off x="683568" y="1124744"/>
                <a:ext cx="8229600" cy="3886200"/>
              </a:xfrm>
              <a:blipFill>
                <a:blip r:embed="rId2"/>
                <a:stretch>
                  <a:fillRect l="-1704" t="-2041" r="-74"/>
                </a:stretch>
              </a:blipFill>
            </p:spPr>
            <p:txBody>
              <a:bodyPr/>
              <a:lstStyle/>
              <a:p>
                <a:r>
                  <a:rPr lang="en-IN">
                    <a:noFill/>
                  </a:rPr>
                  <a:t> </a:t>
                </a:r>
              </a:p>
            </p:txBody>
          </p:sp>
        </mc:Fallback>
      </mc:AlternateContent>
    </p:spTree>
    <p:extLst>
      <p:ext uri="{BB962C8B-B14F-4D97-AF65-F5344CB8AC3E}">
        <p14:creationId xmlns:p14="http://schemas.microsoft.com/office/powerpoint/2010/main" val="525871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WordArt 4">
            <a:extLst>
              <a:ext uri="{FF2B5EF4-FFF2-40B4-BE49-F238E27FC236}">
                <a16:creationId xmlns:a16="http://schemas.microsoft.com/office/drawing/2014/main" id="{76B23103-CAA0-4DD9-878B-2576CE1C4C37}"/>
              </a:ext>
            </a:extLst>
          </p:cNvPr>
          <p:cNvSpPr>
            <a:spLocks noChangeArrowheads="1" noChangeShapeType="1" noTextEdit="1"/>
          </p:cNvSpPr>
          <p:nvPr/>
        </p:nvSpPr>
        <p:spPr bwMode="auto">
          <a:xfrm>
            <a:off x="1331913" y="1341438"/>
            <a:ext cx="6264275" cy="3240087"/>
          </a:xfrm>
          <a:prstGeom prst="rect">
            <a:avLst/>
          </a:prstGeom>
          <a:extLst>
            <a:ext uri="{AF507438-7753-43E0-B8FC-AC1667EBCBE1}">
              <a14:hiddenEffects xmlns:a14="http://schemas.microsoft.com/office/drawing/2010/main">
                <a:effectLst/>
              </a14:hiddenEffects>
            </a:ext>
          </a:extLst>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6B51C3A-8CDA-481C-A4EA-11D7C92DF148}"/>
              </a:ext>
            </a:extLst>
          </p:cNvPr>
          <p:cNvSpPr>
            <a:spLocks noGrp="1" noChangeArrowheads="1"/>
          </p:cNvSpPr>
          <p:nvPr>
            <p:ph type="title"/>
          </p:nvPr>
        </p:nvSpPr>
        <p:spPr/>
        <p:txBody>
          <a:bodyPr/>
          <a:lstStyle/>
          <a:p>
            <a:r>
              <a:rPr lang="en-US" altLang="en-US" sz="4000" b="1">
                <a:solidFill>
                  <a:schemeClr val="tx1"/>
                </a:solidFill>
              </a:rPr>
              <a:t>Example</a:t>
            </a:r>
            <a:endParaRPr lang="en-IN" altLang="en-US" sz="4000" b="1">
              <a:solidFill>
                <a:schemeClr val="tx1"/>
              </a:solidFill>
            </a:endParaRPr>
          </a:p>
        </p:txBody>
      </p:sp>
      <p:pic>
        <p:nvPicPr>
          <p:cNvPr id="72708" name="Picture 4">
            <a:extLst>
              <a:ext uri="{FF2B5EF4-FFF2-40B4-BE49-F238E27FC236}">
                <a16:creationId xmlns:a16="http://schemas.microsoft.com/office/drawing/2014/main" id="{914117D8-8292-4EBA-BB23-B5211D41E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484784"/>
            <a:ext cx="784860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F63-5C69-49FA-A774-D829B23A959A}"/>
              </a:ext>
            </a:extLst>
          </p:cNvPr>
          <p:cNvSpPr>
            <a:spLocks noGrp="1"/>
          </p:cNvSpPr>
          <p:nvPr>
            <p:ph type="title"/>
          </p:nvPr>
        </p:nvSpPr>
        <p:spPr/>
        <p:txBody>
          <a:bodyPr/>
          <a:lstStyle/>
          <a:p>
            <a:r>
              <a:rPr lang="en-US" b="1" dirty="0">
                <a:solidFill>
                  <a:schemeClr val="tx1"/>
                </a:solidFill>
              </a:rPr>
              <a:t>Example</a:t>
            </a:r>
            <a:endParaRPr lang="en-IN" b="1" dirty="0">
              <a:solidFill>
                <a:schemeClr val="tx1"/>
              </a:solidFill>
            </a:endParaRPr>
          </a:p>
        </p:txBody>
      </p:sp>
      <p:sp>
        <p:nvSpPr>
          <p:cNvPr id="3" name="Content Placeholder 2">
            <a:extLst>
              <a:ext uri="{FF2B5EF4-FFF2-40B4-BE49-F238E27FC236}">
                <a16:creationId xmlns:a16="http://schemas.microsoft.com/office/drawing/2014/main" id="{64650555-2F16-49B4-A7F2-F2FEF58A1BF5}"/>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rgbClr val="333333"/>
                </a:solidFill>
                <a:latin typeface="urw-din"/>
              </a:rPr>
              <a:t>Input:</a:t>
            </a:r>
          </a:p>
          <a:p>
            <a:pPr lvl="1"/>
            <a:r>
              <a:rPr lang="en-US" sz="2400" dirty="0">
                <a:solidFill>
                  <a:srgbClr val="333333"/>
                </a:solidFill>
                <a:latin typeface="urw-din"/>
              </a:rPr>
              <a:t>N=10</a:t>
            </a:r>
          </a:p>
          <a:p>
            <a:pPr lvl="1"/>
            <a:r>
              <a:rPr lang="en-US" sz="2400" dirty="0" err="1">
                <a:solidFill>
                  <a:srgbClr val="333333"/>
                </a:solidFill>
                <a:latin typeface="urw-din"/>
              </a:rPr>
              <a:t>Arr</a:t>
            </a:r>
            <a:r>
              <a:rPr lang="en-US" sz="2400" dirty="0">
                <a:solidFill>
                  <a:srgbClr val="333333"/>
                </a:solidFill>
                <a:latin typeface="urw-din"/>
              </a:rPr>
              <a:t>[]:{16, 4, 10, 14, 7, 9, 3, 2, 8, 1}</a:t>
            </a:r>
          </a:p>
          <a:p>
            <a:pPr lvl="1"/>
            <a:r>
              <a:rPr lang="en-US" sz="2400" dirty="0">
                <a:solidFill>
                  <a:srgbClr val="333333"/>
                </a:solidFill>
                <a:latin typeface="urw-din"/>
              </a:rPr>
              <a:t>Output: 1 2 3 4 7 8 9 10 14 16</a:t>
            </a:r>
          </a:p>
        </p:txBody>
      </p:sp>
    </p:spTree>
    <p:extLst>
      <p:ext uri="{BB962C8B-B14F-4D97-AF65-F5344CB8AC3E}">
        <p14:creationId xmlns:p14="http://schemas.microsoft.com/office/powerpoint/2010/main" val="2032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267D-F7D4-4877-B83A-B325727D69CA}"/>
              </a:ext>
            </a:extLst>
          </p:cNvPr>
          <p:cNvSpPr>
            <a:spLocks noGrp="1"/>
          </p:cNvSpPr>
          <p:nvPr>
            <p:ph type="title"/>
          </p:nvPr>
        </p:nvSpPr>
        <p:spPr/>
        <p:txBody>
          <a:bodyPr/>
          <a:lstStyle/>
          <a:p>
            <a:r>
              <a:rPr lang="en-US" b="1" dirty="0">
                <a:solidFill>
                  <a:schemeClr val="tx1"/>
                </a:solidFill>
              </a:rPr>
              <a:t>Example</a:t>
            </a:r>
            <a:endParaRPr lang="en-IN" dirty="0"/>
          </a:p>
        </p:txBody>
      </p:sp>
      <p:sp>
        <p:nvSpPr>
          <p:cNvPr id="3" name="Content Placeholder 2">
            <a:extLst>
              <a:ext uri="{FF2B5EF4-FFF2-40B4-BE49-F238E27FC236}">
                <a16:creationId xmlns:a16="http://schemas.microsoft.com/office/drawing/2014/main" id="{9A533F95-5470-469A-8EB8-08BDA7D6C9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207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95A5-7C92-4E86-B44C-9137E38D6DB7}"/>
              </a:ext>
            </a:extLst>
          </p:cNvPr>
          <p:cNvSpPr>
            <a:spLocks noGrp="1"/>
          </p:cNvSpPr>
          <p:nvPr>
            <p:ph type="title"/>
          </p:nvPr>
        </p:nvSpPr>
        <p:spPr/>
        <p:txBody>
          <a:bodyPr/>
          <a:lstStyle/>
          <a:p>
            <a:r>
              <a:rPr lang="en-US" b="1" dirty="0">
                <a:solidFill>
                  <a:schemeClr val="tx1"/>
                </a:solidFill>
              </a:rPr>
              <a:t>Example</a:t>
            </a:r>
            <a:endParaRPr lang="en-IN" dirty="0"/>
          </a:p>
        </p:txBody>
      </p:sp>
      <p:sp>
        <p:nvSpPr>
          <p:cNvPr id="5" name="Content Placeholder 4">
            <a:extLst>
              <a:ext uri="{FF2B5EF4-FFF2-40B4-BE49-F238E27FC236}">
                <a16:creationId xmlns:a16="http://schemas.microsoft.com/office/drawing/2014/main" id="{1F4106F0-1502-46E6-A12E-69934CC869D0}"/>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chemeClr val="tx1"/>
                </a:solidFill>
              </a:rPr>
              <a:t>Input:</a:t>
            </a:r>
          </a:p>
          <a:p>
            <a:pPr lvl="1"/>
            <a:r>
              <a:rPr lang="en-US" sz="2400" dirty="0">
                <a:solidFill>
                  <a:schemeClr val="tx1"/>
                </a:solidFill>
              </a:rPr>
              <a:t>N = 10</a:t>
            </a:r>
          </a:p>
          <a:p>
            <a:pPr lvl="1"/>
            <a:r>
              <a:rPr lang="en-US" sz="2400" dirty="0" err="1">
                <a:solidFill>
                  <a:schemeClr val="tx1"/>
                </a:solidFill>
              </a:rPr>
              <a:t>arr</a:t>
            </a:r>
            <a:r>
              <a:rPr lang="en-US" sz="2400" dirty="0">
                <a:solidFill>
                  <a:schemeClr val="tx1"/>
                </a:solidFill>
              </a:rPr>
              <a:t>[] = {10,9,8,7,6,5,4,3,2,1}</a:t>
            </a:r>
          </a:p>
          <a:p>
            <a:pPr lvl="1"/>
            <a:r>
              <a:rPr lang="en-US" sz="2400" dirty="0">
                <a:solidFill>
                  <a:schemeClr val="tx1"/>
                </a:solidFill>
              </a:rPr>
              <a:t>Output:1 2 3 4 5 6 7 8 9 10</a:t>
            </a:r>
            <a:endParaRPr lang="en-IN" sz="2400" dirty="0">
              <a:solidFill>
                <a:schemeClr val="tx1"/>
              </a:solidFill>
            </a:endParaRPr>
          </a:p>
        </p:txBody>
      </p:sp>
    </p:spTree>
    <p:extLst>
      <p:ext uri="{BB962C8B-B14F-4D97-AF65-F5344CB8AC3E}">
        <p14:creationId xmlns:p14="http://schemas.microsoft.com/office/powerpoint/2010/main" val="326545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024A603-2681-41F7-A2C0-BFFEA4515DAB}"/>
              </a:ext>
            </a:extLst>
          </p:cNvPr>
          <p:cNvSpPr>
            <a:spLocks noGrp="1" noChangeArrowheads="1"/>
          </p:cNvSpPr>
          <p:nvPr>
            <p:ph type="title"/>
          </p:nvPr>
        </p:nvSpPr>
        <p:spPr>
          <a:xfrm>
            <a:off x="539750" y="836613"/>
            <a:ext cx="8229600" cy="762000"/>
          </a:xfrm>
        </p:spPr>
        <p:txBody>
          <a:bodyPr/>
          <a:lstStyle/>
          <a:p>
            <a:r>
              <a:rPr lang="en-IN" altLang="en-US" sz="4000" b="1">
                <a:solidFill>
                  <a:schemeClr val="tx1"/>
                </a:solidFill>
              </a:rPr>
              <a:t>Heap property</a:t>
            </a:r>
            <a:br>
              <a:rPr lang="en-IN" altLang="en-US" sz="4000">
                <a:solidFill>
                  <a:schemeClr val="tx1"/>
                </a:solidFill>
              </a:rPr>
            </a:br>
            <a:endParaRPr lang="en-IN" altLang="en-US" sz="4000">
              <a:solidFill>
                <a:schemeClr val="tx1"/>
              </a:solidFill>
            </a:endParaRPr>
          </a:p>
        </p:txBody>
      </p:sp>
      <p:sp>
        <p:nvSpPr>
          <p:cNvPr id="73731" name="Rectangle 3">
            <a:extLst>
              <a:ext uri="{FF2B5EF4-FFF2-40B4-BE49-F238E27FC236}">
                <a16:creationId xmlns:a16="http://schemas.microsoft.com/office/drawing/2014/main" id="{74BDE9D0-3C22-4441-93C5-3196CE6D1AA3}"/>
              </a:ext>
            </a:extLst>
          </p:cNvPr>
          <p:cNvSpPr>
            <a:spLocks noGrp="1" noChangeArrowheads="1"/>
          </p:cNvSpPr>
          <p:nvPr>
            <p:ph type="body" idx="1"/>
          </p:nvPr>
        </p:nvSpPr>
        <p:spPr>
          <a:xfrm>
            <a:off x="457200" y="1905000"/>
            <a:ext cx="8229600" cy="3395663"/>
          </a:xfrm>
        </p:spPr>
        <p:txBody>
          <a:bodyPr/>
          <a:lstStyle/>
          <a:p>
            <a:r>
              <a:rPr lang="en-IN" altLang="en-US">
                <a:solidFill>
                  <a:srgbClr val="000000"/>
                </a:solidFill>
              </a:rPr>
              <a:t>For max-heaps (largest element at root), </a:t>
            </a:r>
            <a:r>
              <a:rPr lang="en-IN" altLang="en-US" b="1" i="1">
                <a:solidFill>
                  <a:srgbClr val="000000"/>
                </a:solidFill>
              </a:rPr>
              <a:t>max-heap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r>
              <a:rPr lang="en-IN" altLang="en-US">
                <a:solidFill>
                  <a:srgbClr val="000000"/>
                </a:solidFill>
              </a:rPr>
              <a:t>For min-heaps (smallest element at root), </a:t>
            </a:r>
            <a:r>
              <a:rPr lang="en-IN" altLang="en-US" b="1" i="1">
                <a:solidFill>
                  <a:srgbClr val="000000"/>
                </a:solidFill>
              </a:rPr>
              <a:t>min-heap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endParaRPr lang="en-IN" alt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0221AB8-F6CC-41FE-A49C-BB33C4159911}"/>
              </a:ext>
            </a:extLst>
          </p:cNvPr>
          <p:cNvSpPr>
            <a:spLocks noGrp="1" noChangeArrowheads="1"/>
          </p:cNvSpPr>
          <p:nvPr>
            <p:ph type="title"/>
          </p:nvPr>
        </p:nvSpPr>
        <p:spPr>
          <a:xfrm>
            <a:off x="395288" y="1268413"/>
            <a:ext cx="8229600" cy="576262"/>
          </a:xfrm>
        </p:spPr>
        <p:txBody>
          <a:bodyPr/>
          <a:lstStyle/>
          <a:p>
            <a:r>
              <a:rPr lang="en-IN" altLang="en-US" sz="4000" b="1">
                <a:solidFill>
                  <a:srgbClr val="000000"/>
                </a:solidFill>
              </a:rPr>
              <a:t>Maintaining the heap property</a:t>
            </a:r>
            <a:br>
              <a:rPr lang="en-IN" altLang="en-US" sz="4000">
                <a:solidFill>
                  <a:srgbClr val="000000"/>
                </a:solidFill>
              </a:rPr>
            </a:br>
            <a:endParaRPr lang="en-IN" altLang="en-US" sz="4000">
              <a:solidFill>
                <a:srgbClr val="000000"/>
              </a:solidFill>
            </a:endParaRPr>
          </a:p>
        </p:txBody>
      </p:sp>
      <p:pic>
        <p:nvPicPr>
          <p:cNvPr id="74756" name="Picture 4">
            <a:extLst>
              <a:ext uri="{FF2B5EF4-FFF2-40B4-BE49-F238E27FC236}">
                <a16:creationId xmlns:a16="http://schemas.microsoft.com/office/drawing/2014/main" id="{F20429F6-148A-4549-908C-4867D22D1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8621">
            <a:off x="963613" y="2268538"/>
            <a:ext cx="7488237"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1200</TotalTime>
  <Words>1497</Words>
  <Application>Microsoft Office PowerPoint</Application>
  <PresentationFormat>On-screen Show (4:3)</PresentationFormat>
  <Paragraphs>174</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Arial Black</vt:lpstr>
      <vt:lpstr>Cambria Math</vt:lpstr>
      <vt:lpstr>Tahoma</vt:lpstr>
      <vt:lpstr>urw-din</vt:lpstr>
      <vt:lpstr>10069045</vt:lpstr>
      <vt:lpstr>Equation</vt:lpstr>
      <vt:lpstr>Algorithm Analysis and Design   Divide and Conquer strategy  (Heap Sort)</vt:lpstr>
      <vt:lpstr>Overview</vt:lpstr>
      <vt:lpstr>Heap data structure </vt:lpstr>
      <vt:lpstr>Example</vt:lpstr>
      <vt:lpstr>Example</vt:lpstr>
      <vt:lpstr>Example</vt:lpstr>
      <vt:lpstr>Example</vt:lpstr>
      <vt:lpstr>Heap property </vt:lpstr>
      <vt:lpstr>Maintaining the heap property </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Tighter analysis Proof</vt:lpstr>
      <vt:lpstr>Tighter analysis Proof</vt:lpstr>
      <vt:lpstr>Tighter analysis Proof</vt:lpstr>
      <vt:lpstr>Tighter analysis Proof</vt:lpstr>
      <vt:lpstr>Tighter analysis Proof</vt:lpstr>
      <vt:lpstr>Tighter analysis Proof</vt:lpstr>
      <vt:lpstr>The heapsort algorithm</vt:lpstr>
      <vt:lpstr>PowerPoint Presentation</vt:lpstr>
      <vt:lpstr>Example</vt:lpstr>
      <vt:lpstr>Analysis</vt:lpstr>
      <vt:lpstr>Heap implementation of  priority queue</vt:lpstr>
      <vt:lpstr>Priority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Satyasundara Mahapatra</cp:lastModifiedBy>
  <cp:revision>46</cp:revision>
  <dcterms:created xsi:type="dcterms:W3CDTF">2008-04-22T09:26:06Z</dcterms:created>
  <dcterms:modified xsi:type="dcterms:W3CDTF">2020-09-28T07:39:40Z</dcterms:modified>
</cp:coreProperties>
</file>