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7"/>
  </p:notesMasterIdLst>
  <p:sldIdLst>
    <p:sldId id="256" r:id="rId2"/>
    <p:sldId id="346" r:id="rId3"/>
    <p:sldId id="286" r:id="rId4"/>
    <p:sldId id="287" r:id="rId5"/>
    <p:sldId id="336" r:id="rId6"/>
    <p:sldId id="304" r:id="rId7"/>
    <p:sldId id="338" r:id="rId8"/>
    <p:sldId id="339" r:id="rId9"/>
    <p:sldId id="341" r:id="rId10"/>
    <p:sldId id="337" r:id="rId11"/>
    <p:sldId id="343" r:id="rId12"/>
    <p:sldId id="344" r:id="rId13"/>
    <p:sldId id="347" r:id="rId14"/>
    <p:sldId id="348" r:id="rId15"/>
    <p:sldId id="349" r:id="rId16"/>
    <p:sldId id="350" r:id="rId17"/>
    <p:sldId id="354" r:id="rId18"/>
    <p:sldId id="353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70" r:id="rId33"/>
    <p:sldId id="369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5" r:id="rId48"/>
    <p:sldId id="387" r:id="rId49"/>
    <p:sldId id="386" r:id="rId50"/>
    <p:sldId id="384" r:id="rId51"/>
    <p:sldId id="388" r:id="rId52"/>
    <p:sldId id="389" r:id="rId53"/>
    <p:sldId id="391" r:id="rId54"/>
    <p:sldId id="392" r:id="rId55"/>
    <p:sldId id="284" r:id="rId56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01-10-2020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Time Sorting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(Radix Sort and Bucket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581887" y="4293096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-22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163" y="836712"/>
            <a:ext cx="78524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4000" b="1" dirty="0">
                <a:solidFill>
                  <a:srgbClr val="000000"/>
                </a:solidFill>
              </a:rPr>
              <a:t>Radix Sort (Analysis)</a:t>
            </a:r>
            <a:endParaRPr spc="-1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960D2-B7A4-4212-B60F-9A7FBC8BFA3B}"/>
                  </a:ext>
                </a:extLst>
              </p:cNvPr>
              <p:cNvSpPr txBox="1"/>
              <p:nvPr/>
            </p:nvSpPr>
            <p:spPr>
              <a:xfrm>
                <a:off x="871575" y="1793525"/>
                <a:ext cx="7526642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Radix_Sort(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A,d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𝑑𝑜𝑤𝑛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𝑠𝑡𝑎𝑏𝑙𝑒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𝑎𝑟𝑟𝑎𝑦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𝑑𝑖𝑔𝑖𝑡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𝐶𝑜𝑢𝑛𝑡𝑖𝑛𝑔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960D2-B7A4-4212-B60F-9A7FBC8BF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75" y="1793525"/>
                <a:ext cx="7526642" cy="1908215"/>
              </a:xfrm>
              <a:prstGeom prst="rect">
                <a:avLst/>
              </a:prstGeom>
              <a:blipFill>
                <a:blip r:embed="rId2"/>
                <a:stretch>
                  <a:fillRect l="-1700" t="-3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EDCB0-3A08-4814-BE17-65CB983528FA}"/>
                  </a:ext>
                </a:extLst>
              </p:cNvPr>
              <p:cNvSpPr txBox="1"/>
              <p:nvPr/>
            </p:nvSpPr>
            <p:spPr>
              <a:xfrm>
                <a:off x="845586" y="4005064"/>
                <a:ext cx="745282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𝐻𝑒𝑟𝑒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𝐶𝑜𝑢𝑛𝑡𝑖𝑛𝑔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𝑆𝑜𝑟𝑡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𝑒𝑥𝑒𝑐𝑢𝑡𝑒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𝑇h𝑒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𝑟𝑢𝑛𝑛𝑖𝑛𝑔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𝐶𝑜𝑢𝑛𝑡𝑖𝑛𝑔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𝑆𝑜𝑟𝑡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𝐻𝑒𝑛𝑐𝑒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𝑟𝑢𝑛𝑛𝑖𝑛𝑔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𝑐𝑜𝑚𝑝𝑙𝑒𝑥𝑖𝑡𝑦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𝑅𝑎𝑑𝑖𝑥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𝑆𝑜𝑟𝑡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CEDCB0-3A08-4814-BE17-65CB98352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6" y="4005064"/>
                <a:ext cx="7452828" cy="1569660"/>
              </a:xfrm>
              <a:prstGeom prst="rect">
                <a:avLst/>
              </a:prstGeom>
              <a:blipFill>
                <a:blip r:embed="rId3"/>
                <a:stretch>
                  <a:fillRect l="-1146" t="-1167" r="-1718" b="-5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18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Time Sorting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(Bucket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endParaRPr lang="en-IN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4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AD0AFB10-DA10-4952-8717-CB8B7FB610F5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755576" y="1844675"/>
                <a:ext cx="8247322" cy="2952750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0000"/>
                    </a:solidFill>
                  </a:rPr>
                  <a:t>The average time complexity is 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0000"/>
                    </a:solidFill>
                  </a:rPr>
                  <a:t>The worst time complexity is 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²).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N" altLang="en-US" sz="2800" dirty="0">
                    <a:solidFill>
                      <a:schemeClr val="tx1"/>
                    </a:solidFill>
                  </a:rPr>
                  <a:t>Required extra space for sorting.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N" altLang="en-US" sz="2800" dirty="0">
                    <a:solidFill>
                      <a:schemeClr val="tx1"/>
                    </a:solidFill>
                  </a:rPr>
                  <a:t>Is a stable sorting.</a:t>
                </a:r>
              </a:p>
              <a:p>
                <a:pPr algn="l"/>
                <a:endParaRPr lang="en-IN" altLang="en-US" dirty="0">
                  <a:solidFill>
                    <a:schemeClr val="tx1"/>
                  </a:solidFill>
                </a:endParaRPr>
              </a:p>
              <a:p>
                <a:pPr algn="l"/>
                <a:endParaRPr lang="en-I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AD0AFB10-DA10-4952-8717-CB8B7FB61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844675"/>
                <a:ext cx="8247322" cy="2952750"/>
              </a:xfrm>
              <a:blipFill>
                <a:blip r:embed="rId3"/>
                <a:stretch>
                  <a:fillRect l="-1330" t="-24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:a16="http://schemas.microsoft.com/office/drawing/2014/main" id="{02A14D03-7DF1-4051-89C9-33AED1194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69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8BAB-4724-47AE-9620-23E1586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DE8F-0115-439E-9EA0-79B9FFA42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96" y="1722438"/>
            <a:ext cx="7787208" cy="388620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Bucket  sort is a comparison sort algorithm that operate on elements by dividing them into different bucket and return the result.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Buckets are assigned based on each element’s search key.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A the time of returning the result, First concatenate each bucket one by one and then return the result in a single array.</a:t>
            </a:r>
          </a:p>
          <a:p>
            <a:pPr algn="just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7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AE25-B891-47F4-9E14-AF92A34D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F811-9934-437F-A743-F2B4ED6E3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86" y="1694453"/>
            <a:ext cx="7710028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Some variations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Make enough buckets so that each will only hold one element, use a count for duplicates.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fewer buckets and then sort the contents of each bucket.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The more buckets you use, the faster the algorithm will run but it uses more memory.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83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5B28-0527-4223-9ECF-F155705F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024E-567B-4D3E-A3DF-713FAE23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66" y="1485900"/>
            <a:ext cx="8136782" cy="4391372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Time complexity is reduced when the number of items per bucket is evenly distributed and it is  closed to one item per bucket.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</a:rPr>
              <a:t>As buckets require extra space, This algorithm trading increased space consumption for a lower time complexity.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</a:rPr>
              <a:t>In general, Bucket Sort beats all other sorting techniques in time complexity but can require a huge of space.</a:t>
            </a:r>
          </a:p>
          <a:p>
            <a:pPr algn="just"/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3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895293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4455"/>
              </p:ext>
            </p:extLst>
          </p:nvPr>
        </p:nvGraphicFramePr>
        <p:xfrm>
          <a:off x="2370710" y="2852936"/>
          <a:ext cx="4402579" cy="18902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87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01286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7681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100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818667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5991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49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129931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67230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73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Time Sorting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(Radix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endParaRPr lang="en-IN" alt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804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8978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65273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46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823693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39969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26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304385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66302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206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362715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81949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755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39193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38680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61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392544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58694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63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644883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19940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80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554353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9323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719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118557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2647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237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324185"/>
              </p:ext>
            </p:extLst>
          </p:nvPr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47554"/>
              </p:ext>
            </p:extLst>
          </p:nvPr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3 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AD0AFB10-DA10-4952-8717-CB8B7FB610F5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755576" y="1844675"/>
                <a:ext cx="8247322" cy="2952750"/>
              </a:xfrm>
            </p:spPr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N" altLang="en-US" sz="2800" dirty="0">
                    <a:solidFill>
                      <a:schemeClr val="tx1"/>
                    </a:solidFill>
                  </a:rPr>
                  <a:t>Running time of counting sort is </a:t>
                </a:r>
                <a14:m>
                  <m:oMath xmlns:m="http://schemas.openxmlformats.org/officeDocument/2006/math">
                    <m:r>
                      <a:rPr lang="el-GR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altLang="en-US" sz="2800" dirty="0">
                  <a:solidFill>
                    <a:srgbClr val="000000"/>
                  </a:solidFill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N" altLang="en-US" sz="2800" dirty="0">
                    <a:solidFill>
                      <a:schemeClr val="tx1"/>
                    </a:solidFill>
                  </a:rPr>
                  <a:t>Required extra space for sorting.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IN" altLang="en-US" sz="2800" dirty="0">
                    <a:solidFill>
                      <a:schemeClr val="tx1"/>
                    </a:solidFill>
                  </a:rPr>
                  <a:t>Is a stable sorting.</a:t>
                </a:r>
              </a:p>
              <a:p>
                <a:pPr algn="l"/>
                <a:endParaRPr lang="en-IN" altLang="en-US" dirty="0">
                  <a:solidFill>
                    <a:schemeClr val="tx1"/>
                  </a:solidFill>
                </a:endParaRPr>
              </a:p>
              <a:p>
                <a:pPr algn="l"/>
                <a:endParaRPr lang="en-I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AD0AFB10-DA10-4952-8717-CB8B7FB61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5576" y="1844675"/>
                <a:ext cx="8247322" cy="2952750"/>
              </a:xfrm>
              <a:blipFill>
                <a:blip r:embed="rId3"/>
                <a:stretch>
                  <a:fillRect l="-1330" t="-24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One Value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/>
        </p:nvGraphicFramePr>
        <p:xfrm>
          <a:off x="1115616" y="1957355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DB4D7A-F48E-42B5-B957-AECAF2C35CFF}"/>
              </a:ext>
            </a:extLst>
          </p:cNvPr>
          <p:cNvGraphicFramePr>
            <a:graphicFrameLocks noGrp="1"/>
          </p:cNvGraphicFramePr>
          <p:nvPr/>
        </p:nvGraphicFramePr>
        <p:xfrm>
          <a:off x="2370710" y="2852936"/>
          <a:ext cx="4402579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0264">
                  <a:extLst>
                    <a:ext uri="{9D8B030D-6E8A-4147-A177-3AD203B41FA5}">
                      <a16:colId xmlns:a16="http://schemas.microsoft.com/office/drawing/2014/main" val="3358749474"/>
                    </a:ext>
                  </a:extLst>
                </a:gridCol>
                <a:gridCol w="450264">
                  <a:extLst>
                    <a:ext uri="{9D8B030D-6E8A-4147-A177-3AD203B41FA5}">
                      <a16:colId xmlns:a16="http://schemas.microsoft.com/office/drawing/2014/main" val="2075098512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19830996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525846504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215928698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331125470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1833646529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4215398933"/>
                    </a:ext>
                  </a:extLst>
                </a:gridCol>
                <a:gridCol w="500293">
                  <a:extLst>
                    <a:ext uri="{9D8B030D-6E8A-4147-A177-3AD203B41FA5}">
                      <a16:colId xmlns:a16="http://schemas.microsoft.com/office/drawing/2014/main" val="3245051950"/>
                    </a:ext>
                  </a:extLst>
                </a:gridCol>
              </a:tblGrid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0338224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3286450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67787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3 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0665919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2 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 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58191"/>
                  </a:ext>
                </a:extLst>
              </a:tr>
              <a:tr h="3033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7387348"/>
                  </a:ext>
                </a:extLst>
              </a:tr>
            </a:tbl>
          </a:graphicData>
        </a:graphic>
      </p:graphicFrame>
      <p:graphicFrame>
        <p:nvGraphicFramePr>
          <p:cNvPr id="5" name="Group 219">
            <a:extLst>
              <a:ext uri="{FF2B5EF4-FFF2-40B4-BE49-F238E27FC236}">
                <a16:creationId xmlns:a16="http://schemas.microsoft.com/office/drawing/2014/main" id="{50F850DA-FEED-4307-AB9D-08E899DB8D8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5494501"/>
          <a:ext cx="6741364" cy="39624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93351896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795480439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962911695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770901958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564880188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1914467602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2986150009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818982786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776164370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618819015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138446521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906211768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740090022"/>
                    </a:ext>
                  </a:extLst>
                </a:gridCol>
              </a:tblGrid>
              <a:tr h="310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47194"/>
                  </a:ext>
                </a:extLst>
              </a:tr>
            </a:tbl>
          </a:graphicData>
        </a:graphic>
      </p:graphicFrame>
      <p:sp>
        <p:nvSpPr>
          <p:cNvPr id="6" name="AutoShape 220">
            <a:extLst>
              <a:ext uri="{FF2B5EF4-FFF2-40B4-BE49-F238E27FC236}">
                <a16:creationId xmlns:a16="http://schemas.microsoft.com/office/drawing/2014/main" id="{FCB3549E-0881-4CD7-A7DC-E0831EF4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5122088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380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A2B5-B227-4CA6-8E21-2A680DEE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AEE0C-AC26-4A0D-BB76-F75FE13AE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1485900"/>
            <a:ext cx="7704856" cy="47926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000000"/>
                </a:solidFill>
              </a:rPr>
              <a:t>One Value per bucket: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Algorithm </a:t>
            </a:r>
            <a:r>
              <a:rPr lang="en-US" altLang="en-US" sz="2400" dirty="0" err="1">
                <a:solidFill>
                  <a:srgbClr val="000000"/>
                </a:solidFill>
              </a:rPr>
              <a:t>BucketSort</a:t>
            </a:r>
            <a:r>
              <a:rPr lang="en-US" altLang="en-US" sz="2400" dirty="0">
                <a:solidFill>
                  <a:srgbClr val="000000"/>
                </a:solidFill>
              </a:rPr>
              <a:t>( S 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( values in S are between 0 and m-1 )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for j 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 0 to m-1 do	          // initialize m buckets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	b[j]  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for </a:t>
            </a:r>
            <a:r>
              <a:rPr lang="en-US" altLang="en-US" sz="2400" dirty="0" err="1">
                <a:solidFill>
                  <a:srgbClr val="000000"/>
                </a:solidFill>
              </a:rPr>
              <a:t>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 0 to n-1 do		// place elements in their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	b[S[</a:t>
            </a:r>
            <a:r>
              <a:rPr lang="en-US" altLang="en-US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]]  b[S[</a:t>
            </a:r>
            <a:r>
              <a:rPr lang="en-US" altLang="en-US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]]  + 1	// appropriate buckets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>
                <a:solidFill>
                  <a:srgbClr val="000000"/>
                </a:solidFill>
              </a:rPr>
              <a:t>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 0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for j 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 0 to m-1 do	          // place elements in buckets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	for r 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 1 to b[j] do	// back in S (</a:t>
            </a:r>
            <a:r>
              <a:rPr lang="en-US" altLang="en-US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Concatination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		S[</a:t>
            </a:r>
            <a:r>
              <a:rPr lang="en-US" altLang="en-US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]  j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		</a:t>
            </a:r>
            <a:r>
              <a:rPr lang="en-US" altLang="en-US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  </a:t>
            </a:r>
            <a:r>
              <a:rPr lang="en-US" altLang="en-US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959139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569B-E143-4276-8F2B-057207B9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</a:rPr>
              <a:t>Bucket Sort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74B9D-499B-4DE2-806E-502EB3B3A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3902" y="1556792"/>
                <a:ext cx="7832898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One Value per bucket </a:t>
                </a:r>
                <a:r>
                  <a:rPr lang="en-US" sz="2400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(Analysis)</a:t>
                </a:r>
                <a:endParaRPr lang="en-IN" sz="2400" b="1" dirty="0">
                  <a:solidFill>
                    <a:srgbClr val="000000"/>
                  </a:solidFill>
                </a:endParaRPr>
              </a:p>
              <a:p>
                <a:r>
                  <a:rPr lang="en-US" altLang="en-US" sz="2400" dirty="0">
                    <a:solidFill>
                      <a:srgbClr val="000000"/>
                    </a:solidFill>
                  </a:rPr>
                  <a:t>Bucket initialization: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r>
                  <a:rPr lang="en-US" altLang="en-US" sz="2400" dirty="0">
                    <a:solidFill>
                      <a:srgbClr val="000000"/>
                    </a:solidFill>
                  </a:rPr>
                  <a:t>From array to buckets: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r>
                  <a:rPr lang="en-US" altLang="en-US" sz="2400" dirty="0">
                    <a:solidFill>
                      <a:srgbClr val="000000"/>
                    </a:solidFill>
                  </a:rPr>
                  <a:t>From buckets to array: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en-US" sz="2400" dirty="0">
                    <a:solidFill>
                      <a:srgbClr val="000000"/>
                    </a:solidFill>
                  </a:rPr>
                  <a:t>Due to the implementation of dequeue.</a:t>
                </a:r>
              </a:p>
              <a:p>
                <a:r>
                  <a:rPr lang="en-US" altLang="en-US" sz="2400" dirty="0">
                    <a:solidFill>
                      <a:srgbClr val="00000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</a:rPr>
                  <a:t> will likely be small compared to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</a:rPr>
                  <a:t>, Bucket sort is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r>
                  <a:rPr lang="en-US" altLang="en-US" sz="2400" dirty="0">
                    <a:solidFill>
                      <a:srgbClr val="000000"/>
                    </a:solidFill>
                  </a:rPr>
                  <a:t>Strictly speaking, time complexity is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IN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74B9D-499B-4DE2-806E-502EB3B3A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902" y="1556792"/>
                <a:ext cx="7832898" cy="3886200"/>
              </a:xfrm>
              <a:blipFill>
                <a:blip r:embed="rId2"/>
                <a:stretch>
                  <a:fillRect l="-1167" t="-12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209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057018"/>
              </p:ext>
            </p:extLst>
          </p:nvPr>
        </p:nvGraphicFramePr>
        <p:xfrm>
          <a:off x="1115616" y="1957355"/>
          <a:ext cx="6793142" cy="335280"/>
        </p:xfrm>
        <a:graphic>
          <a:graphicData uri="http://schemas.openxmlformats.org/drawingml/2006/table">
            <a:tbl>
              <a:tblPr/>
              <a:tblGrid>
                <a:gridCol w="570230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92655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16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96365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80528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55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482807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1469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66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240095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36607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124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596258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27136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.64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16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928455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9106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.63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438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458906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67088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.63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Radix Sort</a:t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A427017-76A6-4DE2-A74B-861DE64370AB}"/>
              </a:ext>
            </a:extLst>
          </p:cNvPr>
          <p:cNvSpPr txBox="1"/>
          <p:nvPr/>
        </p:nvSpPr>
        <p:spPr>
          <a:xfrm>
            <a:off x="1033461" y="1484784"/>
            <a:ext cx="7664451" cy="408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36319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  <a:cs typeface="Cambria"/>
              </a:rPr>
              <a:t>Radix sort is non comparative sorting method</a:t>
            </a:r>
          </a:p>
          <a:p>
            <a:pPr marL="355600" marR="1036319" indent="-342900" algn="just" defTabSz="7443788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013" algn="l"/>
                <a:tab pos="355600" algn="l"/>
              </a:tabLst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  <a:cs typeface="Cambria"/>
              </a:rPr>
              <a:t>Two classifications of radix sorts are least  significant digit (LSD) radix sorts and most  significant digit (MSD) radix sorts.</a:t>
            </a:r>
          </a:p>
          <a:p>
            <a:pPr marL="355600" marR="1036319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  <a:cs typeface="Cambria"/>
              </a:rPr>
              <a:t>LSD radix sorts process the integer  representations starting from the least digit  and move towards the most significant digit.  MSD radix sorts work the other way around.</a:t>
            </a:r>
          </a:p>
          <a:p>
            <a:pPr marL="355600" marR="1036319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999662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0225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.63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990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425583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43803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.63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.47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32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344134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1189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.47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122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272565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33637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.47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246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705109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04311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.47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.88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803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384904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3249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.09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.47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.88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238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589729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83858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.09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.47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.88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.99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3537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690361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53802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.63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.09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.47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.88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.99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673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723479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33694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.64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.09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.47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.63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.88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.99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F1D5EC4-3F02-46F2-8351-FD2F6DCA9EC3}"/>
              </a:ext>
            </a:extLst>
          </p:cNvPr>
          <p:cNvSpPr/>
          <p:nvPr/>
        </p:nvSpPr>
        <p:spPr>
          <a:xfrm>
            <a:off x="5580112" y="4797152"/>
            <a:ext cx="2621632" cy="995584"/>
          </a:xfrm>
          <a:prstGeom prst="wedgeEllipseCallout">
            <a:avLst>
              <a:gd name="adj1" fmla="val -73074"/>
              <a:gd name="adj2" fmla="val -89801"/>
            </a:avLst>
          </a:prstGeom>
          <a:solidFill>
            <a:schemeClr val="accent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Apply Internal sorting(stable)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86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288971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05511"/>
              </p:ext>
            </p:extLst>
          </p:nvPr>
        </p:nvGraphicFramePr>
        <p:xfrm>
          <a:off x="1187624" y="293097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.63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.09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.47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.88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.99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18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163" y="836712"/>
            <a:ext cx="785248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4000" b="1" dirty="0">
                <a:solidFill>
                  <a:srgbClr val="000000"/>
                </a:solidFill>
              </a:rPr>
              <a:t>Radix Sort (Algorithm)</a:t>
            </a:r>
            <a:endParaRPr spc="-1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960D2-B7A4-4212-B60F-9A7FBC8BFA3B}"/>
                  </a:ext>
                </a:extLst>
              </p:cNvPr>
              <p:cNvSpPr txBox="1"/>
              <p:nvPr/>
            </p:nvSpPr>
            <p:spPr>
              <a:xfrm>
                <a:off x="1115616" y="2276872"/>
                <a:ext cx="7526642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Radix_Sort(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A,d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𝑑𝑜𝑤𝑛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𝑠𝑡𝑎𝑏𝑙𝑒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𝑎𝑟𝑟𝑎𝑦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𝑑𝑖𝑔𝑖𝑡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𝐶𝑜𝑢𝑛𝑡𝑖𝑛𝑔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𝑆𝑜𝑟𝑡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960D2-B7A4-4212-B60F-9A7FBC8BF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276872"/>
                <a:ext cx="7526642" cy="1908215"/>
              </a:xfrm>
              <a:prstGeom prst="rect">
                <a:avLst/>
              </a:prstGeom>
              <a:blipFill>
                <a:blip r:embed="rId2"/>
                <a:stretch>
                  <a:fillRect l="-1619" t="-3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A183-CFEA-4F15-A13B-CD8CCB6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16" y="425177"/>
            <a:ext cx="8229600" cy="1143000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1A87-BC84-4628-BB5C-3CE9F687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16" y="1329159"/>
            <a:ext cx="8229600" cy="3886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Multiple items per bucket:</a:t>
            </a:r>
            <a:endParaRPr lang="en-IN" dirty="0">
              <a:solidFill>
                <a:srgbClr val="000000"/>
              </a:solidFill>
            </a:endParaRPr>
          </a:p>
        </p:txBody>
      </p:sp>
      <p:graphicFrame>
        <p:nvGraphicFramePr>
          <p:cNvPr id="4" name="Group 65">
            <a:extLst>
              <a:ext uri="{FF2B5EF4-FFF2-40B4-BE49-F238E27FC236}">
                <a16:creationId xmlns:a16="http://schemas.microsoft.com/office/drawing/2014/main" id="{72342C88-7557-4BE9-A105-0D4FADBAE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116678"/>
              </p:ext>
            </p:extLst>
          </p:nvPr>
        </p:nvGraphicFramePr>
        <p:xfrm>
          <a:off x="1115616" y="1957355"/>
          <a:ext cx="6741364" cy="335280"/>
        </p:xfrm>
        <a:graphic>
          <a:graphicData uri="http://schemas.openxmlformats.org/drawingml/2006/table">
            <a:tbl>
              <a:tblPr/>
              <a:tblGrid>
                <a:gridCol w="518452">
                  <a:extLst>
                    <a:ext uri="{9D8B030D-6E8A-4147-A177-3AD203B41FA5}">
                      <a16:colId xmlns:a16="http://schemas.microsoft.com/office/drawing/2014/main" val="1461973809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949618375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449466277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44123972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00796524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06084708"/>
                    </a:ext>
                  </a:extLst>
                </a:gridCol>
                <a:gridCol w="519946">
                  <a:extLst>
                    <a:ext uri="{9D8B030D-6E8A-4147-A177-3AD203B41FA5}">
                      <a16:colId xmlns:a16="http://schemas.microsoft.com/office/drawing/2014/main" val="1332780581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03460533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3671279184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3760828394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4279036956"/>
                    </a:ext>
                  </a:extLst>
                </a:gridCol>
                <a:gridCol w="518452">
                  <a:extLst>
                    <a:ext uri="{9D8B030D-6E8A-4147-A177-3AD203B41FA5}">
                      <a16:colId xmlns:a16="http://schemas.microsoft.com/office/drawing/2014/main" val="2893284971"/>
                    </a:ext>
                  </a:extLst>
                </a:gridCol>
                <a:gridCol w="518451">
                  <a:extLst>
                    <a:ext uri="{9D8B030D-6E8A-4147-A177-3AD203B41FA5}">
                      <a16:colId xmlns:a16="http://schemas.microsoft.com/office/drawing/2014/main" val="2893526427"/>
                    </a:ext>
                  </a:extLst>
                </a:gridCol>
              </a:tblGrid>
              <a:tr h="27466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413795"/>
                  </a:ext>
                </a:extLst>
              </a:tr>
            </a:tbl>
          </a:graphicData>
        </a:graphic>
      </p:graphicFrame>
      <p:sp>
        <p:nvSpPr>
          <p:cNvPr id="20" name="AutoShape 220">
            <a:extLst>
              <a:ext uri="{FF2B5EF4-FFF2-40B4-BE49-F238E27FC236}">
                <a16:creationId xmlns:a16="http://schemas.microsoft.com/office/drawing/2014/main" id="{124C2C82-1D01-4177-B4A1-30614412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92896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E0CC03-28EC-4162-B6C9-EED07996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88026"/>
              </p:ext>
            </p:extLst>
          </p:nvPr>
        </p:nvGraphicFramePr>
        <p:xfrm>
          <a:off x="1115616" y="2923282"/>
          <a:ext cx="6408712" cy="1866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556">
                  <a:extLst>
                    <a:ext uri="{9D8B030D-6E8A-4147-A177-3AD203B41FA5}">
                      <a16:colId xmlns:a16="http://schemas.microsoft.com/office/drawing/2014/main" val="1277794324"/>
                    </a:ext>
                  </a:extLst>
                </a:gridCol>
                <a:gridCol w="588556">
                  <a:extLst>
                    <a:ext uri="{9D8B030D-6E8A-4147-A177-3AD203B41FA5}">
                      <a16:colId xmlns:a16="http://schemas.microsoft.com/office/drawing/2014/main" val="1636671611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925460509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417781969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32858026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74038354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3120896827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1087986093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539252134"/>
                    </a:ext>
                  </a:extLst>
                </a:gridCol>
                <a:gridCol w="653950">
                  <a:extLst>
                    <a:ext uri="{9D8B030D-6E8A-4147-A177-3AD203B41FA5}">
                      <a16:colId xmlns:a16="http://schemas.microsoft.com/office/drawing/2014/main" val="2204812499"/>
                    </a:ext>
                  </a:extLst>
                </a:gridCol>
              </a:tblGrid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66070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 .63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16014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.09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.12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.20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.36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.47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.58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.64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j-lt"/>
                        </a:rPr>
                        <a:t>.88 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.99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75746"/>
                  </a:ext>
                </a:extLst>
              </a:tr>
              <a:tr h="46654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</a:rPr>
                        <a:t>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49292"/>
                  </a:ext>
                </a:extLst>
              </a:tr>
            </a:tbl>
          </a:graphicData>
        </a:graphic>
      </p:graphicFrame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1EEBBFE8-EF58-448F-BAC2-498E81746B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090689"/>
              </p:ext>
            </p:extLst>
          </p:nvPr>
        </p:nvGraphicFramePr>
        <p:xfrm>
          <a:off x="1043608" y="5330299"/>
          <a:ext cx="6801465" cy="454747"/>
        </p:xfrm>
        <a:graphic>
          <a:graphicData uri="http://schemas.openxmlformats.org/drawingml/2006/table">
            <a:tbl>
              <a:tblPr/>
              <a:tblGrid>
                <a:gridCol w="520562">
                  <a:extLst>
                    <a:ext uri="{9D8B030D-6E8A-4147-A177-3AD203B41FA5}">
                      <a16:colId xmlns:a16="http://schemas.microsoft.com/office/drawing/2014/main" val="2038238892"/>
                    </a:ext>
                  </a:extLst>
                </a:gridCol>
                <a:gridCol w="526581">
                  <a:extLst>
                    <a:ext uri="{9D8B030D-6E8A-4147-A177-3AD203B41FA5}">
                      <a16:colId xmlns:a16="http://schemas.microsoft.com/office/drawing/2014/main" val="3125107003"/>
                    </a:ext>
                  </a:extLst>
                </a:gridCol>
                <a:gridCol w="521445">
                  <a:extLst>
                    <a:ext uri="{9D8B030D-6E8A-4147-A177-3AD203B41FA5}">
                      <a16:colId xmlns:a16="http://schemas.microsoft.com/office/drawing/2014/main" val="3245540997"/>
                    </a:ext>
                  </a:extLst>
                </a:gridCol>
                <a:gridCol w="524280">
                  <a:extLst>
                    <a:ext uri="{9D8B030D-6E8A-4147-A177-3AD203B41FA5}">
                      <a16:colId xmlns:a16="http://schemas.microsoft.com/office/drawing/2014/main" val="1644383119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2934196175"/>
                    </a:ext>
                  </a:extLst>
                </a:gridCol>
                <a:gridCol w="522863">
                  <a:extLst>
                    <a:ext uri="{9D8B030D-6E8A-4147-A177-3AD203B41FA5}">
                      <a16:colId xmlns:a16="http://schemas.microsoft.com/office/drawing/2014/main" val="4136761834"/>
                    </a:ext>
                  </a:extLst>
                </a:gridCol>
                <a:gridCol w="524280">
                  <a:extLst>
                    <a:ext uri="{9D8B030D-6E8A-4147-A177-3AD203B41FA5}">
                      <a16:colId xmlns:a16="http://schemas.microsoft.com/office/drawing/2014/main" val="3149074213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1333365455"/>
                    </a:ext>
                  </a:extLst>
                </a:gridCol>
                <a:gridCol w="522863">
                  <a:extLst>
                    <a:ext uri="{9D8B030D-6E8A-4147-A177-3AD203B41FA5}">
                      <a16:colId xmlns:a16="http://schemas.microsoft.com/office/drawing/2014/main" val="1102375283"/>
                    </a:ext>
                  </a:extLst>
                </a:gridCol>
                <a:gridCol w="524280">
                  <a:extLst>
                    <a:ext uri="{9D8B030D-6E8A-4147-A177-3AD203B41FA5}">
                      <a16:colId xmlns:a16="http://schemas.microsoft.com/office/drawing/2014/main" val="1574913100"/>
                    </a:ext>
                  </a:extLst>
                </a:gridCol>
                <a:gridCol w="521445">
                  <a:extLst>
                    <a:ext uri="{9D8B030D-6E8A-4147-A177-3AD203B41FA5}">
                      <a16:colId xmlns:a16="http://schemas.microsoft.com/office/drawing/2014/main" val="4116607885"/>
                    </a:ext>
                  </a:extLst>
                </a:gridCol>
                <a:gridCol w="524280">
                  <a:extLst>
                    <a:ext uri="{9D8B030D-6E8A-4147-A177-3AD203B41FA5}">
                      <a16:colId xmlns:a16="http://schemas.microsoft.com/office/drawing/2014/main" val="2461194533"/>
                    </a:ext>
                  </a:extLst>
                </a:gridCol>
                <a:gridCol w="522862">
                  <a:extLst>
                    <a:ext uri="{9D8B030D-6E8A-4147-A177-3AD203B41FA5}">
                      <a16:colId xmlns:a16="http://schemas.microsoft.com/office/drawing/2014/main" val="2739985752"/>
                    </a:ext>
                  </a:extLst>
                </a:gridCol>
              </a:tblGrid>
              <a:tr h="45474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774779"/>
                  </a:ext>
                </a:extLst>
              </a:tr>
            </a:tbl>
          </a:graphicData>
        </a:graphic>
      </p:graphicFrame>
      <p:sp>
        <p:nvSpPr>
          <p:cNvPr id="5" name="AutoShape 220">
            <a:extLst>
              <a:ext uri="{FF2B5EF4-FFF2-40B4-BE49-F238E27FC236}">
                <a16:creationId xmlns:a16="http://schemas.microsoft.com/office/drawing/2014/main" id="{DB7EB66B-6E31-4237-9844-4A4CD9FC4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00" y="4820722"/>
            <a:ext cx="860600" cy="323136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7127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A2B5-B227-4CA6-8E21-2A680DEE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EAEE0C-AC26-4A0D-BB76-F75FE13AE14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3568" y="1485900"/>
                <a:ext cx="7704856" cy="4792662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400" dirty="0">
                    <a:solidFill>
                      <a:srgbClr val="000000"/>
                    </a:solidFill>
                  </a:rPr>
                  <a:t>Multiple items per bucket:</a:t>
                </a:r>
                <a:endParaRPr lang="en-US" altLang="en-US" sz="24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80000"/>
                  </a:lnSpc>
                  <a:buFont typeface="Wingdings" panose="05000000000000000000" pitchFamily="2" charset="2"/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</a:rPr>
                  <a:t>Algorithm </a:t>
                </a:r>
                <a:r>
                  <a:rPr lang="en-US" altLang="en-US" sz="2400" dirty="0" err="1">
                    <a:solidFill>
                      <a:srgbClr val="000000"/>
                    </a:solidFill>
                  </a:rPr>
                  <a:t>BucketSort</a:t>
                </a:r>
                <a:r>
                  <a:rPr lang="en-US" altLang="en-US" sz="2400" dirty="0">
                    <a:solidFill>
                      <a:srgbClr val="000000"/>
                    </a:solidFill>
                  </a:rPr>
                  <a:t>( S ) </a:t>
                </a:r>
              </a:p>
              <a:p>
                <a:pPr marL="457200" indent="-457200">
                  <a:lnSpc>
                    <a:spcPct val="8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𝐿𝑒𝑡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[0..(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−1)]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𝑏𝑒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𝑛𝑒𝑤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𝑎𝑟𝑟𝑎𝑦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marL="457200" indent="-457200">
                  <a:lnSpc>
                    <a:spcPct val="80000"/>
                  </a:lnSpc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 </m:t>
                    </m:r>
                    <m:r>
                      <a:rPr lang="en-US" alt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𝑙𝑒𝑛𝑔𝑡h</m:t>
                    </m:r>
                  </m:oMath>
                </a14:m>
                <a:endParaRPr lang="en-US" altLang="en-US" sz="2400" b="0" dirty="0">
                  <a:solidFill>
                    <a:srgbClr val="000000"/>
                  </a:solidFill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indent="-457200">
                  <a:lnSpc>
                    <a:spcPct val="80000"/>
                  </a:lnSpc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𝑓𝑜𝑟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←0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𝑡𝑜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−1</m:t>
                    </m:r>
                  </m:oMath>
                </a14:m>
                <a:endParaRPr lang="en-US" altLang="en-US" sz="2400" b="0" dirty="0">
                  <a:solidFill>
                    <a:srgbClr val="000000"/>
                  </a:solidFill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indent="-457200">
                  <a:lnSpc>
                    <a:spcPct val="80000"/>
                  </a:lnSpc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𝑚𝑎𝑘𝑒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𝑎𝑛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𝑒𝑚𝑝𝑡𝑦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𝑙𝑖𝑠𝑡</m:t>
                    </m:r>
                  </m:oMath>
                </a14:m>
                <a:endParaRPr lang="en-US" altLang="en-US" sz="2400" b="0" dirty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marL="457200" indent="-457200">
                  <a:lnSpc>
                    <a:spcPct val="80000"/>
                  </a:lnSpc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𝑓𝑜𝑟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←←1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𝑡𝑜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b="0" dirty="0">
                  <a:solidFill>
                    <a:srgbClr val="000000"/>
                  </a:solidFill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indent="-457200">
                  <a:lnSpc>
                    <a:spcPct val="80000"/>
                  </a:lnSpc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𝑖𝑛𝑠𝑒𝑟𝑡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𝑖𝑛𝑡𝑜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𝑙𝑖𝑠𝑡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marL="457200" indent="-457200">
                  <a:lnSpc>
                    <a:spcPct val="80000"/>
                  </a:lnSpc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𝑓𝑜𝑟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←0 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𝑡𝑜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−1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indent="-457200">
                  <a:lnSpc>
                    <a:spcPct val="80000"/>
                  </a:lnSpc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𝑠𝑜𝑟𝑡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𝑙𝑖𝑠𝑡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𝑤𝑖𝑡h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𝑠𝑡𝑎𝑏𝑙𝑒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𝑠𝑜𝑟𝑡𝑖𝑛𝑔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𝑖𝑛𝑠𝑒𝑟𝑡𝑖𝑜𝑛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𝑠𝑜𝑟𝑡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marL="457200" indent="-457200">
                  <a:lnSpc>
                    <a:spcPct val="80000"/>
                  </a:lnSpc>
                  <a:buFont typeface="Wingdings" panose="05000000000000000000" pitchFamily="2" charset="2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𝐶𝑜𝑛𝑐𝑎𝑡𝑒𝑛𝑎𝑡𝑒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𝑡h𝑒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𝑙𝑖𝑠𝑡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,……,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sz="2400" b="0" dirty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𝑡𝑜𝑔𝑒𝑡h𝑒𝑟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𝑖𝑛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𝑜𝑟𝑑𝑒𝑟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EAEE0C-AC26-4A0D-BB76-F75FE13AE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485900"/>
                <a:ext cx="7704856" cy="4792662"/>
              </a:xfrm>
              <a:blipFill>
                <a:blip r:embed="rId2"/>
                <a:stretch>
                  <a:fillRect l="-1187" t="-2545" r="-2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933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569B-E143-4276-8F2B-057207B9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</a:rPr>
              <a:t>Bucket Sort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74B9D-499B-4DE2-806E-502EB3B3A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3902" y="1556792"/>
                <a:ext cx="7832898" cy="3886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Multiple items per bucket </a:t>
                </a:r>
                <a:r>
                  <a:rPr lang="en-US" sz="2400" b="1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(Analysis)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It was observed that except line no 8 all other lines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:r>
                  <a:rPr lang="en-IN" sz="2400" dirty="0">
                    <a:solidFill>
                      <a:srgbClr val="000000"/>
                    </a:solidFill>
                  </a:rPr>
                  <a:t>time in worst case.</a:t>
                </a:r>
              </a:p>
              <a:p>
                <a:r>
                  <a:rPr lang="en-IN" sz="2400" dirty="0">
                    <a:solidFill>
                      <a:srgbClr val="000000"/>
                    </a:solidFill>
                  </a:rPr>
                  <a:t>Line no. 8 (i.e. insertion sort)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:r>
                  <a:rPr lang="en-IN" sz="2400" dirty="0">
                    <a:solidFill>
                      <a:srgbClr val="000000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The average time complexity for Bucket Sort is </a:t>
                </a: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srgbClr val="000000"/>
                    </a:solidFill>
                  </a:rPr>
                  <a:t> in uniform distribution.</a:t>
                </a:r>
              </a:p>
              <a:p>
                <a:endParaRPr lang="en-IN" sz="2400" dirty="0">
                  <a:solidFill>
                    <a:srgbClr val="FF0000"/>
                  </a:solidFill>
                </a:endParaRPr>
              </a:p>
              <a:p>
                <a:endParaRPr lang="en-IN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874B9D-499B-4DE2-806E-502EB3B3A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902" y="1556792"/>
                <a:ext cx="7832898" cy="3886200"/>
              </a:xfrm>
              <a:blipFill>
                <a:blip r:embed="rId2"/>
                <a:stretch>
                  <a:fillRect l="-1167" t="-12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0465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0BED-F031-4BDF-A22A-3ED320B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C703-EE19-4A7B-8832-33221282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92" y="1485900"/>
            <a:ext cx="7859216" cy="3886200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medium-content-sans-serif-font"/>
              </a:rPr>
              <a:t>Characteristics of Bucket Sort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Bucket sort assumes that the input is drawn from a uniform distribution.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The computational complexity estimates involve the number of buckets.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Bucket sort can be exceptionally fast because of the way elements are assigned to buckets, typically using an array where the index is the value.</a:t>
            </a:r>
          </a:p>
          <a:p>
            <a:pPr algn="just"/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447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0BED-F031-4BDF-A22A-3ED320B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</a:rPr>
              <a:t>Bucket Sort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AC703-EE19-4A7B-8832-33221282B8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6996" y="1628800"/>
                <a:ext cx="7725444" cy="388620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IN" b="1" i="0" dirty="0">
                    <a:solidFill>
                      <a:srgbClr val="000000"/>
                    </a:solidFill>
                    <a:effectLst/>
                    <a:latin typeface="medium-content-sans-serif-font"/>
                  </a:rPr>
                  <a:t>Characteristics of Bucket Sort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</a:rPr>
                  <a:t>This means that more auxiliary memory is required for the buckets at the cost of running time than more comparison sorts.</a:t>
                </a:r>
                <a:r>
                  <a:rPr lang="en-US" sz="2400" b="0" i="0" dirty="0">
                    <a:solidFill>
                      <a:srgbClr val="292929"/>
                    </a:solidFill>
                    <a:effectLst/>
                  </a:rPr>
                  <a:t> 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292929"/>
                    </a:solidFill>
                    <a:effectLst/>
                  </a:rPr>
                  <a:t>The average time complexity is 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sz="2400" b="0" i="0" dirty="0">
                  <a:solidFill>
                    <a:srgbClr val="292929"/>
                  </a:solidFill>
                  <a:effectLst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292929"/>
                    </a:solidFill>
                    <a:effectLst/>
                  </a:rPr>
                  <a:t>The worst time complexity is 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²).</m:t>
                    </m:r>
                  </m:oMath>
                </a14:m>
                <a:endParaRPr lang="en-US" sz="2400" b="0" i="0" dirty="0">
                  <a:solidFill>
                    <a:srgbClr val="292929"/>
                  </a:solidFill>
                  <a:effectLst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292929"/>
                    </a:solidFill>
                    <a:effectLst/>
                  </a:rPr>
                  <a:t>The space complexity for Bucket Sort is 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err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b="0" i="0" dirty="0">
                  <a:solidFill>
                    <a:srgbClr val="292929"/>
                  </a:solidFill>
                  <a:effectLst/>
                </a:endParaRPr>
              </a:p>
              <a:p>
                <a:pPr algn="just"/>
                <a:endParaRPr lang="en-US" dirty="0">
                  <a:solidFill>
                    <a:srgbClr val="000000"/>
                  </a:solidFill>
                </a:endParaRPr>
              </a:p>
              <a:p>
                <a:pPr algn="just"/>
                <a:endParaRPr lang="en-US" dirty="0">
                  <a:solidFill>
                    <a:srgbClr val="000000"/>
                  </a:solidFill>
                </a:endParaRPr>
              </a:p>
              <a:p>
                <a:pPr algn="just"/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AC703-EE19-4A7B-8832-33221282B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6996" y="1628800"/>
                <a:ext cx="7725444" cy="3886200"/>
              </a:xfrm>
              <a:blipFill>
                <a:blip r:embed="rId2"/>
                <a:stretch>
                  <a:fillRect l="-1814" t="-1881" r="-2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951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Radix Sort</a:t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AECAABD4-2FB4-4E8D-A7B0-DA455AB3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17612"/>
              </p:ext>
            </p:extLst>
          </p:nvPr>
        </p:nvGraphicFramePr>
        <p:xfrm>
          <a:off x="1457643" y="2757956"/>
          <a:ext cx="6228714" cy="2940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500"/>
                        </a:lnSpc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25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5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0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16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3">
                <a:extLst>
                  <a:ext uri="{FF2B5EF4-FFF2-40B4-BE49-F238E27FC236}">
                    <a16:creationId xmlns:a16="http://schemas.microsoft.com/office/drawing/2014/main" id="{F619370A-0F04-4527-8C4A-66FD043B5A6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12065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" marR="5080">
                  <a:spcBef>
                    <a:spcPts val="95"/>
                  </a:spcBef>
                  <a:tabLst>
                    <a:tab pos="6604634" algn="l"/>
                  </a:tabLst>
                </a:pP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400" spc="-1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np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ut</a:t>
                </a:r>
                <a:r>
                  <a:rPr lang="en-US" sz="2400" spc="-5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2400" spc="3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-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A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spc="-2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spc="-1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</a:t>
                </a:r>
                <a:r>
                  <a:rPr lang="en-US" sz="2400" spc="-2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spc="-15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mb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er</a:t>
                </a:r>
                <a:r>
                  <a:rPr lang="en-US" sz="2400" spc="-14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400" spc="26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d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t. </a:t>
                </a:r>
                <a14:m>
                  <m:oMath xmlns:m="http://schemas.openxmlformats.org/officeDocument/2006/math"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𝑹𝒂𝒅𝒊𝒙</m:t>
                    </m:r>
                    <m:r>
                      <a:rPr lang="en-US" sz="2400" b="1" i="1" spc="-16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𝑺𝒐𝒓𝒕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𝑨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pc="-33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pc="1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𝒅</m:t>
                    </m:r>
                    <m:r>
                      <a:rPr lang="en-US" sz="2400" b="1" i="1" spc="-37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5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𝑖</m:t>
                      </m:r>
                      <m: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←</m:t>
                      </m:r>
                      <m:r>
                        <a:rPr lang="en-US" sz="2400" i="1" spc="3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spc="-38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𝑑</m:t>
                      </m:r>
                    </m:oMath>
                  </m:oMathPara>
                </a14:m>
                <a:endParaRPr lang="en-US" sz="2400" i="1" spc="15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15875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2400" i="1" spc="-3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sz="2400" i="1" spc="-46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use</m:t>
                      </m:r>
                      <m:r>
                        <a:rPr lang="en-US" sz="2400" i="1" spc="-1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i="1" spc="-9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stable</m:t>
                      </m:r>
                      <m:r>
                        <a:rPr lang="en-US" sz="2400" i="1" spc="-2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sz="2400" i="1" spc="-2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spc="-8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array</m:t>
                      </m:r>
                      <m:r>
                        <a:rPr lang="en-US" sz="2400" i="1" spc="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2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r>
                        <a:rPr lang="en-US" sz="2400" i="1" spc="-25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US" sz="2400" i="1" spc="-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digit</m:t>
                      </m:r>
                      <m:r>
                        <a:rPr lang="en-US" sz="2400" i="1" spc="-9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i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object 3">
                <a:extLst>
                  <a:ext uri="{FF2B5EF4-FFF2-40B4-BE49-F238E27FC236}">
                    <a16:creationId xmlns:a16="http://schemas.microsoft.com/office/drawing/2014/main" id="{F619370A-0F04-4527-8C4A-66FD043B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blipFill>
                <a:blip r:embed="rId2"/>
                <a:stretch>
                  <a:fillRect l="-2419" t="-5306" b="-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Radix Sort</a:t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AECAABD4-2FB4-4E8D-A7B0-DA455AB3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467525"/>
              </p:ext>
            </p:extLst>
          </p:nvPr>
        </p:nvGraphicFramePr>
        <p:xfrm>
          <a:off x="1457643" y="2757956"/>
          <a:ext cx="6228714" cy="2940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500"/>
                        </a:lnSpc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2500"/>
                        </a:lnSpc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5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0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16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05F32868-14BC-4DC8-A81A-F1E8A8D215D1}"/>
              </a:ext>
            </a:extLst>
          </p:cNvPr>
          <p:cNvSpPr/>
          <p:nvPr/>
        </p:nvSpPr>
        <p:spPr>
          <a:xfrm>
            <a:off x="241176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30" y="0"/>
                </a:moveTo>
                <a:lnTo>
                  <a:pt x="430530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30" y="363219"/>
                </a:lnTo>
                <a:lnTo>
                  <a:pt x="430530" y="483869"/>
                </a:lnTo>
                <a:lnTo>
                  <a:pt x="673100" y="241300"/>
                </a:lnTo>
                <a:lnTo>
                  <a:pt x="4305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A53DE059-421D-4077-9998-941967ED0C55}"/>
              </a:ext>
            </a:extLst>
          </p:cNvPr>
          <p:cNvSpPr/>
          <p:nvPr/>
        </p:nvSpPr>
        <p:spPr>
          <a:xfrm>
            <a:off x="3635896" y="5733256"/>
            <a:ext cx="114300" cy="31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8D5FF5CD-90F5-4114-8D5D-900D6ED549F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12065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" marR="5080">
                  <a:spcBef>
                    <a:spcPts val="95"/>
                  </a:spcBef>
                  <a:tabLst>
                    <a:tab pos="6604634" algn="l"/>
                  </a:tabLst>
                </a:pP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400" spc="-1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np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ut</a:t>
                </a:r>
                <a:r>
                  <a:rPr lang="en-US" sz="2400" spc="-5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2400" spc="3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-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A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spc="-2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spc="-1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</a:t>
                </a:r>
                <a:r>
                  <a:rPr lang="en-US" sz="2400" spc="-2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spc="-15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mb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er</a:t>
                </a:r>
                <a:r>
                  <a:rPr lang="en-US" sz="2400" spc="-14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400" spc="26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d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t. </a:t>
                </a:r>
                <a14:m>
                  <m:oMath xmlns:m="http://schemas.openxmlformats.org/officeDocument/2006/math"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𝑹𝒂𝒅𝒊𝒙</m:t>
                    </m:r>
                    <m:r>
                      <a:rPr lang="en-US" sz="2400" b="1" i="1" spc="-16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𝑺𝒐𝒓𝒕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𝑨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pc="-33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pc="1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𝒅</m:t>
                    </m:r>
                    <m:r>
                      <a:rPr lang="en-US" sz="2400" b="1" i="1" spc="-37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5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𝑖</m:t>
                      </m:r>
                      <m: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←</m:t>
                      </m:r>
                      <m:r>
                        <a:rPr lang="en-US" sz="2400" i="1" spc="3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spc="-38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𝑑</m:t>
                      </m:r>
                    </m:oMath>
                  </m:oMathPara>
                </a14:m>
                <a:endParaRPr lang="en-US" sz="2400" i="1" spc="15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15875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2400" i="1" spc="-3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sz="2400" i="1" spc="-46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use</m:t>
                      </m:r>
                      <m:r>
                        <a:rPr lang="en-US" sz="2400" i="1" spc="-1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i="1" spc="-9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stable</m:t>
                      </m:r>
                      <m:r>
                        <a:rPr lang="en-US" sz="2400" i="1" spc="-2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sz="2400" i="1" spc="-2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spc="-8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array</m:t>
                      </m:r>
                      <m:r>
                        <a:rPr lang="en-US" sz="2400" i="1" spc="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2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r>
                        <a:rPr lang="en-US" sz="2400" i="1" spc="-25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US" sz="2400" i="1" spc="-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digit</m:t>
                      </m:r>
                      <m:r>
                        <a:rPr lang="en-US" sz="2400" i="1" spc="-9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i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8D5FF5CD-90F5-4114-8D5D-900D6ED54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blipFill>
                <a:blip r:embed="rId3"/>
                <a:stretch>
                  <a:fillRect l="-2419" t="-5306" b="-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65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Radix Sort</a:t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AECAABD4-2FB4-4E8D-A7B0-DA455AB31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330271"/>
              </p:ext>
            </p:extLst>
          </p:nvPr>
        </p:nvGraphicFramePr>
        <p:xfrm>
          <a:off x="1457643" y="2757956"/>
          <a:ext cx="6228714" cy="2940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500"/>
                        </a:lnSpc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2500"/>
                        </a:lnSpc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500"/>
                        </a:lnSpc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0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16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05F32868-14BC-4DC8-A81A-F1E8A8D215D1}"/>
              </a:ext>
            </a:extLst>
          </p:cNvPr>
          <p:cNvSpPr/>
          <p:nvPr/>
        </p:nvSpPr>
        <p:spPr>
          <a:xfrm>
            <a:off x="241176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30" y="0"/>
                </a:moveTo>
                <a:lnTo>
                  <a:pt x="430530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30" y="363219"/>
                </a:lnTo>
                <a:lnTo>
                  <a:pt x="430530" y="483869"/>
                </a:lnTo>
                <a:lnTo>
                  <a:pt x="673100" y="241300"/>
                </a:lnTo>
                <a:lnTo>
                  <a:pt x="4305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D2C6863-DCB1-433F-8203-5F33A8FD9C97}"/>
              </a:ext>
            </a:extLst>
          </p:cNvPr>
          <p:cNvSpPr/>
          <p:nvPr/>
        </p:nvSpPr>
        <p:spPr>
          <a:xfrm>
            <a:off x="423545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30" y="0"/>
                </a:moveTo>
                <a:lnTo>
                  <a:pt x="430530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30" y="363219"/>
                </a:lnTo>
                <a:lnTo>
                  <a:pt x="430530" y="483869"/>
                </a:lnTo>
                <a:lnTo>
                  <a:pt x="673100" y="241300"/>
                </a:lnTo>
                <a:lnTo>
                  <a:pt x="4305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A53DE059-421D-4077-9998-941967ED0C55}"/>
              </a:ext>
            </a:extLst>
          </p:cNvPr>
          <p:cNvSpPr/>
          <p:nvPr/>
        </p:nvSpPr>
        <p:spPr>
          <a:xfrm>
            <a:off x="3635896" y="5733256"/>
            <a:ext cx="114300" cy="31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BE411A24-4FFA-49F1-A676-67F9B8967555}"/>
              </a:ext>
            </a:extLst>
          </p:cNvPr>
          <p:cNvSpPr/>
          <p:nvPr/>
        </p:nvSpPr>
        <p:spPr>
          <a:xfrm>
            <a:off x="5389766" y="5733256"/>
            <a:ext cx="114300" cy="31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367E353A-4F9C-4E38-8B66-A2C467DD9F3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12065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" marR="5080">
                  <a:spcBef>
                    <a:spcPts val="95"/>
                  </a:spcBef>
                  <a:tabLst>
                    <a:tab pos="6604634" algn="l"/>
                  </a:tabLst>
                </a:pP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400" spc="-1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np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ut</a:t>
                </a:r>
                <a:r>
                  <a:rPr lang="en-US" sz="2400" spc="-5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2400" spc="3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-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A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spc="-2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spc="-1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</a:t>
                </a:r>
                <a:r>
                  <a:rPr lang="en-US" sz="2400" spc="-2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spc="-15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mb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er</a:t>
                </a:r>
                <a:r>
                  <a:rPr lang="en-US" sz="2400" spc="-14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400" spc="26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d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t. </a:t>
                </a:r>
                <a14:m>
                  <m:oMath xmlns:m="http://schemas.openxmlformats.org/officeDocument/2006/math"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𝑹𝒂𝒅𝒊𝒙</m:t>
                    </m:r>
                    <m:r>
                      <a:rPr lang="en-US" sz="2400" b="1" i="1" spc="-16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𝑺𝒐𝒓𝒕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𝑨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pc="-33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pc="1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𝒅</m:t>
                    </m:r>
                    <m:r>
                      <a:rPr lang="en-US" sz="2400" b="1" i="1" spc="-37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5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𝑖</m:t>
                      </m:r>
                      <m: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←</m:t>
                      </m:r>
                      <m:r>
                        <a:rPr lang="en-US" sz="2400" i="1" spc="3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spc="-38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𝑑</m:t>
                      </m:r>
                    </m:oMath>
                  </m:oMathPara>
                </a14:m>
                <a:endParaRPr lang="en-US" sz="2400" i="1" spc="15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15875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2400" i="1" spc="-3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sz="2400" i="1" spc="-46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use</m:t>
                      </m:r>
                      <m:r>
                        <a:rPr lang="en-US" sz="2400" i="1" spc="-1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i="1" spc="-9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stable</m:t>
                      </m:r>
                      <m:r>
                        <a:rPr lang="en-US" sz="2400" i="1" spc="-2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sz="2400" i="1" spc="-2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spc="-8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array</m:t>
                      </m:r>
                      <m:r>
                        <a:rPr lang="en-US" sz="2400" i="1" spc="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2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r>
                        <a:rPr lang="en-US" sz="2400" i="1" spc="-25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US" sz="2400" i="1" spc="-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digit</m:t>
                      </m:r>
                      <m:r>
                        <a:rPr lang="en-US" sz="2400" i="1" spc="-9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i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object 3">
                <a:extLst>
                  <a:ext uri="{FF2B5EF4-FFF2-40B4-BE49-F238E27FC236}">
                    <a16:creationId xmlns:a16="http://schemas.microsoft.com/office/drawing/2014/main" id="{367E353A-4F9C-4E38-8B66-A2C467DD9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blipFill>
                <a:blip r:embed="rId3"/>
                <a:stretch>
                  <a:fillRect l="-2419" t="-5306" b="-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57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Radix Sort</a:t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EF87473B-C515-49FD-8648-F94C27FFB1C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12065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" marR="5080">
                  <a:spcBef>
                    <a:spcPts val="95"/>
                  </a:spcBef>
                  <a:tabLst>
                    <a:tab pos="6604634" algn="l"/>
                  </a:tabLst>
                </a:pP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400" spc="-1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np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ut</a:t>
                </a:r>
                <a:r>
                  <a:rPr lang="en-US" sz="2400" spc="-5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arra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2400" spc="3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-7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A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spc="-2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400" spc="-1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</a:t>
                </a:r>
                <a:r>
                  <a:rPr lang="en-US" sz="2400" spc="-2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spc="-15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spc="-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mb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er</a:t>
                </a:r>
                <a:r>
                  <a:rPr lang="en-US" sz="2400" spc="-14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400" spc="26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i="1" spc="1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d 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spc="5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t. </a:t>
                </a:r>
                <a14:m>
                  <m:oMath xmlns:m="http://schemas.openxmlformats.org/officeDocument/2006/math"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𝑹𝒂𝒅𝒊𝒙</m:t>
                    </m:r>
                    <m:r>
                      <a:rPr lang="en-US" sz="2400" b="1" i="1" spc="-16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𝑺𝒐𝒓𝒕</m:t>
                    </m:r>
                    <m:r>
                      <a:rPr lang="en-US" sz="2400" b="1" i="1" spc="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𝑨</m:t>
                    </m:r>
                    <m:r>
                      <a:rPr lang="en-US" sz="2400" b="1" i="1" spc="-3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pc="-33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pc="1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𝒅</m:t>
                    </m:r>
                    <m:r>
                      <a:rPr lang="en-US" sz="2400" b="1" i="1" spc="-375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sz="2400" b="1" i="1" spc="1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5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𝑖</m:t>
                      </m:r>
                      <m: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←</m:t>
                      </m:r>
                      <m:r>
                        <a:rPr lang="en-US" sz="2400" i="1" spc="3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spc="-38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𝑑</m:t>
                      </m:r>
                    </m:oMath>
                  </m:oMathPara>
                </a14:m>
                <a:endParaRPr lang="en-US" sz="2400" i="1" spc="15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15875" indent="0">
                  <a:spcBef>
                    <a:spcPts val="86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en-US" sz="2400" i="1" spc="-3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sz="2400" i="1" spc="-46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use</m:t>
                      </m:r>
                      <m:r>
                        <a:rPr lang="en-US" sz="2400" i="1" spc="-1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400" i="1" spc="-9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stable</m:t>
                      </m:r>
                      <m:r>
                        <a:rPr lang="en-US" sz="2400" i="1" spc="-2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US" sz="2400" i="1" spc="-2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sort</m:t>
                      </m:r>
                      <m:r>
                        <a:rPr lang="en-US" sz="2400" i="1" spc="-8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array</m:t>
                      </m:r>
                      <m:r>
                        <a:rPr lang="en-US" sz="2400" i="1" spc="4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2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A</m:t>
                      </m:r>
                      <m:r>
                        <a:rPr lang="en-US" sz="2400" i="1" spc="-25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US" sz="2400" i="1" spc="-7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digit</m:t>
                      </m:r>
                      <m:r>
                        <a:rPr lang="en-US" sz="2400" i="1" spc="-95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i</m:t>
                      </m:r>
                      <m:r>
                        <a:rPr lang="en-US" sz="2400" i="1" spc="1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spc="1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EF87473B-C515-49FD-8648-F94C27FFB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1124672"/>
                <a:ext cx="7560840" cy="1489510"/>
              </a:xfrm>
              <a:prstGeom prst="rect">
                <a:avLst/>
              </a:prstGeom>
              <a:blipFill>
                <a:blip r:embed="rId2"/>
                <a:stretch>
                  <a:fillRect l="-2419" t="-5306" b="-8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AECAABD4-2FB4-4E8D-A7B0-DA455AB317A8}"/>
              </a:ext>
            </a:extLst>
          </p:cNvPr>
          <p:cNvGraphicFramePr>
            <a:graphicFrameLocks noGrp="1"/>
          </p:cNvGraphicFramePr>
          <p:nvPr/>
        </p:nvGraphicFramePr>
        <p:xfrm>
          <a:off x="1457643" y="2757956"/>
          <a:ext cx="6228714" cy="2940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500"/>
                        </a:lnSpc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ts val="2500"/>
                        </a:lnSpc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500"/>
                        </a:lnSpc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00"/>
                        </a:lnSpc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355</a:t>
                      </a: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00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36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6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57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16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436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300" spc="-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879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720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329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457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30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23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34925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355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839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10" dirty="0">
                          <a:latin typeface="Times New Roman"/>
                          <a:cs typeface="Times New Roman"/>
                        </a:rPr>
                        <a:t>657</a:t>
                      </a: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695"/>
                        </a:lnSpc>
                        <a:spcBef>
                          <a:spcPts val="190"/>
                        </a:spcBef>
                      </a:pPr>
                      <a:r>
                        <a:rPr sz="2300" spc="-5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2300" dirty="0">
                          <a:latin typeface="Times New Roman"/>
                          <a:cs typeface="Times New Roman"/>
                        </a:rPr>
                        <a:t>39</a:t>
                      </a: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05F32868-14BC-4DC8-A81A-F1E8A8D215D1}"/>
              </a:ext>
            </a:extLst>
          </p:cNvPr>
          <p:cNvSpPr/>
          <p:nvPr/>
        </p:nvSpPr>
        <p:spPr>
          <a:xfrm>
            <a:off x="241176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30" y="0"/>
                </a:moveTo>
                <a:lnTo>
                  <a:pt x="430530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30" y="363219"/>
                </a:lnTo>
                <a:lnTo>
                  <a:pt x="430530" y="483869"/>
                </a:lnTo>
                <a:lnTo>
                  <a:pt x="673100" y="241300"/>
                </a:lnTo>
                <a:lnTo>
                  <a:pt x="4305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69CCAC91-E336-4CEF-A8E3-B48F987AFEA9}"/>
              </a:ext>
            </a:extLst>
          </p:cNvPr>
          <p:cNvSpPr/>
          <p:nvPr/>
        </p:nvSpPr>
        <p:spPr>
          <a:xfrm>
            <a:off x="622176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29" y="0"/>
                </a:moveTo>
                <a:lnTo>
                  <a:pt x="430529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29" y="363219"/>
                </a:lnTo>
                <a:lnTo>
                  <a:pt x="430529" y="483869"/>
                </a:lnTo>
                <a:lnTo>
                  <a:pt x="673100" y="241300"/>
                </a:lnTo>
                <a:lnTo>
                  <a:pt x="430529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D2C6863-DCB1-433F-8203-5F33A8FD9C97}"/>
              </a:ext>
            </a:extLst>
          </p:cNvPr>
          <p:cNvSpPr/>
          <p:nvPr/>
        </p:nvSpPr>
        <p:spPr>
          <a:xfrm>
            <a:off x="4235450" y="3861048"/>
            <a:ext cx="673100" cy="483870"/>
          </a:xfrm>
          <a:custGeom>
            <a:avLst/>
            <a:gdLst/>
            <a:ahLst/>
            <a:cxnLst/>
            <a:rect l="l" t="t" r="r" b="b"/>
            <a:pathLst>
              <a:path w="673100" h="483870">
                <a:moveTo>
                  <a:pt x="430530" y="0"/>
                </a:moveTo>
                <a:lnTo>
                  <a:pt x="430530" y="120650"/>
                </a:lnTo>
                <a:lnTo>
                  <a:pt x="0" y="120650"/>
                </a:lnTo>
                <a:lnTo>
                  <a:pt x="0" y="363219"/>
                </a:lnTo>
                <a:lnTo>
                  <a:pt x="430530" y="363219"/>
                </a:lnTo>
                <a:lnTo>
                  <a:pt x="430530" y="483869"/>
                </a:lnTo>
                <a:lnTo>
                  <a:pt x="673100" y="241300"/>
                </a:lnTo>
                <a:lnTo>
                  <a:pt x="4305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B38F8063-6889-4962-8C1C-45C73451E6E0}"/>
              </a:ext>
            </a:extLst>
          </p:cNvPr>
          <p:cNvSpPr/>
          <p:nvPr/>
        </p:nvSpPr>
        <p:spPr>
          <a:xfrm>
            <a:off x="7218565" y="5733256"/>
            <a:ext cx="114300" cy="31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A53DE059-421D-4077-9998-941967ED0C55}"/>
              </a:ext>
            </a:extLst>
          </p:cNvPr>
          <p:cNvSpPr/>
          <p:nvPr/>
        </p:nvSpPr>
        <p:spPr>
          <a:xfrm>
            <a:off x="3635896" y="5733256"/>
            <a:ext cx="114300" cy="31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BE411A24-4FFA-49F1-A676-67F9B8967555}"/>
              </a:ext>
            </a:extLst>
          </p:cNvPr>
          <p:cNvSpPr/>
          <p:nvPr/>
        </p:nvSpPr>
        <p:spPr>
          <a:xfrm>
            <a:off x="5389766" y="5733256"/>
            <a:ext cx="114300" cy="31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4024118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2202</TotalTime>
  <Words>3330</Words>
  <Application>Microsoft Office PowerPoint</Application>
  <PresentationFormat>On-screen Show (4:3)</PresentationFormat>
  <Paragraphs>1682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Arial Black</vt:lpstr>
      <vt:lpstr>Calibri</vt:lpstr>
      <vt:lpstr>Cambria</vt:lpstr>
      <vt:lpstr>Cambria Math</vt:lpstr>
      <vt:lpstr>Comic Sans MS</vt:lpstr>
      <vt:lpstr>medium-content-sans-serif-font</vt:lpstr>
      <vt:lpstr>Tahoma</vt:lpstr>
      <vt:lpstr>Times New Roman</vt:lpstr>
      <vt:lpstr>Wingdings</vt:lpstr>
      <vt:lpstr>10069045</vt:lpstr>
      <vt:lpstr>Equation</vt:lpstr>
      <vt:lpstr>Algorithm Analysis and Design   Linear Time Sorting  (Radix Sort and Bucket Sort)</vt:lpstr>
      <vt:lpstr>   Linear Time Sorting  (Radix Sort)</vt:lpstr>
      <vt:lpstr>Overview</vt:lpstr>
      <vt:lpstr>Radix Sort </vt:lpstr>
      <vt:lpstr>Radix Sort (Algorithm)</vt:lpstr>
      <vt:lpstr>Radix Sort </vt:lpstr>
      <vt:lpstr>Radix Sort </vt:lpstr>
      <vt:lpstr>Radix Sort </vt:lpstr>
      <vt:lpstr>Radix Sort </vt:lpstr>
      <vt:lpstr>Radix Sort (Analysis)</vt:lpstr>
      <vt:lpstr>   Linear Time Sorting  (Bucket Sort)</vt:lpstr>
      <vt:lpstr>Overview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Bucket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120</cp:revision>
  <dcterms:created xsi:type="dcterms:W3CDTF">2008-04-22T09:26:06Z</dcterms:created>
  <dcterms:modified xsi:type="dcterms:W3CDTF">2020-10-01T06:25:11Z</dcterms:modified>
</cp:coreProperties>
</file>