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6" r:id="rId2"/>
    <p:sldId id="286" r:id="rId3"/>
    <p:sldId id="287" r:id="rId4"/>
    <p:sldId id="336" r:id="rId5"/>
    <p:sldId id="337" r:id="rId6"/>
    <p:sldId id="338" r:id="rId7"/>
    <p:sldId id="339" r:id="rId8"/>
    <p:sldId id="346" r:id="rId9"/>
    <p:sldId id="340" r:id="rId10"/>
    <p:sldId id="351" r:id="rId11"/>
    <p:sldId id="352" r:id="rId12"/>
    <p:sldId id="353" r:id="rId13"/>
    <p:sldId id="354" r:id="rId14"/>
    <p:sldId id="343" r:id="rId15"/>
    <p:sldId id="350" r:id="rId16"/>
    <p:sldId id="355" r:id="rId17"/>
    <p:sldId id="356" r:id="rId18"/>
    <p:sldId id="359" r:id="rId19"/>
    <p:sldId id="368" r:id="rId20"/>
    <p:sldId id="369" r:id="rId21"/>
    <p:sldId id="370" r:id="rId22"/>
    <p:sldId id="371" r:id="rId23"/>
    <p:sldId id="363" r:id="rId24"/>
    <p:sldId id="364" r:id="rId25"/>
    <p:sldId id="365" r:id="rId26"/>
    <p:sldId id="366" r:id="rId27"/>
    <p:sldId id="367" r:id="rId28"/>
    <p:sldId id="372" r:id="rId29"/>
    <p:sldId id="373" r:id="rId30"/>
    <p:sldId id="304" r:id="rId31"/>
    <p:sldId id="374" r:id="rId32"/>
    <p:sldId id="375" r:id="rId33"/>
    <p:sldId id="376" r:id="rId34"/>
    <p:sldId id="377" r:id="rId35"/>
    <p:sldId id="382" r:id="rId36"/>
    <p:sldId id="381" r:id="rId37"/>
    <p:sldId id="379" r:id="rId38"/>
    <p:sldId id="378" r:id="rId39"/>
    <p:sldId id="380" r:id="rId40"/>
    <p:sldId id="284" r:id="rId41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9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3:4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95 368,'0'0'2166,"0"0"-986,0 0-668,0 0-93,0 0 82,0 0 28,-9-22 1327,9 19-1894,0 1-1,0 0 0,0 0 1,1 0-1,-1-1 0,1 1 1,-1 0-1,1 0 0,0 0 1,0 0-1,0 0 0,0 0 1,0 0-1,1 0 0,-1 1 1,1-1-1,-1 0 0,1 1 1,2-3-1,0 1-41,1 0 0,0 0 0,-1 1 1,1 0-1,0 0 0,0 0 0,11-2 0,6 0-61,0 1 0,0 2 0,23 0 0,-41 1 146,3 0-52,0 0 0,1 0-1,-1 1 1,0-1 0,0 2 0,0-1 0,0 1 0,0 0 0,9 4 0,-14-4-49,1 0 1,0 0-1,-1 0 1,1 0-1,-1 1 1,0-1-1,0 1 1,0-1-1,0 1 1,0 0-1,0-1 1,-1 1-1,1 0 1,-1 0-1,0 0 1,0 1-1,0-1 1,0 0-1,-1 0 0,1 0 1,-1 1-1,0 6 1,1-4 60,-1 1 0,0-1 1,-1 1-1,0-1 0,0 1 0,0-1 0,-1 1 0,1-1 1,-6 10-1,1-5 5,0-1 1,-1 0-1,0 0 0,-12 12 1,2-2 56,0-1 0,-2 0 0,0-1 0,-1-1 0,-25 15 1,163-35 86,-116 3-129,1 1 1,-1-1-1,0 1 0,1-1 0,-1 1 0,0 0 0,0 0 1,1 0-1,-1 0 0,0 0 0,0 1 0,0-1 0,0 0 1,0 1-1,-1 0 0,1-1 0,0 1 0,-1 0 0,1 0 1,-1 0-1,0 0 0,0 0 0,0 0 0,0 0 0,0 0 1,0 1-1,0-1 0,-1 0 0,2 5 0,0 7-16,0 0-1,-1 1 1,-1 27-1,0-25 27,0-8 0,-1 0 0,0 0 0,0-1 0,-1 1 0,0 0-1,0-1 1,-1 0 0,0 0 0,-1 1 0,0-2 0,0 1 0,0 0 0,-7 7 0,7-10 23,0 0 0,-1-1 0,1 1 0,-1-1 0,0 0 0,0 0 0,0-1 1,0 0-1,-1 0 0,0 0 0,1 0 0,-1-1 0,0 0 0,0 0 0,0-1 0,-1 1 0,1-1 1,0-1-1,-7 1 0,10-1 74,0 0-1,0 1 1,0-2 0,1 1-1,-1 0 1,0 0 0,0-1 0,0 0-1,1 0 1,-1 1 0,0-1 0,1-1-1,-1 1 1,1 0 0,-1-1 0,-2-2-1,3 2-7,0-1 0,1 0-1,-1 0 1,1 0 0,-1 0-1,1 0 1,0 0 0,0 0-1,1 0 1,-1 0 0,1-1-1,-1 1 1,1 0 0,0-4-1,0 3-55,0 0-1,0 1 1,0-1-1,0 0 1,0 0-1,1 0 1,0 1-1,0-1 1,0 0-1,0 1 1,0-1-1,1 1 1,0-1-1,-1 1 1,1 0-1,4-5 1,-2 4-179,0 0 0,1 1-1,-1-1 1,1 1 0,0 1 0,0-1 0,0 1 0,0-1-1,0 1 1,10-2 0,6 0-223,1 0 0,-1 1 0,1 1 0,37 2 0,22-2-1085,-43-4 781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4:10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1569,'0'0'1688,"0"0"-1103,0 0-404,0 0 211,0 0 187,0 0-165,0 2 4045,0 13-4959,-7 397-2600,17-414-283,-1-3 1315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4:11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2417,'0'0'2284,"0"0"-1583,0 0-418,0 0 262,0 5-308,1 7-272,1-1-1,0 0 1,1 1 0,0-1-1,0 0 1,1 0 0,1-1-1,11 20 1,-13-25 40,0-1 0,1 1-1,-1-1 1,1 1 0,0-1 0,1 0 0,-1-1 0,1 1-1,0-1 1,0 0 0,0 0 0,0 0 0,0-1 0,0 1-1,1-1 1,-1-1 0,1 1 0,0-1 0,11 1 0,-5 0 11,0-2 0,0 0 0,0 0 0,24-4 0,-32 3 0,0 0-1,-1-1 1,1 1 0,0-1-1,0 0 1,-1 0 0,1 0 0,-1 0-1,1-1 1,-1 1 0,0-1-1,0 0 1,0 0 0,-1 0 0,1 0-1,-1 0 1,1-1 0,1-3-1,0-3 204,1 0 0,-2 0 0,1-1 0,-2 1 0,1-1 0,-1 1 0,-1-1 0,0 0 0,0 1 0,-2-19 0,1 28 560,0 9-1456,3 41 297,3-1-1,2 1 1,28 88 0,-28-106 15,27 73-2495,-20-64 216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4:11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6115,'0'0'1585,"0"0"-1585,0 0-945,0 0 353,0 0 576,-41 131 32,31-81-16,3-4 32,7-5 16,0-4-48,0-4 0,10-2-48,16-7-1281,11-13-1424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4:12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258 53 624,'0'0'4378,"0"0"-2540,0 0-1059,0 0 75,-9-9-635,5 3-241,2 3 12,0 1 1,0-1 0,0 1 0,0-1 0,0 1 0,0 0 0,-1-1-1,1 1 1,-1 0 0,1 1 0,-1-1 0,0 0 0,0 1 0,0 0 0,0-1-1,0 1 1,0 0 0,0 1 0,0-1 0,0 1 0,-1-1 0,1 1-1,0 0 1,-4 0 0,-4 3-101,1-1 1,-1 2-1,1 0 0,0 0 1,0 1-1,0 0 0,1 0 0,0 1 1,0 1-1,-11 8 0,15-10-175,0 0 1,0 0-1,1 0 0,0 1 0,0 0 0,0 0 1,0 0-1,1 0 0,0 0 0,0 0 0,1 1 0,0 0 1,0-1-1,0 1 0,1 0 0,0 0 0,0 7 1,1-13 252,1 0 0,-1 0 0,0-1 0,1 1 0,-1-1 0,0 1 0,1 0 0,-1-1 0,1 1 0,-1-1 0,1 1 0,-1-1 0,1 1 0,-1-1 0,1 1 0,-1-1 0,1 1 0,0-1 0,-1 0 0,1 1 0,0-1 0,-1 0 0,1 0 0,0 1 0,-1-1 0,1 0 0,0 0 0,0 0 0,-1 0 0,1 0 0,1 0 0,30 0-60,-24 0 82,2 0 129,-1 0 0,1-1 0,0 0 0,-1-1 1,1 0-1,-1 0 0,1-1 0,-1 0 0,15-8 0,18-18 5351,-42 28-4050,0 1-1055,3 22-1282,48 233-1244,-43-206 160,1-6-923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4:12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15 768,'0'0'4989,"0"0"-3815,0 0-811,0 0-182,15-3-335,45-8-22,-57 10 156,-1 1 0,1 1 0,-1-1 0,1 0 0,-1 0 1,0 1-1,1 0 0,-1-1 0,0 1 0,1 0 0,-1 0 1,0 0-1,0 0 0,0 1 0,0-1 0,0 1 1,0-1-1,0 1 0,0 0 0,2 3 0,0 0-33,0 1-1,-1 0 1,1 0-1,4 13 0,-8-18 50,4 9-48,-1 0-1,-1 1 1,1-1-1,-2 1 1,0 0-1,0-1 1,-1 19-1,-1-20 19,1-1-1,-1 0 1,-1 0 0,1 0-1,-1-1 1,-1 1 0,0 0 0,0-1-1,0 0 1,-8 12 0,-6 3 49,-1-2-1,-1 0 1,-1-1 0,-32 22 0,117-45 484,218-41-760,-237 36-1492,-4-2-992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4:12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6339,'0'0'1334,"0"0"-256,0 0-395,0 0-203,18-4-333,-9 2-138,19-5-59,45-3 1,-63 9 19,-1 0-1,1 1 1,0 0-1,-1 1 1,1 0 0,-1 1-1,0 0 1,1 0-1,-1 1 1,13 5-1,-15-3-49,1-1 0,0 1 0,-1 1 0,0-1 0,0 1 0,-1 0 0,0 1 0,0-1 0,0 1 0,-1 1 0,0-1 0,0 1 0,-1 0 0,0 0 0,0 0 0,2 10 0,-1 1-343,-1-1 1,-1 1-1,0-1 0,-2 1 0,0 0 1,-3 32-1,2-46 208,-1 0 0,1 0 0,-1-1 0,0 1 0,-1 0 0,1 0 0,-1-1 0,0 1-1,0-1 1,-1 1 0,1-1 0,-6 6 0,-17 16-1650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4:13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6627,'0'0'448,"0"0"-448,0 0-128,141-35 112,-71 33-896,8 0-2290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4:13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5106,'0'0'1676,"0"0"-377,0 0-856,0 0-790,0 9-144,-1 6 448,1 3 24,0-1-1,1 1 1,1 0 0,5 22-1,-5-34 22,-1-1-1,1 1 1,0-1-1,1 0 1,-1 0-1,1 0 1,0 0-1,0 0 1,1-1-1,-1 1 1,1-1 0,0 0-1,0 0 1,1-1-1,-1 1 1,1-1-1,-1 0 1,1 0-1,6 2 1,0-1 7,0 0 0,0-1 0,0-1 0,0 0 0,0 0 0,1-1 0,-1-1 0,1 0 0,-1 0 0,0-1 0,1-1 0,-1 0 0,0 0 0,0-1 0,0-1 0,0 0 0,0 0 0,-1-1 0,0 0 0,0-1 0,0 0 0,-1-1 0,11-9 0,-11 7 284,0 0 1,0-1-1,-1 0 1,-1 0-1,1 0 1,-2-1-1,0 0 1,0-1-1,-1 1 1,5-16-1,-10 24 286,0 3-579,3 44-702,2 1-1,2-1 1,20 69 0,-25-102 157,1-1 0,0 0 0,1 0 0,0 0 0,0 0 0,8 11 0,12 5-2974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4:13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6755,'0'0'1606,"0"0"-299,0 0-199,0 0-591,0-4-1000,1 11 336,0 0-1,1 0 0,0-1 0,0 1 1,0 0-1,1-1 0,-1 0 0,2 0 1,-1 1-1,8 8 0,-6-8 67,0 0 1,0 0-1,1-1 0,0 1 0,1-2 0,-1 1 0,1-1 0,14 9 0,-13-10 25,1-1 0,0 0 0,0-1 0,0 1 0,1-2 0,-1 1-1,0-1 1,12-1 0,-16 0 85,1 0-1,-1 0 1,1-1-1,-1 0 1,1 0 0,-1 0-1,0 0 1,0-1-1,0 0 1,1 0-1,-2-1 1,1 1 0,0-1-1,0 0 1,4-5-1,-1 0 128,-1-2 1,0 1-1,0-1 0,-1 0 0,0 0 0,6-17 0,8-14 1761,-19 40-1571,-1 6-466,0 92-580,-3 158 803,-16-89-4399,2-81-2456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3:5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32 218 512,'0'0'814,"0"0"-16,4-21 397,4-33-11,2-77 1,-11 120-1832,-3 29-385,-2 34 539,5-40 524,-1 52-48,3-60 10,-1-1 0,0 1 1,1-1-1,0 1 1,0-1-1,0 0 0,0 1 1,0-1-1,1 0 1,-1 0-1,1 1 1,0-1-1,0-1 0,3 5 1,5 1 15,-1-1-1,1 0 1,0-1 0,1 0-1,-1-1 1,1 0 0,12 4 0,33 17 76,-55-26-102,0 0 1,-1 1 0,1-1-1,0 1 1,-1-1-1,1 1 1,0-1 0,-1 1-1,1-1 1,-1 1 0,1 0-1,-1-1 1,1 1 0,-1 0-1,0 0 1,1-1 0,-1 1-1,0 0 1,0 0-1,1-1 1,-1 1 0,0 0-1,0 0 1,0 0 0,0-1-1,0 1 1,0 0 0,0 0-1,0 0 1,0-1 0,0 1-1,-1 0 1,1 0-1,0 0 1,-1-1 0,1 1-1,0 0 1,-1-1 0,1 1-1,-1 0 1,1-1 0,-1 2-1,-2 1-8,0 0 0,1 0 0,-1 0 0,0 0 0,-1 0-1,1-1 1,-4 3 0,-16 9 103,-1 1-291,0-1 0,-1-2 0,-46 18 1,50-28-1584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3:5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8212,'0'0'464,"0"0"480,0 0-671,0 0-225,0 0-96,0 0-529,131-59-1328,-89 59-784,-11 0-1857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3:5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1921,'0'0'1723,"0"0"-1312,0 0-272,0 0 491,0 0 498,0 0-197,0-16 512,0 12-1433,1 1-1,-1-1 0,1 1 1,-1 0-1,1-1 0,0 1 1,0 0-1,1 0 0,-1 0 0,1 0 1,-1 0-1,1 0 0,0 0 1,0 0-1,0 1 0,1-1 1,-1 1-1,1 0 0,-1-1 0,1 1 1,0 0-1,0 0 0,0 1 1,0-1-1,0 1 0,0-1 1,0 1-1,5-1 0,6-2-189,0 1-1,1 0 0,-1 1 1,0 1-1,21 0 1,-33 1 122,1 0-1,0 0 1,-1 0 0,1 1 0,-1-1-1,1 1 1,-1 0 0,1 0 0,-1 0 0,0 0-1,1 0 1,-1 0 0,0 1 0,0-1-1,0 1 1,0-1 0,0 1 0,2 2 0,-1 0-64,0 0 0,0 0 0,-1 0 1,0 1-1,1-1 0,-2 1 0,1-1 1,2 11-1,-1-1-159,-1 1 1,0 0 0,-1 0-1,-1 0 1,-2 21-1,0-30 270,0 1 0,0 0 0,0-1 0,0 1 0,-1-1 0,0 0 0,-1 0 0,0 0 0,1 0 0,-2 0 0,1-1-1,-1 0 1,1 0 0,-2 0 0,1-1 0,0 1 0,-1-1 0,0-1 0,-12 7 0,16-11 4059,5-9-3510,1 6-594,1 0 1,-1 0-1,1 0 0,0 1 1,0 0-1,1 0 0,-1 0 1,1 0-1,-1 1 1,1 0-1,0 0 0,0 1 1,10-2-1,9 0-438,48 0 1,-70 3 432,0 0 0,0 0 0,0 0 1,0 1-1,0-1 0,0 1 0,-1 0 0,1 0 0,0 0 0,0 0 1,-1 0-1,1 1 0,-1-1 0,1 1 0,-1 0 0,0-1 1,1 1-1,-1 0 0,0 1 0,0-1 0,0 0 0,-1 0 1,1 1-1,0-1 0,-1 1 0,0 0 0,2 3 0,-1 1-96,0-1 0,-1 1 0,1 0 0,-1 0 0,-1 0 0,1 0 0,-1 1 0,0-1 0,-1 0 0,-2 11 0,2-14 172,0 0-1,-1 0 1,0 0-1,0 0 1,0-1-1,0 1 1,-1-1-1,0 1 1,1-1 0,-1 0-1,0 0 1,-1 0-1,1 0 1,0 0-1,-1-1 1,1 0-1,-1 0 1,0 0 0,0 0-1,-8 3 1,1-1 50,-1-1 0,0 0 1,1 0-1,-1-1 0,-1 0 1,-14-1-1,11-2-863,10-4-250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3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2721,'0'0'2999,"0"0"-2087,0 0-335,0 0-134,0 0 226,11-11-293,-3 1-349,-5 6-35,1 0 1,-1 0-1,1 0 0,-1 0 0,1 1 0,0-1 0,0 1 0,1 0 0,-1 1 1,1-1-1,-1 1 0,1 0 0,0 0 0,0 0 0,0 0 0,8 0 1,-4 0-137,0 2 0,1-1 0,-1 1 0,0 0 0,14 3-1,-21-2 55,1-1 0,0 1-1,-1 0 1,1 0 0,-1 1-1,1-1 1,-1 0 0,0 1-1,0 0 1,1-1-1,-1 1 1,0 0 0,0 0-1,-1 0 1,1 0 0,0 0-1,-1 1 1,1-1-1,-1 0 1,0 1 0,0-1-1,2 5 1,1 8-185,-1 1 1,0 0-1,-1 0 1,0 0-1,-2 0 1,0 0-1,0 0 1,-2 0-1,0 0 0,-4 17 1,4-28 283,0 1 0,0 0 0,-1-1 0,0 1 1,0-1-1,0 0 0,0 0 0,-1 0 0,0 0 0,0-1 0,0 1 1,-1-1-1,-9 7 0,13-11 583,-1-6 4522,2-11-5139,0 14 384,0 0-368,0 0 0,0 0 0,0 0 1,0 0-1,1 0 0,-1 0 0,1 0 0,0 0 0,0 0 0,0 0 0,0 0 1,0 0-1,1 1 0,-1-1 0,1 0 0,0 1 0,0-1 0,0 1 1,0 0-1,0 0 0,0 0 0,1 0 0,-1 0 0,1 0 0,-1 1 0,1-1 1,0 1-1,-1-1 0,1 1 0,0 0 0,0 0 0,0 1 0,0-1 0,0 0 1,0 1-1,4 0 0,-1-1-64,0 0 0,0 0 0,-1 1 0,1 0 0,0 0 0,0 1 1,-1 0-1,1 0 0,0 0 0,-1 0 0,1 1 0,-1 0 0,1 0 0,-1 1 0,0-1 0,7 6 0,-8-5-54,0 1 0,0 0-1,-1 0 1,1 0 0,-1 0-1,0 1 1,0-1-1,0 1 1,-1 0 0,0 0-1,1 0 1,-2 0 0,1 0-1,-1 0 1,0 1-1,0-1 1,1 10 0,-1-3-50,0 0 0,-1 1 0,0-1 0,-1 0 0,-4 23 1,4-31 186,0-1 0,0 0 0,-1 1 0,1-1 0,-1 0 0,0 0 0,0 0 0,0 0 1,0 0-1,-1 0 0,1 0 0,-1-1 0,1 0 0,-1 1 0,0-1 0,0 0 0,0 0 1,0 0-1,-1-1 0,1 1 0,0-1 0,-1 0 0,1 0 0,-5 1 0,-3 0 118,0-1 0,0 1 0,0-2 0,-17-1 1,27 1-141,0 0 0,0 0 0,0 0 0,0 0 1,0-1-1,0 1 0,0 0 0,0-1 0,0 1 1,0-1-1,0 1 0,0-1 0,0 0 0,0 1 1,0-1-1,0 0 0,1 0 0,-1 1 0,0-1 1,0 0-1,1 0 0,-1 0 0,1 0 0,-1 0 1,1 0-1,-1 0 0,1 0 0,0 0 0,-1 0 1,1 0-1,0 0 0,0 0 0,0 0 0,0-1 1,0 1-1,0 0 0,0-1 0,-1-32-1554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3:5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6547,'0'0'1715,"0"0"-442,0 0-670,0 0-486,0 12-2142,0 286-245,9-298 2222,12 0-26,6 2-164,0-2 0,0-1 0,0-2-1,0 0 1,-1-2 0,0-1 0,28-9-1,-51 13 185,1 0 0,-1 0-1,1 0 1,-1 0 0,0 0-1,0-1 1,0 0 0,0 1-1,-1-1 1,1 0-1,-1 0 1,1-1 0,-1 1-1,0 0 1,-1-1 0,1 0-1,0 1 1,-1-1-1,2-6 1,-2 4 391,0 1 0,0-1 0,-1 0 0,1 0 1,-1 0-1,0 0 0,-1 0 0,0 0 0,1 0 0,-2 1 0,1-1 0,-4-9 0,1 9 248,1 0 0,0 1 0,-1 0 0,0 0 0,-1 0 0,1 0 0,-9-7 0,12 12-380,1 23-1395,0 12 560,-1 23 370,2 0-1,3 1 0,2-1 0,14 59 0,-17-109-142,-1 0 0,1 0-1,7 14 1,-9-20 230,1 1 1,-1-1-1,1 0 0,-1 0 1,1 0-1,0 0 0,0 0 1,0 0-1,0-1 0,0 1 1,0 0-1,1-1 0,-1 0 0,0 0 1,1 1-1,2 0 0,26 0-2105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3:5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7764,'0'0'776,"0"0"-891,0 0-128,0 0-119,22-2 73,74-4 116,-92 6 135,0 1-1,0-1 1,0 1 0,0 0-1,0 0 1,0 0-1,0 0 1,-1 1 0,1-1-1,0 1 1,-1 0 0,1 0-1,-1 0 1,0 1-1,0-1 1,0 1 0,0 0-1,0 0 1,-1 0 0,4 4-1,-2-1-86,-1 0 1,0 1-1,0-1 0,0 0 0,-1 1 0,0 0 1,0 0-1,1 11 0,-1-6 63,-1-1 0,0 1-1,-1 0 1,0 0 0,-1 0-1,0-1 1,-1 1 0,0 0-1,-1-1 1,0 1 0,-1-1 0,-1 0-1,1 0 1,-2-1 0,1 1-1,-10 11 1,-28 29 110,42-48 24,1-3 149,0 0 238,0 0 230,0 0-132,19 0 473,-4-2-803,-1 0 1,1-1-1,25-9 0,-21 6-47,-9 5-1597,-3 1-2419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3:5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5378,'0'0'2290,"0"0"-113,0 0-1393,0 0-784,0 0 0,0 0-320,0-6-257,0 36 241,0 12 336,0 6 48,0 4-16,0 1-16,0-3 16,0-6-64,5-1-592,2-8-1089,10-9-960,10-17-512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4:13:5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16 7171,'0'0'1377,"0"0"-932,0 0-639,0 0-188,-9 14 222,-3 5 150,0 1 0,2 0 0,0 1 0,2 0 1,0 1-1,-7 33 0,12-29-36,0 0-1,3 48 1,0-72 43,0 0 0,0 0-1,0 0 1,0-1 0,0 1 0,1 0-1,-1 0 1,1 0 0,-1 0 0,1-1-1,-1 1 1,1 0 0,0 0 0,0-1-1,0 1 1,0-1 0,0 1 0,0-1-1,1 1 1,-1-1 0,0 1 0,1-1-1,-1 0 1,1 0 0,-1 0 0,1 0-1,0 0 1,-1 0 0,1-1 0,0 1-1,0 0 1,0-1 0,-1 1 0,1-1 0,3 1-1,-1-2 178,1 1 0,-1 0 0,0-1 0,1 0 0,-1 0 0,0 0 0,0 0 0,0-1-1,0 0 1,0 0 0,0 0 0,0 0 0,-1 0 0,7-6 0,2-2-141,-1-1-1,0 0 1,0 0 0,-1-1 0,-1-1-1,0 1 1,0-2 0,-2 1-1,1-1 1,-2 0 0,0-1 0,-1 1-1,0-1 1,-1 0 0,0-1 0,-2 1-1,0 0 1,0-1 0,-2 0 0,0 1-1,-2-18 1,2 32-56,0-1 1,-1 1-1,1-1 0,0 1 0,-1-1 1,1 1-1,-1-1 0,1 1 0,-1-1 1,0 1-1,0 0 0,1-1 0,-1 1 1,0 0-1,0 0 0,0 0 1,-1 0-1,1 0 0,0 0 0,0 0 1,0 0-1,-1 0 0,1 0 0,0 1 1,-3-2-1,-2 1-332,0 0 1,0 0-1,0 0 0,0 1 1,-9 0-1,13 0 161,-45 0-3240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23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34" Type="http://schemas.openxmlformats.org/officeDocument/2006/relationships/customXml" Target="../ink/ink17.xml"/><Relationship Id="rId7" Type="http://schemas.openxmlformats.org/officeDocument/2006/relationships/image" Target="../media/image15.png"/><Relationship Id="rId12" Type="http://schemas.openxmlformats.org/officeDocument/2006/relationships/customXml" Target="../ink/ink6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customXml" Target="../ink/ink2.xml"/><Relationship Id="rId9" Type="http://schemas.openxmlformats.org/officeDocument/2006/relationships/image" Target="../media/image1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5.png"/><Relationship Id="rId30" Type="http://schemas.openxmlformats.org/officeDocument/2006/relationships/customXml" Target="../ink/ink15.xml"/><Relationship Id="rId35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Time Sorting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(Shell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581887" y="4293096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-23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691680" y="1762845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</p:grp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0B6B3C03-7D8E-4729-B175-D7199674AA2C}"/>
              </a:ext>
            </a:extLst>
          </p:cNvPr>
          <p:cNvGrpSpPr/>
          <p:nvPr/>
        </p:nvGrpSpPr>
        <p:grpSpPr>
          <a:xfrm>
            <a:off x="2656601" y="2253410"/>
            <a:ext cx="2912304" cy="809472"/>
            <a:chOff x="1947728" y="2276271"/>
            <a:chExt cx="2912304" cy="809472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0FA99BEF-2246-40D7-A9F7-EBE9C7352B2F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59F9623-265D-44E9-8B80-FB880C94DFFE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3AAFAD-4F7C-4CCE-87E1-858B15FBB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EBF6F6-39E8-4D77-BAF6-CBB909DD55A2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1" name="TextBox 71680">
              <a:extLst>
                <a:ext uri="{FF2B5EF4-FFF2-40B4-BE49-F238E27FC236}">
                  <a16:creationId xmlns:a16="http://schemas.microsoft.com/office/drawing/2014/main" id="{6A19A921-CC47-4ECA-85D9-C70E5DE8988D}"/>
                </a:ext>
              </a:extLst>
            </p:cNvPr>
            <p:cNvSpPr txBox="1"/>
            <p:nvPr/>
          </p:nvSpPr>
          <p:spPr>
            <a:xfrm>
              <a:off x="1947728" y="2716411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swap</a:t>
              </a:r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60B13C8-D5AE-49EE-9544-09EB0017A51B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47584B-531A-41F5-A691-FA06ACC2FC98}"/>
              </a:ext>
            </a:extLst>
          </p:cNvPr>
          <p:cNvCxnSpPr/>
          <p:nvPr/>
        </p:nvCxnSpPr>
        <p:spPr>
          <a:xfrm>
            <a:off x="5538512" y="1473871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0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691680" y="1762845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</p:grp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0B6B3C03-7D8E-4729-B175-D7199674AA2C}"/>
              </a:ext>
            </a:extLst>
          </p:cNvPr>
          <p:cNvGrpSpPr/>
          <p:nvPr/>
        </p:nvGrpSpPr>
        <p:grpSpPr>
          <a:xfrm>
            <a:off x="3403880" y="2278124"/>
            <a:ext cx="2912304" cy="809472"/>
            <a:chOff x="1947728" y="2276271"/>
            <a:chExt cx="2912304" cy="809472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0FA99BEF-2246-40D7-A9F7-EBE9C7352B2F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59F9623-265D-44E9-8B80-FB880C94DFFE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3AAFAD-4F7C-4CCE-87E1-858B15FBB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EBF6F6-39E8-4D77-BAF6-CBB909DD55A2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1" name="TextBox 71680">
              <a:extLst>
                <a:ext uri="{FF2B5EF4-FFF2-40B4-BE49-F238E27FC236}">
                  <a16:creationId xmlns:a16="http://schemas.microsoft.com/office/drawing/2014/main" id="{6A19A921-CC47-4ECA-85D9-C70E5DE8988D}"/>
                </a:ext>
              </a:extLst>
            </p:cNvPr>
            <p:cNvSpPr txBox="1"/>
            <p:nvPr/>
          </p:nvSpPr>
          <p:spPr>
            <a:xfrm>
              <a:off x="1947728" y="2716411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swap</a:t>
              </a:r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C4BC78-56D3-4CCC-AB0A-16FF924C5C17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584A5E-F5B3-4556-A88C-623AF0262954}"/>
              </a:ext>
            </a:extLst>
          </p:cNvPr>
          <p:cNvCxnSpPr/>
          <p:nvPr/>
        </p:nvCxnSpPr>
        <p:spPr>
          <a:xfrm>
            <a:off x="6285791" y="1483241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691680" y="1762845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0B6B3C03-7D8E-4729-B175-D7199674AA2C}"/>
              </a:ext>
            </a:extLst>
          </p:cNvPr>
          <p:cNvGrpSpPr/>
          <p:nvPr/>
        </p:nvGrpSpPr>
        <p:grpSpPr>
          <a:xfrm>
            <a:off x="3403880" y="2278124"/>
            <a:ext cx="2912304" cy="809472"/>
            <a:chOff x="1947728" y="2276271"/>
            <a:chExt cx="2912304" cy="809472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0FA99BEF-2246-40D7-A9F7-EBE9C7352B2F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59F9623-265D-44E9-8B80-FB880C94DFFE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3AAFAD-4F7C-4CCE-87E1-858B15FBB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EBF6F6-39E8-4D77-BAF6-CBB909DD55A2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1" name="TextBox 71680">
              <a:extLst>
                <a:ext uri="{FF2B5EF4-FFF2-40B4-BE49-F238E27FC236}">
                  <a16:creationId xmlns:a16="http://schemas.microsoft.com/office/drawing/2014/main" id="{6A19A921-CC47-4ECA-85D9-C70E5DE8988D}"/>
                </a:ext>
              </a:extLst>
            </p:cNvPr>
            <p:cNvSpPr txBox="1"/>
            <p:nvPr/>
          </p:nvSpPr>
          <p:spPr>
            <a:xfrm>
              <a:off x="1947728" y="2716411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swap</a:t>
              </a:r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E2E24E-8D3C-4B95-A2C7-16CE57D4F512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=3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E7DCA3-8247-4E1A-9058-DE6E78A7E623}"/>
              </a:ext>
            </a:extLst>
          </p:cNvPr>
          <p:cNvCxnSpPr/>
          <p:nvPr/>
        </p:nvCxnSpPr>
        <p:spPr>
          <a:xfrm>
            <a:off x="6316184" y="1473871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0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691680" y="1762845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0B6B3C03-7D8E-4729-B175-D7199674AA2C}"/>
              </a:ext>
            </a:extLst>
          </p:cNvPr>
          <p:cNvGrpSpPr/>
          <p:nvPr/>
        </p:nvGrpSpPr>
        <p:grpSpPr>
          <a:xfrm>
            <a:off x="4098490" y="2283173"/>
            <a:ext cx="2912305" cy="809472"/>
            <a:chOff x="1947727" y="2276271"/>
            <a:chExt cx="2912305" cy="809472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0FA99BEF-2246-40D7-A9F7-EBE9C7352B2F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59F9623-265D-44E9-8B80-FB880C94DFFE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3AAFAD-4F7C-4CCE-87E1-858B15FBB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EBF6F6-39E8-4D77-BAF6-CBB909DD55A2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1" name="TextBox 71680">
              <a:extLst>
                <a:ext uri="{FF2B5EF4-FFF2-40B4-BE49-F238E27FC236}">
                  <a16:creationId xmlns:a16="http://schemas.microsoft.com/office/drawing/2014/main" id="{6A19A921-CC47-4ECA-85D9-C70E5DE8988D}"/>
                </a:ext>
              </a:extLst>
            </p:cNvPr>
            <p:cNvSpPr txBox="1"/>
            <p:nvPr/>
          </p:nvSpPr>
          <p:spPr>
            <a:xfrm>
              <a:off x="1947727" y="2716411"/>
              <a:ext cx="2201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No swap required</a:t>
              </a:r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F1199D9-935A-4D08-9BBC-6E14216DD4DB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=3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3FA595-367A-47BF-B09B-52843556E110}"/>
              </a:ext>
            </a:extLst>
          </p:cNvPr>
          <p:cNvCxnSpPr/>
          <p:nvPr/>
        </p:nvCxnSpPr>
        <p:spPr>
          <a:xfrm>
            <a:off x="7019731" y="1473871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4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484784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After the first iteration the array looks like as follows.</a:t>
                </a:r>
              </a:p>
              <a:p>
                <a:pPr algn="just"/>
                <a:endParaRPr lang="en-US" sz="2400" spc="-5" dirty="0">
                  <a:solidFill>
                    <a:srgbClr val="000000"/>
                  </a:solidFill>
                  <a:latin typeface="Cambria"/>
                  <a:cs typeface="Cambria"/>
                </a:endParaRPr>
              </a:p>
              <a:p>
                <a:pPr algn="just"/>
                <a:endParaRPr lang="en-US" sz="2400" spc="-5" dirty="0">
                  <a:solidFill>
                    <a:srgbClr val="000000"/>
                  </a:solidFill>
                  <a:latin typeface="Cambria"/>
                  <a:cs typeface="Cambria"/>
                </a:endParaRP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Again we finding the gap value for nest iteration.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pc="-5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"/>
                        </a:rPr>
                        <m:t>𝑔𝑎𝑝</m:t>
                      </m:r>
                      <m:r>
                        <a:rPr lang="en-US" sz="2400" b="0" i="1" spc="-5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"/>
                        </a:rPr>
                        <m:t>=</m:t>
                      </m:r>
                      <m:r>
                        <a:rPr lang="en-US" sz="2400" b="0" i="1" spc="-5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"/>
                        </a:rPr>
                        <m:t>𝑔𝑎𝑝</m:t>
                      </m:r>
                      <m:r>
                        <a:rPr lang="en-US" sz="2400" b="0" i="1" spc="-5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"/>
                        </a:rPr>
                        <m:t>∗3+1</m:t>
                      </m:r>
                    </m:oMath>
                  </m:oMathPara>
                </a14:m>
                <a:endParaRPr lang="en-US" sz="2400" b="0" spc="-5" dirty="0">
                  <a:solidFill>
                    <a:srgbClr val="000000"/>
                  </a:solidFill>
                  <a:latin typeface="Cambria"/>
                  <a:cs typeface="Cambria"/>
                </a:endParaRP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We can write the above equation as follows</a:t>
                </a:r>
                <a:r>
                  <a:rPr lang="en-US" sz="2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5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"/>
                        </a:rPr>
                        <m:t>𝑔𝑎𝑝</m:t>
                      </m:r>
                      <m:r>
                        <a:rPr lang="en-US" sz="2400" b="0" i="1" spc="-5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"/>
                        </a:rPr>
                        <m:t>=</m:t>
                      </m:r>
                      <m:f>
                        <m:fPr>
                          <m:ctrlPr>
                            <a:rPr lang="en-US" sz="2400" b="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  <m:r>
                            <a:rPr lang="en-US" sz="2400" b="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sz="2400" b="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spc="-5" dirty="0">
                  <a:solidFill>
                    <a:srgbClr val="000000"/>
                  </a:solidFill>
                  <a:latin typeface="Cambria"/>
                  <a:cs typeface="Cambria"/>
                </a:endParaRP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So, the new gap is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𝑔𝑎𝑝</m:t>
                    </m:r>
                    <m:r>
                      <a:rPr lang="en-US" sz="2400" b="0" i="1" spc="-5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=</m:t>
                    </m:r>
                    <m:f>
                      <m:fPr>
                        <m:ctrlPr>
                          <a:rPr lang="en-US" sz="2400" b="0" i="1" spc="-5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pc="-5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  <m:r>
                          <a:rPr lang="en-US" sz="2400" b="0" i="1" spc="-5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sz="2400" b="0" i="1" spc="-5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=</a:t>
                </a:r>
                <a:r>
                  <a:rPr lang="en-US" sz="2400" spc="-5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-5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pc="-5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 spc="-5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sz="2400" i="1" spc="-5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pc="-5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spc="-5" dirty="0">
                  <a:solidFill>
                    <a:srgbClr val="000000"/>
                  </a:solidFill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484784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69" t="-1185" r="-1269" b="-63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2492896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23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1979717" y="2142226"/>
            <a:ext cx="936096" cy="504057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No 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44A630-A214-49FD-8538-8C31D6A73B52}"/>
              </a:ext>
            </a:extLst>
          </p:cNvPr>
          <p:cNvCxnSpPr/>
          <p:nvPr/>
        </p:nvCxnSpPr>
        <p:spPr>
          <a:xfrm>
            <a:off x="2798401" y="134919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F791EF-E8D4-4339-9B1F-FC81ED9257CA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=3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4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2676526" y="2142226"/>
            <a:ext cx="936096" cy="504057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No 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BEE2F7-750D-4E4A-9657-DBB13C991AE0}"/>
              </a:ext>
            </a:extLst>
          </p:cNvPr>
          <p:cNvCxnSpPr/>
          <p:nvPr/>
        </p:nvCxnSpPr>
        <p:spPr>
          <a:xfrm>
            <a:off x="3544372" y="133982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E70427-D580-4DC0-B043-D61CD3A76D47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=3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8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3410904" y="2142227"/>
            <a:ext cx="936096" cy="422678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6DB737-1D13-4E21-A3B9-A3E0142D50A8}"/>
              </a:ext>
            </a:extLst>
          </p:cNvPr>
          <p:cNvCxnSpPr/>
          <p:nvPr/>
        </p:nvCxnSpPr>
        <p:spPr>
          <a:xfrm>
            <a:off x="4211960" y="133982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2441B8-6FB0-42F5-967C-7436E46533AA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=3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4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3410904" y="2142227"/>
            <a:ext cx="936096" cy="422678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99D3D8-512A-4C19-8C3F-6B134B20D4D8}"/>
              </a:ext>
            </a:extLst>
          </p:cNvPr>
          <p:cNvCxnSpPr/>
          <p:nvPr/>
        </p:nvCxnSpPr>
        <p:spPr>
          <a:xfrm>
            <a:off x="4211960" y="133982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9B5DC87-6382-49E0-9AEE-2F22859AD94A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=4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0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3410904" y="2142227"/>
            <a:ext cx="936096" cy="430770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99D3D8-512A-4C19-8C3F-6B134B20D4D8}"/>
              </a:ext>
            </a:extLst>
          </p:cNvPr>
          <p:cNvCxnSpPr/>
          <p:nvPr/>
        </p:nvCxnSpPr>
        <p:spPr>
          <a:xfrm>
            <a:off x="4211960" y="133982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505E73-29DD-4716-877F-7D9731F607F8}"/>
              </a:ext>
            </a:extLst>
          </p:cNvPr>
          <p:cNvGrpSpPr/>
          <p:nvPr/>
        </p:nvGrpSpPr>
        <p:grpSpPr>
          <a:xfrm>
            <a:off x="1763688" y="2699549"/>
            <a:ext cx="5603889" cy="514027"/>
            <a:chOff x="1691680" y="1762845"/>
            <a:chExt cx="5603889" cy="51402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8DE446-4044-44B5-8636-F579308060A9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E7E9B28-3D6E-4815-A566-9BCD043EA36F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51C636E-566E-491F-AF7C-5A2745ED5591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487686-5D84-4880-95F7-C37E0D8FCE19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26241F-0A07-4396-9C7C-7D3554F68C92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2AAF01-E378-4AE3-ACB6-B9206249464B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81A2AF-03AA-435A-B66A-40D5E98D9B64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9EC133B-BD4E-43A4-A726-61A85118296D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0BE2C0-FD39-4FA5-9A46-1E73E358D1A0}"/>
              </a:ext>
            </a:extLst>
          </p:cNvPr>
          <p:cNvGrpSpPr/>
          <p:nvPr/>
        </p:nvGrpSpPr>
        <p:grpSpPr>
          <a:xfrm>
            <a:off x="2695196" y="3212976"/>
            <a:ext cx="936096" cy="504056"/>
            <a:chOff x="1805353" y="2276271"/>
            <a:chExt cx="3309222" cy="74791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347DD3F-8B94-4F75-8457-33B798500F95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0CCC21-2151-448A-B8B2-25C4B06B55C1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D6DEEAF-F7CE-4551-A8D5-2A75A27D9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291DB56-89FF-4ADF-B16C-8C01C4D4141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99B1DE-06C5-475E-95D8-22A18902FE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4065E4-38CC-464F-BF12-59DDD1853758}"/>
              </a:ext>
            </a:extLst>
          </p:cNvPr>
          <p:cNvCxnSpPr/>
          <p:nvPr/>
        </p:nvCxnSpPr>
        <p:spPr>
          <a:xfrm>
            <a:off x="4205593" y="2410575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B0134C-96D6-4705-B411-00747DDA1F1D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=4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3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AD0AFB10-DA10-4952-8717-CB8B7FB610F5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791778" y="1772816"/>
                <a:ext cx="7560443" cy="2952750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Running time of Shell sort in worst case is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float between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I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Running time of Shell sort in best case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total number of comparisons for each interval (or increment) is equal to the size of the array.</a:t>
                </a:r>
                <a:endParaRPr lang="en-I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not a stable sorting.</a:t>
                </a:r>
              </a:p>
              <a:p>
                <a:pPr algn="l"/>
                <a:endParaRPr lang="en-IN" alt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I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AD0AFB10-DA10-4952-8717-CB8B7FB61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1778" y="1772816"/>
                <a:ext cx="7560443" cy="2952750"/>
              </a:xfrm>
              <a:blipFill>
                <a:blip r:embed="rId3"/>
                <a:stretch>
                  <a:fillRect l="-1129" t="-16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3410904" y="2142227"/>
            <a:ext cx="936096" cy="430770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99D3D8-512A-4C19-8C3F-6B134B20D4D8}"/>
              </a:ext>
            </a:extLst>
          </p:cNvPr>
          <p:cNvCxnSpPr/>
          <p:nvPr/>
        </p:nvCxnSpPr>
        <p:spPr>
          <a:xfrm>
            <a:off x="4211960" y="133982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505E73-29DD-4716-877F-7D9731F607F8}"/>
              </a:ext>
            </a:extLst>
          </p:cNvPr>
          <p:cNvGrpSpPr/>
          <p:nvPr/>
        </p:nvGrpSpPr>
        <p:grpSpPr>
          <a:xfrm>
            <a:off x="1763688" y="2699549"/>
            <a:ext cx="5603889" cy="514027"/>
            <a:chOff x="1691680" y="1762845"/>
            <a:chExt cx="5603889" cy="51402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8DE446-4044-44B5-8636-F579308060A9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E7E9B28-3D6E-4815-A566-9BCD043EA36F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51C636E-566E-491F-AF7C-5A2745ED5591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487686-5D84-4880-95F7-C37E0D8FCE19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26241F-0A07-4396-9C7C-7D3554F68C92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2AAF01-E378-4AE3-ACB6-B9206249464B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81A2AF-03AA-435A-B66A-40D5E98D9B64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9EC133B-BD4E-43A4-A726-61A85118296D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0BE2C0-FD39-4FA5-9A46-1E73E358D1A0}"/>
              </a:ext>
            </a:extLst>
          </p:cNvPr>
          <p:cNvGrpSpPr/>
          <p:nvPr/>
        </p:nvGrpSpPr>
        <p:grpSpPr>
          <a:xfrm>
            <a:off x="2695196" y="3212976"/>
            <a:ext cx="936096" cy="504056"/>
            <a:chOff x="1805353" y="2276271"/>
            <a:chExt cx="3309222" cy="74791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347DD3F-8B94-4F75-8457-33B798500F95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0CCC21-2151-448A-B8B2-25C4B06B55C1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D6DEEAF-F7CE-4551-A8D5-2A75A27D9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291DB56-89FF-4ADF-B16C-8C01C4D4141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99B1DE-06C5-475E-95D8-22A18902FE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4065E4-38CC-464F-BF12-59DDD1853758}"/>
              </a:ext>
            </a:extLst>
          </p:cNvPr>
          <p:cNvCxnSpPr/>
          <p:nvPr/>
        </p:nvCxnSpPr>
        <p:spPr>
          <a:xfrm>
            <a:off x="4205593" y="2410575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176673-3991-4EDB-A345-0C6F2CC80534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0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3410904" y="2142227"/>
            <a:ext cx="936096" cy="430770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99D3D8-512A-4C19-8C3F-6B134B20D4D8}"/>
              </a:ext>
            </a:extLst>
          </p:cNvPr>
          <p:cNvCxnSpPr/>
          <p:nvPr/>
        </p:nvCxnSpPr>
        <p:spPr>
          <a:xfrm>
            <a:off x="4211960" y="133982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505E73-29DD-4716-877F-7D9731F607F8}"/>
              </a:ext>
            </a:extLst>
          </p:cNvPr>
          <p:cNvGrpSpPr/>
          <p:nvPr/>
        </p:nvGrpSpPr>
        <p:grpSpPr>
          <a:xfrm>
            <a:off x="1763688" y="2699549"/>
            <a:ext cx="5603889" cy="514027"/>
            <a:chOff x="1691680" y="1762845"/>
            <a:chExt cx="5603889" cy="51402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8DE446-4044-44B5-8636-F579308060A9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E7E9B28-3D6E-4815-A566-9BCD043EA36F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51C636E-566E-491F-AF7C-5A2745ED5591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487686-5D84-4880-95F7-C37E0D8FCE19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26241F-0A07-4396-9C7C-7D3554F68C92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2AAF01-E378-4AE3-ACB6-B9206249464B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81A2AF-03AA-435A-B66A-40D5E98D9B64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9EC133B-BD4E-43A4-A726-61A85118296D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0BE2C0-FD39-4FA5-9A46-1E73E358D1A0}"/>
              </a:ext>
            </a:extLst>
          </p:cNvPr>
          <p:cNvGrpSpPr/>
          <p:nvPr/>
        </p:nvGrpSpPr>
        <p:grpSpPr>
          <a:xfrm>
            <a:off x="2695196" y="3212976"/>
            <a:ext cx="936096" cy="504056"/>
            <a:chOff x="1805353" y="2276271"/>
            <a:chExt cx="3309222" cy="74791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347DD3F-8B94-4F75-8457-33B798500F95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0CCC21-2151-448A-B8B2-25C4B06B55C1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D6DEEAF-F7CE-4551-A8D5-2A75A27D9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291DB56-89FF-4ADF-B16C-8C01C4D4141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99B1DE-06C5-475E-95D8-22A18902FE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4065E4-38CC-464F-BF12-59DDD1853758}"/>
              </a:ext>
            </a:extLst>
          </p:cNvPr>
          <p:cNvCxnSpPr/>
          <p:nvPr/>
        </p:nvCxnSpPr>
        <p:spPr>
          <a:xfrm>
            <a:off x="4205593" y="2410575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47D06E-D30B-4BD5-8DA9-1EC2DD30B5BA}"/>
              </a:ext>
            </a:extLst>
          </p:cNvPr>
          <p:cNvGrpSpPr/>
          <p:nvPr/>
        </p:nvGrpSpPr>
        <p:grpSpPr>
          <a:xfrm>
            <a:off x="1763688" y="3707661"/>
            <a:ext cx="5603889" cy="514027"/>
            <a:chOff x="1691680" y="1762845"/>
            <a:chExt cx="5603889" cy="51402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C519BE-B7E1-4098-B4B1-1DD01C6D4C82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09B6A3-3491-4DEA-96F8-B456D12FF74E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CC06DD6-693B-48AC-B182-3378D8ACB1ED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9F2B4F1-8190-4804-A3AC-92336181D0B4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489A12-E655-4FE3-85B2-9E528FD310B0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BD11A19-5700-47EB-BCDC-69C2FF3C34AA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D47FF9-80F0-4E24-A735-4A22862618A6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1A6D84E-82B1-44D4-A5AA-3724DC7EA168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97FA37-F247-4792-97AA-B7FA8C6152A2}"/>
              </a:ext>
            </a:extLst>
          </p:cNvPr>
          <p:cNvGrpSpPr/>
          <p:nvPr/>
        </p:nvGrpSpPr>
        <p:grpSpPr>
          <a:xfrm>
            <a:off x="1949646" y="4221688"/>
            <a:ext cx="936096" cy="504056"/>
            <a:chOff x="1805353" y="2276271"/>
            <a:chExt cx="3309222" cy="7479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7896318-4D9A-476F-BE7B-0A38C6A57681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85A4642-A407-4778-9AD2-AEAD09CA130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04992C0-E056-4720-857A-336F52989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435E898-A72E-43F4-909C-79CCCA62DF2B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16016B-09AC-4507-B3CB-1C6A00D41ACC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5B88A8-BA5E-49CD-B9E6-CD7157D60463}"/>
              </a:ext>
            </a:extLst>
          </p:cNvPr>
          <p:cNvCxnSpPr/>
          <p:nvPr/>
        </p:nvCxnSpPr>
        <p:spPr>
          <a:xfrm>
            <a:off x="4205593" y="3418687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C7273E-B1DC-4294-9DE8-3875807345C1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7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3410904" y="2142227"/>
            <a:ext cx="936096" cy="430770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99D3D8-512A-4C19-8C3F-6B134B20D4D8}"/>
              </a:ext>
            </a:extLst>
          </p:cNvPr>
          <p:cNvCxnSpPr/>
          <p:nvPr/>
        </p:nvCxnSpPr>
        <p:spPr>
          <a:xfrm>
            <a:off x="4211960" y="133982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505E73-29DD-4716-877F-7D9731F607F8}"/>
              </a:ext>
            </a:extLst>
          </p:cNvPr>
          <p:cNvGrpSpPr/>
          <p:nvPr/>
        </p:nvGrpSpPr>
        <p:grpSpPr>
          <a:xfrm>
            <a:off x="1763688" y="2699549"/>
            <a:ext cx="5603889" cy="514027"/>
            <a:chOff x="1691680" y="1762845"/>
            <a:chExt cx="5603889" cy="51402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8DE446-4044-44B5-8636-F579308060A9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E7E9B28-3D6E-4815-A566-9BCD043EA36F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51C636E-566E-491F-AF7C-5A2745ED5591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487686-5D84-4880-95F7-C37E0D8FCE19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26241F-0A07-4396-9C7C-7D3554F68C92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2AAF01-E378-4AE3-ACB6-B9206249464B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81A2AF-03AA-435A-B66A-40D5E98D9B64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9EC133B-BD4E-43A4-A726-61A85118296D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0BE2C0-FD39-4FA5-9A46-1E73E358D1A0}"/>
              </a:ext>
            </a:extLst>
          </p:cNvPr>
          <p:cNvGrpSpPr/>
          <p:nvPr/>
        </p:nvGrpSpPr>
        <p:grpSpPr>
          <a:xfrm>
            <a:off x="2695196" y="3212976"/>
            <a:ext cx="936096" cy="504056"/>
            <a:chOff x="1805353" y="2276271"/>
            <a:chExt cx="3309222" cy="74791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347DD3F-8B94-4F75-8457-33B798500F95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0CCC21-2151-448A-B8B2-25C4B06B55C1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D6DEEAF-F7CE-4551-A8D5-2A75A27D9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291DB56-89FF-4ADF-B16C-8C01C4D4141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99B1DE-06C5-475E-95D8-22A18902FE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4065E4-38CC-464F-BF12-59DDD1853758}"/>
              </a:ext>
            </a:extLst>
          </p:cNvPr>
          <p:cNvCxnSpPr/>
          <p:nvPr/>
        </p:nvCxnSpPr>
        <p:spPr>
          <a:xfrm>
            <a:off x="4205593" y="2410575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47D06E-D30B-4BD5-8DA9-1EC2DD30B5BA}"/>
              </a:ext>
            </a:extLst>
          </p:cNvPr>
          <p:cNvGrpSpPr/>
          <p:nvPr/>
        </p:nvGrpSpPr>
        <p:grpSpPr>
          <a:xfrm>
            <a:off x="1763688" y="3707661"/>
            <a:ext cx="5603889" cy="514027"/>
            <a:chOff x="1691680" y="1762845"/>
            <a:chExt cx="5603889" cy="51402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C519BE-B7E1-4098-B4B1-1DD01C6D4C82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09B6A3-3491-4DEA-96F8-B456D12FF74E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CC06DD6-693B-48AC-B182-3378D8ACB1ED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9F2B4F1-8190-4804-A3AC-92336181D0B4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489A12-E655-4FE3-85B2-9E528FD310B0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BD11A19-5700-47EB-BCDC-69C2FF3C34AA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D47FF9-80F0-4E24-A735-4A22862618A6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1A6D84E-82B1-44D4-A5AA-3724DC7EA168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97FA37-F247-4792-97AA-B7FA8C6152A2}"/>
              </a:ext>
            </a:extLst>
          </p:cNvPr>
          <p:cNvGrpSpPr/>
          <p:nvPr/>
        </p:nvGrpSpPr>
        <p:grpSpPr>
          <a:xfrm>
            <a:off x="1949646" y="4221688"/>
            <a:ext cx="936096" cy="504056"/>
            <a:chOff x="1805353" y="2276271"/>
            <a:chExt cx="3309222" cy="7479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7896318-4D9A-476F-BE7B-0A38C6A57681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85A4642-A407-4778-9AD2-AEAD09CA130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04992C0-E056-4720-857A-336F52989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435E898-A72E-43F4-909C-79CCCA62DF2B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16016B-09AC-4507-B3CB-1C6A00D41ACC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5B88A8-BA5E-49CD-B9E6-CD7157D60463}"/>
              </a:ext>
            </a:extLst>
          </p:cNvPr>
          <p:cNvCxnSpPr/>
          <p:nvPr/>
        </p:nvCxnSpPr>
        <p:spPr>
          <a:xfrm>
            <a:off x="4205593" y="3418687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0F50D3-074A-45D9-A845-93A0DA606F45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=6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2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4182327" y="2142226"/>
            <a:ext cx="936096" cy="747917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No 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C036-C22D-4581-9931-B043E64FBE47}"/>
              </a:ext>
            </a:extLst>
          </p:cNvPr>
          <p:cNvCxnSpPr/>
          <p:nvPr/>
        </p:nvCxnSpPr>
        <p:spPr>
          <a:xfrm>
            <a:off x="4932040" y="136943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1021AF-8DA7-4D2A-8DC7-62E0B9B6CDCF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=6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67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4817665" y="2142226"/>
            <a:ext cx="936096" cy="747917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C036-C22D-4581-9931-B043E64FBE47}"/>
              </a:ext>
            </a:extLst>
          </p:cNvPr>
          <p:cNvCxnSpPr/>
          <p:nvPr/>
        </p:nvCxnSpPr>
        <p:spPr>
          <a:xfrm>
            <a:off x="5652120" y="1359717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44DD7-50BC-4231-A1CE-8A49166927B1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=6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1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4817665" y="2142226"/>
            <a:ext cx="936096" cy="747917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C036-C22D-4581-9931-B043E64FBE47}"/>
              </a:ext>
            </a:extLst>
          </p:cNvPr>
          <p:cNvCxnSpPr/>
          <p:nvPr/>
        </p:nvCxnSpPr>
        <p:spPr>
          <a:xfrm>
            <a:off x="5652120" y="1359717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023CCD-7EAF-4DDB-917B-444A72F956AA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=7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69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5571549" y="2132856"/>
            <a:ext cx="936096" cy="747917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No 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C036-C22D-4581-9931-B043E64FBE47}"/>
              </a:ext>
            </a:extLst>
          </p:cNvPr>
          <p:cNvCxnSpPr/>
          <p:nvPr/>
        </p:nvCxnSpPr>
        <p:spPr>
          <a:xfrm>
            <a:off x="6372200" y="1379495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330993-7A09-41A5-9606-2E15960C418E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=7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17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 algn="just">
              <a:buNone/>
            </a:pPr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6329832" y="2151344"/>
            <a:ext cx="936096" cy="747917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No 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C036-C22D-4581-9931-B043E64FBE47}"/>
              </a:ext>
            </a:extLst>
          </p:cNvPr>
          <p:cNvCxnSpPr/>
          <p:nvPr/>
        </p:nvCxnSpPr>
        <p:spPr>
          <a:xfrm>
            <a:off x="7092280" y="134919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1FFCEF-6C42-47E5-858A-11C26A0AC870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=7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54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algn="just"/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Hence ,total number of swap required in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spc="-5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lang="en-US" sz="2200" spc="-5" baseline="30000" dirty="0">
                <a:solidFill>
                  <a:srgbClr val="000000"/>
                </a:solidFill>
                <a:latin typeface="Cambria"/>
                <a:cs typeface="Cambria"/>
              </a:rPr>
              <a:t>st</a:t>
            </a:r>
            <a:r>
              <a:rPr lang="en-US" sz="2200" spc="-5" dirty="0">
                <a:solidFill>
                  <a:srgbClr val="000000"/>
                </a:solidFill>
                <a:latin typeface="Cambria"/>
                <a:cs typeface="Cambria"/>
              </a:rPr>
              <a:t>  iteration= 3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spc="-5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lang="en-US" sz="2200" spc="-5" baseline="30000" dirty="0">
                <a:solidFill>
                  <a:srgbClr val="000000"/>
                </a:solidFill>
                <a:latin typeface="Cambria"/>
                <a:cs typeface="Cambria"/>
              </a:rPr>
              <a:t>nd</a:t>
            </a:r>
            <a:r>
              <a:rPr lang="en-US" sz="2200" spc="-5" dirty="0">
                <a:solidFill>
                  <a:srgbClr val="000000"/>
                </a:solidFill>
                <a:latin typeface="Cambria"/>
                <a:cs typeface="Cambria"/>
              </a:rPr>
              <a:t>  iteration= 4</a:t>
            </a:r>
          </a:p>
          <a:p>
            <a:pPr algn="just"/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So total 7 numbers of swap required to sort the array by shell sort.</a:t>
            </a:r>
          </a:p>
          <a:p>
            <a:pPr algn="just"/>
            <a:endParaRPr lang="en-US" sz="2400" spc="-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770055" y="1628800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A538-7B09-418F-AC21-D3CB171BB9E4}"/>
              </a:ext>
            </a:extLst>
          </p:cNvPr>
          <p:cNvGrpSpPr/>
          <p:nvPr/>
        </p:nvGrpSpPr>
        <p:grpSpPr>
          <a:xfrm>
            <a:off x="6329832" y="2151344"/>
            <a:ext cx="936096" cy="747917"/>
            <a:chOff x="1805353" y="2276271"/>
            <a:chExt cx="3309222" cy="7479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8B62C0-FCC9-44AA-811E-D0E95CB161CA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92ED81-0249-4D2D-9FCC-D859A616D197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9DA99E-BC69-4AEB-BE74-43FFA1418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3BA5C3-B53A-4EDE-AD7E-528070E67AEA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2A368-475F-40B6-8667-8694F5FC2406}"/>
                </a:ext>
              </a:extLst>
            </p:cNvPr>
            <p:cNvSpPr txBox="1"/>
            <p:nvPr/>
          </p:nvSpPr>
          <p:spPr>
            <a:xfrm>
              <a:off x="1805353" y="2716411"/>
              <a:ext cx="3309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No swap</a:t>
              </a:r>
              <a:endParaRPr lang="en-IN" sz="14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C036-C22D-4581-9931-B043E64FBE47}"/>
              </a:ext>
            </a:extLst>
          </p:cNvPr>
          <p:cNvCxnSpPr/>
          <p:nvPr/>
        </p:nvCxnSpPr>
        <p:spPr>
          <a:xfrm>
            <a:off x="7092280" y="1349196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1FFCEF-6C42-47E5-858A-11C26A0AC870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=7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6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7687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059700"/>
                <a:ext cx="7200800" cy="5288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b="1" u="sng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Algorithm Shell sort (Knuth Method)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gap=1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while(gap &lt; </a:t>
                </a:r>
                <a:r>
                  <a:rPr lang="en-US" sz="1800" spc="-5" dirty="0" err="1">
                    <a:solidFill>
                      <a:srgbClr val="000000"/>
                    </a:solidFill>
                    <a:latin typeface="Cambria"/>
                    <a:cs typeface="Cambria"/>
                  </a:rPr>
                  <a:t>A.length</a:t>
                </a: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/3)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     gap=gap*3+1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while( gap&gt;0)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   for(outer=gap; outer&lt;</a:t>
                </a:r>
                <a:r>
                  <a:rPr lang="en-US" sz="1800" spc="-5" dirty="0" err="1">
                    <a:solidFill>
                      <a:srgbClr val="000000"/>
                    </a:solidFill>
                    <a:latin typeface="Cambria"/>
                    <a:cs typeface="Cambria"/>
                  </a:rPr>
                  <a:t>A.length</a:t>
                </a: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; outer++)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         </a:t>
                </a:r>
                <a:r>
                  <a:rPr lang="en-US" sz="1800" spc="-5" dirty="0" err="1">
                    <a:solidFill>
                      <a:srgbClr val="000000"/>
                    </a:solidFill>
                    <a:latin typeface="Cambria"/>
                    <a:cs typeface="Cambria"/>
                  </a:rPr>
                  <a:t>Ins_value</a:t>
                </a: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=A[outer]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         inner=outer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         while(inner&gt;gap-1 &amp;&amp; A[inner-gap]</a:t>
                </a:r>
                <a14:m>
                  <m:oMath xmlns:m="http://schemas.openxmlformats.org/officeDocument/2006/math">
                    <m:r>
                      <a:rPr lang="en-US" sz="1800" i="1" spc="-5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≥</m:t>
                    </m:r>
                  </m:oMath>
                </a14:m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1800" spc="-5" dirty="0" err="1">
                    <a:solidFill>
                      <a:srgbClr val="000000"/>
                    </a:solidFill>
                    <a:latin typeface="Cambria"/>
                    <a:cs typeface="Cambria"/>
                  </a:rPr>
                  <a:t>Ins_value</a:t>
                </a: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)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               A[inner]=A[inner-gap]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               inner=inner-gap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          A[inner]=</a:t>
                </a:r>
                <a:r>
                  <a:rPr lang="en-US" sz="1800" spc="-5" dirty="0" err="1">
                    <a:solidFill>
                      <a:srgbClr val="000000"/>
                    </a:solidFill>
                    <a:latin typeface="Cambria"/>
                    <a:cs typeface="Cambria"/>
                  </a:rPr>
                  <a:t>Ins_value</a:t>
                </a:r>
                <a:endParaRPr lang="en-US" sz="1800" spc="-5" dirty="0">
                  <a:solidFill>
                    <a:srgbClr val="000000"/>
                  </a:solidFill>
                  <a:latin typeface="Cambria"/>
                  <a:cs typeface="Cambria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18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  gap=(gap-1)/3</a:t>
                </a:r>
              </a:p>
              <a:p>
                <a:pPr algn="just"/>
                <a:endParaRPr lang="en-US" sz="2400" spc="-5" dirty="0">
                  <a:solidFill>
                    <a:srgbClr val="000000"/>
                  </a:solidFill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059700"/>
                <a:ext cx="7200800" cy="5288406"/>
              </a:xfrm>
              <a:prstGeom prst="rect">
                <a:avLst/>
              </a:prstGeom>
              <a:blipFill>
                <a:blip r:embed="rId2"/>
                <a:stretch>
                  <a:fillRect l="-762" t="-8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AF42095-7BDE-49C2-AF9A-E9FCB87AD9AB}"/>
              </a:ext>
            </a:extLst>
          </p:cNvPr>
          <p:cNvGrpSpPr/>
          <p:nvPr/>
        </p:nvGrpSpPr>
        <p:grpSpPr>
          <a:xfrm>
            <a:off x="1979712" y="4221088"/>
            <a:ext cx="144016" cy="360040"/>
            <a:chOff x="1979712" y="4221088"/>
            <a:chExt cx="144016" cy="3600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9AD37C-3117-43B8-8A78-66DECBAA35C9}"/>
                </a:ext>
              </a:extLst>
            </p:cNvPr>
            <p:cNvCxnSpPr/>
            <p:nvPr/>
          </p:nvCxnSpPr>
          <p:spPr>
            <a:xfrm>
              <a:off x="1979712" y="4221088"/>
              <a:ext cx="1440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0D71E7-E852-41F7-8404-1811DFF2AD1D}"/>
                </a:ext>
              </a:extLst>
            </p:cNvPr>
            <p:cNvCxnSpPr/>
            <p:nvPr/>
          </p:nvCxnSpPr>
          <p:spPr>
            <a:xfrm>
              <a:off x="1979712" y="4581128"/>
              <a:ext cx="1440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DE39C6-9416-4E81-B690-EA6C609D219A}"/>
                </a:ext>
              </a:extLst>
            </p:cNvPr>
            <p:cNvCxnSpPr/>
            <p:nvPr/>
          </p:nvCxnSpPr>
          <p:spPr>
            <a:xfrm>
              <a:off x="1979712" y="4221088"/>
              <a:ext cx="0" cy="360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758E45-78EE-424F-92B6-C720A2025B9D}"/>
              </a:ext>
            </a:extLst>
          </p:cNvPr>
          <p:cNvGrpSpPr/>
          <p:nvPr/>
        </p:nvGrpSpPr>
        <p:grpSpPr>
          <a:xfrm>
            <a:off x="1691756" y="3212976"/>
            <a:ext cx="143941" cy="1692177"/>
            <a:chOff x="1979712" y="4221088"/>
            <a:chExt cx="144016" cy="36004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8385EF-D5A6-4F2B-81DD-C1D360209FBC}"/>
                </a:ext>
              </a:extLst>
            </p:cNvPr>
            <p:cNvCxnSpPr/>
            <p:nvPr/>
          </p:nvCxnSpPr>
          <p:spPr>
            <a:xfrm>
              <a:off x="1979712" y="4221088"/>
              <a:ext cx="1440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04DECCD-B872-485B-88E3-08E7E687AE8C}"/>
                </a:ext>
              </a:extLst>
            </p:cNvPr>
            <p:cNvCxnSpPr/>
            <p:nvPr/>
          </p:nvCxnSpPr>
          <p:spPr>
            <a:xfrm>
              <a:off x="1979712" y="4581128"/>
              <a:ext cx="1440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A6D882-238C-48DF-9BF0-95DA8B9F1D17}"/>
                </a:ext>
              </a:extLst>
            </p:cNvPr>
            <p:cNvCxnSpPr/>
            <p:nvPr/>
          </p:nvCxnSpPr>
          <p:spPr>
            <a:xfrm>
              <a:off x="1979712" y="4221088"/>
              <a:ext cx="0" cy="360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53C60A-BBAB-4933-9B68-BDFD6DEAC134}"/>
              </a:ext>
            </a:extLst>
          </p:cNvPr>
          <p:cNvGrpSpPr/>
          <p:nvPr/>
        </p:nvGrpSpPr>
        <p:grpSpPr>
          <a:xfrm>
            <a:off x="1331868" y="2888951"/>
            <a:ext cx="143940" cy="2340249"/>
            <a:chOff x="1979712" y="4221088"/>
            <a:chExt cx="144016" cy="36004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4709E6-1406-4EC9-A460-2184DBAD4DEB}"/>
                </a:ext>
              </a:extLst>
            </p:cNvPr>
            <p:cNvCxnSpPr/>
            <p:nvPr/>
          </p:nvCxnSpPr>
          <p:spPr>
            <a:xfrm>
              <a:off x="1979712" y="4221088"/>
              <a:ext cx="1440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AEF2BA-36D9-4461-8619-F1E296953922}"/>
                </a:ext>
              </a:extLst>
            </p:cNvPr>
            <p:cNvCxnSpPr/>
            <p:nvPr/>
          </p:nvCxnSpPr>
          <p:spPr>
            <a:xfrm>
              <a:off x="1979712" y="4581128"/>
              <a:ext cx="1440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714066-A628-46A2-B62A-5AF079BC9C89}"/>
                </a:ext>
              </a:extLst>
            </p:cNvPr>
            <p:cNvCxnSpPr/>
            <p:nvPr/>
          </p:nvCxnSpPr>
          <p:spPr>
            <a:xfrm>
              <a:off x="1979712" y="4221088"/>
              <a:ext cx="0" cy="360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8DF247-2E71-458E-8914-E54CA03F44F7}"/>
              </a:ext>
            </a:extLst>
          </p:cNvPr>
          <p:cNvGrpSpPr/>
          <p:nvPr/>
        </p:nvGrpSpPr>
        <p:grpSpPr>
          <a:xfrm>
            <a:off x="1522320" y="2098189"/>
            <a:ext cx="143939" cy="303992"/>
            <a:chOff x="1979712" y="4221088"/>
            <a:chExt cx="144016" cy="36004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30DE78-3501-47FC-B1F6-2461A578F12C}"/>
                </a:ext>
              </a:extLst>
            </p:cNvPr>
            <p:cNvCxnSpPr/>
            <p:nvPr/>
          </p:nvCxnSpPr>
          <p:spPr>
            <a:xfrm>
              <a:off x="1979712" y="4221088"/>
              <a:ext cx="1440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1791D0-695D-44AE-BB97-4133C3821CB0}"/>
                </a:ext>
              </a:extLst>
            </p:cNvPr>
            <p:cNvCxnSpPr/>
            <p:nvPr/>
          </p:nvCxnSpPr>
          <p:spPr>
            <a:xfrm>
              <a:off x="1979712" y="4581128"/>
              <a:ext cx="1440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F8543F6-3B95-46ED-80DC-C98CE385C039}"/>
                </a:ext>
              </a:extLst>
            </p:cNvPr>
            <p:cNvCxnSpPr/>
            <p:nvPr/>
          </p:nvCxnSpPr>
          <p:spPr>
            <a:xfrm>
              <a:off x="1979712" y="4221088"/>
              <a:ext cx="0" cy="360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38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627188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Designed by Donald Shell and named the  sorting algorithm after himself in 1959.</a:t>
            </a:r>
          </a:p>
          <a:p>
            <a:pPr algn="just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Shell sort works by comparing elements that  are distant rather than adjacent elements in an  array or list where adjacent elements are  compared.</a:t>
            </a:r>
          </a:p>
          <a:p>
            <a:pPr algn="just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Shell sort is also known as </a:t>
            </a: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diminishing  increment sort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algn="just"/>
            <a:endParaRPr lang="en-US" sz="2800" b="0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3373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4208" y="973348"/>
                <a:ext cx="7200800" cy="4682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dry run the shell sort algorithm with the same example as already discussed.</a:t>
                </a: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the beginning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A .length=8  and gap=1</a:t>
                </a:r>
              </a:p>
              <a:p>
                <a:pPr marL="0" indent="0">
                  <a:buNone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After first three line execution the gap value changed to 4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Now, gap&gt;0 (i.e. 4&gt;0)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 in for loop outer=4;outer&lt;8;outer++</a:t>
                </a:r>
              </a:p>
              <a:p>
                <a:pPr marL="0" indent="0"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Ins_value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=A[outer]=A[4]=14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inner=outer i.e. inner=4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 the line no 8 is </a:t>
                </a:r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𝑐h𝑎𝑛𝑔𝑒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𝑜𝑐𝑐𝑢𝑟𝑒𝑑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 updated array is looked as follow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208" y="973348"/>
                <a:ext cx="7200800" cy="4682132"/>
              </a:xfrm>
              <a:prstGeom prst="rect">
                <a:avLst/>
              </a:prstGeom>
              <a:blipFill>
                <a:blip r:embed="rId2"/>
                <a:stretch>
                  <a:fillRect l="-847" t="-781" r="-11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A1B48E6-3326-4098-852F-848694AC6B46}"/>
              </a:ext>
            </a:extLst>
          </p:cNvPr>
          <p:cNvGrpSpPr/>
          <p:nvPr/>
        </p:nvGrpSpPr>
        <p:grpSpPr>
          <a:xfrm>
            <a:off x="1779734" y="1686393"/>
            <a:ext cx="5603889" cy="514027"/>
            <a:chOff x="1691680" y="1762845"/>
            <a:chExt cx="5603889" cy="5140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886AF5-9AAE-4840-9E88-6FF100E67E64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580E8A-7054-4813-96AE-3D5770CC411B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4A0A1D-A2A5-4A04-9F19-1A566FFA7803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4F0388-42E1-4A02-A67A-F581B4201C05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D881A-FDDD-4BD5-A443-AECA14F5C858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D847DF-D9A4-458E-99D7-4E2970DC4EF7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C1AD27-93B7-4119-986C-647B2A373493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10A0AC-1E75-4BE9-B66B-FB9C9C2984D1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08BBC53-6246-496B-B93A-C4B133E23A33}"/>
              </a:ext>
            </a:extLst>
          </p:cNvPr>
          <p:cNvGrpSpPr/>
          <p:nvPr/>
        </p:nvGrpSpPr>
        <p:grpSpPr>
          <a:xfrm>
            <a:off x="1770055" y="4815152"/>
            <a:ext cx="5603889" cy="1071692"/>
            <a:chOff x="1730590" y="4941168"/>
            <a:chExt cx="5603889" cy="10716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D4E9D2-8D8A-43FD-A291-CDEC5A8872E5}"/>
                </a:ext>
              </a:extLst>
            </p:cNvPr>
            <p:cNvGrpSpPr/>
            <p:nvPr/>
          </p:nvGrpSpPr>
          <p:grpSpPr>
            <a:xfrm>
              <a:off x="1730590" y="5229200"/>
              <a:ext cx="5603889" cy="514027"/>
              <a:chOff x="1691680" y="1762845"/>
              <a:chExt cx="5603889" cy="51402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A54D1A8-F879-4682-B410-2C835F07CE17}"/>
                  </a:ext>
                </a:extLst>
              </p:cNvPr>
              <p:cNvSpPr/>
              <p:nvPr/>
            </p:nvSpPr>
            <p:spPr>
              <a:xfrm>
                <a:off x="1691680" y="1772816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14</a:t>
                </a:r>
                <a:endParaRPr lang="en-IN" sz="1600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F144E7-EC9C-4252-9192-A1170CB16D5F}"/>
                  </a:ext>
                </a:extLst>
              </p:cNvPr>
              <p:cNvSpPr/>
              <p:nvPr/>
            </p:nvSpPr>
            <p:spPr>
              <a:xfrm>
                <a:off x="3150509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42</a:t>
                </a:r>
                <a:endParaRPr lang="en-IN" sz="1600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CE6EC2-D59C-45E0-8026-2D05FA6C0826}"/>
                  </a:ext>
                </a:extLst>
              </p:cNvPr>
              <p:cNvSpPr/>
              <p:nvPr/>
            </p:nvSpPr>
            <p:spPr>
              <a:xfrm>
                <a:off x="2419799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33</a:t>
                </a:r>
                <a:endParaRPr lang="en-IN" sz="1600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23A15B-B61D-406F-B665-58B4B0CC82CB}"/>
                  </a:ext>
                </a:extLst>
              </p:cNvPr>
              <p:cNvSpPr/>
              <p:nvPr/>
            </p:nvSpPr>
            <p:spPr>
              <a:xfrm>
                <a:off x="3848865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10</a:t>
                </a:r>
                <a:endParaRPr lang="en-IN" sz="16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C7BE265-8AE4-4F9D-9D29-B9CF3C6A1A0D}"/>
                  </a:ext>
                </a:extLst>
              </p:cNvPr>
              <p:cNvSpPr/>
              <p:nvPr/>
            </p:nvSpPr>
            <p:spPr>
              <a:xfrm>
                <a:off x="4572000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35</a:t>
                </a:r>
                <a:endParaRPr lang="en-IN" sz="16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D9A4ED3-964C-4B2F-B09F-A0243D652BAA}"/>
                  </a:ext>
                </a:extLst>
              </p:cNvPr>
              <p:cNvSpPr/>
              <p:nvPr/>
            </p:nvSpPr>
            <p:spPr>
              <a:xfrm>
                <a:off x="5266611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19</a:t>
                </a:r>
                <a:endParaRPr lang="en-IN" sz="16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6C08681-B94C-4051-9A76-D83E693E3B73}"/>
                  </a:ext>
                </a:extLst>
              </p:cNvPr>
              <p:cNvSpPr/>
              <p:nvPr/>
            </p:nvSpPr>
            <p:spPr>
              <a:xfrm>
                <a:off x="6719505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44</a:t>
                </a:r>
                <a:endParaRPr lang="en-IN" sz="1600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9968775-317C-4D4A-A1BC-EC104BCF565A}"/>
                  </a:ext>
                </a:extLst>
              </p:cNvPr>
              <p:cNvSpPr/>
              <p:nvPr/>
            </p:nvSpPr>
            <p:spPr>
              <a:xfrm>
                <a:off x="5989746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27</a:t>
                </a:r>
                <a:endParaRPr lang="en-IN" sz="16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366568-DED1-4CD8-97E2-A07F92F60365}"/>
                </a:ext>
              </a:extLst>
            </p:cNvPr>
            <p:cNvGrpSpPr/>
            <p:nvPr/>
          </p:nvGrpSpPr>
          <p:grpSpPr>
            <a:xfrm>
              <a:off x="1954653" y="5733256"/>
              <a:ext cx="2944289" cy="279604"/>
              <a:chOff x="1915743" y="2276271"/>
              <a:chExt cx="2944289" cy="79904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C24C06F-4902-4B44-AE4A-49B9576FC798}"/>
                  </a:ext>
                </a:extLst>
              </p:cNvPr>
              <p:cNvGrpSpPr/>
              <p:nvPr/>
            </p:nvGrpSpPr>
            <p:grpSpPr>
              <a:xfrm>
                <a:off x="1979712" y="2276271"/>
                <a:ext cx="2880320" cy="432649"/>
                <a:chOff x="1979712" y="2276271"/>
                <a:chExt cx="2880320" cy="43264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6C7AAE7-AF39-4F4D-A9DA-14FFF726EE35}"/>
                    </a:ext>
                  </a:extLst>
                </p:cNvPr>
                <p:cNvCxnSpPr/>
                <p:nvPr/>
              </p:nvCxnSpPr>
              <p:spPr>
                <a:xfrm>
                  <a:off x="1979712" y="2276271"/>
                  <a:ext cx="0" cy="43264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4CD2E63-8B47-4233-A697-4B687AC20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9712" y="2708920"/>
                  <a:ext cx="288032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6A73546-B4FA-41B1-804C-B703D89A3DAC}"/>
                    </a:ext>
                  </a:extLst>
                </p:cNvPr>
                <p:cNvCxnSpPr/>
                <p:nvPr/>
              </p:nvCxnSpPr>
              <p:spPr>
                <a:xfrm flipV="1">
                  <a:off x="4860032" y="2276271"/>
                  <a:ext cx="0" cy="43264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1D4881-A0E6-4DFE-AAFD-F460D4D83D26}"/>
                  </a:ext>
                </a:extLst>
              </p:cNvPr>
              <p:cNvSpPr txBox="1"/>
              <p:nvPr/>
            </p:nvSpPr>
            <p:spPr>
              <a:xfrm>
                <a:off x="1915743" y="2705979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Swap </a:t>
                </a:r>
                <a:endParaRPr lang="en-IN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806314-58F5-4309-9CCF-9059EAB3647A}"/>
                </a:ext>
              </a:extLst>
            </p:cNvPr>
            <p:cNvCxnSpPr/>
            <p:nvPr/>
          </p:nvCxnSpPr>
          <p:spPr>
            <a:xfrm>
              <a:off x="4914814" y="4941168"/>
              <a:ext cx="0" cy="2889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65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545161"/>
                <a:ext cx="7416824" cy="4682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 in for loop outer=5 ;outer&lt;8; outer++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Ins_value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=A[outer]=A[5]=19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inner=outer i.e. inner=5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 the line no 8 is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𝑐h𝑎𝑛𝑔𝑒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𝑜𝑐𝑐𝑢𝑟𝑒𝑑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 updated array is looked as follow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545161"/>
                <a:ext cx="7416824" cy="4682132"/>
              </a:xfrm>
              <a:prstGeom prst="rect">
                <a:avLst/>
              </a:prstGeom>
              <a:blipFill>
                <a:blip r:embed="rId2"/>
                <a:stretch>
                  <a:fillRect l="-8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AA82367-31C5-4A7A-82EF-6E05DF0BC7CA}"/>
              </a:ext>
            </a:extLst>
          </p:cNvPr>
          <p:cNvGrpSpPr/>
          <p:nvPr/>
        </p:nvGrpSpPr>
        <p:grpSpPr>
          <a:xfrm>
            <a:off x="1878067" y="3886227"/>
            <a:ext cx="5603889" cy="1589011"/>
            <a:chOff x="1907704" y="4360269"/>
            <a:chExt cx="5603889" cy="158901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9037657-0FFE-4DAE-9085-D7EE95BBB5BE}"/>
                </a:ext>
              </a:extLst>
            </p:cNvPr>
            <p:cNvGrpSpPr/>
            <p:nvPr/>
          </p:nvGrpSpPr>
          <p:grpSpPr>
            <a:xfrm>
              <a:off x="1907704" y="4627960"/>
              <a:ext cx="5603889" cy="514027"/>
              <a:chOff x="1691680" y="1762845"/>
              <a:chExt cx="5603889" cy="514027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69F3D0-8C70-42B2-A575-F994C167CB33}"/>
                  </a:ext>
                </a:extLst>
              </p:cNvPr>
              <p:cNvSpPr/>
              <p:nvPr/>
            </p:nvSpPr>
            <p:spPr>
              <a:xfrm>
                <a:off x="1691680" y="1772816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14</a:t>
                </a:r>
                <a:endParaRPr lang="en-IN" sz="16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081574B-03AB-4968-8A1E-252678844B04}"/>
                  </a:ext>
                </a:extLst>
              </p:cNvPr>
              <p:cNvSpPr/>
              <p:nvPr/>
            </p:nvSpPr>
            <p:spPr>
              <a:xfrm>
                <a:off x="3150509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42</a:t>
                </a:r>
                <a:endParaRPr lang="en-IN" sz="1600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5009AF2-C69A-4D14-9BF6-95E964A7CBCE}"/>
                  </a:ext>
                </a:extLst>
              </p:cNvPr>
              <p:cNvSpPr/>
              <p:nvPr/>
            </p:nvSpPr>
            <p:spPr>
              <a:xfrm>
                <a:off x="2419799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19</a:t>
                </a:r>
                <a:endParaRPr lang="en-IN" sz="160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F8F6329-A37C-443F-AE07-06ACAD7C1BC4}"/>
                  </a:ext>
                </a:extLst>
              </p:cNvPr>
              <p:cNvSpPr/>
              <p:nvPr/>
            </p:nvSpPr>
            <p:spPr>
              <a:xfrm>
                <a:off x="3848865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10</a:t>
                </a:r>
                <a:endParaRPr lang="en-IN" sz="1600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ED157D-848B-4E85-B008-9855CA24C352}"/>
                  </a:ext>
                </a:extLst>
              </p:cNvPr>
              <p:cNvSpPr/>
              <p:nvPr/>
            </p:nvSpPr>
            <p:spPr>
              <a:xfrm>
                <a:off x="4572000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35</a:t>
                </a:r>
                <a:endParaRPr lang="en-IN" sz="1600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6E85F40-F1A6-41A0-B627-263EB2B637BE}"/>
                  </a:ext>
                </a:extLst>
              </p:cNvPr>
              <p:cNvSpPr/>
              <p:nvPr/>
            </p:nvSpPr>
            <p:spPr>
              <a:xfrm>
                <a:off x="5266611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33</a:t>
                </a:r>
                <a:endParaRPr lang="en-IN" sz="16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E31220C-90A7-4BA6-9C87-AFE9586CBE79}"/>
                  </a:ext>
                </a:extLst>
              </p:cNvPr>
              <p:cNvSpPr/>
              <p:nvPr/>
            </p:nvSpPr>
            <p:spPr>
              <a:xfrm>
                <a:off x="6719505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44</a:t>
                </a:r>
                <a:endParaRPr lang="en-IN" sz="1600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64F0579-4EA0-4167-A9D4-807DAF424780}"/>
                  </a:ext>
                </a:extLst>
              </p:cNvPr>
              <p:cNvSpPr/>
              <p:nvPr/>
            </p:nvSpPr>
            <p:spPr>
              <a:xfrm>
                <a:off x="5989746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27</a:t>
                </a:r>
                <a:endParaRPr lang="en-IN" sz="1600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CA68B5C-B137-4D19-88CC-645F2D298690}"/>
                </a:ext>
              </a:extLst>
            </p:cNvPr>
            <p:cNvGrpSpPr/>
            <p:nvPr/>
          </p:nvGrpSpPr>
          <p:grpSpPr>
            <a:xfrm>
              <a:off x="2872625" y="5139808"/>
              <a:ext cx="2912304" cy="809472"/>
              <a:chOff x="1947728" y="2276271"/>
              <a:chExt cx="2912304" cy="80947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CA969E4-38E9-4893-B1B7-86D992A5E9C2}"/>
                  </a:ext>
                </a:extLst>
              </p:cNvPr>
              <p:cNvGrpSpPr/>
              <p:nvPr/>
            </p:nvGrpSpPr>
            <p:grpSpPr>
              <a:xfrm>
                <a:off x="1979712" y="2276271"/>
                <a:ext cx="2880320" cy="432649"/>
                <a:chOff x="1979712" y="2276271"/>
                <a:chExt cx="2880320" cy="432649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54B2AC1-8F11-4889-A819-B496A329B97F}"/>
                    </a:ext>
                  </a:extLst>
                </p:cNvPr>
                <p:cNvCxnSpPr/>
                <p:nvPr/>
              </p:nvCxnSpPr>
              <p:spPr>
                <a:xfrm>
                  <a:off x="1979712" y="2276271"/>
                  <a:ext cx="0" cy="43264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69C7AEB-887F-446B-9148-7DC442F3A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9712" y="2708920"/>
                  <a:ext cx="288032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613C154-7852-4BE1-B737-7FDF2577995C}"/>
                    </a:ext>
                  </a:extLst>
                </p:cNvPr>
                <p:cNvCxnSpPr/>
                <p:nvPr/>
              </p:nvCxnSpPr>
              <p:spPr>
                <a:xfrm flipV="1">
                  <a:off x="4860032" y="2276271"/>
                  <a:ext cx="0" cy="43264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7EDD9F-0A78-4E6A-82F6-05A7B43FB4BA}"/>
                  </a:ext>
                </a:extLst>
              </p:cNvPr>
              <p:cNvSpPr txBox="1"/>
              <p:nvPr/>
            </p:nvSpPr>
            <p:spPr>
              <a:xfrm>
                <a:off x="1947728" y="2716411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swap</a:t>
                </a:r>
                <a:endParaRPr lang="en-IN" dirty="0"/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D30BA3C-AAEF-4581-B845-AFF9A7934FE1}"/>
                </a:ext>
              </a:extLst>
            </p:cNvPr>
            <p:cNvCxnSpPr/>
            <p:nvPr/>
          </p:nvCxnSpPr>
          <p:spPr>
            <a:xfrm>
              <a:off x="5754536" y="4360269"/>
              <a:ext cx="0" cy="2889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055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545161"/>
                <a:ext cx="7416824" cy="4682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 in for loop outer=6 ;outer&lt;8; outer++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Ins_value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=A[outer]=A[6]=27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inner=outer i.e. inner=6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 the line no 8 is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𝑐h𝑎𝑛𝑔𝑒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𝑜𝑐𝑐𝑢𝑟𝑒𝑑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 updated array is looked as follow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545161"/>
                <a:ext cx="7416824" cy="4682132"/>
              </a:xfrm>
              <a:prstGeom prst="rect">
                <a:avLst/>
              </a:prstGeom>
              <a:blipFill>
                <a:blip r:embed="rId2"/>
                <a:stretch>
                  <a:fillRect l="-8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01F011A-7F2A-46FB-A862-C172316D1246}"/>
              </a:ext>
            </a:extLst>
          </p:cNvPr>
          <p:cNvGrpSpPr/>
          <p:nvPr/>
        </p:nvGrpSpPr>
        <p:grpSpPr>
          <a:xfrm>
            <a:off x="1691680" y="3687483"/>
            <a:ext cx="5603889" cy="1613725"/>
            <a:chOff x="1691680" y="1473871"/>
            <a:chExt cx="5603889" cy="16137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C003DF-5C78-4F52-9EDF-F4A04723E115}"/>
                </a:ext>
              </a:extLst>
            </p:cNvPr>
            <p:cNvGrpSpPr/>
            <p:nvPr/>
          </p:nvGrpSpPr>
          <p:grpSpPr>
            <a:xfrm>
              <a:off x="1691680" y="1762845"/>
              <a:ext cx="5603889" cy="514027"/>
              <a:chOff x="1691680" y="1762845"/>
              <a:chExt cx="5603889" cy="51402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385507-5690-41C6-9A21-263970E2D8B7}"/>
                  </a:ext>
                </a:extLst>
              </p:cNvPr>
              <p:cNvSpPr/>
              <p:nvPr/>
            </p:nvSpPr>
            <p:spPr>
              <a:xfrm>
                <a:off x="1691680" y="1772816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14</a:t>
                </a:r>
                <a:endParaRPr lang="en-IN" sz="16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CBE4B5-05C7-4ECF-93E3-00F66D7A71F7}"/>
                  </a:ext>
                </a:extLst>
              </p:cNvPr>
              <p:cNvSpPr/>
              <p:nvPr/>
            </p:nvSpPr>
            <p:spPr>
              <a:xfrm>
                <a:off x="3150509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27</a:t>
                </a:r>
                <a:endParaRPr lang="en-IN" sz="16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AEBD366-C4CF-4850-A37F-D19C64D402E2}"/>
                  </a:ext>
                </a:extLst>
              </p:cNvPr>
              <p:cNvSpPr/>
              <p:nvPr/>
            </p:nvSpPr>
            <p:spPr>
              <a:xfrm>
                <a:off x="2419799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19</a:t>
                </a:r>
                <a:endParaRPr lang="en-IN" sz="16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6D59DF5-7628-4ADC-A998-5E071D54B0B6}"/>
                  </a:ext>
                </a:extLst>
              </p:cNvPr>
              <p:cNvSpPr/>
              <p:nvPr/>
            </p:nvSpPr>
            <p:spPr>
              <a:xfrm>
                <a:off x="3848865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10</a:t>
                </a:r>
                <a:endParaRPr lang="en-IN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8CAAFB-03E3-4449-949C-7B9D7062973B}"/>
                  </a:ext>
                </a:extLst>
              </p:cNvPr>
              <p:cNvSpPr/>
              <p:nvPr/>
            </p:nvSpPr>
            <p:spPr>
              <a:xfrm>
                <a:off x="4572000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35</a:t>
                </a:r>
                <a:endParaRPr lang="en-IN" sz="16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377D582-1C4C-4334-BC82-A5A078FC8AB9}"/>
                  </a:ext>
                </a:extLst>
              </p:cNvPr>
              <p:cNvSpPr/>
              <p:nvPr/>
            </p:nvSpPr>
            <p:spPr>
              <a:xfrm>
                <a:off x="5266611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33</a:t>
                </a:r>
                <a:endParaRPr lang="en-IN" sz="16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D08398-7312-4BF1-A83F-07BCB3DF9A43}"/>
                  </a:ext>
                </a:extLst>
              </p:cNvPr>
              <p:cNvSpPr/>
              <p:nvPr/>
            </p:nvSpPr>
            <p:spPr>
              <a:xfrm>
                <a:off x="6719505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44</a:t>
                </a:r>
                <a:endParaRPr lang="en-IN" sz="16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62F90E-34C3-4682-A589-D01E96D84AAA}"/>
                  </a:ext>
                </a:extLst>
              </p:cNvPr>
              <p:cNvSpPr/>
              <p:nvPr/>
            </p:nvSpPr>
            <p:spPr>
              <a:xfrm>
                <a:off x="5989746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42</a:t>
                </a:r>
                <a:endParaRPr lang="en-IN" sz="16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59DBE8-0A78-4103-A458-729C0E801E61}"/>
                </a:ext>
              </a:extLst>
            </p:cNvPr>
            <p:cNvGrpSpPr/>
            <p:nvPr/>
          </p:nvGrpSpPr>
          <p:grpSpPr>
            <a:xfrm>
              <a:off x="3403880" y="2278124"/>
              <a:ext cx="2912304" cy="809472"/>
              <a:chOff x="1947728" y="2276271"/>
              <a:chExt cx="2912304" cy="80947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9A4B22A-3BAC-420C-83C4-BC84CCB0B239}"/>
                  </a:ext>
                </a:extLst>
              </p:cNvPr>
              <p:cNvGrpSpPr/>
              <p:nvPr/>
            </p:nvGrpSpPr>
            <p:grpSpPr>
              <a:xfrm>
                <a:off x="1979712" y="2276271"/>
                <a:ext cx="2880320" cy="432649"/>
                <a:chOff x="1979712" y="2276271"/>
                <a:chExt cx="2880320" cy="432649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002DB66-39F6-4665-B6D6-2EB899340861}"/>
                    </a:ext>
                  </a:extLst>
                </p:cNvPr>
                <p:cNvCxnSpPr/>
                <p:nvPr/>
              </p:nvCxnSpPr>
              <p:spPr>
                <a:xfrm>
                  <a:off x="1979712" y="2276271"/>
                  <a:ext cx="0" cy="43264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88CE25B-20A7-4A68-B977-9F928B7E4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9712" y="2708920"/>
                  <a:ext cx="288032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FA1E68D-AD57-4A1B-857A-44A24895E7D9}"/>
                    </a:ext>
                  </a:extLst>
                </p:cNvPr>
                <p:cNvCxnSpPr/>
                <p:nvPr/>
              </p:nvCxnSpPr>
              <p:spPr>
                <a:xfrm flipV="1">
                  <a:off x="4860032" y="2276271"/>
                  <a:ext cx="0" cy="43264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C25D14-8BAE-4935-9B68-423DA1D8A31B}"/>
                  </a:ext>
                </a:extLst>
              </p:cNvPr>
              <p:cNvSpPr txBox="1"/>
              <p:nvPr/>
            </p:nvSpPr>
            <p:spPr>
              <a:xfrm>
                <a:off x="1947728" y="2716411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swap</a:t>
                </a:r>
                <a:endParaRPr lang="en-IN" dirty="0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1B94EB3-6936-4C54-9327-09A05E0A15D6}"/>
                </a:ext>
              </a:extLst>
            </p:cNvPr>
            <p:cNvCxnSpPr/>
            <p:nvPr/>
          </p:nvCxnSpPr>
          <p:spPr>
            <a:xfrm>
              <a:off x="6316184" y="1473871"/>
              <a:ext cx="0" cy="2889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92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545161"/>
                <a:ext cx="7416824" cy="4682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 in for loop outer=7 ;outer&lt;8; outer++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Ins_value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=A[outer]=A[7]=44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inner=outer i.e. inner=7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 the line no 8 is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 change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array and the updated array is looked as follow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545161"/>
                <a:ext cx="7416824" cy="4682132"/>
              </a:xfrm>
              <a:prstGeom prst="rect">
                <a:avLst/>
              </a:prstGeom>
              <a:blipFill>
                <a:blip r:embed="rId2"/>
                <a:stretch>
                  <a:fillRect l="-8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2311AE0-DA69-4C47-A15E-0E1C47D5262C}"/>
              </a:ext>
            </a:extLst>
          </p:cNvPr>
          <p:cNvGrpSpPr/>
          <p:nvPr/>
        </p:nvGrpSpPr>
        <p:grpSpPr>
          <a:xfrm>
            <a:off x="1770055" y="3886227"/>
            <a:ext cx="5603889" cy="1618774"/>
            <a:chOff x="1770055" y="3500066"/>
            <a:chExt cx="5603889" cy="161877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686B631-EB0D-4C3E-921C-C6A25626D087}"/>
                </a:ext>
              </a:extLst>
            </p:cNvPr>
            <p:cNvGrpSpPr/>
            <p:nvPr/>
          </p:nvGrpSpPr>
          <p:grpSpPr>
            <a:xfrm>
              <a:off x="1770055" y="3789040"/>
              <a:ext cx="5603889" cy="514027"/>
              <a:chOff x="1691680" y="1762845"/>
              <a:chExt cx="5603889" cy="51402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8B7B0F-4049-4517-B197-B51A8927D80E}"/>
                  </a:ext>
                </a:extLst>
              </p:cNvPr>
              <p:cNvSpPr/>
              <p:nvPr/>
            </p:nvSpPr>
            <p:spPr>
              <a:xfrm>
                <a:off x="1691680" y="1772816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14</a:t>
                </a:r>
                <a:endParaRPr lang="en-IN" sz="16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80FB943-92CF-473F-AA5C-F6039891C049}"/>
                  </a:ext>
                </a:extLst>
              </p:cNvPr>
              <p:cNvSpPr/>
              <p:nvPr/>
            </p:nvSpPr>
            <p:spPr>
              <a:xfrm>
                <a:off x="3150509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27</a:t>
                </a:r>
                <a:endParaRPr lang="en-IN" sz="16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1E88D2E-496D-4A4A-A386-245471D13BA0}"/>
                  </a:ext>
                </a:extLst>
              </p:cNvPr>
              <p:cNvSpPr/>
              <p:nvPr/>
            </p:nvSpPr>
            <p:spPr>
              <a:xfrm>
                <a:off x="2419799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19</a:t>
                </a:r>
                <a:endParaRPr lang="en-IN" sz="16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C8ACEDF-951B-47F2-ACDB-012F5069D9D0}"/>
                  </a:ext>
                </a:extLst>
              </p:cNvPr>
              <p:cNvSpPr/>
              <p:nvPr/>
            </p:nvSpPr>
            <p:spPr>
              <a:xfrm>
                <a:off x="3848865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10</a:t>
                </a:r>
                <a:endParaRPr lang="en-IN" sz="16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1A688AE-ED6D-42D8-B40E-1AE1A3F6B6D2}"/>
                  </a:ext>
                </a:extLst>
              </p:cNvPr>
              <p:cNvSpPr/>
              <p:nvPr/>
            </p:nvSpPr>
            <p:spPr>
              <a:xfrm>
                <a:off x="4572000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35</a:t>
                </a:r>
                <a:endParaRPr lang="en-IN" sz="16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22E11EC-1499-48E5-A75D-61269C8C03DA}"/>
                  </a:ext>
                </a:extLst>
              </p:cNvPr>
              <p:cNvSpPr/>
              <p:nvPr/>
            </p:nvSpPr>
            <p:spPr>
              <a:xfrm>
                <a:off x="5266611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33</a:t>
                </a:r>
                <a:endParaRPr lang="en-IN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B221A02-A6AE-4E8A-BEAE-2A6C075C1A99}"/>
                  </a:ext>
                </a:extLst>
              </p:cNvPr>
              <p:cNvSpPr/>
              <p:nvPr/>
            </p:nvSpPr>
            <p:spPr>
              <a:xfrm>
                <a:off x="6719505" y="177221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44</a:t>
                </a:r>
                <a:endParaRPr lang="en-IN" sz="16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1D2E87A-5D38-4245-9494-871DEB6D6177}"/>
                  </a:ext>
                </a:extLst>
              </p:cNvPr>
              <p:cNvSpPr/>
              <p:nvPr/>
            </p:nvSpPr>
            <p:spPr>
              <a:xfrm>
                <a:off x="5989746" y="1762845"/>
                <a:ext cx="576064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42</a:t>
                </a:r>
                <a:endParaRPr lang="en-IN" sz="16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A01F274-4A53-4F80-A96F-248614957C49}"/>
                </a:ext>
              </a:extLst>
            </p:cNvPr>
            <p:cNvGrpSpPr/>
            <p:nvPr/>
          </p:nvGrpSpPr>
          <p:grpSpPr>
            <a:xfrm>
              <a:off x="4176865" y="4309368"/>
              <a:ext cx="2912305" cy="809472"/>
              <a:chOff x="1947727" y="2276271"/>
              <a:chExt cx="2912305" cy="80947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B1A5CDF-088A-49D2-A4EC-8B2D72C24162}"/>
                  </a:ext>
                </a:extLst>
              </p:cNvPr>
              <p:cNvGrpSpPr/>
              <p:nvPr/>
            </p:nvGrpSpPr>
            <p:grpSpPr>
              <a:xfrm>
                <a:off x="1979712" y="2276271"/>
                <a:ext cx="2880320" cy="432649"/>
                <a:chOff x="1979712" y="2276271"/>
                <a:chExt cx="2880320" cy="432649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1C739DC-44BF-40BB-9718-5B41C7008E9A}"/>
                    </a:ext>
                  </a:extLst>
                </p:cNvPr>
                <p:cNvCxnSpPr/>
                <p:nvPr/>
              </p:nvCxnSpPr>
              <p:spPr>
                <a:xfrm>
                  <a:off x="1979712" y="2276271"/>
                  <a:ext cx="0" cy="43264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6FB4958-528C-4714-A14C-07A61382F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9712" y="2708920"/>
                  <a:ext cx="288032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6342FD9-499D-4AD6-876F-E77CB5EFBB9B}"/>
                    </a:ext>
                  </a:extLst>
                </p:cNvPr>
                <p:cNvCxnSpPr/>
                <p:nvPr/>
              </p:nvCxnSpPr>
              <p:spPr>
                <a:xfrm flipV="1">
                  <a:off x="4860032" y="2276271"/>
                  <a:ext cx="0" cy="43264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3B9988-60E1-499E-B147-38E2C8D893FE}"/>
                  </a:ext>
                </a:extLst>
              </p:cNvPr>
              <p:cNvSpPr txBox="1"/>
              <p:nvPr/>
            </p:nvSpPr>
            <p:spPr>
              <a:xfrm>
                <a:off x="1947727" y="2716411"/>
                <a:ext cx="2201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No swap required</a:t>
                </a:r>
                <a:endParaRPr lang="en-IN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7F74A69-4A2D-476E-8B69-60F23F4E45D9}"/>
                </a:ext>
              </a:extLst>
            </p:cNvPr>
            <p:cNvCxnSpPr/>
            <p:nvPr/>
          </p:nvCxnSpPr>
          <p:spPr>
            <a:xfrm>
              <a:off x="7098106" y="3500066"/>
              <a:ext cx="0" cy="2889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71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45161"/>
            <a:ext cx="7416824" cy="418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Now again gap value will be calculated .</a:t>
            </a: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new gap value is 1. And again the same procedure will be continued . </a:t>
            </a:r>
          </a:p>
          <a:p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35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61D8-FF8F-4E9A-9DFC-419A47BC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FDF0-3ECE-4137-9A7A-009EEDF5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00700F-68CC-4916-87A7-9C2CCD171328}"/>
              </a:ext>
            </a:extLst>
          </p:cNvPr>
          <p:cNvGrpSpPr/>
          <p:nvPr/>
        </p:nvGrpSpPr>
        <p:grpSpPr>
          <a:xfrm>
            <a:off x="2048357" y="2517956"/>
            <a:ext cx="363240" cy="243720"/>
            <a:chOff x="2048357" y="2517956"/>
            <a:chExt cx="36324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7B290B-0E94-4D09-A246-994BE102ECA6}"/>
                    </a:ext>
                  </a:extLst>
                </p14:cNvPr>
                <p14:cNvContentPartPr/>
                <p14:nvPr/>
              </p14:nvContentPartPr>
              <p14:xfrm>
                <a:off x="2048357" y="2517956"/>
                <a:ext cx="145440" cy="243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7B290B-0E94-4D09-A246-994BE102EC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39717" y="2509316"/>
                  <a:ext cx="163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E4BC4E-C7F7-4219-B88D-4B509CED5CD8}"/>
                    </a:ext>
                  </a:extLst>
                </p14:cNvPr>
                <p14:cNvContentPartPr/>
                <p14:nvPr/>
              </p14:nvContentPartPr>
              <p14:xfrm>
                <a:off x="2216117" y="2588516"/>
                <a:ext cx="79920" cy="151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E4BC4E-C7F7-4219-B88D-4B509CED5C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07477" y="2579876"/>
                  <a:ext cx="97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4A908D-4CB0-4BBE-91B1-13B2F42624A9}"/>
                    </a:ext>
                  </a:extLst>
                </p14:cNvPr>
                <p14:cNvContentPartPr/>
                <p14:nvPr/>
              </p14:nvContentPartPr>
              <p14:xfrm>
                <a:off x="2337797" y="2540996"/>
                <a:ext cx="73800" cy="2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4A908D-4CB0-4BBE-91B1-13B2F42624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28797" y="2531996"/>
                  <a:ext cx="914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4B778D-F20C-4BDA-88BF-A3C0140F5494}"/>
              </a:ext>
            </a:extLst>
          </p:cNvPr>
          <p:cNvGrpSpPr/>
          <p:nvPr/>
        </p:nvGrpSpPr>
        <p:grpSpPr>
          <a:xfrm>
            <a:off x="2701397" y="2546036"/>
            <a:ext cx="412200" cy="176400"/>
            <a:chOff x="2701397" y="2546036"/>
            <a:chExt cx="41220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3824BD-F5FC-42BE-9A54-BC03C10C33DA}"/>
                    </a:ext>
                  </a:extLst>
                </p14:cNvPr>
                <p14:cNvContentPartPr/>
                <p14:nvPr/>
              </p14:nvContentPartPr>
              <p14:xfrm>
                <a:off x="2701397" y="2551796"/>
                <a:ext cx="147960" cy="163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3824BD-F5FC-42BE-9A54-BC03C10C33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2397" y="2543156"/>
                  <a:ext cx="165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C6672-B7EF-4FE8-9A71-3D64881C91A4}"/>
                    </a:ext>
                  </a:extLst>
                </p14:cNvPr>
                <p14:cNvContentPartPr/>
                <p14:nvPr/>
              </p14:nvContentPartPr>
              <p14:xfrm>
                <a:off x="2976437" y="2546036"/>
                <a:ext cx="137160" cy="176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C6672-B7EF-4FE8-9A71-3D64881C91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7797" y="2537036"/>
                  <a:ext cx="15480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B35DA9-7397-4548-A33F-816D106D8AA7}"/>
                  </a:ext>
                </a:extLst>
              </p14:cNvPr>
              <p14:cNvContentPartPr/>
              <p14:nvPr/>
            </p14:nvContentPartPr>
            <p14:xfrm>
              <a:off x="3689597" y="2497796"/>
              <a:ext cx="141120" cy="204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B35DA9-7397-4548-A33F-816D106D8A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0957" y="2488796"/>
                <a:ext cx="158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154DEC-6FAF-4404-9655-B342AC1A9B9D}"/>
                  </a:ext>
                </a:extLst>
              </p14:cNvPr>
              <p14:cNvContentPartPr/>
              <p14:nvPr/>
            </p14:nvContentPartPr>
            <p14:xfrm>
              <a:off x="3987677" y="2498156"/>
              <a:ext cx="96480" cy="133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154DEC-6FAF-4404-9655-B342AC1A9B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79037" y="2489156"/>
                <a:ext cx="11412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7BF2609-1AF6-4E36-BD16-D23B97F882F9}"/>
              </a:ext>
            </a:extLst>
          </p:cNvPr>
          <p:cNvGrpSpPr/>
          <p:nvPr/>
        </p:nvGrpSpPr>
        <p:grpSpPr>
          <a:xfrm>
            <a:off x="4759517" y="2462156"/>
            <a:ext cx="217080" cy="164160"/>
            <a:chOff x="4759517" y="2462156"/>
            <a:chExt cx="21708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122E91-89D6-4F7D-B076-398A6C9C7DCA}"/>
                    </a:ext>
                  </a:extLst>
                </p14:cNvPr>
                <p14:cNvContentPartPr/>
                <p14:nvPr/>
              </p14:nvContentPartPr>
              <p14:xfrm>
                <a:off x="4759517" y="2470076"/>
                <a:ext cx="20520" cy="15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122E91-89D6-4F7D-B076-398A6C9C7D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0517" y="2461436"/>
                  <a:ext cx="38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42AE0F-AC01-45FE-ADB3-B54966A03354}"/>
                    </a:ext>
                  </a:extLst>
                </p14:cNvPr>
                <p14:cNvContentPartPr/>
                <p14:nvPr/>
              </p14:nvContentPartPr>
              <p14:xfrm>
                <a:off x="4889477" y="2462156"/>
                <a:ext cx="87120" cy="13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42AE0F-AC01-45FE-ADB3-B54966A033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80837" y="2453516"/>
                  <a:ext cx="10476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08F746-0B7F-4373-8265-5F23A61D5133}"/>
              </a:ext>
            </a:extLst>
          </p:cNvPr>
          <p:cNvGrpSpPr/>
          <p:nvPr/>
        </p:nvGrpSpPr>
        <p:grpSpPr>
          <a:xfrm>
            <a:off x="5375477" y="2443436"/>
            <a:ext cx="287640" cy="176760"/>
            <a:chOff x="5375477" y="2443436"/>
            <a:chExt cx="28764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D502F5-7A83-43AC-9263-52740FD7736B}"/>
                    </a:ext>
                  </a:extLst>
                </p14:cNvPr>
                <p14:cNvContentPartPr/>
                <p14:nvPr/>
              </p14:nvContentPartPr>
              <p14:xfrm>
                <a:off x="5375477" y="2443436"/>
                <a:ext cx="7200" cy="154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D502F5-7A83-43AC-9263-52740FD77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6837" y="2434436"/>
                  <a:ext cx="24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3982C6-1DA7-4AED-A27D-7A7E55A28ABE}"/>
                    </a:ext>
                  </a:extLst>
                </p14:cNvPr>
                <p14:cNvContentPartPr/>
                <p14:nvPr/>
              </p14:nvContentPartPr>
              <p14:xfrm>
                <a:off x="5509037" y="2451356"/>
                <a:ext cx="154080" cy="168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3982C6-1DA7-4AED-A27D-7A7E55A28A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00397" y="2442356"/>
                  <a:ext cx="17172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7B0A01-8191-420D-B40A-6328BF4DC73E}"/>
                  </a:ext>
                </a:extLst>
              </p14:cNvPr>
              <p14:cNvContentPartPr/>
              <p14:nvPr/>
            </p14:nvContentPartPr>
            <p14:xfrm>
              <a:off x="6015917" y="2431556"/>
              <a:ext cx="26640" cy="145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7B0A01-8191-420D-B40A-6328BF4DC7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7277" y="2422916"/>
                <a:ext cx="442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9349E2-49BC-4753-82C5-3594E589D7AD}"/>
                  </a:ext>
                </a:extLst>
              </p14:cNvPr>
              <p14:cNvContentPartPr/>
              <p14:nvPr/>
            </p14:nvContentPartPr>
            <p14:xfrm>
              <a:off x="6182237" y="2411036"/>
              <a:ext cx="101880" cy="18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9349E2-49BC-4753-82C5-3594E589D7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73237" y="2402396"/>
                <a:ext cx="11952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D79DD92-702E-4006-BBFF-62A5564546AF}"/>
              </a:ext>
            </a:extLst>
          </p:cNvPr>
          <p:cNvGrpSpPr/>
          <p:nvPr/>
        </p:nvGrpSpPr>
        <p:grpSpPr>
          <a:xfrm>
            <a:off x="6662837" y="2401676"/>
            <a:ext cx="457560" cy="161280"/>
            <a:chOff x="6662837" y="2401676"/>
            <a:chExt cx="45756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9FFDBD-756D-448B-914B-59A4709B6632}"/>
                    </a:ext>
                  </a:extLst>
                </p14:cNvPr>
                <p14:cNvContentPartPr/>
                <p14:nvPr/>
              </p14:nvContentPartPr>
              <p14:xfrm>
                <a:off x="6662837" y="2423276"/>
                <a:ext cx="159480" cy="13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9FFDBD-756D-448B-914B-59A4709B66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3837" y="2414276"/>
                  <a:ext cx="177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91212C-12E0-4274-8235-BACC3AB79603}"/>
                    </a:ext>
                  </a:extLst>
                </p14:cNvPr>
                <p14:cNvContentPartPr/>
                <p14:nvPr/>
              </p14:nvContentPartPr>
              <p14:xfrm>
                <a:off x="6954797" y="2401676"/>
                <a:ext cx="131040" cy="142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91212C-12E0-4274-8235-BACC3AB796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45797" y="2392676"/>
                  <a:ext cx="148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D56B15-6DCD-43F7-A390-FB5D5F953EE2}"/>
                    </a:ext>
                  </a:extLst>
                </p14:cNvPr>
                <p14:cNvContentPartPr/>
                <p14:nvPr/>
              </p14:nvContentPartPr>
              <p14:xfrm>
                <a:off x="7015997" y="2474036"/>
                <a:ext cx="104400" cy="14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D56B15-6DCD-43F7-A390-FB5D5F953E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06997" y="2465396"/>
                  <a:ext cx="1220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59C71D-DF90-4681-B674-DA568FE50FC2}"/>
                  </a:ext>
                </a:extLst>
              </p14:cNvPr>
              <p14:cNvContentPartPr/>
              <p14:nvPr/>
            </p14:nvContentPartPr>
            <p14:xfrm>
              <a:off x="7488317" y="2375756"/>
              <a:ext cx="192960" cy="142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59C71D-DF90-4681-B674-DA568FE50F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79677" y="2366756"/>
                <a:ext cx="2106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16D212-5FD2-40BC-AB65-6E446AC36C90}"/>
                  </a:ext>
                </a:extLst>
              </p14:cNvPr>
              <p14:cNvContentPartPr/>
              <p14:nvPr/>
            </p14:nvContentPartPr>
            <p14:xfrm>
              <a:off x="7841837" y="2394116"/>
              <a:ext cx="128160" cy="222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16D212-5FD2-40BC-AB65-6E446AC36C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32837" y="2385116"/>
                <a:ext cx="145800" cy="2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5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45161"/>
            <a:ext cx="7416824" cy="418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Now again gap value will be calculated .</a:t>
            </a: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new gap value is 1. And again the same procedure will be continued . </a:t>
            </a:r>
          </a:p>
          <a:p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EC23F8A-4E31-40CC-9315-EE0D1C148A85}"/>
              </a:ext>
            </a:extLst>
          </p:cNvPr>
          <p:cNvSpPr/>
          <p:nvPr/>
        </p:nvSpPr>
        <p:spPr>
          <a:xfrm>
            <a:off x="4067944" y="3639208"/>
            <a:ext cx="3096344" cy="1728192"/>
          </a:xfrm>
          <a:prstGeom prst="wedgeEllipseCallout">
            <a:avLst>
              <a:gd name="adj1" fmla="val -63104"/>
              <a:gd name="adj2" fmla="val -87699"/>
            </a:avLst>
          </a:prstGeom>
          <a:solidFill>
            <a:srgbClr val="00B050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Assignment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192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45161"/>
            <a:ext cx="7416824" cy="468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Now again gap value will be calculated .</a:t>
            </a: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new gap value is 1. And again the same procedure will be continued . And finally the sorted array looks as given below with 7(seven) number of swap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8A70CD-4A38-4267-9FFD-4908A332C264}"/>
              </a:ext>
            </a:extLst>
          </p:cNvPr>
          <p:cNvGrpSpPr/>
          <p:nvPr/>
        </p:nvGrpSpPr>
        <p:grpSpPr>
          <a:xfrm>
            <a:off x="1770055" y="3717032"/>
            <a:ext cx="5603889" cy="514027"/>
            <a:chOff x="1691680" y="1762845"/>
            <a:chExt cx="5603889" cy="51402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368504E-04F1-4C63-B5ED-01B4194C14B8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1B91FF-3B36-472C-B814-BF12AC669C74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B10EFC-A15E-4CD7-9237-AD3A60A6DA1D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E3FCCE-A2CF-46FE-B6A1-D9CD83EC1936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7A53BE-3294-47B2-AAD0-62AA46344BEC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54615A-18E9-42BD-B39E-513F113071CF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E328E8-1833-4EFC-81D1-879F93E24519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23EAEE-5777-4C95-81FF-B4CB565582C9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6138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1963" y="1087934"/>
                <a:ext cx="7416824" cy="4682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u="sng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Analysis: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Shell sort is efficient for medium size lists.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bigger list, this algorithm is not the best choice.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But it is the fastest of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sorting algorithm.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best case in shell sort is when the array is already sorted in the right order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worst case time complexity is based on the gap sequence. That’s why  various scientist give their gap intervals. They are:</a:t>
                </a:r>
              </a:p>
              <a:p>
                <a:pPr lvl="1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Donald Shell give the gap interval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Knuth give the gap interval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𝑔𝑎𝑝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𝑔𝑎𝑝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∗3+1  ⟹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Hibbard give the gap interval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>
                  <a:buClr>
                    <a:srgbClr val="000000"/>
                  </a:buClr>
                  <a:buFont typeface="+mj-lt"/>
                  <a:buAutoNum type="arabicPeriod"/>
                </a:pPr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1963" y="1087934"/>
                <a:ext cx="7416824" cy="4682132"/>
              </a:xfrm>
              <a:prstGeom prst="rect">
                <a:avLst/>
              </a:prstGeom>
              <a:blipFill>
                <a:blip r:embed="rId2"/>
                <a:stretch>
                  <a:fillRect l="-1727" t="-1300" r="-34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21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1963" y="1087934"/>
                <a:ext cx="7416824" cy="4682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u="sng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Analysis:</a:t>
                </a:r>
              </a:p>
              <a:p>
                <a:pPr marL="0" lvl="1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General </a:t>
                </a:r>
              </a:p>
              <a:p>
                <a:pPr marL="342900" lvl="1" indent="-342900" algn="just">
                  <a:spcBef>
                    <a:spcPts val="0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Shell sort is an unstable sorting algorithm because this algorithm does not examine the elements lying in between the intervals.</a:t>
                </a: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Worst Case Complexity: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less than or equal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float between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Best Case Complexity: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 the array is already sorted, the total number of comparisons for each interval (or increment) is equal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i.e. the size of the array.</a:t>
                </a:r>
              </a:p>
              <a:p>
                <a:pPr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Case Complexity: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is around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1.25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(Remark: Accurate model not yet been discovered)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1963" y="1087934"/>
                <a:ext cx="7416824" cy="4682132"/>
              </a:xfrm>
              <a:prstGeom prst="rect">
                <a:avLst/>
              </a:prstGeom>
              <a:blipFill>
                <a:blip r:embed="rId2"/>
                <a:stretch>
                  <a:fillRect l="-1727" t="-1300" r="-822" b="-52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6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Shell sort improves on the efficiency of  insertion sort by quickly shifting values to  their destination.</a:t>
            </a:r>
          </a:p>
          <a:p>
            <a:pPr algn="just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algorithm tries to decreases the distance between comparisons (i.e. gap) as the sorting algorithm runs  and reach to its last phase where, the adjacent  elements are compared only.</a:t>
            </a:r>
          </a:p>
          <a:p>
            <a:pPr algn="just"/>
            <a:endParaRPr lang="en-US" sz="2800" b="0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800" b="0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95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800" b="0" i="0" u="none" strike="noStrike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distance of comparisons (i.e. gap) is maintained by the following methods: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divide by 2(Two) [Designed by </a:t>
                </a:r>
                <a:r>
                  <a:rPr lang="en-US" b="0" i="0" u="none" strike="noStrike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Donaled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Shell)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Knuth Method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𝑔𝑎𝑝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𝑔𝑎𝑝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∗3+1)</m:t>
                    </m:r>
                  </m:oMath>
                </a14:m>
                <a:endParaRPr lang="en-US" b="0" i="0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1445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𝑖𝑛𝑖𝑡𝑖𝑎𝑙𝑙𝑦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𝑔𝑎𝑝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lang="en-US" sz="2800" b="0" i="0" dirty="0">
                  <a:solidFill>
                    <a:srgbClr val="7030A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607" t="-1481" r="-1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45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800" b="0" i="0" u="none" strike="noStrike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Let’s execute an example with the help of Knuth’s gap method on the following array.</a:t>
                </a:r>
              </a:p>
              <a:p>
                <a:pPr marL="0" indent="0" algn="ctr">
                  <a:buNone/>
                </a:pPr>
                <a:endParaRPr lang="en-US" sz="2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the beginning the gap is initialized as 1</a:t>
                </a:r>
              </a:p>
              <a:p>
                <a:pPr algn="just"/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the new gap value  for iteration 1 is calculated as follows: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𝑔𝑎𝑝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𝑔𝑎𝑝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∗3+1</m:t>
                      </m:r>
                    </m:oMath>
                  </m:oMathPara>
                </a14:m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=1∗3+1=4</m:t>
                      </m:r>
                    </m:oMath>
                  </m:oMathPara>
                </a14:m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607" t="-1481" r="-1692" b="-11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4A2DF3C-65F4-4E54-83B9-FA724256BE7C}"/>
              </a:ext>
            </a:extLst>
          </p:cNvPr>
          <p:cNvGrpSpPr/>
          <p:nvPr/>
        </p:nvGrpSpPr>
        <p:grpSpPr>
          <a:xfrm>
            <a:off x="1770055" y="2564904"/>
            <a:ext cx="5603889" cy="514027"/>
            <a:chOff x="1691680" y="1762845"/>
            <a:chExt cx="5603889" cy="5140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AFD205-FE48-4D1C-86DF-A6634055CE15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037107-6263-4996-A247-7656E4240277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D10F9-2988-4286-9A36-711B6AA779A1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B8C3D9-BE87-42F0-BE08-70DB730783D8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2C81EE-7F5E-4261-9A30-4FF1228B16FA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6ADEA7-E36A-4F23-9C33-F3B114DB6E0F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4C7C6B-8567-440E-92A9-401F1D4ED92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F97745-40E9-44B8-81C2-54D5386149C1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999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691680" y="1762845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</p:grp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0B6B3C03-7D8E-4729-B175-D7199674AA2C}"/>
              </a:ext>
            </a:extLst>
          </p:cNvPr>
          <p:cNvGrpSpPr/>
          <p:nvPr/>
        </p:nvGrpSpPr>
        <p:grpSpPr>
          <a:xfrm>
            <a:off x="1915743" y="2276271"/>
            <a:ext cx="2944289" cy="799040"/>
            <a:chOff x="1915743" y="2276271"/>
            <a:chExt cx="2944289" cy="799040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0FA99BEF-2246-40D7-A9F7-EBE9C7352B2F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59F9623-265D-44E9-8B80-FB880C94DFFE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3AAFAD-4F7C-4CCE-87E1-858B15FBB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EBF6F6-39E8-4D77-BAF6-CBB909DD55A2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1" name="TextBox 71680">
              <a:extLst>
                <a:ext uri="{FF2B5EF4-FFF2-40B4-BE49-F238E27FC236}">
                  <a16:creationId xmlns:a16="http://schemas.microsoft.com/office/drawing/2014/main" id="{6A19A921-CC47-4ECA-85D9-C70E5DE8988D}"/>
                </a:ext>
              </a:extLst>
            </p:cNvPr>
            <p:cNvSpPr txBox="1"/>
            <p:nvPr/>
          </p:nvSpPr>
          <p:spPr>
            <a:xfrm>
              <a:off x="1915743" y="270597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swap</a:t>
              </a:r>
              <a:endParaRPr lang="en-IN" dirty="0"/>
            </a:p>
          </p:txBody>
        </p:sp>
      </p:grpSp>
      <p:sp>
        <p:nvSpPr>
          <p:cNvPr id="71684" name="TextBox 71683">
            <a:extLst>
              <a:ext uri="{FF2B5EF4-FFF2-40B4-BE49-F238E27FC236}">
                <a16:creationId xmlns:a16="http://schemas.microsoft.com/office/drawing/2014/main" id="{9DCA8B33-8C5E-4D0B-8769-D5DB443D1E90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Swap count =0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9CADBD-45DE-4365-9DD6-0CE1A1874A13}"/>
              </a:ext>
            </a:extLst>
          </p:cNvPr>
          <p:cNvCxnSpPr/>
          <p:nvPr/>
        </p:nvCxnSpPr>
        <p:spPr>
          <a:xfrm>
            <a:off x="4875904" y="1473871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691680" y="1762845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</p:grp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0B6B3C03-7D8E-4729-B175-D7199674AA2C}"/>
              </a:ext>
            </a:extLst>
          </p:cNvPr>
          <p:cNvGrpSpPr/>
          <p:nvPr/>
        </p:nvGrpSpPr>
        <p:grpSpPr>
          <a:xfrm>
            <a:off x="1915743" y="2276271"/>
            <a:ext cx="2944289" cy="799040"/>
            <a:chOff x="1915743" y="2276271"/>
            <a:chExt cx="2944289" cy="799040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0FA99BEF-2246-40D7-A9F7-EBE9C7352B2F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59F9623-265D-44E9-8B80-FB880C94DFFE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3AAFAD-4F7C-4CCE-87E1-858B15FBB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EBF6F6-39E8-4D77-BAF6-CBB909DD55A2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1" name="TextBox 71680">
              <a:extLst>
                <a:ext uri="{FF2B5EF4-FFF2-40B4-BE49-F238E27FC236}">
                  <a16:creationId xmlns:a16="http://schemas.microsoft.com/office/drawing/2014/main" id="{6A19A921-CC47-4ECA-85D9-C70E5DE8988D}"/>
                </a:ext>
              </a:extLst>
            </p:cNvPr>
            <p:cNvSpPr txBox="1"/>
            <p:nvPr/>
          </p:nvSpPr>
          <p:spPr>
            <a:xfrm>
              <a:off x="1915743" y="270597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Swap </a:t>
              </a:r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9C935A4-892F-4D37-91B2-2478A9E4AAAE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BC9092-3C02-4ACF-94D2-482BB5301463}"/>
              </a:ext>
            </a:extLst>
          </p:cNvPr>
          <p:cNvCxnSpPr/>
          <p:nvPr/>
        </p:nvCxnSpPr>
        <p:spPr>
          <a:xfrm>
            <a:off x="4875904" y="1473871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8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Shell Sort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9FFF4-A6E6-46A2-A7BF-7B5902090785}"/>
              </a:ext>
            </a:extLst>
          </p:cNvPr>
          <p:cNvGrpSpPr/>
          <p:nvPr/>
        </p:nvGrpSpPr>
        <p:grpSpPr>
          <a:xfrm>
            <a:off x="1691680" y="1762845"/>
            <a:ext cx="5603889" cy="514027"/>
            <a:chOff x="1691680" y="1762845"/>
            <a:chExt cx="5603889" cy="5140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B96D25-1CFF-406B-91F8-EB779A6F51EF}"/>
                </a:ext>
              </a:extLst>
            </p:cNvPr>
            <p:cNvSpPr/>
            <p:nvPr/>
          </p:nvSpPr>
          <p:spPr>
            <a:xfrm>
              <a:off x="1691680" y="1772816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</a:t>
              </a:r>
              <a:endParaRPr lang="en-IN" sz="16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E8AEAE-091E-4E83-AB01-488ED9749C09}"/>
                </a:ext>
              </a:extLst>
            </p:cNvPr>
            <p:cNvSpPr/>
            <p:nvPr/>
          </p:nvSpPr>
          <p:spPr>
            <a:xfrm>
              <a:off x="3150509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899191-FB8E-452D-A75F-46AE9154E3C7}"/>
                </a:ext>
              </a:extLst>
            </p:cNvPr>
            <p:cNvSpPr/>
            <p:nvPr/>
          </p:nvSpPr>
          <p:spPr>
            <a:xfrm>
              <a:off x="2419799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33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175BA7-67FB-4782-B879-EB72D4917E0E}"/>
                </a:ext>
              </a:extLst>
            </p:cNvPr>
            <p:cNvSpPr/>
            <p:nvPr/>
          </p:nvSpPr>
          <p:spPr>
            <a:xfrm>
              <a:off x="3848865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  <a:endParaRPr lang="en-IN" sz="1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8A45AD-5B7C-4A17-B0CA-8C6586AA215D}"/>
                </a:ext>
              </a:extLst>
            </p:cNvPr>
            <p:cNvSpPr/>
            <p:nvPr/>
          </p:nvSpPr>
          <p:spPr>
            <a:xfrm>
              <a:off x="4572000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35</a:t>
              </a:r>
              <a:endParaRPr lang="en-IN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270D80-35C3-4FA4-8EC1-15A3CCF8DEF3}"/>
                </a:ext>
              </a:extLst>
            </p:cNvPr>
            <p:cNvSpPr/>
            <p:nvPr/>
          </p:nvSpPr>
          <p:spPr>
            <a:xfrm>
              <a:off x="5266611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19</a:t>
              </a:r>
              <a:endParaRPr lang="en-IN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4B40F-50CA-4357-8F3E-45184E964471}"/>
                </a:ext>
              </a:extLst>
            </p:cNvPr>
            <p:cNvSpPr/>
            <p:nvPr/>
          </p:nvSpPr>
          <p:spPr>
            <a:xfrm>
              <a:off x="6719505" y="177221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44</a:t>
              </a:r>
              <a:endParaRPr lang="en-IN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9947EE-4E85-4844-AAF8-F5CA2965B956}"/>
                </a:ext>
              </a:extLst>
            </p:cNvPr>
            <p:cNvSpPr/>
            <p:nvPr/>
          </p:nvSpPr>
          <p:spPr>
            <a:xfrm>
              <a:off x="5989746" y="1762845"/>
              <a:ext cx="576064" cy="5040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  <a:endParaRPr lang="en-IN" sz="1600" dirty="0"/>
            </a:p>
          </p:txBody>
        </p:sp>
      </p:grp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0B6B3C03-7D8E-4729-B175-D7199674AA2C}"/>
              </a:ext>
            </a:extLst>
          </p:cNvPr>
          <p:cNvGrpSpPr/>
          <p:nvPr/>
        </p:nvGrpSpPr>
        <p:grpSpPr>
          <a:xfrm>
            <a:off x="2656601" y="2253410"/>
            <a:ext cx="2912304" cy="809472"/>
            <a:chOff x="1947728" y="2276271"/>
            <a:chExt cx="2912304" cy="809472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0FA99BEF-2246-40D7-A9F7-EBE9C7352B2F}"/>
                </a:ext>
              </a:extLst>
            </p:cNvPr>
            <p:cNvGrpSpPr/>
            <p:nvPr/>
          </p:nvGrpSpPr>
          <p:grpSpPr>
            <a:xfrm>
              <a:off x="1979712" y="2276271"/>
              <a:ext cx="2880320" cy="432649"/>
              <a:chOff x="1979712" y="2276271"/>
              <a:chExt cx="2880320" cy="43264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59F9623-265D-44E9-8B80-FB880C94DFFE}"/>
                  </a:ext>
                </a:extLst>
              </p:cNvPr>
              <p:cNvCxnSpPr/>
              <p:nvPr/>
            </p:nvCxnSpPr>
            <p:spPr>
              <a:xfrm>
                <a:off x="197971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3AAFAD-4F7C-4CCE-87E1-858B15FBB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2708920"/>
                <a:ext cx="28803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EBF6F6-39E8-4D77-BAF6-CBB909DD55A2}"/>
                  </a:ext>
                </a:extLst>
              </p:cNvPr>
              <p:cNvCxnSpPr/>
              <p:nvPr/>
            </p:nvCxnSpPr>
            <p:spPr>
              <a:xfrm flipV="1">
                <a:off x="4860032" y="2276271"/>
                <a:ext cx="0" cy="432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1" name="TextBox 71680">
              <a:extLst>
                <a:ext uri="{FF2B5EF4-FFF2-40B4-BE49-F238E27FC236}">
                  <a16:creationId xmlns:a16="http://schemas.microsoft.com/office/drawing/2014/main" id="{6A19A921-CC47-4ECA-85D9-C70E5DE8988D}"/>
                </a:ext>
              </a:extLst>
            </p:cNvPr>
            <p:cNvSpPr txBox="1"/>
            <p:nvPr/>
          </p:nvSpPr>
          <p:spPr>
            <a:xfrm>
              <a:off x="1947728" y="2716411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swap</a:t>
              </a:r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01F5052-5E83-4CD7-85DE-1F2B9A151964}"/>
              </a:ext>
            </a:extLst>
          </p:cNvPr>
          <p:cNvSpPr txBox="1"/>
          <p:nvPr/>
        </p:nvSpPr>
        <p:spPr>
          <a:xfrm>
            <a:off x="655603" y="11757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Swap count =1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7D2EF2-EB54-4F2D-8B7A-1FDFBDAA5B2E}"/>
              </a:ext>
            </a:extLst>
          </p:cNvPr>
          <p:cNvCxnSpPr/>
          <p:nvPr/>
        </p:nvCxnSpPr>
        <p:spPr>
          <a:xfrm>
            <a:off x="5568905" y="1473871"/>
            <a:ext cx="0" cy="288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99519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2069</TotalTime>
  <Words>1603</Words>
  <Application>Microsoft Office PowerPoint</Application>
  <PresentationFormat>On-screen Show (4:3)</PresentationFormat>
  <Paragraphs>490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Cambria</vt:lpstr>
      <vt:lpstr>Cambria Math</vt:lpstr>
      <vt:lpstr>Tahoma</vt:lpstr>
      <vt:lpstr>10069045</vt:lpstr>
      <vt:lpstr>Equation</vt:lpstr>
      <vt:lpstr>Algorithm Analysis and Design   Linear Time Sorting  (Shell Sort)</vt:lpstr>
      <vt:lpstr>Overview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PowerPoint Presentation</vt:lpstr>
      <vt:lpstr>Shell Sort</vt:lpstr>
      <vt:lpstr>Shell Sort</vt:lpstr>
      <vt:lpstr>Shell Sort</vt:lpstr>
      <vt:lpstr>Shell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124</cp:revision>
  <dcterms:created xsi:type="dcterms:W3CDTF">2008-04-22T09:26:06Z</dcterms:created>
  <dcterms:modified xsi:type="dcterms:W3CDTF">2020-10-05T04:40:36Z</dcterms:modified>
</cp:coreProperties>
</file>