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95" r:id="rId29"/>
    <p:sldId id="296" r:id="rId30"/>
    <p:sldId id="297" r:id="rId31"/>
    <p:sldId id="298" r:id="rId32"/>
    <p:sldId id="299" r:id="rId33"/>
    <p:sldId id="300" r:id="rId34"/>
    <p:sldId id="30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8FC9D-2403-440D-BF86-7D18252C7660}" type="datetimeFigureOut">
              <a:rPr lang="en-US" smtClean="0"/>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5DBE7-3A0B-4593-85C8-1D0801EF30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41987"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1203"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2227"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3251"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4275"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5299"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6323"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7347"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8371"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9395"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60419"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43011"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61443"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62467"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63491"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44035"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idx="4294967295"/>
          </p:nvPr>
        </p:nvSpPr>
        <p:spPr bwMode="auto">
          <a:xfrm>
            <a:off x="3884613" y="8685213"/>
            <a:ext cx="2971800" cy="457200"/>
          </a:xfrm>
          <a:prstGeom prst="rect">
            <a:avLst/>
          </a:prstGeom>
          <a:noFill/>
          <a:ln>
            <a:round/>
            <a:headEnd/>
            <a:tailEnd/>
          </a:ln>
        </p:spPr>
        <p:txBody>
          <a:bodyPr/>
          <a:lstStyle/>
          <a:p>
            <a:fld id="{3B500029-1022-4AF6-BBC3-BF13D2F1EB43}" type="slidenum">
              <a:rPr lang="en-US" altLang="en-US"/>
              <a:pPr/>
              <a:t>4</a:t>
            </a:fld>
            <a:endParaRPr lang="en-US" altLang="en-US"/>
          </a:p>
        </p:txBody>
      </p:sp>
      <p:sp>
        <p:nvSpPr>
          <p:cNvPr id="45059"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C1D06A9-1ECD-4C36-8DD7-EDA697429716}" type="slidenum">
              <a:rPr lang="en-US" altLang="en-US" sz="1200">
                <a:solidFill>
                  <a:srgbClr val="000000"/>
                </a:solidFill>
                <a:ea typeface="DejaVu Sans" charset="0"/>
                <a:cs typeface="DejaVu Sans"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altLang="en-US" sz="1200">
              <a:solidFill>
                <a:srgbClr val="000000"/>
              </a:solidFill>
              <a:ea typeface="DejaVu Sans" charset="0"/>
              <a:cs typeface="DejaVu Sans" charset="0"/>
            </a:endParaRPr>
          </a:p>
        </p:txBody>
      </p:sp>
      <p:sp>
        <p:nvSpPr>
          <p:cNvPr id="45060"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5061" name="Text Box 3"/>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5062" name="Text Box 4"/>
          <p:cNvSpPr txBox="1">
            <a:spLocks noChangeArrowheads="1"/>
          </p:cNvSpPr>
          <p:nvPr/>
        </p:nvSpPr>
        <p:spPr bwMode="auto">
          <a:xfrm>
            <a:off x="3886200" y="0"/>
            <a:ext cx="2971800" cy="457200"/>
          </a:xfrm>
          <a:prstGeom prst="rect">
            <a:avLst/>
          </a:prstGeom>
          <a:noFill/>
          <a:ln w="9525">
            <a:noFill/>
            <a:round/>
            <a:headEnd/>
            <a:tailEnd/>
          </a:ln>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5063" name="Rectangle 5"/>
          <p:cNvSpPr>
            <a:spLocks noChangeArrowheads="1" noTextEdit="1"/>
          </p:cNvSpPr>
          <p:nvPr>
            <p:ph type="sldImg"/>
          </p:nvPr>
        </p:nvSpPr>
        <p:spPr>
          <a:xfrm>
            <a:off x="3363913" y="2366963"/>
            <a:ext cx="1587" cy="1587"/>
          </a:xfrm>
        </p:spPr>
      </p:sp>
      <p:sp>
        <p:nvSpPr>
          <p:cNvPr id="45064" name="Text Box 6"/>
          <p:cNvSpPr txBox="1">
            <a:spLocks noChangeArrowheads="1"/>
          </p:cNvSpPr>
          <p:nvPr/>
        </p:nvSpPr>
        <p:spPr bwMode="auto">
          <a:xfrm>
            <a:off x="914400" y="4343400"/>
            <a:ext cx="5029200" cy="4114800"/>
          </a:xfrm>
          <a:prstGeom prst="rect">
            <a:avLst/>
          </a:prstGeom>
          <a:noFill/>
          <a:ln w="9525">
            <a:noFill/>
            <a:round/>
            <a:headEnd/>
            <a:tailEnd/>
          </a:ln>
        </p:spPr>
        <p:txBody>
          <a:bodyPr wrap="none" anchor="ct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4294967295"/>
          </p:nvPr>
        </p:nvSpPr>
        <p:spPr bwMode="auto">
          <a:xfrm>
            <a:off x="3884613" y="8685213"/>
            <a:ext cx="2971800" cy="457200"/>
          </a:xfrm>
          <a:prstGeom prst="rect">
            <a:avLst/>
          </a:prstGeom>
          <a:noFill/>
          <a:ln>
            <a:round/>
            <a:headEnd/>
            <a:tailEnd/>
          </a:ln>
        </p:spPr>
        <p:txBody>
          <a:bodyPr/>
          <a:lstStyle/>
          <a:p>
            <a:fld id="{87086117-1A6C-4A1B-8A66-D446867793DB}" type="slidenum">
              <a:rPr lang="en-US" altLang="en-US"/>
              <a:pPr/>
              <a:t>5</a:t>
            </a:fld>
            <a:endParaRPr lang="en-US" altLang="en-US"/>
          </a:p>
        </p:txBody>
      </p:sp>
      <p:sp>
        <p:nvSpPr>
          <p:cNvPr id="46083"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6E90174-C74F-49BE-A66E-CF994240A3F8}" type="slidenum">
              <a:rPr lang="en-US" altLang="en-US" sz="1200">
                <a:solidFill>
                  <a:srgbClr val="000000"/>
                </a:solidFill>
                <a:ea typeface="DejaVu Sans" charset="0"/>
                <a:cs typeface="DejaVu Sans"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altLang="en-US" sz="1200">
              <a:solidFill>
                <a:srgbClr val="000000"/>
              </a:solidFill>
              <a:ea typeface="DejaVu Sans" charset="0"/>
              <a:cs typeface="DejaVu Sans" charset="0"/>
            </a:endParaRPr>
          </a:p>
        </p:txBody>
      </p:sp>
      <p:sp>
        <p:nvSpPr>
          <p:cNvPr id="46084"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6085" name="Text Box 3"/>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6086" name="Text Box 4"/>
          <p:cNvSpPr txBox="1">
            <a:spLocks noChangeArrowheads="1"/>
          </p:cNvSpPr>
          <p:nvPr/>
        </p:nvSpPr>
        <p:spPr bwMode="auto">
          <a:xfrm>
            <a:off x="3886200" y="0"/>
            <a:ext cx="2971800" cy="457200"/>
          </a:xfrm>
          <a:prstGeom prst="rect">
            <a:avLst/>
          </a:prstGeom>
          <a:noFill/>
          <a:ln w="9525">
            <a:noFill/>
            <a:round/>
            <a:headEnd/>
            <a:tailEnd/>
          </a:ln>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6087" name="Rectangle 5"/>
          <p:cNvSpPr>
            <a:spLocks noChangeArrowheads="1" noTextEdit="1"/>
          </p:cNvSpPr>
          <p:nvPr>
            <p:ph type="sldImg"/>
          </p:nvPr>
        </p:nvSpPr>
        <p:spPr>
          <a:xfrm>
            <a:off x="3363913" y="2366963"/>
            <a:ext cx="1587" cy="1587"/>
          </a:xfrm>
        </p:spPr>
      </p:sp>
      <p:sp>
        <p:nvSpPr>
          <p:cNvPr id="46088" name="Text Box 6"/>
          <p:cNvSpPr txBox="1">
            <a:spLocks noChangeArrowheads="1"/>
          </p:cNvSpPr>
          <p:nvPr/>
        </p:nvSpPr>
        <p:spPr bwMode="auto">
          <a:xfrm>
            <a:off x="914400" y="4343400"/>
            <a:ext cx="5029200" cy="4114800"/>
          </a:xfrm>
          <a:prstGeom prst="rect">
            <a:avLst/>
          </a:prstGeom>
          <a:solidFill>
            <a:srgbClr val="FFFFFF"/>
          </a:solidFill>
          <a:ln w="9360" cap="sq">
            <a:solidFill>
              <a:srgbClr val="000000"/>
            </a:solidFill>
            <a:miter lim="800000"/>
            <a:headEnd/>
            <a:tailEnd/>
          </a:ln>
        </p:spPr>
        <p:txBody>
          <a:bodyPr wrap="none" anchor="ct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4294967295"/>
          </p:nvPr>
        </p:nvSpPr>
        <p:spPr bwMode="auto">
          <a:xfrm>
            <a:off x="3884613" y="8685213"/>
            <a:ext cx="2971800" cy="457200"/>
          </a:xfrm>
          <a:prstGeom prst="rect">
            <a:avLst/>
          </a:prstGeom>
          <a:noFill/>
          <a:ln>
            <a:round/>
            <a:headEnd/>
            <a:tailEnd/>
          </a:ln>
        </p:spPr>
        <p:txBody>
          <a:bodyPr/>
          <a:lstStyle/>
          <a:p>
            <a:fld id="{B86155C4-0970-4B64-A9C2-02B7DD10000D}" type="slidenum">
              <a:rPr lang="en-US" altLang="en-US"/>
              <a:pPr/>
              <a:t>6</a:t>
            </a:fld>
            <a:endParaRPr lang="en-US" altLang="en-US"/>
          </a:p>
        </p:txBody>
      </p:sp>
      <p:sp>
        <p:nvSpPr>
          <p:cNvPr id="47107" name="Text Box 1"/>
          <p:cNvSpPr txBox="1">
            <a:spLocks noChangeArrowheads="1"/>
          </p:cNvSpPr>
          <p:nvPr/>
        </p:nvSpPr>
        <p:spPr bwMode="auto">
          <a:xfrm>
            <a:off x="3886200" y="8686800"/>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671338A-FFB6-469B-A423-B993AA1A9D22}" type="slidenum">
              <a:rPr lang="en-US" altLang="en-US" sz="1200">
                <a:solidFill>
                  <a:srgbClr val="000000"/>
                </a:solidFill>
                <a:ea typeface="DejaVu Sans" charset="0"/>
                <a:cs typeface="DejaVu Sans" charset="0"/>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altLang="en-US" sz="1200">
              <a:solidFill>
                <a:srgbClr val="000000"/>
              </a:solidFill>
              <a:ea typeface="DejaVu Sans" charset="0"/>
              <a:cs typeface="DejaVu Sans" charset="0"/>
            </a:endParaRPr>
          </a:p>
        </p:txBody>
      </p:sp>
      <p:sp>
        <p:nvSpPr>
          <p:cNvPr id="47108" name="Text Box 2"/>
          <p:cNvSpPr txBox="1">
            <a:spLocks noChangeArrowheads="1"/>
          </p:cNvSpPr>
          <p:nvPr/>
        </p:nvSpPr>
        <p:spPr bwMode="auto">
          <a:xfrm>
            <a:off x="0" y="8686800"/>
            <a:ext cx="2971800" cy="457200"/>
          </a:xfrm>
          <a:prstGeom prst="rect">
            <a:avLst/>
          </a:prstGeom>
          <a:noFill/>
          <a:ln w="9525">
            <a:noFill/>
            <a:round/>
            <a:headEnd/>
            <a:tailEnd/>
          </a:ln>
        </p:spPr>
        <p:txBody>
          <a:bodyPr lIns="90000" tIns="46800" rIns="90000" bIns="46800" anchor="b"/>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7109" name="Text Box 3"/>
          <p:cNvSpPr txBox="1">
            <a:spLocks noChangeArrowheads="1"/>
          </p:cNvSpPr>
          <p:nvPr/>
        </p:nvSpPr>
        <p:spPr bwMode="auto">
          <a:xfrm>
            <a:off x="0" y="0"/>
            <a:ext cx="2971800" cy="457200"/>
          </a:xfrm>
          <a:prstGeom prst="rect">
            <a:avLst/>
          </a:prstGeom>
          <a:noFill/>
          <a:ln w="9525">
            <a:noFill/>
            <a:round/>
            <a:headEnd/>
            <a:tailEnd/>
          </a:ln>
        </p:spPr>
        <p:txBody>
          <a:bodyPr lIns="90000" tIns="46800" rIns="90000" bIns="468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7110" name="Text Box 4"/>
          <p:cNvSpPr txBox="1">
            <a:spLocks noChangeArrowheads="1"/>
          </p:cNvSpPr>
          <p:nvPr/>
        </p:nvSpPr>
        <p:spPr bwMode="auto">
          <a:xfrm>
            <a:off x="3886200" y="0"/>
            <a:ext cx="2971800" cy="457200"/>
          </a:xfrm>
          <a:prstGeom prst="rect">
            <a:avLst/>
          </a:prstGeom>
          <a:noFill/>
          <a:ln w="9525">
            <a:noFill/>
            <a:round/>
            <a:headEnd/>
            <a:tailEnd/>
          </a:ln>
        </p:spPr>
        <p:txBody>
          <a:bodyPr lIns="90000" tIns="46800" rIns="90000" bIns="46800"/>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a:solidFill>
                <a:srgbClr val="000000"/>
              </a:solidFill>
              <a:ea typeface="DejaVu Sans" charset="0"/>
              <a:cs typeface="DejaVu Sans" charset="0"/>
            </a:endParaRPr>
          </a:p>
        </p:txBody>
      </p:sp>
      <p:sp>
        <p:nvSpPr>
          <p:cNvPr id="47111" name="Rectangle 5"/>
          <p:cNvSpPr>
            <a:spLocks noChangeArrowheads="1" noTextEdit="1"/>
          </p:cNvSpPr>
          <p:nvPr>
            <p:ph type="sldImg"/>
          </p:nvPr>
        </p:nvSpPr>
        <p:spPr>
          <a:xfrm>
            <a:off x="3363913" y="2366963"/>
            <a:ext cx="1587" cy="1587"/>
          </a:xfrm>
        </p:spPr>
      </p:sp>
      <p:sp>
        <p:nvSpPr>
          <p:cNvPr id="47112" name="Text Box 6"/>
          <p:cNvSpPr txBox="1">
            <a:spLocks noChangeArrowheads="1"/>
          </p:cNvSpPr>
          <p:nvPr/>
        </p:nvSpPr>
        <p:spPr bwMode="auto">
          <a:xfrm>
            <a:off x="914400" y="4343400"/>
            <a:ext cx="5029200" cy="4114800"/>
          </a:xfrm>
          <a:prstGeom prst="rect">
            <a:avLst/>
          </a:prstGeom>
          <a:solidFill>
            <a:srgbClr val="FFFFFF"/>
          </a:solidFill>
          <a:ln w="9360" cap="sq">
            <a:solidFill>
              <a:srgbClr val="000000"/>
            </a:solidFill>
            <a:miter lim="800000"/>
            <a:headEnd/>
            <a:tailEnd/>
          </a:ln>
        </p:spPr>
        <p:txBody>
          <a:bodyPr wrap="none" anchor="ct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48131"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49155"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50179" name="Rectangle 2"/>
          <p:cNvSpPr>
            <a:spLocks noChangeArrowheads="1"/>
          </p:cNvSpPr>
          <p:nvPr>
            <p:ph type="body" idx="1"/>
          </p:nvPr>
        </p:nvSpPr>
        <p:spPr>
          <a:xfrm>
            <a:off x="685800" y="4343400"/>
            <a:ext cx="5486400" cy="4114800"/>
          </a:xfrm>
          <a:noFill/>
          <a:ln/>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E1A571-5BE1-46F0-8A45-C41109F478CA}"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1A571-5BE1-46F0-8A45-C41109F478CA}"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1A571-5BE1-46F0-8A45-C41109F478CA}"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E1A571-5BE1-46F0-8A45-C41109F478CA}"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E1A571-5BE1-46F0-8A45-C41109F478CA}"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E1A571-5BE1-46F0-8A45-C41109F478CA}"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E1A571-5BE1-46F0-8A45-C41109F478CA}"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E1A571-5BE1-46F0-8A45-C41109F478CA}"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1A571-5BE1-46F0-8A45-C41109F478CA}"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1A571-5BE1-46F0-8A45-C41109F478CA}"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E1A571-5BE1-46F0-8A45-C41109F478CA}"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1B4E6-C94D-4C0B-957B-1DFB181275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1A571-5BE1-46F0-8A45-C41109F478CA}" type="datetimeFigureOut">
              <a:rPr lang="en-US" smtClean="0"/>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1B4E6-C94D-4C0B-957B-1DFB181275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ctrTitle"/>
          </p:nvPr>
        </p:nvSpPr>
        <p:spPr/>
        <p:txBody>
          <a:bodyPr rtlCol="0">
            <a:normAutofit fontScale="90000"/>
          </a:bodyPr>
          <a:lstStyle/>
          <a:p>
            <a:pPr algn="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b="1" dirty="0" smtClean="0">
                <a:cs typeface="Times New Roman" pitchFamily="16" charset="0"/>
              </a:rPr>
              <a:t>Functional Dependencies and Normalization for Relational Databases</a:t>
            </a:r>
            <a:r>
              <a:rPr lang="en-IN" dirty="0" smtClean="0"/>
              <a:t> </a:t>
            </a:r>
            <a:r>
              <a:rPr lang="en-IN" dirty="0" smtClean="0">
                <a:cs typeface="Times New Roman" pitchFamily="16" charset="0"/>
              </a:rPr>
              <a:t> </a:t>
            </a:r>
            <a:br>
              <a:rPr lang="en-IN" dirty="0" smtClean="0">
                <a:cs typeface="Times New Roman" pitchFamily="16" charset="0"/>
              </a:rPr>
            </a:br>
            <a:endParaRPr lang="en-IN" dirty="0" smtClean="0">
              <a:cs typeface="Times New Roman" pitchFamily="16"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p:cNvPicPr>
            <a:picLocks noChangeAspect="1" noChangeArrowheads="1"/>
          </p:cNvPicPr>
          <p:nvPr/>
        </p:nvPicPr>
        <p:blipFill>
          <a:blip r:embed="rId3"/>
          <a:srcRect/>
          <a:stretch>
            <a:fillRect/>
          </a:stretch>
        </p:blipFill>
        <p:spPr bwMode="auto">
          <a:xfrm>
            <a:off x="252413" y="1338263"/>
            <a:ext cx="8891587" cy="4303712"/>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a:blip r:embed="rId3"/>
          <a:srcRect/>
          <a:stretch>
            <a:fillRect/>
          </a:stretch>
        </p:blipFill>
        <p:spPr bwMode="auto">
          <a:xfrm>
            <a:off x="228600" y="304800"/>
            <a:ext cx="8915400" cy="56769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b="1" smtClean="0">
                <a:cs typeface="Times New Roman" pitchFamily="16" charset="0"/>
              </a:rPr>
              <a:t>EXAMPLE OF AN UPDATE ANOMALY</a:t>
            </a:r>
            <a:r>
              <a:rPr lang="en-IN" smtClean="0"/>
              <a:t> </a:t>
            </a:r>
          </a:p>
        </p:txBody>
      </p:sp>
      <p:sp>
        <p:nvSpPr>
          <p:cNvPr id="13315" name="Rectangle 2"/>
          <p:cNvSpPr>
            <a:spLocks noGrp="1" noChangeArrowheads="1"/>
          </p:cNvSpPr>
          <p:nvPr>
            <p:ph idx="1"/>
          </p:nvPr>
        </p:nvSpPr>
        <p:spPr>
          <a:xfrm>
            <a:off x="809625" y="2214563"/>
            <a:ext cx="7958138" cy="3881437"/>
          </a:xfrm>
        </p:spPr>
        <p:txBody>
          <a:bodyPr/>
          <a:lstStyle/>
          <a:p>
            <a:pPr indent="-341313" eaLnBrk="1" hangingPunct="1">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800" smtClean="0"/>
              <a:t> </a:t>
            </a:r>
            <a:r>
              <a:rPr lang="en-US" sz="2800" smtClean="0">
                <a:cs typeface="Times New Roman" pitchFamily="16" charset="0"/>
              </a:rPr>
              <a:t>Consider the relation:</a:t>
            </a:r>
          </a:p>
          <a:p>
            <a:pPr indent="-341313" eaLnBrk="1" hangingPunct="1">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smtClean="0">
                <a:cs typeface="Times New Roman" pitchFamily="16" charset="0"/>
              </a:rPr>
              <a:t>    EMP_PROJ ( </a:t>
            </a:r>
            <a:r>
              <a:rPr lang="en-US" sz="2000" u="sng" smtClean="0">
                <a:cs typeface="Times New Roman" pitchFamily="16" charset="0"/>
              </a:rPr>
              <a:t>Emp#, Proj#,</a:t>
            </a:r>
            <a:r>
              <a:rPr lang="en-US" sz="2000" smtClean="0">
                <a:cs typeface="Times New Roman" pitchFamily="16" charset="0"/>
              </a:rPr>
              <a:t> Ename, Pname, No_hours)</a:t>
            </a:r>
            <a:r>
              <a:rPr lang="en-US" sz="2000" smtClean="0"/>
              <a:t> </a:t>
            </a:r>
          </a:p>
          <a:p>
            <a:pPr marL="741363" lvl="1" indent="-284163" eaLnBrk="1" hangingPunct="1">
              <a:spcBef>
                <a:spcPts val="600"/>
              </a:spcBef>
              <a:buClr>
                <a:srgbClr val="003366"/>
              </a:buClr>
              <a:buSzPct val="5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b="1" smtClean="0">
                <a:cs typeface="Times New Roman" pitchFamily="16" charset="0"/>
              </a:rPr>
              <a:t>Update Anomaly</a:t>
            </a:r>
            <a:r>
              <a:rPr lang="en-US" sz="2400" smtClean="0"/>
              <a:t> </a:t>
            </a:r>
          </a:p>
          <a:p>
            <a:pPr marL="1084263" lvl="2" eaLnBrk="1" hangingPunct="1">
              <a:spcBef>
                <a:spcPts val="500"/>
              </a:spcBef>
              <a:buClr>
                <a:srgbClr val="003366"/>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smtClean="0">
                <a:cs typeface="Times New Roman" pitchFamily="16" charset="0"/>
              </a:rPr>
              <a:t>Changing the name of  project number P1 from “Billing” to “Customer-Accounting” may cause this update to be made for all 100 employees working on project P1</a:t>
            </a:r>
          </a:p>
          <a:p>
            <a:pPr marL="741363" lvl="1" indent="-284163" eaLnBrk="1" hangingPunct="1">
              <a:spcBef>
                <a:spcPts val="600"/>
              </a:spcBef>
              <a:buClr>
                <a:srgbClr val="003366"/>
              </a:buClr>
              <a:buSzPct val="5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400" b="1" smtClean="0">
                <a:cs typeface="Times New Roman" pitchFamily="16" charset="0"/>
              </a:rPr>
              <a:t>Insert Anomaly</a:t>
            </a:r>
            <a:r>
              <a:rPr lang="en-US" sz="2400" smtClean="0"/>
              <a:t> </a:t>
            </a:r>
          </a:p>
          <a:p>
            <a:pPr marL="1084263" lvl="2" eaLnBrk="1" hangingPunct="1">
              <a:spcBef>
                <a:spcPts val="500"/>
              </a:spcBef>
              <a:buClr>
                <a:srgbClr val="003366"/>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smtClean="0">
                <a:cs typeface="Times New Roman" pitchFamily="16" charset="0"/>
              </a:rPr>
              <a:t>Cannot insert a project unless an employee is assigned to .</a:t>
            </a:r>
          </a:p>
          <a:p>
            <a:pPr marL="1084263" lvl="2" eaLnBrk="1" hangingPunct="1">
              <a:spcBef>
                <a:spcPts val="500"/>
              </a:spcBef>
              <a:buClr>
                <a:srgbClr val="003366"/>
              </a:buClr>
              <a:buSzPct val="65000"/>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smtClean="0">
                <a:cs typeface="Times New Roman" pitchFamily="16" charset="0"/>
              </a:rPr>
              <a:t>Inversely- Cannot insert an employee unless he/she is assigned to a project.</a:t>
            </a:r>
            <a:r>
              <a:rPr lang="en-US" sz="2000" smtClean="0"/>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b="1" smtClean="0">
                <a:cs typeface="Times New Roman" pitchFamily="16" charset="0"/>
              </a:rPr>
              <a:t>EXAMPLE OF AN UPDATE ANOMALY (2)</a:t>
            </a:r>
          </a:p>
        </p:txBody>
      </p:sp>
      <p:sp>
        <p:nvSpPr>
          <p:cNvPr id="14339" name="Rectangle 2"/>
          <p:cNvSpPr>
            <a:spLocks noGrp="1" noChangeArrowheads="1"/>
          </p:cNvSpPr>
          <p:nvPr>
            <p:ph idx="1"/>
          </p:nvPr>
        </p:nvSpPr>
        <p:spPr>
          <a:xfrm>
            <a:off x="809625" y="2133600"/>
            <a:ext cx="7958138" cy="3962400"/>
          </a:xfrm>
        </p:spPr>
        <p:txBody>
          <a:bodyPr/>
          <a:lstStyle/>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cs typeface="Times New Roman" pitchFamily="16" charset="0"/>
              </a:rPr>
              <a:t>Delete Anomaly</a:t>
            </a:r>
            <a:r>
              <a:rPr lang="en-IN" sz="2400" smtClean="0">
                <a:cs typeface="Times New Roman" pitchFamily="16" charset="0"/>
              </a:rPr>
              <a:t> </a:t>
            </a:r>
          </a:p>
          <a:p>
            <a:pPr marL="1084263" lvl="2" eaLnBrk="1" hangingPunct="1">
              <a:spcBef>
                <a:spcPts val="500"/>
              </a:spcBef>
              <a:buClr>
                <a:srgbClr val="003366"/>
              </a:buClr>
              <a:buSzPct val="6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cs typeface="Times New Roman" pitchFamily="16" charset="0"/>
              </a:rPr>
              <a:t>When a project is deleted, it will result in deleting all the employees who work on that project. Alternately, if an employee is the sole employee on a project, deleting that employee would result in deleting the corresponding project.</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800" smtClean="0">
                <a:solidFill>
                  <a:srgbClr val="800000"/>
                </a:solidFill>
                <a:cs typeface="Times New Roman" pitchFamily="16" charset="0"/>
              </a:rPr>
              <a:t>Design a schema that does not suffer from the insertion, deletion and update anomalies. If there are any present, then note them so that applications can be made to take them into account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cs typeface="Times New Roman" pitchFamily="16" charset="0"/>
              </a:rPr>
              <a:t>Null Values in Tuples</a:t>
            </a:r>
            <a:r>
              <a:rPr lang="en-US" smtClean="0"/>
              <a:t> </a:t>
            </a:r>
          </a:p>
        </p:txBody>
      </p:sp>
      <p:sp>
        <p:nvSpPr>
          <p:cNvPr id="15363" name="Rectangle 2"/>
          <p:cNvSpPr>
            <a:spLocks noGrp="1" noChangeArrowheads="1"/>
          </p:cNvSpPr>
          <p:nvPr>
            <p:ph idx="1"/>
          </p:nvPr>
        </p:nvSpPr>
        <p:spPr>
          <a:xfrm>
            <a:off x="809625" y="2214563"/>
            <a:ext cx="7958138" cy="3881437"/>
          </a:xfrm>
        </p:spPr>
        <p:txBody>
          <a:bodyPr/>
          <a:lstStyle/>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800000"/>
                </a:solidFill>
                <a:cs typeface="Times New Roman" pitchFamily="16" charset="0"/>
              </a:rPr>
              <a:t>Relations should be designed such that their tuples will have as few NULL values as possible</a:t>
            </a:r>
            <a:r>
              <a:rPr lang="en-US" sz="2800" smtClean="0">
                <a:solidFill>
                  <a:srgbClr val="800000"/>
                </a:solidFill>
              </a:rPr>
              <a:t> </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Attributes that are NULL frequently could be placed in separate relations (with the primary key)</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Reasons for nulls:</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a. attribute not applicable or invalid</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b. attribute value unkown  (may exist)</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c. value known to exist, but unavailable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cs typeface="Times New Roman" pitchFamily="16" charset="0"/>
              </a:rPr>
              <a:t>Spurious Tuples</a:t>
            </a:r>
            <a:r>
              <a:rPr lang="en-US" smtClean="0"/>
              <a:t> </a:t>
            </a:r>
          </a:p>
        </p:txBody>
      </p:sp>
      <p:sp>
        <p:nvSpPr>
          <p:cNvPr id="16387" name="Rectangle 2"/>
          <p:cNvSpPr>
            <a:spLocks noGrp="1" noChangeArrowheads="1"/>
          </p:cNvSpPr>
          <p:nvPr>
            <p:ph idx="1"/>
          </p:nvPr>
        </p:nvSpPr>
        <p:spPr>
          <a:xfrm>
            <a:off x="809625" y="2214563"/>
            <a:ext cx="7958138" cy="3881437"/>
          </a:xfrm>
        </p:spPr>
        <p:txBody>
          <a:bodyPr/>
          <a:lstStyle/>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Bad designs for a relational database may result in erroneous results for certain JOIN operations </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The "lossless join" property is used to guarantee meaningful results for join operations</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800000"/>
                </a:solidFill>
                <a:cs typeface="Times New Roman" pitchFamily="16" charset="0"/>
              </a:rPr>
              <a:t>The relations should be designed to satisfy the lossless join condition. No spurious tuples should be generated by doing a natural-join of any relations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p:cNvPicPr>
            <a:picLocks noChangeAspect="1" noChangeArrowheads="1"/>
          </p:cNvPicPr>
          <p:nvPr/>
        </p:nvPicPr>
        <p:blipFill>
          <a:blip r:embed="rId3"/>
          <a:srcRect/>
          <a:stretch>
            <a:fillRect/>
          </a:stretch>
        </p:blipFill>
        <p:spPr bwMode="auto">
          <a:xfrm>
            <a:off x="609600" y="0"/>
            <a:ext cx="8229600" cy="68580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smtClean="0">
                <a:cs typeface="Times New Roman" pitchFamily="16" charset="0"/>
              </a:rPr>
              <a:t>Functional Dependencies</a:t>
            </a:r>
            <a:r>
              <a:rPr lang="en-IN" smtClean="0"/>
              <a:t> </a:t>
            </a:r>
          </a:p>
        </p:txBody>
      </p:sp>
      <p:sp>
        <p:nvSpPr>
          <p:cNvPr id="18435" name="Rectangle 2"/>
          <p:cNvSpPr>
            <a:spLocks noGrp="1" noChangeArrowheads="1"/>
          </p:cNvSpPr>
          <p:nvPr>
            <p:ph idx="1"/>
          </p:nvPr>
        </p:nvSpPr>
        <p:spPr>
          <a:xfrm>
            <a:off x="809625" y="2214563"/>
            <a:ext cx="7958138" cy="3881437"/>
          </a:xfrm>
        </p:spPr>
        <p:txBody>
          <a:bodyPr/>
          <a:lstStyle/>
          <a:p>
            <a:pPr marL="341313" indent="-341313" eaLnBrk="1" hangingPunct="1">
              <a:lnSpc>
                <a:spcPct val="90000"/>
              </a:lnSpc>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cs typeface="Times New Roman" pitchFamily="16" charset="0"/>
              </a:rPr>
              <a:t>Functional dependencies (FDs) are used to specify </a:t>
            </a:r>
            <a:r>
              <a:rPr lang="en-US" i="1" smtClean="0">
                <a:cs typeface="Times New Roman" pitchFamily="16" charset="0"/>
              </a:rPr>
              <a:t>formal measures</a:t>
            </a:r>
            <a:r>
              <a:rPr lang="en-US" smtClean="0">
                <a:cs typeface="Times New Roman" pitchFamily="16" charset="0"/>
              </a:rPr>
              <a:t>  of the "goodness" of relational designs</a:t>
            </a:r>
            <a:r>
              <a:rPr lang="en-US" smtClean="0"/>
              <a:t> </a:t>
            </a:r>
          </a:p>
          <a:p>
            <a:pPr marL="341313" indent="-341313" eaLnBrk="1" hangingPunct="1">
              <a:lnSpc>
                <a:spcPct val="90000"/>
              </a:lnSpc>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cs typeface="Times New Roman" pitchFamily="16" charset="0"/>
              </a:rPr>
              <a:t>FDs and keys are used to define </a:t>
            </a:r>
            <a:r>
              <a:rPr lang="en-US" b="1" smtClean="0">
                <a:cs typeface="Times New Roman" pitchFamily="16" charset="0"/>
              </a:rPr>
              <a:t>normal forms</a:t>
            </a:r>
            <a:r>
              <a:rPr lang="en-US" smtClean="0">
                <a:cs typeface="Times New Roman" pitchFamily="16" charset="0"/>
              </a:rPr>
              <a:t> for relations</a:t>
            </a:r>
            <a:r>
              <a:rPr lang="en-US" smtClean="0"/>
              <a:t> </a:t>
            </a:r>
          </a:p>
          <a:p>
            <a:pPr marL="341313" indent="-341313" eaLnBrk="1" hangingPunct="1">
              <a:lnSpc>
                <a:spcPct val="90000"/>
              </a:lnSpc>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mtClean="0">
                <a:cs typeface="Times New Roman" pitchFamily="16" charset="0"/>
              </a:rPr>
              <a:t>FDs are </a:t>
            </a:r>
            <a:r>
              <a:rPr lang="en-US" b="1" smtClean="0">
                <a:cs typeface="Times New Roman" pitchFamily="16" charset="0"/>
              </a:rPr>
              <a:t>constraints</a:t>
            </a:r>
            <a:r>
              <a:rPr lang="en-US" smtClean="0">
                <a:cs typeface="Times New Roman" pitchFamily="16" charset="0"/>
              </a:rPr>
              <a:t> that are derived from the </a:t>
            </a:r>
            <a:r>
              <a:rPr lang="en-US" i="1" smtClean="0">
                <a:cs typeface="Times New Roman" pitchFamily="16" charset="0"/>
              </a:rPr>
              <a:t>meaning</a:t>
            </a:r>
            <a:r>
              <a:rPr lang="en-US" smtClean="0">
                <a:cs typeface="Times New Roman" pitchFamily="16" charset="0"/>
              </a:rPr>
              <a:t>  and </a:t>
            </a:r>
            <a:r>
              <a:rPr lang="en-US" i="1" smtClean="0">
                <a:cs typeface="Times New Roman" pitchFamily="16" charset="0"/>
              </a:rPr>
              <a:t>interrelationships</a:t>
            </a:r>
            <a:r>
              <a:rPr lang="en-US" smtClean="0">
                <a:cs typeface="Times New Roman" pitchFamily="16" charset="0"/>
              </a:rPr>
              <a:t>  of the data attributes</a:t>
            </a:r>
            <a:r>
              <a:rPr lang="en-US" smtClean="0"/>
              <a:t> </a:t>
            </a:r>
          </a:p>
          <a:p>
            <a:pPr marL="341313" indent="-341313" eaLnBrk="1" hangingPunct="1">
              <a:lnSpc>
                <a:spcPct val="90000"/>
              </a:lnSpc>
              <a:buClr>
                <a:srgbClr val="003366"/>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smtClean="0">
                <a:cs typeface="Times New Roman" pitchFamily="16" charset="0"/>
              </a:rPr>
              <a:t>Functional Dependencies (2)</a:t>
            </a:r>
          </a:p>
        </p:txBody>
      </p:sp>
      <p:sp>
        <p:nvSpPr>
          <p:cNvPr id="19459" name="Rectangle 2"/>
          <p:cNvSpPr>
            <a:spLocks noGrp="1" noChangeArrowheads="1"/>
          </p:cNvSpPr>
          <p:nvPr>
            <p:ph idx="1"/>
          </p:nvPr>
        </p:nvSpPr>
        <p:spPr>
          <a:xfrm>
            <a:off x="809625" y="1981200"/>
            <a:ext cx="7958138" cy="4114800"/>
          </a:xfrm>
        </p:spPr>
        <p:txBody>
          <a:bodyPr/>
          <a:lstStyle/>
          <a:p>
            <a:pPr marL="341313" indent="-341313" eaLnBrk="1" hangingPunct="1">
              <a:spcBef>
                <a:spcPts val="6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A set of attributes X </a:t>
            </a:r>
            <a:r>
              <a:rPr lang="en-US" sz="2400" i="1" smtClean="0">
                <a:cs typeface="Times New Roman" pitchFamily="16" charset="0"/>
              </a:rPr>
              <a:t>functionally determines</a:t>
            </a:r>
            <a:r>
              <a:rPr lang="en-US" sz="2400" smtClean="0">
                <a:cs typeface="Times New Roman" pitchFamily="16" charset="0"/>
              </a:rPr>
              <a:t>  a set of attributes Y if the value of X determines a unique value for Y</a:t>
            </a:r>
            <a:r>
              <a:rPr lang="en-US" sz="2400" smtClean="0"/>
              <a:t> </a:t>
            </a:r>
          </a:p>
          <a:p>
            <a:pPr marL="341313" indent="-341313" eaLnBrk="1" hangingPunct="1">
              <a:spcBef>
                <a:spcPts val="6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X </a:t>
            </a:r>
            <a:r>
              <a:rPr lang="en-US" sz="2400" smtClean="0">
                <a:latin typeface="Wingdings" charset="2"/>
                <a:ea typeface="Wingdings" charset="2"/>
                <a:cs typeface="Wingdings" charset="2"/>
              </a:rPr>
              <a:t></a:t>
            </a:r>
            <a:r>
              <a:rPr lang="en-US" sz="2400" smtClean="0">
                <a:cs typeface="Times New Roman" pitchFamily="16" charset="0"/>
              </a:rPr>
              <a:t>Y holds if whenever two tuples have the same value for X, they </a:t>
            </a:r>
            <a:r>
              <a:rPr lang="en-US" sz="2400" i="1" smtClean="0">
                <a:cs typeface="Times New Roman" pitchFamily="16" charset="0"/>
              </a:rPr>
              <a:t>must have</a:t>
            </a:r>
            <a:r>
              <a:rPr lang="en-US" sz="2400" smtClean="0">
                <a:cs typeface="Times New Roman" pitchFamily="16" charset="0"/>
              </a:rPr>
              <a:t>  the same value for Y</a:t>
            </a:r>
          </a:p>
          <a:p>
            <a:pPr lvl="1" indent="-284163" eaLnBrk="1" hangingPunct="1">
              <a:spcBef>
                <a:spcPts val="500"/>
              </a:spcBef>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i="1" smtClean="0">
                <a:cs typeface="Times New Roman" pitchFamily="16" charset="0"/>
              </a:rPr>
              <a:t>If</a:t>
            </a:r>
            <a:r>
              <a:rPr lang="en-US" sz="2400" smtClean="0">
                <a:cs typeface="Times New Roman" pitchFamily="16" charset="0"/>
              </a:rPr>
              <a:t>  t1[X]=t2[X], </a:t>
            </a:r>
            <a:r>
              <a:rPr lang="en-US" sz="2400" i="1" smtClean="0">
                <a:cs typeface="Times New Roman" pitchFamily="16" charset="0"/>
              </a:rPr>
              <a:t>then</a:t>
            </a:r>
            <a:r>
              <a:rPr lang="en-US" sz="2400" smtClean="0">
                <a:cs typeface="Times New Roman" pitchFamily="16" charset="0"/>
              </a:rPr>
              <a:t>  t1[Y]=t2[Y] </a:t>
            </a:r>
            <a:r>
              <a:rPr lang="en-US" sz="2000" smtClean="0">
                <a:cs typeface="Times New Roman" pitchFamily="16" charset="0"/>
              </a:rPr>
              <a:t>in any relation instance r(R)</a:t>
            </a:r>
          </a:p>
          <a:p>
            <a:pPr marL="341313" indent="-341313" eaLnBrk="1" hangingPunct="1">
              <a:spcBef>
                <a:spcPts val="6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in R specifies a </a:t>
            </a:r>
            <a:r>
              <a:rPr lang="en-US" sz="2400" i="1" smtClean="0">
                <a:cs typeface="Times New Roman" pitchFamily="16" charset="0"/>
              </a:rPr>
              <a:t>constraint</a:t>
            </a:r>
            <a:r>
              <a:rPr lang="en-US" sz="2400" smtClean="0">
                <a:cs typeface="Times New Roman" pitchFamily="16" charset="0"/>
              </a:rPr>
              <a:t> on all relation instances r(R)</a:t>
            </a:r>
          </a:p>
          <a:p>
            <a:pPr marL="341313" indent="-341313" eaLnBrk="1" hangingPunct="1">
              <a:spcBef>
                <a:spcPts val="6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FDs are derived from the real-world constraints on the attributes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cs typeface="Times New Roman" pitchFamily="16" charset="0"/>
              </a:rPr>
              <a:t>Examples of FD constraints</a:t>
            </a:r>
            <a:r>
              <a:rPr lang="en-IN" smtClean="0"/>
              <a:t> </a:t>
            </a:r>
          </a:p>
        </p:txBody>
      </p:sp>
      <p:sp>
        <p:nvSpPr>
          <p:cNvPr id="19458" name="Rectangle 2"/>
          <p:cNvSpPr>
            <a:spLocks noGrp="1" noChangeArrowheads="1"/>
          </p:cNvSpPr>
          <p:nvPr>
            <p:ph idx="1"/>
          </p:nvPr>
        </p:nvSpPr>
        <p:spPr>
          <a:xfrm>
            <a:off x="809625" y="2214563"/>
            <a:ext cx="7958138" cy="3881437"/>
          </a:xfrm>
        </p:spPr>
        <p:txBody>
          <a:bodyPr rtlCol="0">
            <a:normAutofit lnSpcReduction="10000"/>
          </a:bodyPr>
          <a:lstStyle/>
          <a:p>
            <a:pPr marL="341313" indent="-341313" eaLnBrk="1" fontAlgn="auto" hangingPunct="1">
              <a:lnSpc>
                <a:spcPct val="90000"/>
              </a:lnSpc>
              <a:spcBef>
                <a:spcPts val="700"/>
              </a:spcBef>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smtClean="0"/>
              <a:t>S</a:t>
            </a:r>
            <a:r>
              <a:rPr lang="en-IN" sz="2800" smtClean="0">
                <a:cs typeface="Times New Roman" pitchFamily="16" charset="0"/>
              </a:rPr>
              <a:t>ocial Security Number determines employee name</a:t>
            </a:r>
          </a:p>
          <a:p>
            <a:pPr lvl="1" indent="-284163" eaLnBrk="1" fontAlgn="auto" hangingPunct="1">
              <a:lnSpc>
                <a:spcPct val="90000"/>
              </a:lnSpc>
              <a:spcBef>
                <a:spcPts val="600"/>
              </a:spcBef>
              <a:spcAft>
                <a:spcPts val="0"/>
              </a:spcAft>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smtClean="0">
                <a:cs typeface="Times New Roman" pitchFamily="16" charset="0"/>
              </a:rPr>
              <a:t>SSN </a:t>
            </a:r>
            <a:r>
              <a:rPr lang="en-IN" sz="2400" smtClean="0">
                <a:latin typeface="Wingdings" charset="2"/>
                <a:ea typeface="Wingdings" charset="2"/>
                <a:cs typeface="Wingdings" charset="2"/>
              </a:rPr>
              <a:t></a:t>
            </a:r>
            <a:r>
              <a:rPr lang="en-IN" sz="2400" smtClean="0">
                <a:latin typeface="BostonII" charset="0"/>
                <a:cs typeface="Times New Roman" pitchFamily="16" charset="0"/>
              </a:rPr>
              <a:t> </a:t>
            </a:r>
            <a:r>
              <a:rPr lang="en-IN" sz="2400" smtClean="0">
                <a:cs typeface="Times New Roman" pitchFamily="16" charset="0"/>
              </a:rPr>
              <a:t>ENAME</a:t>
            </a:r>
          </a:p>
          <a:p>
            <a:pPr marL="341313" indent="-341313" eaLnBrk="1" fontAlgn="auto" hangingPunct="1">
              <a:lnSpc>
                <a:spcPct val="90000"/>
              </a:lnSpc>
              <a:spcBef>
                <a:spcPts val="700"/>
              </a:spcBef>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smtClean="0">
                <a:cs typeface="Times New Roman" pitchFamily="16" charset="0"/>
              </a:rPr>
              <a:t>Project Number determines project name and location</a:t>
            </a:r>
          </a:p>
          <a:p>
            <a:pPr lvl="1" indent="-284163" eaLnBrk="1" fontAlgn="auto" hangingPunct="1">
              <a:lnSpc>
                <a:spcPct val="90000"/>
              </a:lnSpc>
              <a:spcBef>
                <a:spcPts val="600"/>
              </a:spcBef>
              <a:spcAft>
                <a:spcPts val="0"/>
              </a:spcAft>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smtClean="0">
                <a:cs typeface="Times New Roman" pitchFamily="16" charset="0"/>
              </a:rPr>
              <a:t>PNUMBER </a:t>
            </a:r>
            <a:r>
              <a:rPr lang="en-IN" sz="2400" smtClean="0">
                <a:latin typeface="Wingdings" charset="2"/>
                <a:ea typeface="Wingdings" charset="2"/>
                <a:cs typeface="Wingdings" charset="2"/>
              </a:rPr>
              <a:t></a:t>
            </a:r>
            <a:r>
              <a:rPr lang="en-IN" sz="2400" smtClean="0">
                <a:latin typeface="BostonII" charset="0"/>
                <a:cs typeface="Times New Roman" pitchFamily="16" charset="0"/>
              </a:rPr>
              <a:t> </a:t>
            </a:r>
            <a:r>
              <a:rPr lang="en-IN" sz="2400" smtClean="0">
                <a:cs typeface="Times New Roman" pitchFamily="16" charset="0"/>
              </a:rPr>
              <a:t>{PNAME, PLOCATION}</a:t>
            </a:r>
          </a:p>
          <a:p>
            <a:pPr marL="341313" indent="-341313" eaLnBrk="1" fontAlgn="auto" hangingPunct="1">
              <a:lnSpc>
                <a:spcPct val="90000"/>
              </a:lnSpc>
              <a:spcBef>
                <a:spcPts val="700"/>
              </a:spcBef>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800" smtClean="0">
                <a:cs typeface="Times New Roman" pitchFamily="16" charset="0"/>
              </a:rPr>
              <a:t>Employee SSN and project number determines the hours per week that the employee works on the project</a:t>
            </a:r>
          </a:p>
          <a:p>
            <a:pPr lvl="1" indent="-284163" eaLnBrk="1" fontAlgn="auto" hangingPunct="1">
              <a:lnSpc>
                <a:spcPct val="90000"/>
              </a:lnSpc>
              <a:spcBef>
                <a:spcPts val="600"/>
              </a:spcBef>
              <a:spcAft>
                <a:spcPts val="0"/>
              </a:spcAft>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IN" sz="2400" smtClean="0">
                <a:cs typeface="Times New Roman" pitchFamily="16" charset="0"/>
              </a:rPr>
              <a:t>{SSN, PNUMBER} </a:t>
            </a:r>
            <a:r>
              <a:rPr lang="en-IN" sz="2400" smtClean="0">
                <a:latin typeface="Wingdings" charset="2"/>
                <a:ea typeface="Wingdings" charset="2"/>
                <a:cs typeface="Wingdings" charset="2"/>
              </a:rPr>
              <a:t></a:t>
            </a:r>
            <a:r>
              <a:rPr lang="en-IN" sz="2400" smtClean="0">
                <a:latin typeface="BostonII" charset="0"/>
                <a:cs typeface="Times New Roman" pitchFamily="16" charset="0"/>
              </a:rPr>
              <a:t> </a:t>
            </a:r>
            <a:r>
              <a:rPr lang="en-IN" sz="2400" smtClean="0">
                <a:cs typeface="Times New Roman" pitchFamily="16" charset="0"/>
              </a:rPr>
              <a:t>HOURS</a:t>
            </a:r>
          </a:p>
          <a:p>
            <a:pPr marL="341313" indent="-341313" eaLnBrk="1" fontAlgn="auto" hangingPunct="1">
              <a:lnSpc>
                <a:spcPct val="90000"/>
              </a:lnSpc>
              <a:spcBef>
                <a:spcPts val="600"/>
              </a:spcBef>
              <a:spcAft>
                <a:spcPts val="0"/>
              </a:spcAft>
              <a:buClr>
                <a:srgbClr val="003366"/>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IN" sz="2400" smtClean="0">
              <a:cs typeface="Times New Roman" pitchFamily="16"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cs typeface="Times New Roman" pitchFamily="16" charset="0"/>
              </a:rPr>
              <a:t>Informal Design Guidelines for Relational Databases</a:t>
            </a:r>
            <a:r>
              <a:rPr lang="en-IN" smtClean="0"/>
              <a:t> </a:t>
            </a:r>
          </a:p>
        </p:txBody>
      </p:sp>
      <p:sp>
        <p:nvSpPr>
          <p:cNvPr id="3075" name="Rectangle 2"/>
          <p:cNvSpPr>
            <a:spLocks noGrp="1" noChangeArrowheads="1"/>
          </p:cNvSpPr>
          <p:nvPr>
            <p:ph idx="1"/>
          </p:nvPr>
        </p:nvSpPr>
        <p:spPr>
          <a:xfrm>
            <a:off x="809625" y="2057400"/>
            <a:ext cx="7958138" cy="4267200"/>
          </a:xfrm>
        </p:spPr>
        <p:txBody>
          <a:bodyPr/>
          <a:lstStyle/>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800" smtClean="0"/>
              <a:t>R</a:t>
            </a:r>
            <a:r>
              <a:rPr lang="en-IN" sz="2800" smtClean="0">
                <a:cs typeface="Times New Roman" pitchFamily="16" charset="0"/>
              </a:rPr>
              <a:t>elational database design: The grouping of attributes to form "good" relation schemas</a:t>
            </a:r>
          </a:p>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800" smtClean="0">
                <a:cs typeface="Times New Roman" pitchFamily="16" charset="0"/>
              </a:rPr>
              <a:t>Two levels of relation schemas:</a:t>
            </a:r>
          </a:p>
          <a:p>
            <a:pPr marL="741363" lvl="1" indent="-284163" eaLnBrk="1" hangingPunct="1">
              <a:lnSpc>
                <a:spcPct val="90000"/>
              </a:lnSpc>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smtClean="0">
                <a:cs typeface="Times New Roman" pitchFamily="16" charset="0"/>
              </a:rPr>
              <a:t>The logical "user view" level</a:t>
            </a:r>
          </a:p>
          <a:p>
            <a:pPr marL="741363" lvl="1" indent="-284163" eaLnBrk="1" hangingPunct="1">
              <a:lnSpc>
                <a:spcPct val="90000"/>
              </a:lnSpc>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smtClean="0">
                <a:cs typeface="Times New Roman" pitchFamily="16" charset="0"/>
              </a:rPr>
              <a:t>The storage "base relation" level</a:t>
            </a:r>
          </a:p>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800" smtClean="0">
                <a:cs typeface="Times New Roman" pitchFamily="16" charset="0"/>
              </a:rPr>
              <a:t>Design is concerned mainly with base relations</a:t>
            </a:r>
          </a:p>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800" smtClean="0">
                <a:cs typeface="Times New Roman" pitchFamily="16" charset="0"/>
              </a:rPr>
              <a:t>Criteria for "good" base relations:</a:t>
            </a:r>
          </a:p>
          <a:p>
            <a:pPr marL="741363" lvl="1" indent="-284163" eaLnBrk="1" hangingPunct="1">
              <a:lnSpc>
                <a:spcPct val="90000"/>
              </a:lnSpc>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smtClean="0">
                <a:cs typeface="Times New Roman" pitchFamily="16" charset="0"/>
              </a:rPr>
              <a:t>Discuss informal guidelines for good relational design</a:t>
            </a:r>
          </a:p>
          <a:p>
            <a:pPr marL="741363" lvl="1" indent="-284163" eaLnBrk="1" hangingPunct="1">
              <a:lnSpc>
                <a:spcPct val="90000"/>
              </a:lnSpc>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smtClean="0">
                <a:cs typeface="Times New Roman" pitchFamily="16" charset="0"/>
              </a:rPr>
              <a:t>Discuss formal concepts of functional dependencies and normal forms 1NF 2NF 3NF BCNF</a:t>
            </a:r>
          </a:p>
          <a:p>
            <a:pPr marL="341313" indent="-341313" eaLnBrk="1" hangingPunct="1">
              <a:lnSpc>
                <a:spcPct val="90000"/>
              </a:lnSpc>
              <a:spcBef>
                <a:spcPts val="600"/>
              </a:spcBef>
              <a:buClr>
                <a:srgbClr val="003366"/>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cs typeface="Times New Roman" pitchFamily="16"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smtClean="0">
                <a:cs typeface="Times New Roman" pitchFamily="16" charset="0"/>
              </a:rPr>
              <a:t>Functional Dependencies (3)</a:t>
            </a:r>
          </a:p>
        </p:txBody>
      </p:sp>
      <p:sp>
        <p:nvSpPr>
          <p:cNvPr id="20482" name="Rectangle 2"/>
          <p:cNvSpPr>
            <a:spLocks noGrp="1" noChangeArrowheads="1"/>
          </p:cNvSpPr>
          <p:nvPr>
            <p:ph idx="1"/>
          </p:nvPr>
        </p:nvSpPr>
        <p:spPr>
          <a:xfrm>
            <a:off x="809625" y="2214563"/>
            <a:ext cx="7958138" cy="3881437"/>
          </a:xfrm>
        </p:spPr>
        <p:txBody>
          <a:bodyPr rtlCol="0">
            <a:normAutofit lnSpcReduction="10000"/>
          </a:bodyPr>
          <a:lstStyle/>
          <a:p>
            <a:pPr marL="341313" indent="-341313" eaLnBrk="1" fontAlgn="auto" hangingPunct="1">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mtClean="0">
                <a:cs typeface="Times New Roman" pitchFamily="16" charset="0"/>
              </a:rPr>
              <a:t>An FD is a property of the attributes in the schema R </a:t>
            </a:r>
          </a:p>
          <a:p>
            <a:pPr marL="341313" indent="-341313" eaLnBrk="1" fontAlgn="auto" hangingPunct="1">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mtClean="0">
                <a:cs typeface="Times New Roman" pitchFamily="16" charset="0"/>
              </a:rPr>
              <a:t>The constraint must hold on </a:t>
            </a:r>
            <a:r>
              <a:rPr lang="en-US" i="1" smtClean="0">
                <a:cs typeface="Times New Roman" pitchFamily="16" charset="0"/>
              </a:rPr>
              <a:t>every relation instance</a:t>
            </a:r>
            <a:r>
              <a:rPr lang="en-US" smtClean="0">
                <a:cs typeface="Times New Roman" pitchFamily="16" charset="0"/>
              </a:rPr>
              <a:t>  r(R)</a:t>
            </a:r>
          </a:p>
          <a:p>
            <a:pPr marL="341313" indent="-341313" eaLnBrk="1" fontAlgn="auto" hangingPunct="1">
              <a:spcAft>
                <a:spcPts val="0"/>
              </a:spcAft>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mtClean="0">
                <a:cs typeface="Times New Roman" pitchFamily="16" charset="0"/>
              </a:rPr>
              <a:t> If K is a key of R, then K functionally determines all attributes in R (since we never have two distinct tuples with t1[K]=t2[K])</a:t>
            </a:r>
          </a:p>
          <a:p>
            <a:pPr marL="341313" indent="-341313" eaLnBrk="1" fontAlgn="auto" hangingPunct="1">
              <a:spcAft>
                <a:spcPts val="0"/>
              </a:spcAft>
              <a:buClr>
                <a:srgbClr val="003366"/>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mtClean="0">
              <a:cs typeface="Times New Roman" pitchFamily="16"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371600" y="609600"/>
            <a:ext cx="73787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mtClean="0">
                <a:cs typeface="Times New Roman" pitchFamily="16" charset="0"/>
              </a:rPr>
              <a:t>Inference Rules for FDs</a:t>
            </a:r>
            <a:r>
              <a:rPr lang="en-US" smtClean="0"/>
              <a:t> </a:t>
            </a:r>
          </a:p>
        </p:txBody>
      </p:sp>
      <p:sp>
        <p:nvSpPr>
          <p:cNvPr id="22531" name="Rectangle 2"/>
          <p:cNvSpPr>
            <a:spLocks noGrp="1" noChangeArrowheads="1"/>
          </p:cNvSpPr>
          <p:nvPr>
            <p:ph idx="1"/>
          </p:nvPr>
        </p:nvSpPr>
        <p:spPr>
          <a:xfrm>
            <a:off x="809625" y="2214563"/>
            <a:ext cx="7958138" cy="3881437"/>
          </a:xfrm>
        </p:spPr>
        <p:txBody>
          <a:bodyPr/>
          <a:lstStyle/>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Given a set of FDs F, we can </a:t>
            </a:r>
            <a:r>
              <a:rPr lang="en-US" sz="2800" i="1" smtClean="0">
                <a:cs typeface="Times New Roman" pitchFamily="16" charset="0"/>
              </a:rPr>
              <a:t>infer</a:t>
            </a:r>
            <a:r>
              <a:rPr lang="en-US" sz="2800" smtClean="0">
                <a:cs typeface="Times New Roman" pitchFamily="16" charset="0"/>
              </a:rPr>
              <a:t> additional FDs that hold whenever the FDs in F hold</a:t>
            </a:r>
          </a:p>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Armstrong's inference rules</a:t>
            </a:r>
          </a:p>
          <a:p>
            <a:pPr lvl="1" indent="-284163" eaLnBrk="1" hangingPunct="1">
              <a:lnSpc>
                <a:spcPct val="90000"/>
              </a:lnSpc>
              <a:spcBef>
                <a:spcPts val="600"/>
              </a:spcBef>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A1. (Reflexive) If Y </a:t>
            </a:r>
            <a:r>
              <a:rPr lang="en-US" sz="2400" u="sng" smtClean="0">
                <a:latin typeface="BostonII" charset="0"/>
                <a:cs typeface="Times New Roman" pitchFamily="16" charset="0"/>
              </a:rPr>
              <a:t>subset-of</a:t>
            </a:r>
            <a:r>
              <a:rPr lang="en-US" sz="2400" smtClean="0">
                <a:cs typeface="Times New Roman" pitchFamily="16" charset="0"/>
              </a:rPr>
              <a:t> X, then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a:t>
            </a:r>
          </a:p>
          <a:p>
            <a:pPr lvl="1" indent="-284163" eaLnBrk="1" hangingPunct="1">
              <a:lnSpc>
                <a:spcPct val="90000"/>
              </a:lnSpc>
              <a:spcBef>
                <a:spcPts val="600"/>
              </a:spcBef>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A2. (Augmentation) If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then XZ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YZ</a:t>
            </a:r>
          </a:p>
          <a:p>
            <a:pPr lvl="1" indent="-284163" eaLnBrk="1" hangingPunct="1">
              <a:lnSpc>
                <a:spcPct val="90000"/>
              </a:lnSpc>
              <a:spcBef>
                <a:spcPts val="600"/>
              </a:spcBef>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(Notation: XZ stands for X </a:t>
            </a:r>
            <a:r>
              <a:rPr lang="en-US" sz="2400" smtClean="0">
                <a:latin typeface="BostonII" charset="0"/>
                <a:cs typeface="Times New Roman" pitchFamily="16" charset="0"/>
              </a:rPr>
              <a:t>U</a:t>
            </a:r>
            <a:r>
              <a:rPr lang="en-US" sz="2400" smtClean="0">
                <a:cs typeface="Times New Roman" pitchFamily="16" charset="0"/>
              </a:rPr>
              <a:t> Z)</a:t>
            </a:r>
          </a:p>
          <a:p>
            <a:pPr lvl="1" indent="-284163" eaLnBrk="1" hangingPunct="1">
              <a:lnSpc>
                <a:spcPct val="90000"/>
              </a:lnSpc>
              <a:spcBef>
                <a:spcPts val="600"/>
              </a:spcBef>
              <a:buSzPct val="55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A3. (Transitive) If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and Y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 then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a:t>
            </a:r>
          </a:p>
          <a:p>
            <a:pPr marL="341313" indent="-341313" eaLnBrk="1" hangingPunct="1">
              <a:lnSpc>
                <a:spcPct val="90000"/>
              </a:lnSpc>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A1, A2, A3 form a </a:t>
            </a:r>
            <a:r>
              <a:rPr lang="en-US" sz="2800" i="1" smtClean="0">
                <a:cs typeface="Times New Roman" pitchFamily="16" charset="0"/>
              </a:rPr>
              <a:t>sound</a:t>
            </a:r>
            <a:r>
              <a:rPr lang="en-US" sz="2800" smtClean="0">
                <a:cs typeface="Times New Roman" pitchFamily="16" charset="0"/>
              </a:rPr>
              <a:t>  and</a:t>
            </a:r>
            <a:r>
              <a:rPr lang="en-US" sz="2800" i="1" smtClean="0">
                <a:cs typeface="Times New Roman" pitchFamily="16" charset="0"/>
              </a:rPr>
              <a:t> complete</a:t>
            </a:r>
            <a:r>
              <a:rPr lang="en-US" sz="2800" smtClean="0">
                <a:cs typeface="Times New Roman" pitchFamily="16" charset="0"/>
              </a:rPr>
              <a:t>  set of inference rules</a:t>
            </a:r>
            <a:r>
              <a:rPr lang="en-US" sz="2800" smtClean="0"/>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cs typeface="Times New Roman" pitchFamily="16" charset="0"/>
              </a:rPr>
              <a:t>Additional Useful Inference Rules</a:t>
            </a:r>
            <a:r>
              <a:rPr lang="en-IN" u="sng" smtClean="0">
                <a:cs typeface="Times New Roman" pitchFamily="16" charset="0"/>
              </a:rPr>
              <a:t> </a:t>
            </a:r>
          </a:p>
        </p:txBody>
      </p:sp>
      <p:sp>
        <p:nvSpPr>
          <p:cNvPr id="23555" name="Rectangle 2"/>
          <p:cNvSpPr>
            <a:spLocks noGrp="1" noChangeArrowheads="1"/>
          </p:cNvSpPr>
          <p:nvPr>
            <p:ph idx="1"/>
          </p:nvPr>
        </p:nvSpPr>
        <p:spPr>
          <a:xfrm>
            <a:off x="809625" y="2214563"/>
            <a:ext cx="7958138" cy="3881437"/>
          </a:xfrm>
        </p:spPr>
        <p:txBody>
          <a:bodyPr/>
          <a:lstStyle/>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Decomposition</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If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YZ, then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and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Union</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 If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and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 then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YZ</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cs typeface="Times New Roman" pitchFamily="16" charset="0"/>
              </a:rPr>
              <a:t>Psuedotransitivity</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If 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Y and WY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 then WX </a:t>
            </a:r>
            <a:r>
              <a:rPr lang="en-US" sz="2400" smtClean="0">
                <a:latin typeface="Wingdings" charset="2"/>
                <a:ea typeface="Wingdings" charset="2"/>
                <a:cs typeface="Wingdings" charset="2"/>
              </a:rPr>
              <a:t></a:t>
            </a:r>
            <a:r>
              <a:rPr lang="en-US" sz="2400" smtClean="0">
                <a:latin typeface="BostonII" charset="0"/>
                <a:cs typeface="Times New Roman" pitchFamily="16" charset="0"/>
              </a:rPr>
              <a:t> </a:t>
            </a:r>
            <a:r>
              <a:rPr lang="en-US" sz="2400" smtClean="0">
                <a:cs typeface="Times New Roman" pitchFamily="16" charset="0"/>
              </a:rPr>
              <a:t>Z</a:t>
            </a:r>
            <a:r>
              <a:rPr lang="en-US" sz="2400" smtClean="0"/>
              <a:t> </a:t>
            </a:r>
          </a:p>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b="1" smtClean="0">
                <a:cs typeface="Times New Roman" pitchFamily="16" charset="0"/>
              </a:rPr>
              <a:t>Closure</a:t>
            </a:r>
            <a:r>
              <a:rPr lang="en-US" sz="2800" smtClean="0">
                <a:cs typeface="Times New Roman" pitchFamily="16" charset="0"/>
              </a:rPr>
              <a:t> of a set F of FDs is the set F+ of all FDs that can be inferred from F</a:t>
            </a:r>
            <a:r>
              <a:rPr lang="en-US" sz="2800" smtClean="0"/>
              <a:t>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609600"/>
            <a:ext cx="7902575" cy="1320800"/>
          </a:xfrm>
        </p:spPr>
        <p:txBody>
          <a:bodyPr/>
          <a:lstStyle/>
          <a:p>
            <a:pPr eaLnBrk="1" hangingPunct="1"/>
            <a:r>
              <a:rPr lang="en-US" altLang="en-US" smtClean="0"/>
              <a:t>Functional Dependencies (Cont.)</a:t>
            </a:r>
          </a:p>
        </p:txBody>
      </p:sp>
      <p:sp>
        <p:nvSpPr>
          <p:cNvPr id="10243" name="Rectangle 3"/>
          <p:cNvSpPr>
            <a:spLocks noGrp="1" noChangeArrowheads="1"/>
          </p:cNvSpPr>
          <p:nvPr>
            <p:ph idx="1"/>
          </p:nvPr>
        </p:nvSpPr>
        <p:spPr>
          <a:xfrm>
            <a:off x="927100" y="1468438"/>
            <a:ext cx="7245350" cy="4675187"/>
          </a:xfrm>
        </p:spPr>
        <p:txBody>
          <a:bodyPr/>
          <a:lstStyle/>
          <a:p>
            <a:pPr eaLnBrk="1" hangingPunct="1">
              <a:lnSpc>
                <a:spcPct val="90000"/>
              </a:lnSpc>
              <a:tabLst>
                <a:tab pos="2917825" algn="ctr"/>
              </a:tabLst>
            </a:pPr>
            <a:r>
              <a:rPr lang="en-US" altLang="en-US" sz="1800" dirty="0" smtClean="0"/>
              <a:t>Let </a:t>
            </a:r>
            <a:r>
              <a:rPr lang="en-US" altLang="en-US" sz="1800" i="1" dirty="0" smtClean="0"/>
              <a:t>R</a:t>
            </a:r>
            <a:r>
              <a:rPr lang="en-US" altLang="en-US" sz="1800" dirty="0" smtClean="0"/>
              <a:t> be a relation schema</a:t>
            </a:r>
          </a:p>
          <a:p>
            <a:pPr eaLnBrk="1" hangingPunct="1">
              <a:lnSpc>
                <a:spcPct val="90000"/>
              </a:lnSpc>
              <a:buFont typeface="Monotype Sorts" pitchFamily="2" charset="2"/>
              <a:buNone/>
              <a:tabLst>
                <a:tab pos="2917825" algn="ctr"/>
              </a:tabLst>
            </a:pPr>
            <a:r>
              <a:rPr lang="en-US" altLang="en-US" sz="1800" dirty="0" smtClean="0"/>
              <a:t>		</a:t>
            </a:r>
            <a:r>
              <a:rPr lang="en-US" altLang="en-US" sz="1800" dirty="0" smtClean="0">
                <a:sym typeface="Symbol" pitchFamily="16" charset="2"/>
              </a:rPr>
              <a:t>  </a:t>
            </a:r>
            <a:r>
              <a:rPr lang="en-US" altLang="en-US" sz="1800" i="1" dirty="0" smtClean="0">
                <a:sym typeface="Symbol" pitchFamily="16" charset="2"/>
              </a:rPr>
              <a:t>R  and   </a:t>
            </a:r>
            <a:r>
              <a:rPr lang="en-US" altLang="en-US" sz="1800" dirty="0" smtClean="0">
                <a:sym typeface="Symbol" pitchFamily="16" charset="2"/>
              </a:rPr>
              <a:t> </a:t>
            </a:r>
            <a:r>
              <a:rPr lang="en-US" altLang="en-US" sz="1800" i="1" dirty="0" smtClean="0">
                <a:sym typeface="Symbol" pitchFamily="16" charset="2"/>
              </a:rPr>
              <a:t>R</a:t>
            </a:r>
          </a:p>
          <a:p>
            <a:pPr eaLnBrk="1" hangingPunct="1">
              <a:lnSpc>
                <a:spcPct val="90000"/>
              </a:lnSpc>
              <a:tabLst>
                <a:tab pos="2917825" algn="ctr"/>
              </a:tabLst>
            </a:pPr>
            <a:r>
              <a:rPr lang="en-US" altLang="en-US" sz="1800" dirty="0" smtClean="0">
                <a:sym typeface="Symbol" pitchFamily="16" charset="2"/>
              </a:rPr>
              <a:t>The functional dependency</a:t>
            </a:r>
          </a:p>
          <a:p>
            <a:pPr eaLnBrk="1" hangingPunct="1">
              <a:lnSpc>
                <a:spcPct val="90000"/>
              </a:lnSpc>
              <a:buFont typeface="Monotype Sorts" pitchFamily="2" charset="2"/>
              <a:buNone/>
              <a:tabLst>
                <a:tab pos="2917825" algn="ctr"/>
              </a:tabLst>
            </a:pPr>
            <a:r>
              <a:rPr lang="en-US" altLang="en-US" sz="1800" i="1" dirty="0" smtClean="0">
                <a:sym typeface="Symbol" pitchFamily="16" charset="2"/>
              </a:rPr>
              <a:t>		 </a:t>
            </a:r>
            <a:r>
              <a:rPr lang="en-US" altLang="en-US" sz="1800" dirty="0" smtClean="0">
                <a:sym typeface="Symbol" pitchFamily="16" charset="2"/>
              </a:rPr>
              <a:t> </a:t>
            </a:r>
            <a:r>
              <a:rPr lang="en-US" altLang="en-US" sz="1800" dirty="0" smtClean="0">
                <a:sym typeface="Monotype Sorts" pitchFamily="2" charset="2"/>
              </a:rPr>
              <a:t> </a:t>
            </a:r>
            <a:r>
              <a:rPr lang="en-US" altLang="en-US" sz="1800" i="1" dirty="0" smtClean="0">
                <a:sym typeface="Symbol" pitchFamily="16" charset="2"/>
              </a:rPr>
              <a:t></a:t>
            </a:r>
            <a:br>
              <a:rPr lang="en-US" altLang="en-US" sz="1800" i="1" dirty="0" smtClean="0">
                <a:sym typeface="Symbol" pitchFamily="16" charset="2"/>
              </a:rPr>
            </a:br>
            <a:r>
              <a:rPr lang="en-US" altLang="en-US" sz="1800" dirty="0" smtClean="0">
                <a:solidFill>
                  <a:schemeClr val="tx2"/>
                </a:solidFill>
                <a:sym typeface="Symbol" pitchFamily="16" charset="2"/>
              </a:rPr>
              <a:t>holds on</a:t>
            </a:r>
            <a:r>
              <a:rPr lang="en-US" altLang="en-US" sz="1800" dirty="0" smtClean="0">
                <a:sym typeface="Symbol" pitchFamily="16" charset="2"/>
              </a:rPr>
              <a:t> </a:t>
            </a:r>
            <a:r>
              <a:rPr lang="en-US" altLang="en-US" sz="1800" i="1" dirty="0" smtClean="0">
                <a:sym typeface="Symbol" pitchFamily="16" charset="2"/>
              </a:rPr>
              <a:t>R</a:t>
            </a:r>
            <a:r>
              <a:rPr lang="en-US" altLang="en-US" sz="1800" dirty="0" smtClean="0">
                <a:sym typeface="Symbol" pitchFamily="16" charset="2"/>
              </a:rPr>
              <a:t> if and only if for any legal relations </a:t>
            </a:r>
            <a:r>
              <a:rPr lang="en-US" altLang="en-US" sz="1800" i="1" dirty="0" smtClean="0">
                <a:sym typeface="Symbol" pitchFamily="16" charset="2"/>
              </a:rPr>
              <a:t>r</a:t>
            </a:r>
            <a:r>
              <a:rPr lang="en-US" altLang="en-US" sz="1800" dirty="0" smtClean="0">
                <a:sym typeface="Symbol" pitchFamily="16" charset="2"/>
              </a:rPr>
              <a:t>(R), whenever any two </a:t>
            </a:r>
            <a:r>
              <a:rPr lang="en-US" altLang="en-US" sz="1800" dirty="0" err="1" smtClean="0">
                <a:sym typeface="Symbol" pitchFamily="16" charset="2"/>
              </a:rPr>
              <a:t>tuples</a:t>
            </a:r>
            <a:r>
              <a:rPr lang="en-US" altLang="en-US" sz="1800" dirty="0" smtClean="0">
                <a:sym typeface="Symbol" pitchFamily="16" charset="2"/>
              </a:rPr>
              <a:t> </a:t>
            </a:r>
            <a:r>
              <a:rPr lang="en-US" altLang="en-US" sz="1800" i="1" dirty="0" smtClean="0">
                <a:sym typeface="Symbol" pitchFamily="16" charset="2"/>
              </a:rPr>
              <a:t>t</a:t>
            </a:r>
            <a:r>
              <a:rPr lang="en-US" altLang="en-US" sz="1800" baseline="-25000" dirty="0" smtClean="0">
                <a:sym typeface="Symbol" pitchFamily="16" charset="2"/>
              </a:rPr>
              <a:t>1</a:t>
            </a:r>
            <a:r>
              <a:rPr lang="en-US" altLang="en-US" sz="1800" i="1" dirty="0" smtClean="0">
                <a:sym typeface="Symbol" pitchFamily="16" charset="2"/>
              </a:rPr>
              <a:t> </a:t>
            </a:r>
            <a:r>
              <a:rPr lang="en-US" altLang="en-US" sz="1800" dirty="0" smtClean="0">
                <a:sym typeface="Symbol" pitchFamily="16" charset="2"/>
              </a:rPr>
              <a:t>and </a:t>
            </a:r>
            <a:r>
              <a:rPr lang="en-US" altLang="en-US" sz="1800" i="1" dirty="0" smtClean="0">
                <a:sym typeface="Symbol" pitchFamily="16" charset="2"/>
              </a:rPr>
              <a:t>t</a:t>
            </a:r>
            <a:r>
              <a:rPr lang="en-US" altLang="en-US" sz="1800" baseline="-25000" dirty="0" smtClean="0">
                <a:sym typeface="Symbol" pitchFamily="16" charset="2"/>
              </a:rPr>
              <a:t>2</a:t>
            </a:r>
            <a:r>
              <a:rPr lang="en-US" altLang="en-US" sz="1800" dirty="0" smtClean="0">
                <a:sym typeface="Symbol" pitchFamily="16" charset="2"/>
              </a:rPr>
              <a:t> of </a:t>
            </a:r>
            <a:r>
              <a:rPr lang="en-US" altLang="en-US" sz="1800" i="1" dirty="0" smtClean="0">
                <a:sym typeface="Symbol" pitchFamily="16" charset="2"/>
              </a:rPr>
              <a:t>r</a:t>
            </a:r>
            <a:r>
              <a:rPr lang="en-US" altLang="en-US" sz="1800" dirty="0" smtClean="0">
                <a:sym typeface="Symbol" pitchFamily="16" charset="2"/>
              </a:rPr>
              <a:t> agree on the attributes , they also agree on the attributes </a:t>
            </a:r>
            <a:r>
              <a:rPr lang="en-US" altLang="en-US" sz="1800" i="1" dirty="0" smtClean="0">
                <a:sym typeface="Symbol" pitchFamily="16" charset="2"/>
              </a:rPr>
              <a:t>. </a:t>
            </a:r>
            <a:r>
              <a:rPr lang="en-US" altLang="en-US" sz="1800" dirty="0" smtClean="0">
                <a:sym typeface="Symbol" pitchFamily="16" charset="2"/>
              </a:rPr>
              <a:t> That is, </a:t>
            </a:r>
          </a:p>
          <a:p>
            <a:pPr eaLnBrk="1" hangingPunct="1">
              <a:lnSpc>
                <a:spcPct val="90000"/>
              </a:lnSpc>
              <a:buFont typeface="Monotype Sorts" pitchFamily="2" charset="2"/>
              <a:buNone/>
              <a:tabLst>
                <a:tab pos="2917825" algn="ctr"/>
              </a:tabLst>
            </a:pPr>
            <a:r>
              <a:rPr lang="en-US" altLang="en-US" sz="1800" i="1" dirty="0" smtClean="0">
                <a:sym typeface="Symbol" pitchFamily="16" charset="2"/>
              </a:rPr>
              <a:t>		 t</a:t>
            </a:r>
            <a:r>
              <a:rPr lang="en-US" altLang="en-US" sz="1800" baseline="-25000" dirty="0" smtClean="0">
                <a:sym typeface="Symbol" pitchFamily="16" charset="2"/>
              </a:rPr>
              <a:t>1</a:t>
            </a:r>
            <a:r>
              <a:rPr lang="en-US" altLang="en-US" sz="1800" dirty="0" smtClean="0">
                <a:sym typeface="Symbol" pitchFamily="16" charset="2"/>
              </a:rPr>
              <a:t>[] = </a:t>
            </a:r>
            <a:r>
              <a:rPr lang="en-US" altLang="en-US" sz="1800" i="1" dirty="0" smtClean="0">
                <a:sym typeface="Symbol" pitchFamily="16" charset="2"/>
              </a:rPr>
              <a:t>t</a:t>
            </a:r>
            <a:r>
              <a:rPr lang="en-US" altLang="en-US" sz="1800" baseline="-25000" dirty="0" smtClean="0">
                <a:sym typeface="Symbol" pitchFamily="16" charset="2"/>
              </a:rPr>
              <a:t>2 </a:t>
            </a:r>
            <a:r>
              <a:rPr lang="en-US" altLang="en-US" sz="1800" dirty="0" smtClean="0">
                <a:sym typeface="Symbol" pitchFamily="16" charset="2"/>
              </a:rPr>
              <a:t>[]      </a:t>
            </a:r>
            <a:r>
              <a:rPr lang="en-US" altLang="en-US" sz="1800" i="1" dirty="0" smtClean="0">
                <a:sym typeface="Symbol" pitchFamily="16" charset="2"/>
              </a:rPr>
              <a:t>t</a:t>
            </a:r>
            <a:r>
              <a:rPr lang="en-US" altLang="en-US" sz="1800" baseline="-25000" dirty="0" smtClean="0">
                <a:sym typeface="Symbol" pitchFamily="16" charset="2"/>
              </a:rPr>
              <a:t>1</a:t>
            </a:r>
            <a:r>
              <a:rPr lang="en-US" altLang="en-US" sz="1800" dirty="0" smtClean="0">
                <a:sym typeface="Symbol" pitchFamily="16" charset="2"/>
              </a:rPr>
              <a:t>[</a:t>
            </a:r>
            <a:r>
              <a:rPr lang="en-US" altLang="en-US" sz="1800" i="1" dirty="0" smtClean="0">
                <a:sym typeface="Symbol" pitchFamily="16" charset="2"/>
              </a:rPr>
              <a:t> </a:t>
            </a:r>
            <a:r>
              <a:rPr lang="en-US" altLang="en-US" sz="1800" dirty="0" smtClean="0">
                <a:sym typeface="Symbol" pitchFamily="16" charset="2"/>
              </a:rPr>
              <a:t>]  = </a:t>
            </a:r>
            <a:r>
              <a:rPr lang="en-US" altLang="en-US" sz="1800" i="1" dirty="0" smtClean="0">
                <a:sym typeface="Symbol" pitchFamily="16" charset="2"/>
              </a:rPr>
              <a:t>t</a:t>
            </a:r>
            <a:r>
              <a:rPr lang="en-US" altLang="en-US" sz="1800" baseline="-25000" dirty="0" smtClean="0">
                <a:sym typeface="Symbol" pitchFamily="16" charset="2"/>
              </a:rPr>
              <a:t>2 </a:t>
            </a:r>
            <a:r>
              <a:rPr lang="en-US" altLang="en-US" sz="1800" dirty="0" smtClean="0">
                <a:sym typeface="Symbol" pitchFamily="16" charset="2"/>
              </a:rPr>
              <a:t>[</a:t>
            </a:r>
            <a:r>
              <a:rPr lang="en-US" altLang="en-US" sz="1800" i="1" dirty="0" smtClean="0">
                <a:sym typeface="Symbol" pitchFamily="16" charset="2"/>
              </a:rPr>
              <a:t> </a:t>
            </a:r>
            <a:r>
              <a:rPr lang="en-US" altLang="en-US" sz="1800" dirty="0" smtClean="0">
                <a:sym typeface="Symbol" pitchFamily="16" charset="2"/>
              </a:rPr>
              <a:t>] </a:t>
            </a:r>
          </a:p>
          <a:p>
            <a:pPr eaLnBrk="1" hangingPunct="1">
              <a:lnSpc>
                <a:spcPct val="90000"/>
              </a:lnSpc>
              <a:tabLst>
                <a:tab pos="2917825" algn="ctr"/>
              </a:tabLst>
            </a:pPr>
            <a:r>
              <a:rPr lang="en-US" altLang="en-US" sz="1800" dirty="0" smtClean="0"/>
              <a:t>Example:  Consider </a:t>
            </a:r>
            <a:r>
              <a:rPr lang="en-US" altLang="en-US" sz="1800" i="1" dirty="0" smtClean="0"/>
              <a:t>r</a:t>
            </a:r>
            <a:r>
              <a:rPr lang="en-US" altLang="en-US" sz="1800" dirty="0" smtClean="0"/>
              <a:t>(A</a:t>
            </a:r>
            <a:r>
              <a:rPr lang="en-US" altLang="en-US" sz="1800" i="1" dirty="0" smtClean="0"/>
              <a:t>,B </a:t>
            </a:r>
            <a:r>
              <a:rPr lang="en-US" altLang="en-US" sz="1800" dirty="0" smtClean="0"/>
              <a:t>) with the following instance of </a:t>
            </a:r>
            <a:r>
              <a:rPr lang="en-US" altLang="en-US" sz="1800" i="1" dirty="0" smtClean="0"/>
              <a:t>r.</a:t>
            </a:r>
            <a:endParaRPr lang="en-US" altLang="en-US" sz="1800" dirty="0" smtClean="0"/>
          </a:p>
          <a:p>
            <a:pPr eaLnBrk="1" hangingPunct="1">
              <a:lnSpc>
                <a:spcPct val="90000"/>
              </a:lnSpc>
              <a:tabLst>
                <a:tab pos="2917825" algn="ctr"/>
              </a:tabLst>
            </a:pPr>
            <a:endParaRPr lang="en-US" altLang="en-US" sz="1800" dirty="0"/>
          </a:p>
          <a:p>
            <a:pPr eaLnBrk="1" hangingPunct="1">
              <a:lnSpc>
                <a:spcPct val="90000"/>
              </a:lnSpc>
              <a:tabLst>
                <a:tab pos="2917825" algn="ctr"/>
              </a:tabLst>
            </a:pPr>
            <a:endParaRPr lang="en-US" altLang="en-US" sz="1800" dirty="0" smtClean="0"/>
          </a:p>
          <a:p>
            <a:pPr eaLnBrk="1" hangingPunct="1">
              <a:lnSpc>
                <a:spcPct val="90000"/>
              </a:lnSpc>
              <a:tabLst>
                <a:tab pos="2917825" algn="ctr"/>
              </a:tabLst>
            </a:pPr>
            <a:endParaRPr lang="en-US" altLang="en-US" sz="1800" dirty="0"/>
          </a:p>
          <a:p>
            <a:pPr eaLnBrk="1" hangingPunct="1">
              <a:lnSpc>
                <a:spcPct val="90000"/>
              </a:lnSpc>
              <a:tabLst>
                <a:tab pos="2917825" algn="ctr"/>
              </a:tabLst>
            </a:pPr>
            <a:endParaRPr lang="en-US" altLang="en-US" sz="1800" dirty="0" smtClean="0"/>
          </a:p>
          <a:p>
            <a:pPr eaLnBrk="1" hangingPunct="1">
              <a:lnSpc>
                <a:spcPct val="90000"/>
              </a:lnSpc>
              <a:tabLst>
                <a:tab pos="2917825" algn="ctr"/>
              </a:tabLst>
            </a:pPr>
            <a:endParaRPr lang="en-US" altLang="en-US" sz="1800" dirty="0" smtClean="0"/>
          </a:p>
          <a:p>
            <a:pPr eaLnBrk="1" hangingPunct="1">
              <a:lnSpc>
                <a:spcPct val="90000"/>
              </a:lnSpc>
              <a:tabLst>
                <a:tab pos="2917825" algn="ctr"/>
              </a:tabLst>
            </a:pPr>
            <a:r>
              <a:rPr lang="en-US" altLang="en-US" sz="1800" dirty="0" smtClean="0"/>
              <a:t>On this instance, </a:t>
            </a:r>
            <a:r>
              <a:rPr lang="en-US" altLang="en-US" sz="1800" i="1" dirty="0" smtClean="0"/>
              <a:t>A</a:t>
            </a:r>
            <a:r>
              <a:rPr lang="en-US" altLang="en-US" sz="1800" dirty="0" smtClean="0"/>
              <a:t>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t>B</a:t>
            </a:r>
            <a:r>
              <a:rPr lang="en-US" altLang="en-US" sz="1800" dirty="0" smtClean="0"/>
              <a:t> does </a:t>
            </a:r>
            <a:r>
              <a:rPr lang="en-US" altLang="en-US" sz="1800" b="1" dirty="0" smtClean="0"/>
              <a:t>NOT</a:t>
            </a:r>
            <a:r>
              <a:rPr lang="en-US" altLang="en-US" sz="1800" dirty="0" smtClean="0"/>
              <a:t> hold, but  </a:t>
            </a:r>
            <a:r>
              <a:rPr lang="en-US" altLang="en-US" sz="1800" i="1" dirty="0" smtClean="0"/>
              <a:t>B</a:t>
            </a:r>
            <a:r>
              <a:rPr lang="en-US" altLang="en-US" sz="1800" dirty="0" smtClean="0"/>
              <a:t> </a:t>
            </a:r>
            <a:r>
              <a:rPr lang="en-US" altLang="en-US" sz="1800" dirty="0" smtClean="0">
                <a:sym typeface="Symbol" pitchFamily="16" charset="2"/>
              </a:rPr>
              <a:t></a:t>
            </a:r>
            <a:r>
              <a:rPr lang="en-US" altLang="en-US" sz="1800" dirty="0" smtClean="0"/>
              <a:t> </a:t>
            </a:r>
            <a:r>
              <a:rPr lang="en-US" altLang="en-US" sz="1800" i="1" dirty="0" smtClean="0"/>
              <a:t>A</a:t>
            </a:r>
            <a:r>
              <a:rPr lang="en-US" altLang="en-US" sz="1800" dirty="0" smtClean="0"/>
              <a:t> does hold. </a:t>
            </a:r>
          </a:p>
          <a:p>
            <a:pPr eaLnBrk="1" hangingPunct="1">
              <a:lnSpc>
                <a:spcPct val="90000"/>
              </a:lnSpc>
              <a:tabLst>
                <a:tab pos="2917825" algn="ctr"/>
              </a:tabLst>
            </a:pPr>
            <a:endParaRPr lang="en-US" altLang="en-US" sz="1800" i="1" dirty="0" smtClean="0">
              <a:sym typeface="Symbol" pitchFamily="16" charset="2"/>
            </a:endParaRPr>
          </a:p>
        </p:txBody>
      </p:sp>
      <p:sp>
        <p:nvSpPr>
          <p:cNvPr id="10244" name="Text Box 4"/>
          <p:cNvSpPr txBox="1">
            <a:spLocks noChangeArrowheads="1"/>
          </p:cNvSpPr>
          <p:nvPr/>
        </p:nvSpPr>
        <p:spPr bwMode="auto">
          <a:xfrm>
            <a:off x="3706813" y="4543425"/>
            <a:ext cx="777875" cy="925513"/>
          </a:xfrm>
          <a:prstGeom prst="rect">
            <a:avLst/>
          </a:prstGeom>
          <a:noFill/>
          <a:ln w="9525">
            <a:solidFill>
              <a:schemeClr val="tx1"/>
            </a:solidFill>
            <a:miter lim="800000"/>
            <a:headEnd/>
            <a:tailEnd/>
          </a:ln>
        </p:spPr>
        <p:txBody>
          <a:bodyPr wrap="none">
            <a:spAutoFit/>
          </a:bodyPr>
          <a:lstStyle/>
          <a:p>
            <a:pPr marL="457200" indent="-457200" eaLnBrk="1" hangingPunct="1">
              <a:buFontTx/>
              <a:buAutoNum type="arabicPlain"/>
            </a:pPr>
            <a:r>
              <a:rPr lang="en-US" altLang="en-US" dirty="0">
                <a:latin typeface="Helvetica" pitchFamily="34" charset="0"/>
              </a:rPr>
              <a:t>4</a:t>
            </a:r>
          </a:p>
          <a:p>
            <a:pPr marL="457200" indent="-457200" eaLnBrk="1" hangingPunct="1"/>
            <a:r>
              <a:rPr lang="en-US" altLang="en-US" dirty="0">
                <a:latin typeface="Helvetica" pitchFamily="34" charset="0"/>
              </a:rPr>
              <a:t>1     5</a:t>
            </a:r>
          </a:p>
          <a:p>
            <a:pPr marL="457200" indent="-457200" eaLnBrk="1" hangingPunct="1"/>
            <a:r>
              <a:rPr lang="en-US" altLang="en-US" dirty="0">
                <a:latin typeface="Helvetica" pitchFamily="34" charset="0"/>
              </a:rPr>
              <a:t>3	7</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Functional Dependencies (Cont.)</a:t>
            </a:r>
          </a:p>
        </p:txBody>
      </p:sp>
      <p:sp>
        <p:nvSpPr>
          <p:cNvPr id="138243" name="Rectangle 3"/>
          <p:cNvSpPr>
            <a:spLocks noGrp="1" noChangeArrowheads="1"/>
          </p:cNvSpPr>
          <p:nvPr>
            <p:ph idx="1"/>
          </p:nvPr>
        </p:nvSpPr>
        <p:spPr/>
        <p:txBody>
          <a:bodyPr rtlCol="0">
            <a:normAutofit/>
          </a:bodyPr>
          <a:lstStyle/>
          <a:p>
            <a:pPr eaLnBrk="1" fontAlgn="auto" hangingPunct="1">
              <a:spcAft>
                <a:spcPts val="0"/>
              </a:spcAft>
              <a:buFont typeface="Wingdings 3" charset="2"/>
              <a:buChar char=""/>
              <a:tabLst>
                <a:tab pos="1250950" algn="l"/>
                <a:tab pos="2173288" algn="l"/>
                <a:tab pos="3378200" algn="l"/>
              </a:tabLst>
              <a:defRPr/>
            </a:pPr>
            <a:r>
              <a:rPr lang="en-US" altLang="en-US" sz="1800" i="1">
                <a:solidFill>
                  <a:schemeClr val="tx1">
                    <a:lumMod val="75000"/>
                    <a:lumOff val="25000"/>
                  </a:schemeClr>
                </a:solidFill>
                <a:sym typeface="Symbol" panose="05050102010706020507" pitchFamily="18" charset="2"/>
              </a:rPr>
              <a:t>K</a:t>
            </a:r>
            <a:r>
              <a:rPr lang="en-US" altLang="en-US" sz="1800">
                <a:solidFill>
                  <a:schemeClr val="tx1">
                    <a:lumMod val="75000"/>
                    <a:lumOff val="25000"/>
                  </a:schemeClr>
                </a:solidFill>
                <a:sym typeface="Symbol" panose="05050102010706020507" pitchFamily="18" charset="2"/>
              </a:rPr>
              <a:t> is a superkey for relation schema </a:t>
            </a:r>
            <a:r>
              <a:rPr lang="en-US" altLang="en-US" sz="1800" i="1">
                <a:solidFill>
                  <a:schemeClr val="tx1">
                    <a:lumMod val="75000"/>
                    <a:lumOff val="25000"/>
                  </a:schemeClr>
                </a:solidFill>
                <a:sym typeface="Symbol" panose="05050102010706020507" pitchFamily="18" charset="2"/>
              </a:rPr>
              <a:t>R</a:t>
            </a:r>
            <a:r>
              <a:rPr lang="en-US" altLang="en-US" sz="1800">
                <a:solidFill>
                  <a:schemeClr val="tx1">
                    <a:lumMod val="75000"/>
                    <a:lumOff val="25000"/>
                  </a:schemeClr>
                </a:solidFill>
                <a:sym typeface="Symbol" panose="05050102010706020507" pitchFamily="18" charset="2"/>
              </a:rPr>
              <a:t> if and only if </a:t>
            </a:r>
            <a:r>
              <a:rPr lang="en-US" altLang="en-US" sz="1800" i="1">
                <a:solidFill>
                  <a:schemeClr val="tx1">
                    <a:lumMod val="75000"/>
                    <a:lumOff val="25000"/>
                  </a:schemeClr>
                </a:solidFill>
                <a:sym typeface="Symbol" panose="05050102010706020507" pitchFamily="18" charset="2"/>
              </a:rPr>
              <a:t>K </a:t>
            </a:r>
            <a:r>
              <a:rPr lang="en-US" altLang="en-US" sz="1800">
                <a:solidFill>
                  <a:schemeClr val="tx1">
                    <a:lumMod val="75000"/>
                    <a:lumOff val="25000"/>
                  </a:schemeClr>
                </a:solidFill>
                <a:sym typeface="Symbol" panose="05050102010706020507" pitchFamily="18" charset="2"/>
              </a:rPr>
              <a:t></a:t>
            </a:r>
            <a:r>
              <a:rPr lang="en-US" altLang="en-US" sz="1800">
                <a:solidFill>
                  <a:schemeClr val="tx1">
                    <a:lumMod val="75000"/>
                    <a:lumOff val="25000"/>
                  </a:schemeClr>
                </a:solidFill>
                <a:sym typeface="Monotype Sorts" pitchFamily="2" charset="2"/>
              </a:rPr>
              <a:t> </a:t>
            </a:r>
            <a:r>
              <a:rPr lang="en-US" altLang="en-US" sz="1800" i="1">
                <a:solidFill>
                  <a:schemeClr val="tx1">
                    <a:lumMod val="75000"/>
                    <a:lumOff val="25000"/>
                  </a:schemeClr>
                </a:solidFill>
                <a:sym typeface="Monotype Sorts" pitchFamily="2" charset="2"/>
              </a:rPr>
              <a:t>R</a:t>
            </a:r>
            <a:endParaRPr lang="en-US" altLang="en-US" sz="1800">
              <a:solidFill>
                <a:schemeClr val="tx1">
                  <a:lumMod val="75000"/>
                  <a:lumOff val="25000"/>
                </a:schemeClr>
              </a:solidFill>
              <a:sym typeface="Monotype Sorts" pitchFamily="2" charset="2"/>
            </a:endParaRPr>
          </a:p>
          <a:p>
            <a:pPr eaLnBrk="1" fontAlgn="auto" hangingPunct="1">
              <a:spcAft>
                <a:spcPts val="0"/>
              </a:spcAft>
              <a:buFont typeface="Wingdings 3" charset="2"/>
              <a:buChar char=""/>
              <a:tabLst>
                <a:tab pos="1250950" algn="l"/>
                <a:tab pos="2173288" algn="l"/>
                <a:tab pos="3378200" algn="l"/>
              </a:tabLst>
              <a:defRPr/>
            </a:pPr>
            <a:r>
              <a:rPr lang="en-US" altLang="en-US" sz="1800" i="1">
                <a:solidFill>
                  <a:schemeClr val="tx1">
                    <a:lumMod val="75000"/>
                    <a:lumOff val="25000"/>
                  </a:schemeClr>
                </a:solidFill>
                <a:sym typeface="Monotype Sorts" pitchFamily="2" charset="2"/>
              </a:rPr>
              <a:t>K</a:t>
            </a:r>
            <a:r>
              <a:rPr lang="en-US" altLang="en-US" sz="1800">
                <a:solidFill>
                  <a:schemeClr val="tx1">
                    <a:lumMod val="75000"/>
                    <a:lumOff val="25000"/>
                  </a:schemeClr>
                </a:solidFill>
                <a:sym typeface="Monotype Sorts" pitchFamily="2" charset="2"/>
              </a:rPr>
              <a:t> is a candidate key for </a:t>
            </a:r>
            <a:r>
              <a:rPr lang="en-US" altLang="en-US" sz="1800" i="1">
                <a:solidFill>
                  <a:schemeClr val="tx1">
                    <a:lumMod val="75000"/>
                    <a:lumOff val="25000"/>
                  </a:schemeClr>
                </a:solidFill>
                <a:sym typeface="Monotype Sorts" pitchFamily="2" charset="2"/>
              </a:rPr>
              <a:t>R</a:t>
            </a:r>
            <a:r>
              <a:rPr lang="en-US" altLang="en-US" sz="1800">
                <a:solidFill>
                  <a:schemeClr val="tx1">
                    <a:lumMod val="75000"/>
                    <a:lumOff val="25000"/>
                  </a:schemeClr>
                </a:solidFill>
                <a:sym typeface="Monotype Sorts" pitchFamily="2" charset="2"/>
              </a:rPr>
              <a:t> if and only if </a:t>
            </a:r>
          </a:p>
          <a:p>
            <a:pPr lvl="1" eaLnBrk="1" fontAlgn="auto" hangingPunct="1">
              <a:spcAft>
                <a:spcPts val="0"/>
              </a:spcAft>
              <a:buFont typeface="Wingdings 3" charset="2"/>
              <a:buChar char=""/>
              <a:tabLst>
                <a:tab pos="1250950" algn="l"/>
                <a:tab pos="2173288" algn="l"/>
                <a:tab pos="3378200" algn="l"/>
              </a:tabLst>
              <a:defRPr/>
            </a:pPr>
            <a:r>
              <a:rPr lang="en-US" altLang="en-US" i="1">
                <a:solidFill>
                  <a:schemeClr val="tx1">
                    <a:lumMod val="75000"/>
                    <a:lumOff val="25000"/>
                  </a:schemeClr>
                </a:solidFill>
                <a:sym typeface="Monotype Sorts" pitchFamily="2" charset="2"/>
              </a:rPr>
              <a:t>K </a:t>
            </a:r>
            <a:r>
              <a:rPr lang="en-US" altLang="en-US">
                <a:solidFill>
                  <a:schemeClr val="tx1">
                    <a:lumMod val="75000"/>
                    <a:lumOff val="25000"/>
                  </a:schemeClr>
                </a:solidFill>
                <a:sym typeface="Symbol" panose="05050102010706020507" pitchFamily="18" charset="2"/>
              </a:rPr>
              <a:t></a:t>
            </a:r>
            <a:r>
              <a:rPr lang="en-US" altLang="en-US">
                <a:solidFill>
                  <a:schemeClr val="tx1">
                    <a:lumMod val="75000"/>
                    <a:lumOff val="25000"/>
                  </a:schemeClr>
                </a:solidFill>
                <a:sym typeface="Monotype Sorts" pitchFamily="2" charset="2"/>
              </a:rPr>
              <a:t> </a:t>
            </a:r>
            <a:r>
              <a:rPr lang="en-US" altLang="en-US" i="1">
                <a:solidFill>
                  <a:schemeClr val="tx1">
                    <a:lumMod val="75000"/>
                    <a:lumOff val="25000"/>
                  </a:schemeClr>
                </a:solidFill>
                <a:sym typeface="Monotype Sorts" pitchFamily="2" charset="2"/>
              </a:rPr>
              <a:t>R</a:t>
            </a:r>
            <a:r>
              <a:rPr lang="en-US" altLang="en-US">
                <a:solidFill>
                  <a:schemeClr val="tx1">
                    <a:lumMod val="75000"/>
                    <a:lumOff val="25000"/>
                  </a:schemeClr>
                </a:solidFill>
                <a:sym typeface="Monotype Sorts" pitchFamily="2" charset="2"/>
              </a:rPr>
              <a:t>, and</a:t>
            </a:r>
          </a:p>
          <a:p>
            <a:pPr lvl="1" eaLnBrk="1" fontAlgn="auto" hangingPunct="1">
              <a:spcAft>
                <a:spcPts val="0"/>
              </a:spcAft>
              <a:buFont typeface="Wingdings 3" charset="2"/>
              <a:buChar char=""/>
              <a:tabLst>
                <a:tab pos="1250950" algn="l"/>
                <a:tab pos="2173288" algn="l"/>
                <a:tab pos="3378200" algn="l"/>
              </a:tabLst>
              <a:defRPr/>
            </a:pPr>
            <a:r>
              <a:rPr lang="en-US" altLang="en-US">
                <a:solidFill>
                  <a:schemeClr val="tx1">
                    <a:lumMod val="75000"/>
                    <a:lumOff val="25000"/>
                  </a:schemeClr>
                </a:solidFill>
                <a:sym typeface="Monotype Sorts" pitchFamily="2" charset="2"/>
              </a:rPr>
              <a:t>for no </a:t>
            </a:r>
            <a:r>
              <a:rPr lang="en-US" altLang="en-US">
                <a:solidFill>
                  <a:schemeClr val="tx1">
                    <a:lumMod val="75000"/>
                    <a:lumOff val="25000"/>
                  </a:schemeClr>
                </a:solidFill>
                <a:sym typeface="Symbol" panose="05050102010706020507" pitchFamily="18" charset="2"/>
              </a:rPr>
              <a:t>  </a:t>
            </a:r>
            <a:r>
              <a:rPr lang="en-US" altLang="en-US" i="1">
                <a:solidFill>
                  <a:schemeClr val="tx1">
                    <a:lumMod val="75000"/>
                    <a:lumOff val="25000"/>
                  </a:schemeClr>
                </a:solidFill>
                <a:sym typeface="Symbol" panose="05050102010706020507" pitchFamily="18" charset="2"/>
              </a:rPr>
              <a:t>K, </a:t>
            </a:r>
            <a:r>
              <a:rPr lang="en-US" altLang="en-US">
                <a:solidFill>
                  <a:schemeClr val="tx1">
                    <a:lumMod val="75000"/>
                    <a:lumOff val="25000"/>
                  </a:schemeClr>
                </a:solidFill>
                <a:sym typeface="Symbol" panose="05050102010706020507" pitchFamily="18" charset="2"/>
              </a:rPr>
              <a:t> </a:t>
            </a:r>
            <a:r>
              <a:rPr lang="en-US" altLang="en-US">
                <a:solidFill>
                  <a:schemeClr val="tx1">
                    <a:lumMod val="75000"/>
                    <a:lumOff val="25000"/>
                  </a:schemeClr>
                </a:solidFill>
                <a:sym typeface="Monotype Sorts" pitchFamily="2" charset="2"/>
              </a:rPr>
              <a:t> </a:t>
            </a:r>
            <a:r>
              <a:rPr lang="en-US" altLang="en-US" i="1">
                <a:solidFill>
                  <a:schemeClr val="tx1">
                    <a:lumMod val="75000"/>
                    <a:lumOff val="25000"/>
                  </a:schemeClr>
                </a:solidFill>
                <a:sym typeface="Monotype Sorts" pitchFamily="2" charset="2"/>
              </a:rPr>
              <a:t>R</a:t>
            </a:r>
          </a:p>
          <a:p>
            <a:pPr eaLnBrk="1" fontAlgn="auto" hangingPunct="1">
              <a:spcAft>
                <a:spcPts val="0"/>
              </a:spcAft>
              <a:buFont typeface="Wingdings 3" charset="2"/>
              <a:buChar char=""/>
              <a:tabLst>
                <a:tab pos="1250950" algn="l"/>
                <a:tab pos="2173288" algn="l"/>
                <a:tab pos="3378200" algn="l"/>
              </a:tabLst>
              <a:defRPr/>
            </a:pPr>
            <a:r>
              <a:rPr lang="en-US" altLang="en-US" sz="1800">
                <a:solidFill>
                  <a:schemeClr val="tx1">
                    <a:lumMod val="75000"/>
                    <a:lumOff val="25000"/>
                  </a:schemeClr>
                </a:solidFill>
              </a:rPr>
              <a:t>Functional dependencies allow us to express constraints that cannot be expressed using superkeys.  Consider the schema:</a:t>
            </a:r>
          </a:p>
          <a:p>
            <a:pPr eaLnBrk="1" fontAlgn="auto" hangingPunct="1">
              <a:spcAft>
                <a:spcPts val="0"/>
              </a:spcAft>
              <a:buFont typeface="Monotype Sorts" pitchFamily="2" charset="2"/>
              <a:buNone/>
              <a:tabLst>
                <a:tab pos="1250950" algn="l"/>
                <a:tab pos="2173288" algn="l"/>
                <a:tab pos="3378200" algn="l"/>
              </a:tabLst>
              <a:defRPr/>
            </a:pPr>
            <a:r>
              <a:rPr lang="en-US" altLang="en-US" sz="1800">
                <a:solidFill>
                  <a:schemeClr val="tx1">
                    <a:lumMod val="75000"/>
                    <a:lumOff val="25000"/>
                  </a:schemeClr>
                </a:solidFill>
              </a:rPr>
              <a:t>		</a:t>
            </a:r>
            <a:r>
              <a:rPr lang="en-US" altLang="en-US" sz="1800" i="1">
                <a:solidFill>
                  <a:schemeClr val="tx1">
                    <a:lumMod val="75000"/>
                    <a:lumOff val="25000"/>
                  </a:schemeClr>
                </a:solidFill>
              </a:rPr>
              <a:t>bor_loan </a:t>
            </a:r>
            <a:r>
              <a:rPr lang="en-US" altLang="en-US" sz="1800">
                <a:solidFill>
                  <a:schemeClr val="tx1">
                    <a:lumMod val="75000"/>
                    <a:lumOff val="25000"/>
                  </a:schemeClr>
                </a:solidFill>
              </a:rPr>
              <a:t>= (</a:t>
            </a:r>
            <a:r>
              <a:rPr lang="en-US" altLang="en-US" sz="1800" i="1" u="sng">
                <a:solidFill>
                  <a:schemeClr val="tx1">
                    <a:lumMod val="75000"/>
                    <a:lumOff val="25000"/>
                  </a:schemeClr>
                </a:solidFill>
              </a:rPr>
              <a:t>customer_id, loan_number</a:t>
            </a:r>
            <a:r>
              <a:rPr lang="en-US" altLang="en-US" sz="1800" i="1">
                <a:solidFill>
                  <a:schemeClr val="tx1">
                    <a:lumMod val="75000"/>
                    <a:lumOff val="25000"/>
                  </a:schemeClr>
                </a:solidFill>
              </a:rPr>
              <a:t>, amount </a:t>
            </a:r>
            <a:r>
              <a:rPr lang="en-US" altLang="en-US" sz="1800">
                <a:solidFill>
                  <a:schemeClr val="tx1">
                    <a:lumMod val="75000"/>
                    <a:lumOff val="25000"/>
                  </a:schemeClr>
                </a:solidFill>
              </a:rPr>
              <a:t>)</a:t>
            </a:r>
            <a:r>
              <a:rPr lang="en-US" altLang="en-US" sz="1800" i="1">
                <a:solidFill>
                  <a:schemeClr val="tx1">
                    <a:lumMod val="75000"/>
                    <a:lumOff val="25000"/>
                  </a:schemeClr>
                </a:solidFill>
              </a:rPr>
              <a:t>.</a:t>
            </a:r>
          </a:p>
          <a:p>
            <a:pPr eaLnBrk="1" fontAlgn="auto" hangingPunct="1">
              <a:spcAft>
                <a:spcPts val="0"/>
              </a:spcAft>
              <a:buFont typeface="Monotype Sorts" pitchFamily="2" charset="2"/>
              <a:buNone/>
              <a:tabLst>
                <a:tab pos="1250950" algn="l"/>
                <a:tab pos="2173288" algn="l"/>
                <a:tab pos="3378200" algn="l"/>
              </a:tabLst>
              <a:defRPr/>
            </a:pPr>
            <a:r>
              <a:rPr lang="en-US" altLang="en-US" sz="1800" i="1">
                <a:solidFill>
                  <a:schemeClr val="tx1">
                    <a:lumMod val="75000"/>
                    <a:lumOff val="25000"/>
                  </a:schemeClr>
                </a:solidFill>
              </a:rPr>
              <a:t>	</a:t>
            </a:r>
            <a:r>
              <a:rPr lang="en-US" altLang="en-US" sz="1800">
                <a:solidFill>
                  <a:schemeClr val="tx1">
                    <a:lumMod val="75000"/>
                    <a:lumOff val="25000"/>
                  </a:schemeClr>
                </a:solidFill>
              </a:rPr>
              <a:t>We expect this functional dependency to hold:</a:t>
            </a:r>
          </a:p>
          <a:p>
            <a:pPr eaLnBrk="1" fontAlgn="auto" hangingPunct="1">
              <a:spcAft>
                <a:spcPts val="0"/>
              </a:spcAft>
              <a:buFont typeface="Monotype Sorts" pitchFamily="2" charset="2"/>
              <a:buNone/>
              <a:tabLst>
                <a:tab pos="1250950" algn="l"/>
                <a:tab pos="2173288" algn="l"/>
                <a:tab pos="3378200" algn="l"/>
              </a:tabLst>
              <a:defRPr/>
            </a:pPr>
            <a:r>
              <a:rPr lang="en-US" altLang="en-US" sz="1800">
                <a:solidFill>
                  <a:schemeClr val="tx1">
                    <a:lumMod val="75000"/>
                    <a:lumOff val="25000"/>
                  </a:schemeClr>
                </a:solidFill>
              </a:rPr>
              <a:t>			</a:t>
            </a:r>
            <a:r>
              <a:rPr lang="en-US" altLang="en-US" sz="1800" i="1">
                <a:solidFill>
                  <a:schemeClr val="tx1">
                    <a:lumMod val="75000"/>
                    <a:lumOff val="25000"/>
                  </a:schemeClr>
                </a:solidFill>
              </a:rPr>
              <a:t>loan_number</a:t>
            </a:r>
            <a:r>
              <a:rPr lang="en-US" altLang="en-US" sz="1800">
                <a:solidFill>
                  <a:schemeClr val="tx1">
                    <a:lumMod val="75000"/>
                    <a:lumOff val="25000"/>
                  </a:schemeClr>
                </a:solidFill>
              </a:rPr>
              <a:t> </a:t>
            </a:r>
            <a:r>
              <a:rPr lang="en-US" altLang="en-US" sz="1800">
                <a:solidFill>
                  <a:schemeClr val="tx1">
                    <a:lumMod val="75000"/>
                    <a:lumOff val="25000"/>
                  </a:schemeClr>
                </a:solidFill>
                <a:sym typeface="Symbol" panose="05050102010706020507" pitchFamily="18" charset="2"/>
              </a:rPr>
              <a:t></a:t>
            </a:r>
            <a:r>
              <a:rPr lang="en-US" altLang="en-US" sz="1800">
                <a:solidFill>
                  <a:schemeClr val="tx1">
                    <a:lumMod val="75000"/>
                    <a:lumOff val="25000"/>
                  </a:schemeClr>
                </a:solidFill>
                <a:sym typeface="Monotype Sorts" pitchFamily="2" charset="2"/>
              </a:rPr>
              <a:t> </a:t>
            </a:r>
            <a:r>
              <a:rPr lang="en-US" altLang="en-US" sz="1800" i="1">
                <a:solidFill>
                  <a:schemeClr val="tx1">
                    <a:lumMod val="75000"/>
                    <a:lumOff val="25000"/>
                  </a:schemeClr>
                </a:solidFill>
                <a:sym typeface="Monotype Sorts" pitchFamily="2" charset="2"/>
              </a:rPr>
              <a:t>amount</a:t>
            </a:r>
          </a:p>
          <a:p>
            <a:pPr eaLnBrk="1" fontAlgn="auto" hangingPunct="1">
              <a:spcAft>
                <a:spcPts val="0"/>
              </a:spcAft>
              <a:buFont typeface="Monotype Sorts" pitchFamily="2" charset="2"/>
              <a:buNone/>
              <a:tabLst>
                <a:tab pos="1250950" algn="l"/>
                <a:tab pos="2173288" algn="l"/>
                <a:tab pos="3378200" algn="l"/>
              </a:tabLst>
              <a:defRPr/>
            </a:pPr>
            <a:r>
              <a:rPr lang="en-US" altLang="en-US" sz="1800" i="1">
                <a:solidFill>
                  <a:schemeClr val="tx1">
                    <a:lumMod val="75000"/>
                    <a:lumOff val="25000"/>
                  </a:schemeClr>
                </a:solidFill>
                <a:sym typeface="Monotype Sorts" pitchFamily="2" charset="2"/>
              </a:rPr>
              <a:t>	</a:t>
            </a:r>
            <a:r>
              <a:rPr lang="en-US" altLang="en-US" sz="1800">
                <a:solidFill>
                  <a:schemeClr val="tx1">
                    <a:lumMod val="75000"/>
                    <a:lumOff val="25000"/>
                  </a:schemeClr>
                </a:solidFill>
                <a:sym typeface="Monotype Sorts" pitchFamily="2" charset="2"/>
              </a:rPr>
              <a:t>but would not expect the following to hold: </a:t>
            </a:r>
          </a:p>
          <a:p>
            <a:pPr eaLnBrk="1" fontAlgn="auto" hangingPunct="1">
              <a:spcAft>
                <a:spcPts val="0"/>
              </a:spcAft>
              <a:buFont typeface="Monotype Sorts" pitchFamily="2" charset="2"/>
              <a:buNone/>
              <a:tabLst>
                <a:tab pos="1250950" algn="l"/>
                <a:tab pos="2173288" algn="l"/>
                <a:tab pos="3378200" algn="l"/>
              </a:tabLst>
              <a:defRPr/>
            </a:pPr>
            <a:r>
              <a:rPr lang="en-US" altLang="en-US" sz="1800">
                <a:solidFill>
                  <a:schemeClr val="tx1">
                    <a:lumMod val="75000"/>
                    <a:lumOff val="25000"/>
                  </a:schemeClr>
                </a:solidFill>
                <a:sym typeface="Monotype Sorts" pitchFamily="2" charset="2"/>
              </a:rPr>
              <a:t>			</a:t>
            </a:r>
            <a:r>
              <a:rPr lang="en-US" altLang="en-US" sz="1800" i="1">
                <a:solidFill>
                  <a:schemeClr val="tx1">
                    <a:lumMod val="75000"/>
                    <a:lumOff val="25000"/>
                  </a:schemeClr>
                </a:solidFill>
                <a:sym typeface="Monotype Sorts" pitchFamily="2" charset="2"/>
              </a:rPr>
              <a:t>amount </a:t>
            </a:r>
            <a:r>
              <a:rPr lang="en-US" altLang="en-US" sz="1800">
                <a:solidFill>
                  <a:schemeClr val="tx1">
                    <a:lumMod val="75000"/>
                    <a:lumOff val="25000"/>
                  </a:schemeClr>
                </a:solidFill>
                <a:sym typeface="Symbol" panose="05050102010706020507" pitchFamily="18" charset="2"/>
              </a:rPr>
              <a:t></a:t>
            </a:r>
            <a:r>
              <a:rPr lang="en-US" altLang="en-US" sz="1800">
                <a:solidFill>
                  <a:schemeClr val="tx1">
                    <a:lumMod val="75000"/>
                    <a:lumOff val="25000"/>
                  </a:schemeClr>
                </a:solidFill>
                <a:sym typeface="Monotype Sorts" pitchFamily="2" charset="2"/>
              </a:rPr>
              <a:t> </a:t>
            </a:r>
            <a:r>
              <a:rPr lang="en-US" altLang="en-US" sz="1800" i="1">
                <a:solidFill>
                  <a:schemeClr val="tx1">
                    <a:lumMod val="75000"/>
                    <a:lumOff val="25000"/>
                  </a:schemeClr>
                </a:solidFill>
                <a:sym typeface="Monotype Sorts" pitchFamily="2" charset="2"/>
              </a:rPr>
              <a:t>customer_name</a:t>
            </a:r>
          </a:p>
          <a:p>
            <a:pPr eaLnBrk="1" fontAlgn="auto" hangingPunct="1">
              <a:spcAft>
                <a:spcPts val="0"/>
              </a:spcAft>
              <a:buFont typeface="Monotype Sorts" pitchFamily="2" charset="2"/>
              <a:buNone/>
              <a:tabLst>
                <a:tab pos="1250950" algn="l"/>
                <a:tab pos="2173288" algn="l"/>
                <a:tab pos="3378200" algn="l"/>
              </a:tabLst>
              <a:defRPr/>
            </a:pPr>
            <a:endParaRPr lang="en-US" altLang="en-US" sz="1800" i="1">
              <a:solidFill>
                <a:schemeClr val="tx1">
                  <a:lumMod val="75000"/>
                  <a:lumOff val="25000"/>
                </a:schemeClr>
              </a:solidFill>
              <a:sym typeface="Monotype Sorts" pitchFamily="2"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609600"/>
            <a:ext cx="8083550" cy="1320800"/>
          </a:xfrm>
        </p:spPr>
        <p:txBody>
          <a:bodyPr/>
          <a:lstStyle/>
          <a:p>
            <a:pPr eaLnBrk="1" hangingPunct="1"/>
            <a:r>
              <a:rPr lang="en-US" altLang="en-US" smtClean="0"/>
              <a:t>Use of Functional Dependencies</a:t>
            </a:r>
          </a:p>
        </p:txBody>
      </p:sp>
      <p:sp>
        <p:nvSpPr>
          <p:cNvPr id="12291" name="Rectangle 3"/>
          <p:cNvSpPr>
            <a:spLocks noGrp="1" noChangeArrowheads="1"/>
          </p:cNvSpPr>
          <p:nvPr>
            <p:ph idx="1"/>
          </p:nvPr>
        </p:nvSpPr>
        <p:spPr>
          <a:xfrm>
            <a:off x="541338" y="1546225"/>
            <a:ext cx="6915150" cy="4862513"/>
          </a:xfrm>
        </p:spPr>
        <p:txBody>
          <a:bodyPr>
            <a:normAutofit fontScale="92500" lnSpcReduction="20000"/>
          </a:bodyPr>
          <a:lstStyle/>
          <a:p>
            <a:pPr eaLnBrk="1" hangingPunct="1"/>
            <a:r>
              <a:rPr lang="en-US" altLang="en-US" sz="1800" smtClean="0"/>
              <a:t>We use functional dependencies to:</a:t>
            </a:r>
          </a:p>
          <a:p>
            <a:pPr lvl="1" eaLnBrk="1" hangingPunct="1"/>
            <a:r>
              <a:rPr lang="en-US" altLang="en-US" smtClean="0"/>
              <a:t>test relations to see if they are legal under a given set of functional dependencies. </a:t>
            </a:r>
          </a:p>
          <a:p>
            <a:pPr lvl="2" eaLnBrk="1" hangingPunct="1"/>
            <a:r>
              <a:rPr lang="en-US" altLang="en-US" smtClean="0"/>
              <a:t> If a relation </a:t>
            </a:r>
            <a:r>
              <a:rPr lang="en-US" altLang="en-US" i="1" smtClean="0"/>
              <a:t>r</a:t>
            </a:r>
            <a:r>
              <a:rPr lang="en-US" altLang="en-US" smtClean="0"/>
              <a:t> is legal under a set </a:t>
            </a:r>
            <a:r>
              <a:rPr lang="en-US" altLang="en-US" i="1" smtClean="0"/>
              <a:t>F</a:t>
            </a:r>
            <a:r>
              <a:rPr lang="en-US" altLang="en-US" smtClean="0"/>
              <a:t> of functional dependencies, we say that </a:t>
            </a:r>
            <a:r>
              <a:rPr lang="en-US" altLang="en-US" i="1" smtClean="0"/>
              <a:t>r</a:t>
            </a:r>
            <a:r>
              <a:rPr lang="en-US" altLang="en-US" smtClean="0"/>
              <a:t> </a:t>
            </a:r>
            <a:r>
              <a:rPr lang="en-US" altLang="en-US" smtClean="0">
                <a:solidFill>
                  <a:schemeClr val="tx2"/>
                </a:solidFill>
              </a:rPr>
              <a:t>satisfies </a:t>
            </a:r>
            <a:r>
              <a:rPr lang="en-US" altLang="en-US" i="1" smtClean="0"/>
              <a:t>F.</a:t>
            </a:r>
            <a:endParaRPr lang="en-US" altLang="en-US" smtClean="0"/>
          </a:p>
          <a:p>
            <a:pPr lvl="1" eaLnBrk="1" hangingPunct="1"/>
            <a:r>
              <a:rPr lang="en-US" altLang="en-US" smtClean="0"/>
              <a:t>specify constraints on the set of legal relations</a:t>
            </a:r>
          </a:p>
          <a:p>
            <a:pPr lvl="2" eaLnBrk="1" hangingPunct="1"/>
            <a:r>
              <a:rPr lang="en-US" altLang="en-US" smtClean="0"/>
              <a:t>We say that </a:t>
            </a:r>
            <a:r>
              <a:rPr lang="en-US" altLang="en-US" i="1" smtClean="0"/>
              <a:t>F</a:t>
            </a:r>
            <a:r>
              <a:rPr lang="en-US" altLang="en-US" smtClean="0"/>
              <a:t> </a:t>
            </a:r>
            <a:r>
              <a:rPr lang="en-US" altLang="en-US" smtClean="0">
                <a:solidFill>
                  <a:schemeClr val="tx2"/>
                </a:solidFill>
              </a:rPr>
              <a:t>holds on</a:t>
            </a:r>
            <a:r>
              <a:rPr lang="en-US" altLang="en-US" smtClean="0"/>
              <a:t> </a:t>
            </a:r>
            <a:r>
              <a:rPr lang="en-US" altLang="en-US" i="1" smtClean="0"/>
              <a:t>R</a:t>
            </a:r>
            <a:r>
              <a:rPr lang="en-US" altLang="en-US" smtClean="0"/>
              <a:t> if all legal relations on </a:t>
            </a:r>
            <a:r>
              <a:rPr lang="en-US" altLang="en-US" i="1" smtClean="0"/>
              <a:t>R</a:t>
            </a:r>
            <a:r>
              <a:rPr lang="en-US" altLang="en-US" smtClean="0"/>
              <a:t> satisfy the set of functional dependencies </a:t>
            </a:r>
            <a:r>
              <a:rPr lang="en-US" altLang="en-US" i="1" smtClean="0"/>
              <a:t>F.</a:t>
            </a:r>
          </a:p>
          <a:p>
            <a:pPr eaLnBrk="1" hangingPunct="1"/>
            <a:r>
              <a:rPr lang="en-US" altLang="en-US" sz="1800" smtClean="0"/>
              <a:t>Note:  A specific instance of a relation schema may satisfy a functional dependency even if the functional dependency does not hold on all legal instances.  </a:t>
            </a:r>
          </a:p>
          <a:p>
            <a:pPr lvl="1" eaLnBrk="1" hangingPunct="1"/>
            <a:r>
              <a:rPr lang="en-US" altLang="en-US" smtClean="0"/>
              <a:t>For example, a specific instance of </a:t>
            </a:r>
            <a:r>
              <a:rPr lang="en-US" altLang="en-US" i="1" smtClean="0"/>
              <a:t>loan</a:t>
            </a:r>
            <a:r>
              <a:rPr lang="en-US" altLang="en-US" smtClean="0"/>
              <a:t> may, by chance, satisfy </a:t>
            </a:r>
            <a:br>
              <a:rPr lang="en-US" altLang="en-US" smtClean="0"/>
            </a:br>
            <a:r>
              <a:rPr lang="en-US" altLang="en-US" smtClean="0"/>
              <a:t>               </a:t>
            </a:r>
            <a:r>
              <a:rPr lang="en-US" altLang="en-US" i="1" smtClean="0"/>
              <a:t>amount </a:t>
            </a:r>
            <a:r>
              <a:rPr lang="en-US" altLang="en-US" smtClean="0">
                <a:sym typeface="Symbol" pitchFamily="16" charset="2"/>
              </a:rPr>
              <a:t></a:t>
            </a:r>
            <a:r>
              <a:rPr lang="en-US" altLang="en-US" smtClean="0">
                <a:sym typeface="Monotype Sorts" pitchFamily="2" charset="2"/>
              </a:rPr>
              <a:t> </a:t>
            </a:r>
            <a:r>
              <a:rPr lang="en-US" altLang="en-US" i="1" smtClean="0">
                <a:sym typeface="Monotype Sorts" pitchFamily="2" charset="2"/>
              </a:rPr>
              <a:t>customer_name.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609600"/>
            <a:ext cx="7065963" cy="1320800"/>
          </a:xfrm>
        </p:spPr>
        <p:txBody>
          <a:bodyPr>
            <a:normAutofit fontScale="90000"/>
          </a:bodyPr>
          <a:lstStyle/>
          <a:p>
            <a:pPr eaLnBrk="1" hangingPunct="1"/>
            <a:r>
              <a:rPr lang="en-US" altLang="en-US" smtClean="0"/>
              <a:t>Functional Dependencies (Cont.)</a:t>
            </a:r>
          </a:p>
        </p:txBody>
      </p:sp>
      <p:sp>
        <p:nvSpPr>
          <p:cNvPr id="13315" name="Rectangle 3"/>
          <p:cNvSpPr>
            <a:spLocks noGrp="1" noChangeArrowheads="1"/>
          </p:cNvSpPr>
          <p:nvPr>
            <p:ph idx="1"/>
          </p:nvPr>
        </p:nvSpPr>
        <p:spPr/>
        <p:txBody>
          <a:bodyPr/>
          <a:lstStyle/>
          <a:p>
            <a:pPr eaLnBrk="1" hangingPunct="1"/>
            <a:r>
              <a:rPr lang="en-US" altLang="en-US" sz="1800" i="1" smtClean="0">
                <a:sym typeface="Monotype Sorts" pitchFamily="2" charset="2"/>
              </a:rPr>
              <a:t>A </a:t>
            </a:r>
            <a:r>
              <a:rPr lang="en-US" altLang="en-US" sz="1800" smtClean="0">
                <a:sym typeface="Monotype Sorts" pitchFamily="2" charset="2"/>
              </a:rPr>
              <a:t>functional dependency is </a:t>
            </a:r>
            <a:r>
              <a:rPr lang="en-US" altLang="en-US" sz="1800" smtClean="0">
                <a:solidFill>
                  <a:schemeClr val="tx2"/>
                </a:solidFill>
                <a:sym typeface="Monotype Sorts" pitchFamily="2" charset="2"/>
              </a:rPr>
              <a:t>trivial</a:t>
            </a:r>
            <a:r>
              <a:rPr lang="en-US" altLang="en-US" sz="1800" smtClean="0">
                <a:sym typeface="Monotype Sorts" pitchFamily="2" charset="2"/>
              </a:rPr>
              <a:t> if it is satisfied by all instances of a relation</a:t>
            </a:r>
          </a:p>
          <a:p>
            <a:pPr lvl="1" eaLnBrk="1" hangingPunct="1"/>
            <a:r>
              <a:rPr lang="en-US" altLang="en-US" smtClean="0">
                <a:sym typeface="Monotype Sorts" pitchFamily="2" charset="2"/>
              </a:rPr>
              <a:t>Example</a:t>
            </a:r>
            <a:r>
              <a:rPr lang="en-US" altLang="en-US" i="1" smtClean="0">
                <a:sym typeface="Monotype Sorts" pitchFamily="2" charset="2"/>
              </a:rPr>
              <a:t>:</a:t>
            </a:r>
          </a:p>
          <a:p>
            <a:pPr lvl="2" eaLnBrk="1" hangingPunct="1"/>
            <a:r>
              <a:rPr lang="en-US" altLang="en-US" i="1" smtClean="0">
                <a:sym typeface="Monotype Sorts" pitchFamily="2" charset="2"/>
              </a:rPr>
              <a:t> customer_name, </a:t>
            </a:r>
            <a:r>
              <a:rPr lang="en-US" altLang="en-US" i="1" smtClean="0"/>
              <a:t>loan_number </a:t>
            </a:r>
            <a:r>
              <a:rPr lang="en-US" altLang="en-US" smtClean="0">
                <a:sym typeface="Symbol" pitchFamily="16" charset="2"/>
              </a:rPr>
              <a:t></a:t>
            </a:r>
            <a:r>
              <a:rPr lang="en-US" altLang="en-US" smtClean="0">
                <a:sym typeface="Monotype Sorts" pitchFamily="2" charset="2"/>
              </a:rPr>
              <a:t> </a:t>
            </a:r>
            <a:r>
              <a:rPr lang="en-US" altLang="en-US" i="1" smtClean="0">
                <a:sym typeface="Monotype Sorts" pitchFamily="2" charset="2"/>
              </a:rPr>
              <a:t>customer_name</a:t>
            </a:r>
          </a:p>
          <a:p>
            <a:pPr lvl="2" eaLnBrk="1" hangingPunct="1"/>
            <a:r>
              <a:rPr lang="en-US" altLang="en-US" i="1" smtClean="0">
                <a:sym typeface="Monotype Sorts" pitchFamily="2" charset="2"/>
              </a:rPr>
              <a:t> customer_name </a:t>
            </a:r>
            <a:r>
              <a:rPr lang="en-US" altLang="en-US" smtClean="0">
                <a:sym typeface="Symbol" pitchFamily="16" charset="2"/>
              </a:rPr>
              <a:t></a:t>
            </a:r>
            <a:r>
              <a:rPr lang="en-US" altLang="en-US" smtClean="0">
                <a:sym typeface="Monotype Sorts" pitchFamily="2" charset="2"/>
              </a:rPr>
              <a:t> </a:t>
            </a:r>
            <a:r>
              <a:rPr lang="en-US" altLang="en-US" i="1" smtClean="0">
                <a:sym typeface="Monotype Sorts" pitchFamily="2" charset="2"/>
              </a:rPr>
              <a:t>customer_name</a:t>
            </a:r>
          </a:p>
          <a:p>
            <a:pPr lvl="1" eaLnBrk="1" hangingPunct="1"/>
            <a:r>
              <a:rPr lang="en-US" altLang="en-US" smtClean="0">
                <a:sym typeface="Monotype Sorts" pitchFamily="2" charset="2"/>
              </a:rPr>
              <a:t>In general,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is trivial if</a:t>
            </a:r>
            <a:r>
              <a:rPr lang="en-US" altLang="en-US" i="1" smtClean="0">
                <a:sym typeface="Symbol" pitchFamily="16" charset="2"/>
              </a:rPr>
              <a:t> </a:t>
            </a:r>
            <a:r>
              <a:rPr lang="en-US" altLang="en-US" smtClean="0">
                <a:sym typeface="Symbol" pitchFamily="16" charset="2"/>
              </a:rPr>
              <a:t>   </a:t>
            </a:r>
            <a:r>
              <a:rPr lang="en-US" altLang="en-US" i="1" smtClean="0">
                <a:sym typeface="Symbol" pitchFamily="16" charset="2"/>
              </a:rPr>
              <a:t/>
            </a:r>
            <a:br>
              <a:rPr lang="en-US" altLang="en-US" i="1" smtClean="0">
                <a:sym typeface="Symbol" pitchFamily="16" charset="2"/>
              </a:rPr>
            </a:br>
            <a:r>
              <a:rPr lang="en-US" altLang="en-US" i="1" smtClean="0">
                <a:sym typeface="Symbol" pitchFamily="16" charset="2"/>
              </a:rPr>
              <a:t> </a:t>
            </a:r>
          </a:p>
          <a:p>
            <a:pPr eaLnBrk="1" hangingPunct="1"/>
            <a:endParaRPr lang="en-US" altLang="en-US" sz="1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495300"/>
            <a:ext cx="7924800" cy="457200"/>
          </a:xfrm>
        </p:spPr>
        <p:txBody>
          <a:bodyPr>
            <a:normAutofit fontScale="90000"/>
          </a:bodyPr>
          <a:lstStyle/>
          <a:p>
            <a:pPr eaLnBrk="1" hangingPunct="1"/>
            <a:r>
              <a:rPr lang="en-US" altLang="en-US" sz="2800" smtClean="0"/>
              <a:t>Closure of a Set of Functional Dependencies</a:t>
            </a:r>
          </a:p>
        </p:txBody>
      </p:sp>
      <p:sp>
        <p:nvSpPr>
          <p:cNvPr id="14339" name="Rectangle 3"/>
          <p:cNvSpPr>
            <a:spLocks noGrp="1" noChangeArrowheads="1"/>
          </p:cNvSpPr>
          <p:nvPr>
            <p:ph idx="1"/>
          </p:nvPr>
        </p:nvSpPr>
        <p:spPr>
          <a:xfrm>
            <a:off x="502276" y="1163638"/>
            <a:ext cx="6967471" cy="5029200"/>
          </a:xfrm>
        </p:spPr>
        <p:txBody>
          <a:bodyPr/>
          <a:lstStyle/>
          <a:p>
            <a:pPr eaLnBrk="1" hangingPunct="1"/>
            <a:r>
              <a:rPr lang="en-US" altLang="en-US" sz="1800" dirty="0" smtClean="0"/>
              <a:t>Given a set </a:t>
            </a:r>
            <a:r>
              <a:rPr lang="en-US" altLang="en-US" sz="1800" i="1" dirty="0" smtClean="0"/>
              <a:t>F</a:t>
            </a:r>
            <a:r>
              <a:rPr lang="en-US" altLang="en-US" sz="1800" dirty="0" smtClean="0"/>
              <a:t>  of functional dependencies, there are certain other functional dependencies that are logically implied by </a:t>
            </a:r>
            <a:r>
              <a:rPr lang="en-US" altLang="en-US" sz="1800" i="1" dirty="0" smtClean="0"/>
              <a:t>F</a:t>
            </a:r>
            <a:r>
              <a:rPr lang="en-US" altLang="en-US" sz="1800" dirty="0" smtClean="0"/>
              <a:t>.</a:t>
            </a:r>
          </a:p>
          <a:p>
            <a:pPr lvl="1" eaLnBrk="1" hangingPunct="1"/>
            <a:r>
              <a:rPr lang="en-US" altLang="en-US" dirty="0" smtClean="0"/>
              <a:t>For example:  If  </a:t>
            </a:r>
            <a:r>
              <a:rPr lang="en-US" altLang="en-US" i="1" dirty="0" smtClean="0"/>
              <a:t>A</a:t>
            </a:r>
            <a:r>
              <a:rPr lang="en-US" altLang="en-US" dirty="0" smtClean="0"/>
              <a:t>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B</a:t>
            </a:r>
            <a:r>
              <a:rPr lang="en-US" altLang="en-US" dirty="0" smtClean="0">
                <a:sym typeface="Monotype Sorts" pitchFamily="2" charset="2"/>
              </a:rPr>
              <a:t> and  </a:t>
            </a:r>
            <a:r>
              <a:rPr lang="en-US" altLang="en-US" i="1" dirty="0" smtClean="0">
                <a:sym typeface="Monotype Sorts" pitchFamily="2" charset="2"/>
              </a:rPr>
              <a:t>B</a:t>
            </a:r>
            <a:r>
              <a:rPr lang="en-US" altLang="en-US" dirty="0" smtClean="0">
                <a:sym typeface="Monotype Sorts" pitchFamily="2" charset="2"/>
              </a:rPr>
              <a:t>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C</a:t>
            </a:r>
            <a:r>
              <a:rPr lang="en-US" altLang="en-US" dirty="0" smtClean="0">
                <a:sym typeface="Monotype Sorts" pitchFamily="2" charset="2"/>
              </a:rPr>
              <a:t>,  then we can infer that </a:t>
            </a:r>
            <a:r>
              <a:rPr lang="en-US" altLang="en-US" i="1" dirty="0" smtClean="0">
                <a:sym typeface="Monotype Sorts" pitchFamily="2" charset="2"/>
              </a:rPr>
              <a:t>A</a:t>
            </a:r>
            <a:r>
              <a:rPr lang="en-US" altLang="en-US" dirty="0" smtClean="0">
                <a:sym typeface="Monotype Sorts" pitchFamily="2" charset="2"/>
              </a:rPr>
              <a:t>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C</a:t>
            </a:r>
            <a:endParaRPr lang="en-US" altLang="en-US" dirty="0" smtClean="0"/>
          </a:p>
          <a:p>
            <a:pPr eaLnBrk="1" hangingPunct="1"/>
            <a:r>
              <a:rPr lang="en-US" altLang="en-US" sz="1800" dirty="0" smtClean="0"/>
              <a:t>The set of </a:t>
            </a:r>
            <a:r>
              <a:rPr lang="en-US" altLang="en-US" sz="1600" dirty="0" smtClean="0">
                <a:solidFill>
                  <a:schemeClr val="tx2"/>
                </a:solidFill>
              </a:rPr>
              <a:t>all</a:t>
            </a:r>
            <a:r>
              <a:rPr lang="en-US" altLang="en-US" sz="1800" dirty="0" smtClean="0"/>
              <a:t> functional dependencies logically implied by </a:t>
            </a:r>
            <a:r>
              <a:rPr lang="en-US" altLang="en-US" sz="1800" i="1" dirty="0" smtClean="0"/>
              <a:t>F</a:t>
            </a:r>
            <a:r>
              <a:rPr lang="en-US" altLang="en-US" sz="1800" dirty="0" smtClean="0"/>
              <a:t> is the </a:t>
            </a:r>
            <a:r>
              <a:rPr lang="en-US" altLang="en-US" sz="1800" i="1" dirty="0" smtClean="0">
                <a:solidFill>
                  <a:schemeClr val="tx2"/>
                </a:solidFill>
              </a:rPr>
              <a:t>closure</a:t>
            </a:r>
            <a:r>
              <a:rPr lang="en-US" altLang="en-US" sz="1800" dirty="0" smtClean="0"/>
              <a:t> of </a:t>
            </a:r>
            <a:r>
              <a:rPr lang="en-US" altLang="en-US" sz="1800" i="1" dirty="0" smtClean="0"/>
              <a:t>F</a:t>
            </a:r>
            <a:r>
              <a:rPr lang="en-US" altLang="en-US" sz="1800" dirty="0" smtClean="0"/>
              <a:t>.</a:t>
            </a:r>
          </a:p>
          <a:p>
            <a:pPr eaLnBrk="1" hangingPunct="1"/>
            <a:r>
              <a:rPr lang="en-US" altLang="en-US" sz="1800" dirty="0" smtClean="0"/>
              <a:t>We denote the </a:t>
            </a:r>
            <a:r>
              <a:rPr lang="en-US" altLang="en-US" sz="1800" i="1" dirty="0" smtClean="0"/>
              <a:t>closure </a:t>
            </a:r>
            <a:r>
              <a:rPr lang="en-US" altLang="en-US" sz="1800" dirty="0" smtClean="0"/>
              <a:t>of </a:t>
            </a:r>
            <a:r>
              <a:rPr lang="en-US" altLang="en-US" sz="1800" i="1" dirty="0" smtClean="0"/>
              <a:t>F</a:t>
            </a:r>
            <a:r>
              <a:rPr lang="en-US" altLang="en-US" sz="1800" dirty="0" smtClean="0"/>
              <a:t> by </a:t>
            </a:r>
            <a:r>
              <a:rPr lang="en-US" altLang="en-US" sz="1800" dirty="0" smtClean="0">
                <a:solidFill>
                  <a:schemeClr val="tx2"/>
                </a:solidFill>
              </a:rPr>
              <a:t>F</a:t>
            </a:r>
            <a:r>
              <a:rPr lang="en-US" altLang="en-US" sz="1800" i="1" baseline="30000" dirty="0" smtClean="0">
                <a:solidFill>
                  <a:schemeClr val="tx2"/>
                </a:solidFill>
              </a:rPr>
              <a:t>+</a:t>
            </a:r>
            <a:r>
              <a:rPr lang="en-US" altLang="en-US" sz="1800" i="1" dirty="0" smtClean="0">
                <a:solidFill>
                  <a:schemeClr val="tx2"/>
                </a:solidFill>
              </a:rPr>
              <a:t>.</a:t>
            </a:r>
          </a:p>
          <a:p>
            <a:pPr eaLnBrk="1" hangingPunct="1"/>
            <a:r>
              <a:rPr lang="en-US" altLang="en-US" sz="1800" dirty="0" smtClean="0"/>
              <a:t>F</a:t>
            </a:r>
            <a:r>
              <a:rPr lang="en-US" altLang="en-US" sz="1800" baseline="30000" dirty="0" smtClean="0"/>
              <a:t>+</a:t>
            </a:r>
            <a:r>
              <a:rPr lang="en-US" altLang="en-US" sz="1800" dirty="0" smtClean="0"/>
              <a:t> is a superset of </a:t>
            </a:r>
            <a:r>
              <a:rPr lang="en-US" altLang="en-US" sz="1800" i="1" dirty="0" smtClean="0"/>
              <a:t>F</a:t>
            </a:r>
            <a:r>
              <a:rPr lang="en-US" altLang="en-US" sz="1800" dirty="0" smtClean="0"/>
              <a:t>.</a:t>
            </a:r>
            <a:endParaRPr lang="en-US" altLang="en-US" sz="1800" dirty="0" smtClean="0">
              <a:sym typeface="Greek Symbols"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09600" y="495300"/>
            <a:ext cx="8302625" cy="457200"/>
          </a:xfrm>
        </p:spPr>
        <p:txBody>
          <a:bodyPr rtlCol="0">
            <a:noAutofit/>
          </a:bodyPr>
          <a:lstStyle/>
          <a:p>
            <a:pPr eaLnBrk="1" fontAlgn="auto" hangingPunct="1">
              <a:spcAft>
                <a:spcPts val="0"/>
              </a:spcAft>
              <a:defRPr/>
            </a:pPr>
            <a:r>
              <a:rPr lang="en-US" altLang="en-US" sz="3200" b="1" dirty="0"/>
              <a:t>Closure of a Set of Functional Dependencies</a:t>
            </a:r>
          </a:p>
        </p:txBody>
      </p:sp>
      <p:sp>
        <p:nvSpPr>
          <p:cNvPr id="24579" name="Rectangle 3"/>
          <p:cNvSpPr>
            <a:spLocks noGrp="1" noChangeArrowheads="1"/>
          </p:cNvSpPr>
          <p:nvPr>
            <p:ph idx="1"/>
          </p:nvPr>
        </p:nvSpPr>
        <p:spPr>
          <a:xfrm>
            <a:off x="927100" y="1163638"/>
            <a:ext cx="8077200" cy="5029200"/>
          </a:xfrm>
        </p:spPr>
        <p:txBody>
          <a:bodyPr>
            <a:normAutofit fontScale="92500" lnSpcReduction="20000"/>
          </a:bodyPr>
          <a:lstStyle/>
          <a:p>
            <a:pPr eaLnBrk="1" hangingPunct="1"/>
            <a:r>
              <a:rPr lang="en-US" altLang="en-US" sz="1800" smtClean="0"/>
              <a:t>Given a set </a:t>
            </a:r>
            <a:r>
              <a:rPr lang="en-US" altLang="en-US" sz="1800" i="1" smtClean="0"/>
              <a:t>F</a:t>
            </a:r>
            <a:r>
              <a:rPr lang="en-US" altLang="en-US" sz="1800" smtClean="0"/>
              <a:t> set of functional dependencies, there are certain other functional dependencies that are logically implied by </a:t>
            </a:r>
            <a:r>
              <a:rPr lang="en-US" altLang="en-US" sz="1800" i="1" smtClean="0"/>
              <a:t>F</a:t>
            </a:r>
            <a:r>
              <a:rPr lang="en-US" altLang="en-US" sz="1800" smtClean="0"/>
              <a:t>.</a:t>
            </a:r>
          </a:p>
          <a:p>
            <a:pPr lvl="1" eaLnBrk="1" hangingPunct="1"/>
            <a:r>
              <a:rPr lang="en-US" altLang="en-US" smtClean="0"/>
              <a:t>For example:  If  </a:t>
            </a:r>
            <a:r>
              <a:rPr lang="en-US" altLang="en-US" i="1" smtClean="0"/>
              <a:t>A</a:t>
            </a:r>
            <a:r>
              <a:rPr lang="en-US" altLang="en-US" smtClean="0"/>
              <a:t> </a:t>
            </a:r>
            <a:r>
              <a:rPr lang="en-US" altLang="en-US" smtClean="0">
                <a:sym typeface="Symbol" pitchFamily="16" charset="2"/>
              </a:rPr>
              <a:t></a:t>
            </a:r>
            <a:r>
              <a:rPr lang="en-US" altLang="en-US" smtClean="0">
                <a:sym typeface="Monotype Sorts" pitchFamily="2" charset="2"/>
              </a:rPr>
              <a:t> </a:t>
            </a:r>
            <a:r>
              <a:rPr lang="en-US" altLang="en-US" i="1" smtClean="0">
                <a:sym typeface="Monotype Sorts" pitchFamily="2" charset="2"/>
              </a:rPr>
              <a:t>B</a:t>
            </a:r>
            <a:r>
              <a:rPr lang="en-US" altLang="en-US" smtClean="0">
                <a:sym typeface="Monotype Sorts" pitchFamily="2" charset="2"/>
              </a:rPr>
              <a:t> and  </a:t>
            </a:r>
            <a:r>
              <a:rPr lang="en-US" altLang="en-US" i="1" smtClean="0">
                <a:sym typeface="Monotype Sorts" pitchFamily="2" charset="2"/>
              </a:rPr>
              <a:t>B</a:t>
            </a:r>
            <a:r>
              <a:rPr lang="en-US" altLang="en-US" smtClean="0">
                <a:sym typeface="Monotype Sorts" pitchFamily="2" charset="2"/>
              </a:rPr>
              <a:t> </a:t>
            </a:r>
            <a:r>
              <a:rPr lang="en-US" altLang="en-US" smtClean="0">
                <a:sym typeface="Symbol" pitchFamily="16" charset="2"/>
              </a:rPr>
              <a:t></a:t>
            </a:r>
            <a:r>
              <a:rPr lang="en-US" altLang="en-US" smtClean="0">
                <a:sym typeface="Monotype Sorts" pitchFamily="2" charset="2"/>
              </a:rPr>
              <a:t> </a:t>
            </a:r>
            <a:r>
              <a:rPr lang="en-US" altLang="en-US" i="1" smtClean="0">
                <a:sym typeface="Monotype Sorts" pitchFamily="2" charset="2"/>
              </a:rPr>
              <a:t>C</a:t>
            </a:r>
            <a:r>
              <a:rPr lang="en-US" altLang="en-US" smtClean="0">
                <a:sym typeface="Monotype Sorts" pitchFamily="2" charset="2"/>
              </a:rPr>
              <a:t>,  then we can infer that </a:t>
            </a:r>
            <a:r>
              <a:rPr lang="en-US" altLang="en-US" i="1" smtClean="0">
                <a:sym typeface="Monotype Sorts" pitchFamily="2" charset="2"/>
              </a:rPr>
              <a:t>A</a:t>
            </a:r>
            <a:r>
              <a:rPr lang="en-US" altLang="en-US" smtClean="0">
                <a:sym typeface="Monotype Sorts" pitchFamily="2" charset="2"/>
              </a:rPr>
              <a:t> </a:t>
            </a:r>
            <a:r>
              <a:rPr lang="en-US" altLang="en-US" smtClean="0">
                <a:sym typeface="Symbol" pitchFamily="16" charset="2"/>
              </a:rPr>
              <a:t></a:t>
            </a:r>
            <a:r>
              <a:rPr lang="en-US" altLang="en-US" smtClean="0">
                <a:sym typeface="Monotype Sorts" pitchFamily="2" charset="2"/>
              </a:rPr>
              <a:t> C</a:t>
            </a:r>
            <a:endParaRPr lang="en-US" altLang="en-US" i="1" smtClean="0"/>
          </a:p>
          <a:p>
            <a:pPr eaLnBrk="1" hangingPunct="1"/>
            <a:r>
              <a:rPr lang="en-US" altLang="en-US" sz="1800" smtClean="0"/>
              <a:t>The set of </a:t>
            </a:r>
            <a:r>
              <a:rPr lang="en-US" altLang="en-US" sz="1600" smtClean="0">
                <a:solidFill>
                  <a:schemeClr val="tx2"/>
                </a:solidFill>
              </a:rPr>
              <a:t>all</a:t>
            </a:r>
            <a:r>
              <a:rPr lang="en-US" altLang="en-US" sz="1800" smtClean="0"/>
              <a:t> functional dependencies logically implied by </a:t>
            </a:r>
            <a:r>
              <a:rPr lang="en-US" altLang="en-US" sz="1800" i="1" smtClean="0"/>
              <a:t>F</a:t>
            </a:r>
            <a:r>
              <a:rPr lang="en-US" altLang="en-US" sz="1800" smtClean="0"/>
              <a:t> is the </a:t>
            </a:r>
            <a:r>
              <a:rPr lang="en-US" altLang="en-US" sz="1800" i="1" smtClean="0">
                <a:solidFill>
                  <a:schemeClr val="tx2"/>
                </a:solidFill>
              </a:rPr>
              <a:t>closure</a:t>
            </a:r>
            <a:r>
              <a:rPr lang="en-US" altLang="en-US" sz="1800" smtClean="0"/>
              <a:t> of </a:t>
            </a:r>
            <a:r>
              <a:rPr lang="en-US" altLang="en-US" sz="1800" i="1" smtClean="0"/>
              <a:t>F</a:t>
            </a:r>
            <a:r>
              <a:rPr lang="en-US" altLang="en-US" sz="1800" smtClean="0"/>
              <a:t>.</a:t>
            </a:r>
          </a:p>
          <a:p>
            <a:pPr eaLnBrk="1" hangingPunct="1"/>
            <a:r>
              <a:rPr lang="en-US" altLang="en-US" sz="1800" smtClean="0"/>
              <a:t>We denote the </a:t>
            </a:r>
            <a:r>
              <a:rPr lang="en-US" altLang="en-US" sz="1800" i="1" smtClean="0"/>
              <a:t>closure </a:t>
            </a:r>
            <a:r>
              <a:rPr lang="en-US" altLang="en-US" sz="1800" smtClean="0"/>
              <a:t>of </a:t>
            </a:r>
            <a:r>
              <a:rPr lang="en-US" altLang="en-US" sz="1800" i="1" smtClean="0"/>
              <a:t>F</a:t>
            </a:r>
            <a:r>
              <a:rPr lang="en-US" altLang="en-US" sz="1800" smtClean="0"/>
              <a:t> by </a:t>
            </a:r>
            <a:r>
              <a:rPr lang="en-US" altLang="en-US" sz="1800" i="1" smtClean="0">
                <a:solidFill>
                  <a:schemeClr val="tx2"/>
                </a:solidFill>
              </a:rPr>
              <a:t>F</a:t>
            </a:r>
            <a:r>
              <a:rPr lang="en-US" altLang="en-US" sz="1800" i="1" baseline="30000" smtClean="0">
                <a:solidFill>
                  <a:schemeClr val="tx2"/>
                </a:solidFill>
              </a:rPr>
              <a:t>+</a:t>
            </a:r>
            <a:r>
              <a:rPr lang="en-US" altLang="en-US" sz="1800" i="1" smtClean="0">
                <a:solidFill>
                  <a:schemeClr val="tx2"/>
                </a:solidFill>
              </a:rPr>
              <a:t>.</a:t>
            </a:r>
          </a:p>
          <a:p>
            <a:pPr eaLnBrk="1" hangingPunct="1"/>
            <a:r>
              <a:rPr lang="en-US" altLang="en-US" sz="1800" smtClean="0"/>
              <a:t>We can find all of</a:t>
            </a:r>
            <a:r>
              <a:rPr lang="en-US" altLang="en-US" sz="1800" i="1" smtClean="0"/>
              <a:t> </a:t>
            </a:r>
            <a:r>
              <a:rPr lang="en-US" altLang="en-US" sz="1800" smtClean="0"/>
              <a:t>F</a:t>
            </a:r>
            <a:r>
              <a:rPr lang="en-US" altLang="en-US" sz="1800" i="1" baseline="30000" smtClean="0"/>
              <a:t>+</a:t>
            </a:r>
            <a:r>
              <a:rPr lang="en-US" altLang="en-US" sz="1800" i="1" smtClean="0"/>
              <a:t> </a:t>
            </a:r>
            <a:r>
              <a:rPr lang="en-US" altLang="en-US" sz="1800" smtClean="0"/>
              <a:t>by applying Armstrong’s Axioms:</a:t>
            </a:r>
          </a:p>
          <a:p>
            <a:pPr lvl="1" eaLnBrk="1" hangingPunct="1"/>
            <a:r>
              <a:rPr lang="en-US" altLang="en-US" smtClean="0"/>
              <a:t>if </a:t>
            </a:r>
            <a:r>
              <a:rPr lang="en-US" altLang="en-US" i="1" smtClean="0">
                <a:sym typeface="Symbol" pitchFamily="16" charset="2"/>
              </a:rPr>
              <a:t></a:t>
            </a:r>
            <a:r>
              <a:rPr lang="en-US" altLang="en-US" smtClean="0">
                <a:sym typeface="Symbol" pitchFamily="16" charset="2"/>
              </a:rPr>
              <a:t>  , then  </a:t>
            </a:r>
            <a:r>
              <a:rPr lang="en-US" altLang="en-US" smtClean="0">
                <a:sym typeface="Monotype Sorts" pitchFamily="2" charset="2"/>
              </a:rPr>
              <a:t> </a:t>
            </a:r>
            <a:r>
              <a:rPr lang="en-US" altLang="en-US" i="1" smtClean="0">
                <a:sym typeface="Symbol" pitchFamily="16" charset="2"/>
              </a:rPr>
              <a:t>                      </a:t>
            </a:r>
            <a:r>
              <a:rPr lang="en-US" altLang="en-US" b="1" smtClean="0">
                <a:sym typeface="Symbol" pitchFamily="16" charset="2"/>
              </a:rPr>
              <a:t>(reflexivity)</a:t>
            </a:r>
            <a:endParaRPr lang="en-US" altLang="en-US" smtClean="0">
              <a:sym typeface="Symbol" pitchFamily="16" charset="2"/>
            </a:endParaRPr>
          </a:p>
          <a:p>
            <a:pPr lvl="1" eaLnBrk="1" hangingPunct="1"/>
            <a:r>
              <a:rPr lang="en-US" altLang="en-US" smtClean="0">
                <a:sym typeface="Symbol" pitchFamily="16" charset="2"/>
              </a:rPr>
              <a:t>if 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then </a:t>
            </a:r>
            <a:r>
              <a:rPr lang="en-US" altLang="en-US" smtClean="0">
                <a:sym typeface="Greek Symbols" pitchFamily="18" charset="2"/>
              </a:rPr>
              <a:t> </a:t>
            </a:r>
            <a:r>
              <a:rPr lang="en-US" altLang="en-US" smtClean="0">
                <a:sym typeface="Symbol" pitchFamily="16" charset="2"/>
              </a:rPr>
              <a:t> </a:t>
            </a:r>
            <a:r>
              <a:rPr lang="en-US" altLang="en-US" smtClean="0">
                <a:sym typeface="Monotype Sorts" pitchFamily="2" charset="2"/>
              </a:rPr>
              <a:t>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b="1" smtClean="0">
                <a:sym typeface="Symbol" pitchFamily="16" charset="2"/>
              </a:rPr>
              <a:t>(augmentation)</a:t>
            </a:r>
            <a:endParaRPr lang="en-US" altLang="en-US" smtClean="0">
              <a:sym typeface="Symbol" pitchFamily="16" charset="2"/>
            </a:endParaRPr>
          </a:p>
          <a:p>
            <a:pPr lvl="1" eaLnBrk="1" hangingPunct="1"/>
            <a:r>
              <a:rPr lang="en-US" altLang="en-US" smtClean="0">
                <a:sym typeface="Symbol" pitchFamily="16" charset="2"/>
              </a:rPr>
              <a:t>if 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and </a:t>
            </a:r>
            <a:r>
              <a:rPr lang="en-US" altLang="en-US" i="1" smtClean="0">
                <a:sym typeface="Symbol" pitchFamily="16" charset="2"/>
              </a:rPr>
              <a:t> </a:t>
            </a:r>
            <a:r>
              <a:rPr lang="en-US" altLang="en-US" smtClean="0">
                <a:sym typeface="Symbol" pitchFamily="16" charset="2"/>
              </a:rPr>
              <a:t> </a:t>
            </a:r>
            <a:r>
              <a:rPr lang="en-US" altLang="en-US" smtClean="0">
                <a:sym typeface="Monotype Sorts" pitchFamily="2" charset="2"/>
              </a:rPr>
              <a:t>, then </a:t>
            </a:r>
            <a:r>
              <a:rPr lang="en-US" altLang="en-US" smtClean="0">
                <a:sym typeface="Symbol" pitchFamily="16" charset="2"/>
              </a:rPr>
              <a:t> </a:t>
            </a:r>
            <a:r>
              <a:rPr lang="en-US" altLang="en-US" smtClean="0">
                <a:sym typeface="Monotype Sorts" pitchFamily="2" charset="2"/>
              </a:rPr>
              <a:t> </a:t>
            </a:r>
            <a:r>
              <a:rPr lang="en-US" altLang="en-US" smtClean="0">
                <a:sym typeface="Symbol" pitchFamily="16" charset="2"/>
              </a:rPr>
              <a:t> </a:t>
            </a:r>
            <a:r>
              <a:rPr lang="en-US" altLang="en-US" smtClean="0">
                <a:sym typeface="Greek Symbols" pitchFamily="18" charset="2"/>
              </a:rPr>
              <a:t>   </a:t>
            </a:r>
            <a:r>
              <a:rPr lang="en-US" altLang="en-US" b="1" smtClean="0">
                <a:sym typeface="Greek Symbols" pitchFamily="18" charset="2"/>
              </a:rPr>
              <a:t>(transitivity)</a:t>
            </a:r>
          </a:p>
          <a:p>
            <a:pPr eaLnBrk="1" hangingPunct="1"/>
            <a:r>
              <a:rPr lang="en-US" altLang="en-US" sz="1800" smtClean="0">
                <a:sym typeface="Greek Symbols" pitchFamily="18" charset="2"/>
              </a:rPr>
              <a:t>These rules are </a:t>
            </a:r>
          </a:p>
          <a:p>
            <a:pPr lvl="1" eaLnBrk="1" hangingPunct="1"/>
            <a:r>
              <a:rPr lang="en-US" altLang="en-US" smtClean="0">
                <a:solidFill>
                  <a:schemeClr val="tx2"/>
                </a:solidFill>
                <a:sym typeface="Greek Symbols" pitchFamily="18" charset="2"/>
              </a:rPr>
              <a:t>sound</a:t>
            </a:r>
            <a:r>
              <a:rPr lang="en-US" altLang="en-US" smtClean="0">
                <a:sym typeface="Greek Symbols" pitchFamily="18" charset="2"/>
              </a:rPr>
              <a:t> (generate only functional dependencies that actually hold) and </a:t>
            </a:r>
          </a:p>
          <a:p>
            <a:pPr lvl="1" eaLnBrk="1" hangingPunct="1"/>
            <a:r>
              <a:rPr lang="en-US" altLang="en-US" smtClean="0">
                <a:solidFill>
                  <a:schemeClr val="tx2"/>
                </a:solidFill>
                <a:sym typeface="Greek Symbols" pitchFamily="18" charset="2"/>
              </a:rPr>
              <a:t>complete</a:t>
            </a:r>
            <a:r>
              <a:rPr lang="en-US" altLang="en-US" smtClean="0">
                <a:sym typeface="Greek Symbols" pitchFamily="18" charset="2"/>
              </a:rPr>
              <a:t> (generate all functional dependencies that hold).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Example</a:t>
            </a:r>
          </a:p>
        </p:txBody>
      </p:sp>
      <p:sp>
        <p:nvSpPr>
          <p:cNvPr id="142339" name="Rectangle 3"/>
          <p:cNvSpPr>
            <a:spLocks noGrp="1" noChangeArrowheads="1"/>
          </p:cNvSpPr>
          <p:nvPr>
            <p:ph idx="1"/>
          </p:nvPr>
        </p:nvSpPr>
        <p:spPr>
          <a:xfrm>
            <a:off x="895350" y="1163638"/>
            <a:ext cx="8248650" cy="5600700"/>
          </a:xfrm>
        </p:spPr>
        <p:txBody>
          <a:bodyPr>
            <a:normAutofit fontScale="92500" lnSpcReduction="10000"/>
          </a:bodyPr>
          <a:lstStyle/>
          <a:p>
            <a:pPr eaLnBrk="1" hangingPunct="1">
              <a:tabLst>
                <a:tab pos="803275" algn="l"/>
              </a:tabLst>
            </a:pPr>
            <a:r>
              <a:rPr lang="en-US" altLang="en-US" sz="1800" i="1" dirty="0" smtClean="0"/>
              <a:t>R = (A, B, C, G, H, I)</a:t>
            </a:r>
            <a:br>
              <a:rPr lang="en-US" altLang="en-US" sz="1800" i="1" dirty="0" smtClean="0"/>
            </a:br>
            <a:r>
              <a:rPr lang="en-US" altLang="en-US" sz="1800" i="1" dirty="0" smtClean="0"/>
              <a:t>F = </a:t>
            </a:r>
            <a:r>
              <a:rPr lang="en-US" altLang="en-US" sz="1800" dirty="0" smtClean="0"/>
              <a:t>{  </a:t>
            </a:r>
            <a:r>
              <a:rPr lang="en-US" altLang="en-US" sz="1800" i="1" dirty="0" smtClean="0">
                <a:sym typeface="Iconic Symbols Ext" pitchFamily="2" charset="2"/>
              </a:rPr>
              <a:t>A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sym typeface="Monotype Sorts" pitchFamily="2" charset="2"/>
              </a:rPr>
              <a:t>B</a:t>
            </a:r>
            <a:br>
              <a:rPr lang="en-US" altLang="en-US" sz="1800" i="1" dirty="0" smtClean="0">
                <a:sym typeface="Monotype Sorts" pitchFamily="2" charset="2"/>
              </a:rPr>
            </a:br>
            <a:r>
              <a:rPr lang="en-US" altLang="en-US" sz="1800" i="1" dirty="0" smtClean="0">
                <a:sym typeface="Monotype Sorts" pitchFamily="2" charset="2"/>
              </a:rPr>
              <a:t>	   </a:t>
            </a:r>
            <a:r>
              <a:rPr lang="en-US" altLang="en-US" sz="1800" i="1" dirty="0" smtClean="0">
                <a:sym typeface="Iconic Symbols Ext" pitchFamily="2" charset="2"/>
              </a:rPr>
              <a:t>A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sym typeface="Monotype Sorts" pitchFamily="2" charset="2"/>
              </a:rPr>
              <a:t>C</a:t>
            </a:r>
            <a:br>
              <a:rPr lang="en-US" altLang="en-US" sz="1800" i="1" dirty="0" smtClean="0">
                <a:sym typeface="Monotype Sorts" pitchFamily="2" charset="2"/>
              </a:rPr>
            </a:br>
            <a:r>
              <a:rPr lang="en-US" altLang="en-US" sz="1800" i="1" dirty="0" smtClean="0">
                <a:sym typeface="Monotype Sorts" pitchFamily="2" charset="2"/>
              </a:rPr>
              <a:t>	</a:t>
            </a:r>
            <a:r>
              <a:rPr lang="en-US" altLang="en-US" sz="1800" i="1" dirty="0" smtClean="0">
                <a:sym typeface="Iconic Symbols Ext" pitchFamily="2" charset="2"/>
              </a:rPr>
              <a:t>CG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sym typeface="Monotype Sorts" pitchFamily="2" charset="2"/>
              </a:rPr>
              <a:t>H</a:t>
            </a:r>
            <a:br>
              <a:rPr lang="en-US" altLang="en-US" sz="1800" i="1" dirty="0" smtClean="0">
                <a:sym typeface="Monotype Sorts" pitchFamily="2" charset="2"/>
              </a:rPr>
            </a:br>
            <a:r>
              <a:rPr lang="en-US" altLang="en-US" sz="1800" i="1" dirty="0" smtClean="0">
                <a:sym typeface="Monotype Sorts" pitchFamily="2" charset="2"/>
              </a:rPr>
              <a:t>	</a:t>
            </a:r>
            <a:r>
              <a:rPr lang="en-US" altLang="en-US" sz="1800" i="1" dirty="0" smtClean="0">
                <a:sym typeface="Iconic Symbols Ext" pitchFamily="2" charset="2"/>
              </a:rPr>
              <a:t>CG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sym typeface="Monotype Sorts" pitchFamily="2" charset="2"/>
              </a:rPr>
              <a:t>I</a:t>
            </a:r>
            <a:br>
              <a:rPr lang="en-US" altLang="en-US" sz="1800" i="1" dirty="0" smtClean="0">
                <a:sym typeface="Monotype Sorts" pitchFamily="2" charset="2"/>
              </a:rPr>
            </a:br>
            <a:r>
              <a:rPr lang="en-US" altLang="en-US" sz="1800" i="1" dirty="0" smtClean="0">
                <a:sym typeface="Monotype Sorts" pitchFamily="2" charset="2"/>
              </a:rPr>
              <a:t>	   </a:t>
            </a:r>
            <a:r>
              <a:rPr lang="en-US" altLang="en-US" sz="1800" i="1" dirty="0" smtClean="0">
                <a:sym typeface="Iconic Symbols Ext" pitchFamily="2" charset="2"/>
              </a:rPr>
              <a:t>B </a:t>
            </a:r>
            <a:r>
              <a:rPr lang="en-US" altLang="en-US" sz="1800" dirty="0" smtClean="0">
                <a:sym typeface="Symbol" pitchFamily="16" charset="2"/>
              </a:rPr>
              <a:t></a:t>
            </a:r>
            <a:r>
              <a:rPr lang="en-US" altLang="en-US" sz="1800" dirty="0" smtClean="0">
                <a:sym typeface="Monotype Sorts" pitchFamily="2" charset="2"/>
              </a:rPr>
              <a:t> </a:t>
            </a:r>
            <a:r>
              <a:rPr lang="en-US" altLang="en-US" sz="1800" i="1" dirty="0" smtClean="0">
                <a:sym typeface="Monotype Sorts" pitchFamily="2" charset="2"/>
              </a:rPr>
              <a:t>H</a:t>
            </a:r>
            <a:r>
              <a:rPr lang="en-US" altLang="en-US" sz="1800" dirty="0" smtClean="0">
                <a:sym typeface="Monotype Sorts" pitchFamily="2" charset="2"/>
              </a:rPr>
              <a:t>}</a:t>
            </a:r>
            <a:endParaRPr lang="en-US" altLang="en-US" sz="2400" dirty="0" smtClean="0">
              <a:sym typeface="MS LineDraw" pitchFamily="49" charset="2"/>
            </a:endParaRPr>
          </a:p>
          <a:p>
            <a:pPr eaLnBrk="1" hangingPunct="1">
              <a:tabLst>
                <a:tab pos="803275" algn="l"/>
              </a:tabLst>
            </a:pPr>
            <a:r>
              <a:rPr lang="en-US" altLang="en-US" sz="1800" dirty="0" smtClean="0">
                <a:sym typeface="MS LineDraw" pitchFamily="49" charset="2"/>
              </a:rPr>
              <a:t>some members of </a:t>
            </a:r>
            <a:r>
              <a:rPr lang="en-US" altLang="en-US" sz="1800" i="1" dirty="0" smtClean="0">
                <a:sym typeface="MS LineDraw" pitchFamily="49" charset="2"/>
              </a:rPr>
              <a:t>F</a:t>
            </a:r>
            <a:r>
              <a:rPr lang="en-US" altLang="en-US" sz="1800" baseline="30000" dirty="0" smtClean="0">
                <a:sym typeface="MS LineDraw" pitchFamily="49" charset="2"/>
              </a:rPr>
              <a:t>+</a:t>
            </a:r>
            <a:endParaRPr lang="en-US" altLang="en-US" sz="1800" dirty="0" smtClean="0">
              <a:sym typeface="MS LineDraw" pitchFamily="49" charset="2"/>
            </a:endParaRPr>
          </a:p>
          <a:p>
            <a:pPr lvl="1" eaLnBrk="1" hangingPunct="1">
              <a:tabLst>
                <a:tab pos="803275" algn="l"/>
              </a:tabLst>
            </a:pPr>
            <a:r>
              <a:rPr lang="en-US" altLang="en-US" i="1" dirty="0" smtClean="0">
                <a:sym typeface="Monotype Sorts" pitchFamily="2" charset="2"/>
              </a:rPr>
              <a:t>A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H        </a:t>
            </a:r>
          </a:p>
          <a:p>
            <a:pPr lvl="2" eaLnBrk="1" hangingPunct="1">
              <a:tabLst>
                <a:tab pos="803275" algn="l"/>
              </a:tabLst>
            </a:pPr>
            <a:r>
              <a:rPr lang="en-US" altLang="en-US" dirty="0" smtClean="0">
                <a:sym typeface="Monotype Sorts" pitchFamily="2" charset="2"/>
              </a:rPr>
              <a:t>by transitivity from </a:t>
            </a:r>
            <a:r>
              <a:rPr lang="en-US" altLang="en-US" i="1" dirty="0" smtClean="0">
                <a:sym typeface="Iconic Symbols Ext" pitchFamily="2" charset="2"/>
              </a:rPr>
              <a:t>A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B and </a:t>
            </a:r>
            <a:r>
              <a:rPr lang="en-US" altLang="en-US" i="1" dirty="0" smtClean="0">
                <a:sym typeface="Iconic Symbols Ext" pitchFamily="2" charset="2"/>
              </a:rPr>
              <a:t>B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H</a:t>
            </a:r>
          </a:p>
          <a:p>
            <a:pPr lvl="1" eaLnBrk="1" hangingPunct="1">
              <a:tabLst>
                <a:tab pos="803275" algn="l"/>
              </a:tabLst>
            </a:pPr>
            <a:r>
              <a:rPr lang="en-US" altLang="en-US" i="1" dirty="0" smtClean="0">
                <a:sym typeface="Monotype Sorts" pitchFamily="2" charset="2"/>
              </a:rPr>
              <a:t>AG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I       </a:t>
            </a:r>
            <a:endParaRPr lang="en-US" altLang="en-US" dirty="0" smtClean="0">
              <a:sym typeface="Monotype Sorts" pitchFamily="2" charset="2"/>
            </a:endParaRPr>
          </a:p>
          <a:p>
            <a:pPr lvl="2" eaLnBrk="1" hangingPunct="1">
              <a:tabLst>
                <a:tab pos="803275" algn="l"/>
              </a:tabLst>
            </a:pPr>
            <a:r>
              <a:rPr lang="en-US" altLang="en-US" dirty="0" smtClean="0">
                <a:sym typeface="Monotype Sorts" pitchFamily="2" charset="2"/>
              </a:rPr>
              <a:t>by augmenting </a:t>
            </a:r>
            <a:r>
              <a:rPr lang="en-US" altLang="en-US" i="1" dirty="0" smtClean="0">
                <a:sym typeface="Iconic Symbols Ext" pitchFamily="2" charset="2"/>
              </a:rPr>
              <a:t>A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C </a:t>
            </a:r>
            <a:r>
              <a:rPr lang="en-US" altLang="en-US" dirty="0" smtClean="0">
                <a:sym typeface="Monotype Sorts" pitchFamily="2" charset="2"/>
              </a:rPr>
              <a:t>with G, to get </a:t>
            </a:r>
            <a:r>
              <a:rPr lang="en-US" altLang="en-US" i="1" dirty="0" smtClean="0">
                <a:sym typeface="Iconic Symbols Ext" pitchFamily="2" charset="2"/>
              </a:rPr>
              <a:t>AG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CG </a:t>
            </a:r>
            <a:br>
              <a:rPr lang="en-US" altLang="en-US" i="1" dirty="0" smtClean="0">
                <a:sym typeface="Monotype Sorts" pitchFamily="2" charset="2"/>
              </a:rPr>
            </a:br>
            <a:r>
              <a:rPr lang="en-US" altLang="en-US" i="1" dirty="0" smtClean="0">
                <a:sym typeface="Monotype Sorts" pitchFamily="2" charset="2"/>
              </a:rPr>
              <a:t>                   </a:t>
            </a:r>
            <a:r>
              <a:rPr lang="en-US" altLang="en-US" dirty="0" smtClean="0">
                <a:sym typeface="Monotype Sorts" pitchFamily="2" charset="2"/>
              </a:rPr>
              <a:t>and then transitivity with </a:t>
            </a:r>
            <a:r>
              <a:rPr lang="en-US" altLang="en-US" i="1" dirty="0" smtClean="0">
                <a:sym typeface="Iconic Symbols Ext" pitchFamily="2" charset="2"/>
              </a:rPr>
              <a:t>CG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I </a:t>
            </a:r>
          </a:p>
          <a:p>
            <a:pPr lvl="1" eaLnBrk="1" hangingPunct="1">
              <a:tabLst>
                <a:tab pos="803275" algn="l"/>
              </a:tabLst>
            </a:pPr>
            <a:r>
              <a:rPr lang="en-US" altLang="en-US" i="1" dirty="0" smtClean="0">
                <a:sym typeface="Monotype Sorts" pitchFamily="2" charset="2"/>
              </a:rPr>
              <a:t>CG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HI     </a:t>
            </a:r>
            <a:endParaRPr lang="en-US" altLang="en-US" dirty="0" smtClean="0">
              <a:sym typeface="Monotype Sorts" pitchFamily="2" charset="2"/>
            </a:endParaRPr>
          </a:p>
          <a:p>
            <a:pPr lvl="2" eaLnBrk="1" hangingPunct="1">
              <a:tabLst>
                <a:tab pos="803275" algn="l"/>
              </a:tabLst>
            </a:pPr>
            <a:r>
              <a:rPr lang="en-US" altLang="en-US" dirty="0" smtClean="0">
                <a:sym typeface="Monotype Sorts" pitchFamily="2" charset="2"/>
              </a:rPr>
              <a:t>by augmenting </a:t>
            </a:r>
            <a:r>
              <a:rPr lang="en-US" altLang="en-US" i="1" dirty="0" smtClean="0">
                <a:sym typeface="Iconic Symbols Ext" pitchFamily="2" charset="2"/>
              </a:rPr>
              <a:t>CG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I </a:t>
            </a:r>
            <a:r>
              <a:rPr lang="en-US" altLang="en-US" dirty="0" smtClean="0">
                <a:sym typeface="Monotype Sorts" pitchFamily="2" charset="2"/>
              </a:rPr>
              <a:t>to infer </a:t>
            </a:r>
            <a:r>
              <a:rPr lang="en-US" altLang="en-US" i="1" dirty="0" smtClean="0">
                <a:sym typeface="Iconic Symbols Ext" pitchFamily="2" charset="2"/>
              </a:rPr>
              <a:t>CG </a:t>
            </a:r>
            <a:r>
              <a:rPr lang="en-US" altLang="en-US" dirty="0" smtClean="0">
                <a:sym typeface="Symbol" pitchFamily="16" charset="2"/>
              </a:rPr>
              <a:t></a:t>
            </a:r>
            <a:r>
              <a:rPr lang="en-US" altLang="en-US" dirty="0" smtClean="0">
                <a:sym typeface="Monotype Sorts" pitchFamily="2" charset="2"/>
              </a:rPr>
              <a:t> CG</a:t>
            </a:r>
            <a:r>
              <a:rPr lang="en-US" altLang="en-US" i="1" dirty="0" smtClean="0">
                <a:sym typeface="Monotype Sorts" pitchFamily="2" charset="2"/>
              </a:rPr>
              <a:t>I, </a:t>
            </a:r>
          </a:p>
          <a:p>
            <a:pPr lvl="2" eaLnBrk="1" hangingPunct="1">
              <a:buFont typeface="Webdings" pitchFamily="18" charset="2"/>
              <a:buNone/>
              <a:tabLst>
                <a:tab pos="803275" algn="l"/>
              </a:tabLst>
            </a:pPr>
            <a:r>
              <a:rPr lang="en-US" altLang="en-US" dirty="0" smtClean="0">
                <a:sym typeface="Monotype Sorts" pitchFamily="2" charset="2"/>
              </a:rPr>
              <a:t>    and augmenting of </a:t>
            </a:r>
            <a:r>
              <a:rPr lang="en-US" altLang="en-US" i="1" dirty="0" smtClean="0">
                <a:sym typeface="Iconic Symbols Ext" pitchFamily="2" charset="2"/>
              </a:rPr>
              <a:t>CG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H </a:t>
            </a:r>
            <a:r>
              <a:rPr lang="en-US" altLang="en-US" dirty="0" smtClean="0">
                <a:sym typeface="Monotype Sorts" pitchFamily="2" charset="2"/>
              </a:rPr>
              <a:t>to infer</a:t>
            </a:r>
            <a:r>
              <a:rPr lang="en-US" altLang="en-US" i="1" dirty="0" smtClean="0">
                <a:sym typeface="Monotype Sorts" pitchFamily="2" charset="2"/>
              </a:rPr>
              <a:t> </a:t>
            </a:r>
            <a:r>
              <a:rPr lang="en-US" altLang="en-US" i="1" dirty="0" smtClean="0">
                <a:sym typeface="Iconic Symbols Ext" pitchFamily="2" charset="2"/>
              </a:rPr>
              <a:t>CGI </a:t>
            </a:r>
            <a:r>
              <a:rPr lang="en-US" altLang="en-US" dirty="0" smtClean="0">
                <a:sym typeface="Symbol" pitchFamily="16" charset="2"/>
              </a:rPr>
              <a:t></a:t>
            </a:r>
            <a:r>
              <a:rPr lang="en-US" altLang="en-US" dirty="0" smtClean="0">
                <a:sym typeface="Monotype Sorts" pitchFamily="2" charset="2"/>
              </a:rPr>
              <a:t> </a:t>
            </a:r>
            <a:r>
              <a:rPr lang="en-US" altLang="en-US" i="1" dirty="0" smtClean="0">
                <a:sym typeface="Monotype Sorts" pitchFamily="2" charset="2"/>
              </a:rPr>
              <a:t>HI, </a:t>
            </a:r>
          </a:p>
          <a:p>
            <a:pPr lvl="2" eaLnBrk="1" hangingPunct="1">
              <a:buFont typeface="Webdings" pitchFamily="18" charset="2"/>
              <a:buNone/>
              <a:tabLst>
                <a:tab pos="803275" algn="l"/>
              </a:tabLst>
            </a:pPr>
            <a:r>
              <a:rPr lang="en-US" altLang="en-US" i="1" dirty="0" smtClean="0">
                <a:sym typeface="Monotype Sorts" pitchFamily="2" charset="2"/>
              </a:rPr>
              <a:t>                         </a:t>
            </a:r>
            <a:r>
              <a:rPr lang="en-US" altLang="en-US" dirty="0" smtClean="0">
                <a:sym typeface="Monotype Sorts" pitchFamily="2"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23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b="1" smtClean="0">
                <a:cs typeface="Times New Roman" pitchFamily="16" charset="0"/>
              </a:rPr>
              <a:t>Semantics of the Relation Attributes</a:t>
            </a:r>
            <a:r>
              <a:rPr lang="en-IN" smtClean="0"/>
              <a:t> </a:t>
            </a:r>
          </a:p>
        </p:txBody>
      </p:sp>
      <p:sp>
        <p:nvSpPr>
          <p:cNvPr id="4099" name="Rectangle 2"/>
          <p:cNvSpPr>
            <a:spLocks noGrp="1" noChangeArrowheads="1"/>
          </p:cNvSpPr>
          <p:nvPr>
            <p:ph idx="1"/>
          </p:nvPr>
        </p:nvSpPr>
        <p:spPr>
          <a:xfrm>
            <a:off x="809625" y="2214563"/>
            <a:ext cx="7958138" cy="3881437"/>
          </a:xfrm>
        </p:spPr>
        <p:txBody>
          <a:bodyPr/>
          <a:lstStyle/>
          <a:p>
            <a:pPr marL="341313" indent="-341313" eaLnBrk="1" hangingPunct="1">
              <a:spcBef>
                <a:spcPts val="700"/>
              </a:spcBef>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smtClean="0">
                <a:solidFill>
                  <a:srgbClr val="800000"/>
                </a:solidFill>
                <a:cs typeface="Times New Roman" pitchFamily="16" charset="0"/>
              </a:rPr>
              <a:t>Each tuple in a relation should represent one entity or relationship instance</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Only foreign keys should be used to refer to other entities </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Entity and relationship attributes should be kept apart as much as possible </a:t>
            </a:r>
          </a:p>
          <a:p>
            <a:pPr marL="741363" lvl="1" indent="-284163" eaLnBrk="1" hangingPunct="1">
              <a:spcBef>
                <a:spcPts val="600"/>
              </a:spcBef>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smtClean="0">
                <a:cs typeface="Times New Roman" pitchFamily="16" charset="0"/>
              </a:rPr>
              <a:t>Design a schema that can be explained easily relation by relation. The semantics of attributes should be easy to interpret.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609600"/>
            <a:ext cx="6348413" cy="914400"/>
          </a:xfrm>
        </p:spPr>
        <p:txBody>
          <a:bodyPr>
            <a:normAutofit fontScale="90000"/>
          </a:bodyPr>
          <a:lstStyle/>
          <a:p>
            <a:pPr eaLnBrk="1" hangingPunct="1"/>
            <a:r>
              <a:rPr lang="en-US" altLang="en-US" dirty="0" smtClean="0"/>
              <a:t>Procedure for Computing F</a:t>
            </a:r>
            <a:r>
              <a:rPr lang="en-US" altLang="en-US" baseline="30000" dirty="0" smtClean="0"/>
              <a:t>+</a:t>
            </a:r>
          </a:p>
        </p:txBody>
      </p:sp>
      <p:sp>
        <p:nvSpPr>
          <p:cNvPr id="26627" name="Rectangle 3"/>
          <p:cNvSpPr>
            <a:spLocks noGrp="1" noChangeArrowheads="1"/>
          </p:cNvSpPr>
          <p:nvPr>
            <p:ph type="body" idx="4294967295"/>
          </p:nvPr>
        </p:nvSpPr>
        <p:spPr>
          <a:xfrm>
            <a:off x="1482725" y="1600199"/>
            <a:ext cx="7661275" cy="4443413"/>
          </a:xfrm>
        </p:spPr>
        <p:txBody>
          <a:bodyPr/>
          <a:lstStyle/>
          <a:p>
            <a:pPr eaLnBrk="1" hangingPunct="1"/>
            <a:r>
              <a:rPr lang="en-US" altLang="en-US" sz="1800" dirty="0" smtClean="0"/>
              <a:t>To compute the closure of a set of functional dependencies F:</a:t>
            </a:r>
            <a:br>
              <a:rPr lang="en-US" altLang="en-US" sz="1800" dirty="0" smtClean="0"/>
            </a:br>
            <a:endParaRPr lang="en-US" altLang="en-US" sz="1800" i="1" dirty="0" smtClean="0"/>
          </a:p>
          <a:p>
            <a:pPr eaLnBrk="1" hangingPunct="1">
              <a:buFont typeface="Monotype Sorts" pitchFamily="2" charset="2"/>
              <a:buNone/>
            </a:pPr>
            <a:r>
              <a:rPr lang="en-US" altLang="en-US" sz="1800" i="1" dirty="0" smtClean="0"/>
              <a:t>     F </a:t>
            </a:r>
            <a:r>
              <a:rPr lang="en-US" altLang="en-US" sz="2000" baseline="30000" dirty="0" smtClean="0"/>
              <a:t>+</a:t>
            </a:r>
            <a:r>
              <a:rPr lang="en-US" altLang="en-US" sz="1800" dirty="0" smtClean="0"/>
              <a:t> = </a:t>
            </a:r>
            <a:r>
              <a:rPr lang="en-US" altLang="en-US" sz="1800" i="1" dirty="0" smtClean="0"/>
              <a:t>F</a:t>
            </a:r>
            <a:r>
              <a:rPr lang="en-US" altLang="en-US" sz="1800" dirty="0" smtClean="0"/>
              <a:t/>
            </a:r>
            <a:br>
              <a:rPr lang="en-US" altLang="en-US" sz="1800" dirty="0" smtClean="0"/>
            </a:br>
            <a:r>
              <a:rPr lang="en-US" altLang="en-US" sz="1800" b="1" dirty="0" smtClean="0"/>
              <a:t>repeat</a:t>
            </a:r>
            <a:r>
              <a:rPr lang="en-US" altLang="en-US" sz="1800" dirty="0" smtClean="0"/>
              <a:t/>
            </a:r>
            <a:br>
              <a:rPr lang="en-US" altLang="en-US" sz="1800" dirty="0" smtClean="0"/>
            </a:br>
            <a:r>
              <a:rPr lang="en-US" altLang="en-US" sz="1800" dirty="0" smtClean="0"/>
              <a:t>	</a:t>
            </a:r>
            <a:r>
              <a:rPr lang="en-US" altLang="en-US" sz="1800" b="1" dirty="0" smtClean="0"/>
              <a:t>for each</a:t>
            </a:r>
            <a:r>
              <a:rPr lang="en-US" altLang="en-US" sz="1800" dirty="0" smtClean="0"/>
              <a:t> functional dependency </a:t>
            </a:r>
            <a:r>
              <a:rPr lang="en-US" altLang="en-US" sz="1800" i="1" dirty="0" smtClean="0"/>
              <a:t>f</a:t>
            </a:r>
            <a:r>
              <a:rPr lang="en-US" altLang="en-US" sz="1800" dirty="0" smtClean="0"/>
              <a:t> in </a:t>
            </a:r>
            <a:r>
              <a:rPr lang="en-US" altLang="en-US" sz="1800" i="1" dirty="0" smtClean="0"/>
              <a:t>F</a:t>
            </a:r>
            <a:r>
              <a:rPr lang="en-US" altLang="en-US" sz="2000" baseline="30000" dirty="0" smtClean="0"/>
              <a:t>+</a:t>
            </a:r>
            <a:r>
              <a:rPr lang="en-US" altLang="en-US" sz="1800" baseline="30000" dirty="0" smtClean="0"/>
              <a:t/>
            </a:r>
            <a:br>
              <a:rPr lang="en-US" altLang="en-US" sz="1800" baseline="30000" dirty="0" smtClean="0"/>
            </a:br>
            <a:r>
              <a:rPr lang="en-US" altLang="en-US" sz="1800" baseline="30000" dirty="0" smtClean="0"/>
              <a:t>	</a:t>
            </a:r>
            <a:r>
              <a:rPr lang="en-US" altLang="en-US" sz="1800" dirty="0" smtClean="0"/>
              <a:t>       apply reflexivity and augmentation rules on </a:t>
            </a:r>
            <a:r>
              <a:rPr lang="en-US" altLang="en-US" sz="1800" i="1" dirty="0" smtClean="0"/>
              <a:t>f</a:t>
            </a:r>
            <a:br>
              <a:rPr lang="en-US" altLang="en-US" sz="1800" i="1" dirty="0" smtClean="0"/>
            </a:br>
            <a:r>
              <a:rPr lang="en-US" altLang="en-US" sz="1800" i="1" dirty="0" smtClean="0"/>
              <a:t>	       </a:t>
            </a:r>
            <a:r>
              <a:rPr lang="en-US" altLang="en-US" sz="1800" dirty="0" smtClean="0"/>
              <a:t>add the resulting functional dependencies to </a:t>
            </a:r>
            <a:r>
              <a:rPr lang="en-US" altLang="en-US" sz="1800" i="1" dirty="0" smtClean="0"/>
              <a:t>F </a:t>
            </a:r>
            <a:r>
              <a:rPr lang="en-US" altLang="en-US" sz="2000" baseline="30000" dirty="0" smtClean="0"/>
              <a:t>+</a:t>
            </a:r>
            <a:br>
              <a:rPr lang="en-US" altLang="en-US" sz="2000" baseline="30000" dirty="0" smtClean="0"/>
            </a:br>
            <a:r>
              <a:rPr lang="en-US" altLang="en-US" sz="1800" baseline="30000" dirty="0" smtClean="0"/>
              <a:t>	</a:t>
            </a:r>
            <a:r>
              <a:rPr lang="en-US" altLang="en-US" sz="1800" b="1" dirty="0" smtClean="0"/>
              <a:t>for each </a:t>
            </a:r>
            <a:r>
              <a:rPr lang="en-US" altLang="en-US" sz="1800" dirty="0" smtClean="0"/>
              <a:t>pair of functional dependencies </a:t>
            </a:r>
            <a:r>
              <a:rPr lang="en-US" altLang="en-US" sz="1800" i="1" dirty="0" smtClean="0"/>
              <a:t>f</a:t>
            </a:r>
            <a:r>
              <a:rPr lang="en-US" altLang="en-US" sz="1800" baseline="-25000" dirty="0" smtClean="0"/>
              <a:t>1</a:t>
            </a:r>
            <a:r>
              <a:rPr lang="en-US" altLang="en-US" sz="1800" dirty="0" smtClean="0"/>
              <a:t>and </a:t>
            </a:r>
            <a:r>
              <a:rPr lang="en-US" altLang="en-US" sz="1800" i="1" dirty="0" smtClean="0"/>
              <a:t>f</a:t>
            </a:r>
            <a:r>
              <a:rPr lang="en-US" altLang="en-US" sz="1800" baseline="-25000" dirty="0" smtClean="0"/>
              <a:t>2</a:t>
            </a:r>
            <a:r>
              <a:rPr lang="en-US" altLang="en-US" sz="1800" dirty="0" smtClean="0"/>
              <a:t> in </a:t>
            </a:r>
            <a:r>
              <a:rPr lang="en-US" altLang="en-US" sz="1800" i="1" dirty="0" smtClean="0"/>
              <a:t>F </a:t>
            </a:r>
            <a:r>
              <a:rPr lang="en-US" altLang="en-US" sz="2000" baseline="30000" dirty="0" smtClean="0"/>
              <a:t>+</a:t>
            </a:r>
            <a:r>
              <a:rPr lang="en-US" altLang="en-US" sz="1800" baseline="30000" dirty="0" smtClean="0"/>
              <a:t/>
            </a:r>
            <a:br>
              <a:rPr lang="en-US" altLang="en-US" sz="1800" baseline="30000" dirty="0" smtClean="0"/>
            </a:br>
            <a:r>
              <a:rPr lang="en-US" altLang="en-US" sz="1800" baseline="30000" dirty="0" smtClean="0"/>
              <a:t>	</a:t>
            </a:r>
            <a:r>
              <a:rPr lang="en-US" altLang="en-US" sz="1800" dirty="0" smtClean="0"/>
              <a:t>       </a:t>
            </a:r>
            <a:r>
              <a:rPr lang="en-US" altLang="en-US" sz="1800" b="1" dirty="0" smtClean="0"/>
              <a:t>if</a:t>
            </a:r>
            <a:r>
              <a:rPr lang="en-US" altLang="en-US" sz="1800" dirty="0" smtClean="0"/>
              <a:t> </a:t>
            </a:r>
            <a:r>
              <a:rPr lang="en-US" altLang="en-US" sz="1800" i="1" dirty="0" smtClean="0"/>
              <a:t>f</a:t>
            </a:r>
            <a:r>
              <a:rPr lang="en-US" altLang="en-US" sz="1800" baseline="-25000" dirty="0" smtClean="0"/>
              <a:t>1</a:t>
            </a:r>
            <a:r>
              <a:rPr lang="en-US" altLang="en-US" sz="1800" dirty="0" smtClean="0"/>
              <a:t> and </a:t>
            </a:r>
            <a:r>
              <a:rPr lang="en-US" altLang="en-US" sz="1800" i="1" dirty="0" smtClean="0"/>
              <a:t>f</a:t>
            </a:r>
            <a:r>
              <a:rPr lang="en-US" altLang="en-US" sz="1800" baseline="-25000" dirty="0" smtClean="0"/>
              <a:t>2</a:t>
            </a:r>
            <a:r>
              <a:rPr lang="en-US" altLang="en-US" sz="1800" dirty="0" smtClean="0"/>
              <a:t> can be combined using transitivity</a:t>
            </a:r>
            <a:br>
              <a:rPr lang="en-US" altLang="en-US" sz="1800" dirty="0" smtClean="0"/>
            </a:br>
            <a:r>
              <a:rPr lang="en-US" altLang="en-US" sz="1800" dirty="0" smtClean="0"/>
              <a:t>		 </a:t>
            </a:r>
            <a:r>
              <a:rPr lang="en-US" altLang="en-US" sz="1800" b="1" dirty="0" smtClean="0"/>
              <a:t>then</a:t>
            </a:r>
            <a:r>
              <a:rPr lang="en-US" altLang="en-US" sz="1800" dirty="0" smtClean="0"/>
              <a:t> add the resulting functional dependency to </a:t>
            </a:r>
            <a:r>
              <a:rPr lang="en-US" altLang="en-US" sz="1800" i="1" dirty="0" smtClean="0"/>
              <a:t>F </a:t>
            </a:r>
            <a:r>
              <a:rPr lang="en-US" altLang="en-US" sz="2000" baseline="30000" dirty="0" smtClean="0"/>
              <a:t>+</a:t>
            </a:r>
            <a:r>
              <a:rPr lang="en-US" altLang="en-US" sz="1800" baseline="30000" dirty="0" smtClean="0"/>
              <a:t/>
            </a:r>
            <a:br>
              <a:rPr lang="en-US" altLang="en-US" sz="1800" baseline="30000" dirty="0" smtClean="0"/>
            </a:br>
            <a:r>
              <a:rPr lang="en-US" altLang="en-US" sz="1800" b="1" dirty="0" smtClean="0"/>
              <a:t>until </a:t>
            </a:r>
            <a:r>
              <a:rPr lang="en-US" altLang="en-US" sz="1800" i="1" dirty="0" smtClean="0"/>
              <a:t>F </a:t>
            </a:r>
            <a:r>
              <a:rPr lang="en-US" altLang="en-US" sz="2000" baseline="30000" dirty="0" smtClean="0"/>
              <a:t>+</a:t>
            </a:r>
            <a:r>
              <a:rPr lang="en-US" altLang="en-US" sz="1800" dirty="0" smtClean="0"/>
              <a:t> does not change any further</a:t>
            </a:r>
          </a:p>
          <a:p>
            <a:pPr eaLnBrk="1" hangingPunct="1">
              <a:buFont typeface="Monotype Sorts" pitchFamily="2" charset="2"/>
              <a:buNone/>
            </a:pPr>
            <a:endParaRPr lang="en-US" altLang="en-US" sz="1800" dirty="0" smtClean="0"/>
          </a:p>
          <a:p>
            <a:pPr eaLnBrk="1" hangingPunct="1">
              <a:buFont typeface="Monotype Sorts" pitchFamily="2" charset="2"/>
              <a:buNone/>
            </a:pPr>
            <a:r>
              <a:rPr lang="en-US" altLang="en-US" sz="1800" b="1" dirty="0" smtClean="0"/>
              <a:t>NOTE</a:t>
            </a:r>
            <a:r>
              <a:rPr lang="en-US" altLang="en-US" sz="1800" dirty="0" smtClean="0"/>
              <a:t>:  We shall see an alternative procedure for this task later</a:t>
            </a:r>
            <a:endParaRPr lang="en-US" altLang="en-US" sz="1800" i="1" baseline="-25000" dirty="0" smtClean="0"/>
          </a:p>
          <a:p>
            <a:pPr eaLnBrk="1" hangingPunct="1">
              <a:buFont typeface="Monotype Sorts" pitchFamily="2" charset="2"/>
              <a:buNone/>
            </a:pPr>
            <a:endParaRPr lang="en-US" altLang="en-US" sz="1800" baseline="30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60363" y="381000"/>
            <a:ext cx="8580437" cy="609600"/>
          </a:xfrm>
        </p:spPr>
        <p:txBody>
          <a:bodyPr rtlCol="0">
            <a:normAutofit fontScale="90000"/>
          </a:bodyPr>
          <a:lstStyle/>
          <a:p>
            <a:pPr eaLnBrk="1" fontAlgn="auto" hangingPunct="1">
              <a:spcAft>
                <a:spcPts val="0"/>
              </a:spcAft>
              <a:defRPr/>
            </a:pPr>
            <a:r>
              <a:rPr lang="en-US" altLang="en-US" dirty="0"/>
              <a:t>Closure of Functional Dependencies (Cont.)</a:t>
            </a:r>
          </a:p>
        </p:txBody>
      </p:sp>
      <p:sp>
        <p:nvSpPr>
          <p:cNvPr id="27651" name="Rectangle 3"/>
          <p:cNvSpPr>
            <a:spLocks noGrp="1" noChangeArrowheads="1"/>
          </p:cNvSpPr>
          <p:nvPr>
            <p:ph idx="1"/>
          </p:nvPr>
        </p:nvSpPr>
        <p:spPr>
          <a:xfrm>
            <a:off x="927100" y="1816100"/>
            <a:ext cx="7359650" cy="3844925"/>
          </a:xfrm>
        </p:spPr>
        <p:txBody>
          <a:bodyPr>
            <a:normAutofit fontScale="92500" lnSpcReduction="10000"/>
          </a:bodyPr>
          <a:lstStyle/>
          <a:p>
            <a:pPr eaLnBrk="1" hangingPunct="1"/>
            <a:r>
              <a:rPr lang="en-US" altLang="en-US" sz="1800" smtClean="0"/>
              <a:t>We can further simplify manual computation of </a:t>
            </a:r>
            <a:r>
              <a:rPr lang="en-US" altLang="en-US" sz="1800" i="1" smtClean="0"/>
              <a:t>F</a:t>
            </a:r>
            <a:r>
              <a:rPr lang="en-US" altLang="en-US" sz="1800" baseline="30000" smtClean="0"/>
              <a:t>+</a:t>
            </a:r>
            <a:r>
              <a:rPr lang="en-US" altLang="en-US" sz="1800" smtClean="0"/>
              <a:t> by using the following additional rules.</a:t>
            </a:r>
          </a:p>
          <a:p>
            <a:pPr lvl="1" eaLnBrk="1" hangingPunct="1"/>
            <a:r>
              <a:rPr lang="en-US" altLang="en-US" smtClean="0">
                <a:sym typeface="Symbol" pitchFamily="16" charset="2"/>
              </a:rPr>
              <a:t>If 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holds</a:t>
            </a:r>
            <a:r>
              <a:rPr lang="en-US" altLang="en-US" i="1" smtClean="0">
                <a:sym typeface="Symbol" pitchFamily="16" charset="2"/>
              </a:rPr>
              <a:t> a</a:t>
            </a:r>
            <a:r>
              <a:rPr lang="en-US" altLang="en-US" smtClean="0">
                <a:sym typeface="Symbol" pitchFamily="16" charset="2"/>
              </a:rPr>
              <a:t>nd </a:t>
            </a:r>
            <a:r>
              <a:rPr lang="en-US" altLang="en-US" i="1" smtClean="0">
                <a:sym typeface="Symbol" pitchFamily="16" charset="2"/>
              </a:rPr>
              <a:t> </a:t>
            </a:r>
            <a:r>
              <a:rPr lang="en-US" altLang="en-US" smtClean="0">
                <a:sym typeface="Symbol" pitchFamily="16" charset="2"/>
              </a:rPr>
              <a:t></a:t>
            </a:r>
            <a:r>
              <a:rPr lang="en-US" altLang="en-US" smtClean="0">
                <a:sym typeface="Monotype Sorts" pitchFamily="2" charset="2"/>
              </a:rPr>
              <a:t> </a:t>
            </a:r>
            <a:r>
              <a:rPr lang="en-US" altLang="en-US" smtClean="0">
                <a:sym typeface="Symbol" pitchFamily="16" charset="2"/>
              </a:rPr>
              <a:t></a:t>
            </a:r>
            <a:r>
              <a:rPr lang="en-US" altLang="en-US" smtClean="0">
                <a:sym typeface="Monotype Sorts" pitchFamily="2" charset="2"/>
              </a:rPr>
              <a:t> holds,  then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a:t>
            </a:r>
            <a:r>
              <a:rPr lang="en-US" altLang="en-US" smtClean="0">
                <a:sym typeface="Greek Symbols" pitchFamily="18" charset="2"/>
              </a:rPr>
              <a:t> holds </a:t>
            </a:r>
            <a:r>
              <a:rPr lang="en-US" altLang="en-US" b="1" smtClean="0">
                <a:sym typeface="Greek Symbols" pitchFamily="18" charset="2"/>
              </a:rPr>
              <a:t>(union)</a:t>
            </a:r>
            <a:endParaRPr lang="en-US" altLang="en-US" smtClean="0">
              <a:sym typeface="Greek Symbols" pitchFamily="18" charset="2"/>
            </a:endParaRPr>
          </a:p>
          <a:p>
            <a:pPr lvl="1" eaLnBrk="1" hangingPunct="1"/>
            <a:r>
              <a:rPr lang="en-US" altLang="en-US" smtClean="0">
                <a:sym typeface="Greek Symbols" pitchFamily="18" charset="2"/>
              </a:rPr>
              <a:t>If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a:t>
            </a:r>
            <a:r>
              <a:rPr lang="en-US" altLang="en-US" smtClean="0">
                <a:sym typeface="Monotype Sorts" pitchFamily="2" charset="2"/>
              </a:rPr>
              <a:t> holds, then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holds and </a:t>
            </a:r>
            <a:r>
              <a:rPr lang="en-US" altLang="en-US" i="1" smtClean="0">
                <a:sym typeface="Symbol" pitchFamily="16" charset="2"/>
              </a:rPr>
              <a:t> </a:t>
            </a:r>
            <a:r>
              <a:rPr lang="en-US" altLang="en-US" smtClean="0">
                <a:sym typeface="Symbol" pitchFamily="16" charset="2"/>
              </a:rPr>
              <a:t></a:t>
            </a:r>
            <a:r>
              <a:rPr lang="en-US" altLang="en-US" smtClean="0">
                <a:sym typeface="Monotype Sorts" pitchFamily="2" charset="2"/>
              </a:rPr>
              <a:t> </a:t>
            </a:r>
            <a:r>
              <a:rPr lang="en-US" altLang="en-US" smtClean="0">
                <a:sym typeface="Symbol" pitchFamily="16" charset="2"/>
              </a:rPr>
              <a:t></a:t>
            </a:r>
            <a:r>
              <a:rPr lang="en-US" altLang="en-US" smtClean="0">
                <a:sym typeface="Monotype Sorts" pitchFamily="2" charset="2"/>
              </a:rPr>
              <a:t> holds </a:t>
            </a:r>
            <a:r>
              <a:rPr lang="en-US" altLang="en-US" b="1" smtClean="0">
                <a:sym typeface="Monotype Sorts" pitchFamily="2" charset="2"/>
              </a:rPr>
              <a:t>(decomposition)</a:t>
            </a:r>
            <a:endParaRPr lang="en-US" altLang="en-US" smtClean="0">
              <a:sym typeface="Monotype Sorts" pitchFamily="2" charset="2"/>
            </a:endParaRPr>
          </a:p>
          <a:p>
            <a:pPr lvl="1" eaLnBrk="1" hangingPunct="1"/>
            <a:r>
              <a:rPr lang="en-US" altLang="en-US" smtClean="0">
                <a:sym typeface="Monotype Sorts" pitchFamily="2" charset="2"/>
              </a:rPr>
              <a:t>If </a:t>
            </a:r>
            <a:r>
              <a:rPr lang="en-US" altLang="en-US" smtClean="0">
                <a:sym typeface="Symbol" pitchFamily="16" charset="2"/>
              </a:rPr>
              <a:t> </a:t>
            </a:r>
            <a:r>
              <a:rPr lang="en-US" altLang="en-US" smtClean="0">
                <a:sym typeface="Monotype Sorts" pitchFamily="2" charset="2"/>
              </a:rPr>
              <a:t> </a:t>
            </a:r>
            <a:r>
              <a:rPr lang="en-US" altLang="en-US" i="1" smtClean="0">
                <a:sym typeface="Symbol" pitchFamily="16" charset="2"/>
              </a:rPr>
              <a:t>  </a:t>
            </a:r>
            <a:r>
              <a:rPr lang="en-US" altLang="en-US" smtClean="0">
                <a:sym typeface="Symbol" pitchFamily="16" charset="2"/>
              </a:rPr>
              <a:t>holds</a:t>
            </a:r>
            <a:r>
              <a:rPr lang="en-US" altLang="en-US" i="1" smtClean="0">
                <a:sym typeface="Symbol" pitchFamily="16" charset="2"/>
              </a:rPr>
              <a:t> a</a:t>
            </a:r>
            <a:r>
              <a:rPr lang="en-US" altLang="en-US" smtClean="0">
                <a:sym typeface="Symbol" pitchFamily="16" charset="2"/>
              </a:rPr>
              <a:t>nd </a:t>
            </a:r>
            <a:r>
              <a:rPr lang="en-US" altLang="en-US" smtClean="0">
                <a:sym typeface="Greek Symbols" pitchFamily="18" charset="2"/>
              </a:rPr>
              <a:t> </a:t>
            </a:r>
            <a:r>
              <a:rPr lang="en-US" altLang="en-US" i="1" smtClean="0">
                <a:sym typeface="Symbol" pitchFamily="16" charset="2"/>
              </a:rPr>
              <a:t> </a:t>
            </a:r>
            <a:r>
              <a:rPr lang="en-US" altLang="en-US" smtClean="0">
                <a:sym typeface="Symbol" pitchFamily="16" charset="2"/>
              </a:rPr>
              <a:t></a:t>
            </a:r>
            <a:r>
              <a:rPr lang="en-US" altLang="en-US" smtClean="0">
                <a:sym typeface="Monotype Sorts" pitchFamily="2" charset="2"/>
              </a:rPr>
              <a:t> </a:t>
            </a:r>
            <a:r>
              <a:rPr lang="en-US" altLang="en-US" smtClean="0">
                <a:sym typeface="Symbol" pitchFamily="16" charset="2"/>
              </a:rPr>
              <a:t></a:t>
            </a:r>
            <a:r>
              <a:rPr lang="en-US" altLang="en-US" smtClean="0">
                <a:sym typeface="Greek Symbols" pitchFamily="18" charset="2"/>
              </a:rPr>
              <a:t> holds, then </a:t>
            </a:r>
            <a:r>
              <a:rPr lang="en-US" altLang="en-US" smtClean="0">
                <a:sym typeface="Symbol" pitchFamily="16" charset="2"/>
              </a:rPr>
              <a:t> </a:t>
            </a:r>
            <a:r>
              <a:rPr lang="en-US" altLang="en-US" smtClean="0">
                <a:sym typeface="Greek Symbols" pitchFamily="18" charset="2"/>
              </a:rPr>
              <a:t> </a:t>
            </a:r>
            <a:r>
              <a:rPr lang="en-US" altLang="en-US" smtClean="0">
                <a:sym typeface="Symbol" pitchFamily="16" charset="2"/>
              </a:rPr>
              <a:t></a:t>
            </a:r>
            <a:r>
              <a:rPr lang="en-US" altLang="en-US" smtClean="0">
                <a:sym typeface="Monotype Sorts" pitchFamily="2" charset="2"/>
              </a:rPr>
              <a:t> </a:t>
            </a:r>
            <a:r>
              <a:rPr lang="en-US" altLang="en-US" smtClean="0">
                <a:sym typeface="Symbol" pitchFamily="16" charset="2"/>
              </a:rPr>
              <a:t></a:t>
            </a:r>
            <a:r>
              <a:rPr lang="en-US" altLang="en-US" smtClean="0">
                <a:sym typeface="Greek Symbols" pitchFamily="18" charset="2"/>
              </a:rPr>
              <a:t> holds</a:t>
            </a:r>
            <a:r>
              <a:rPr lang="en-US" altLang="en-US" b="1" smtClean="0">
                <a:sym typeface="Greek Symbols" pitchFamily="18" charset="2"/>
              </a:rPr>
              <a:t> (pseudotransitivity)</a:t>
            </a:r>
            <a:endParaRPr lang="en-US" altLang="en-US" smtClean="0">
              <a:sym typeface="Greek Symbols" pitchFamily="18" charset="2"/>
            </a:endParaRPr>
          </a:p>
          <a:p>
            <a:pPr lvl="1" eaLnBrk="1" hangingPunct="1">
              <a:buFont typeface="Monotype Sorts" pitchFamily="2" charset="2"/>
              <a:buNone/>
            </a:pPr>
            <a:r>
              <a:rPr lang="en-US" altLang="en-US" smtClean="0">
                <a:sym typeface="Greek Symbols" pitchFamily="18" charset="2"/>
              </a:rPr>
              <a:t>The above rules can be inferred from Armstrong’s axioms.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Closure of Attribute Sets</a:t>
            </a:r>
          </a:p>
        </p:txBody>
      </p:sp>
      <p:sp>
        <p:nvSpPr>
          <p:cNvPr id="143363" name="Rectangle 3"/>
          <p:cNvSpPr>
            <a:spLocks noGrp="1" noChangeArrowheads="1"/>
          </p:cNvSpPr>
          <p:nvPr>
            <p:ph idx="1"/>
          </p:nvPr>
        </p:nvSpPr>
        <p:spPr/>
        <p:txBody>
          <a:bodyPr/>
          <a:lstStyle/>
          <a:p>
            <a:pPr eaLnBrk="1" hangingPunct="1">
              <a:tabLst>
                <a:tab pos="1027113" algn="l"/>
                <a:tab pos="1547813" algn="l"/>
                <a:tab pos="1771650" algn="l"/>
                <a:tab pos="2054225" algn="l"/>
                <a:tab pos="3140075" algn="ctr"/>
              </a:tabLst>
            </a:pPr>
            <a:r>
              <a:rPr lang="en-US" altLang="en-US" sz="1800" smtClean="0"/>
              <a:t>Given a set of attributes </a:t>
            </a:r>
            <a:r>
              <a:rPr lang="en-US" altLang="en-US" sz="1800" smtClean="0">
                <a:latin typeface="Symbol" pitchFamily="16" charset="2"/>
                <a:sym typeface="Greek Symbols" pitchFamily="18" charset="2"/>
              </a:rPr>
              <a:t>a,</a:t>
            </a:r>
            <a:r>
              <a:rPr lang="en-US" altLang="en-US" sz="1800" smtClean="0"/>
              <a:t> define the </a:t>
            </a:r>
            <a:r>
              <a:rPr lang="en-US" altLang="en-US" sz="1800" i="1" smtClean="0">
                <a:solidFill>
                  <a:schemeClr val="tx2"/>
                </a:solidFill>
              </a:rPr>
              <a:t>closure</a:t>
            </a:r>
            <a:r>
              <a:rPr lang="en-US" altLang="en-US" sz="1800" i="1" smtClean="0"/>
              <a:t> </a:t>
            </a:r>
            <a:r>
              <a:rPr lang="en-US" altLang="en-US" sz="1800" smtClean="0"/>
              <a:t>of </a:t>
            </a:r>
            <a:r>
              <a:rPr lang="en-US" altLang="en-US" sz="1800" smtClean="0">
                <a:latin typeface="Symbol" pitchFamily="16" charset="2"/>
                <a:sym typeface="Greek Symbols" pitchFamily="18" charset="2"/>
              </a:rPr>
              <a:t>a</a:t>
            </a:r>
            <a:r>
              <a:rPr lang="en-US" altLang="en-US" sz="1800" smtClean="0">
                <a:sym typeface="Greek Symbols" pitchFamily="18" charset="2"/>
              </a:rPr>
              <a:t> </a:t>
            </a:r>
            <a:r>
              <a:rPr lang="en-US" altLang="en-US" sz="1800" smtClean="0">
                <a:solidFill>
                  <a:schemeClr val="tx2"/>
                </a:solidFill>
                <a:sym typeface="Greek Symbols" pitchFamily="18" charset="2"/>
              </a:rPr>
              <a:t>under</a:t>
            </a:r>
            <a:r>
              <a:rPr lang="en-US" altLang="en-US" sz="1800" smtClean="0">
                <a:sym typeface="Greek Symbols" pitchFamily="18" charset="2"/>
              </a:rPr>
              <a:t> </a:t>
            </a:r>
            <a:r>
              <a:rPr lang="en-US" altLang="en-US" sz="1800" i="1" smtClean="0">
                <a:sym typeface="Greek Symbols" pitchFamily="18" charset="2"/>
              </a:rPr>
              <a:t>F</a:t>
            </a:r>
            <a:r>
              <a:rPr lang="en-US" altLang="en-US" sz="1800" smtClean="0">
                <a:sym typeface="Greek Symbols" pitchFamily="18" charset="2"/>
              </a:rPr>
              <a:t> (denoted by </a:t>
            </a:r>
            <a:r>
              <a:rPr lang="en-US" altLang="en-US" sz="1800" smtClean="0">
                <a:latin typeface="Symbol" pitchFamily="16" charset="2"/>
                <a:sym typeface="Greek Symbols" pitchFamily="18" charset="2"/>
              </a:rPr>
              <a:t>a</a:t>
            </a:r>
            <a:r>
              <a:rPr lang="en-US" altLang="en-US" sz="1800" baseline="30000" smtClean="0">
                <a:sym typeface="Greek Symbols" pitchFamily="18" charset="2"/>
              </a:rPr>
              <a:t>+</a:t>
            </a:r>
            <a:r>
              <a:rPr lang="en-US" altLang="en-US" sz="1800" smtClean="0">
                <a:sym typeface="Greek Symbols" pitchFamily="18" charset="2"/>
              </a:rPr>
              <a:t>) as the set of attributes that are functionally determined by </a:t>
            </a:r>
            <a:r>
              <a:rPr lang="en-US" altLang="en-US" sz="1800" smtClean="0">
                <a:latin typeface="Symbol" pitchFamily="16" charset="2"/>
                <a:sym typeface="Greek Symbols" pitchFamily="18" charset="2"/>
              </a:rPr>
              <a:t>a</a:t>
            </a:r>
            <a:r>
              <a:rPr lang="en-US" altLang="en-US" sz="1800" smtClean="0">
                <a:sym typeface="Greek Symbols" pitchFamily="18" charset="2"/>
              </a:rPr>
              <a:t> under </a:t>
            </a:r>
            <a:r>
              <a:rPr lang="en-US" altLang="en-US" sz="1800" i="1" smtClean="0">
                <a:sym typeface="Greek Symbols" pitchFamily="18" charset="2"/>
              </a:rPr>
              <a:t>F</a:t>
            </a:r>
          </a:p>
          <a:p>
            <a:pPr eaLnBrk="1" hangingPunct="1">
              <a:tabLst>
                <a:tab pos="1027113" algn="l"/>
                <a:tab pos="1547813" algn="l"/>
                <a:tab pos="1771650" algn="l"/>
                <a:tab pos="2054225" algn="l"/>
                <a:tab pos="3140075" algn="ctr"/>
              </a:tabLst>
            </a:pPr>
            <a:endParaRPr lang="en-US" altLang="en-US" sz="1800" i="1" smtClean="0">
              <a:sym typeface="Greek Symbols" pitchFamily="18" charset="2"/>
            </a:endParaRPr>
          </a:p>
          <a:p>
            <a:pPr eaLnBrk="1" hangingPunct="1">
              <a:tabLst>
                <a:tab pos="1027113" algn="l"/>
                <a:tab pos="1547813" algn="l"/>
                <a:tab pos="1771650" algn="l"/>
                <a:tab pos="2054225" algn="l"/>
                <a:tab pos="3140075" algn="ctr"/>
              </a:tabLst>
            </a:pPr>
            <a:r>
              <a:rPr lang="en-US" altLang="en-US" sz="1800" smtClean="0">
                <a:sym typeface="Greek Symbols" pitchFamily="18" charset="2"/>
              </a:rPr>
              <a:t> Algorithm to compute </a:t>
            </a:r>
            <a:r>
              <a:rPr lang="en-US" altLang="en-US" sz="1800" smtClean="0">
                <a:latin typeface="Symbol" pitchFamily="16" charset="2"/>
                <a:sym typeface="Greek Symbols" pitchFamily="18" charset="2"/>
              </a:rPr>
              <a:t>a</a:t>
            </a:r>
            <a:r>
              <a:rPr lang="en-US" altLang="en-US" sz="1800" baseline="30000" smtClean="0">
                <a:sym typeface="Greek Symbols" pitchFamily="18" charset="2"/>
              </a:rPr>
              <a:t>+</a:t>
            </a:r>
            <a:r>
              <a:rPr lang="en-US" altLang="en-US" sz="1800" smtClean="0">
                <a:sym typeface="Greek Symbols" pitchFamily="18" charset="2"/>
              </a:rPr>
              <a:t>, the closure of </a:t>
            </a:r>
            <a:r>
              <a:rPr lang="en-US" altLang="en-US" sz="1800" smtClean="0">
                <a:latin typeface="Symbol" pitchFamily="16" charset="2"/>
                <a:sym typeface="Greek Symbols" pitchFamily="18" charset="2"/>
              </a:rPr>
              <a:t>a</a:t>
            </a:r>
            <a:r>
              <a:rPr lang="en-US" altLang="en-US" sz="1800" smtClean="0">
                <a:sym typeface="Greek Symbols" pitchFamily="18" charset="2"/>
              </a:rPr>
              <a:t> under </a:t>
            </a:r>
            <a:r>
              <a:rPr lang="en-US" altLang="en-US" sz="1800" i="1" smtClean="0">
                <a:sym typeface="Greek Symbols" pitchFamily="18" charset="2"/>
              </a:rPr>
              <a:t>F</a:t>
            </a:r>
            <a:br>
              <a:rPr lang="en-US" altLang="en-US" sz="1800" i="1" smtClean="0">
                <a:sym typeface="Greek Symbols" pitchFamily="18" charset="2"/>
              </a:rPr>
            </a:br>
            <a:endParaRPr lang="en-US" altLang="en-US" sz="1800" i="1" smtClean="0">
              <a:sym typeface="Greek Symbols" pitchFamily="18" charset="2"/>
            </a:endParaRPr>
          </a:p>
          <a:p>
            <a:pPr eaLnBrk="1" hangingPunct="1">
              <a:buFont typeface="Monotype Sorts" pitchFamily="2" charset="2"/>
              <a:buNone/>
              <a:tabLst>
                <a:tab pos="1027113" algn="l"/>
                <a:tab pos="1547813" algn="l"/>
                <a:tab pos="1771650" algn="l"/>
                <a:tab pos="2054225" algn="l"/>
                <a:tab pos="3140075" algn="ctr"/>
              </a:tabLst>
            </a:pPr>
            <a:r>
              <a:rPr lang="en-US" altLang="en-US" sz="1800" i="1" smtClean="0">
                <a:sym typeface="Greek Symbols" pitchFamily="18" charset="2"/>
              </a:rPr>
              <a:t>      	result </a:t>
            </a:r>
            <a:r>
              <a:rPr lang="en-US" altLang="en-US" sz="1800" smtClean="0">
                <a:sym typeface="Greek Symbols" pitchFamily="18" charset="2"/>
              </a:rPr>
              <a:t>:= </a:t>
            </a:r>
            <a:r>
              <a:rPr lang="en-US" altLang="en-US" sz="1800" smtClean="0">
                <a:latin typeface="Symbol" pitchFamily="16" charset="2"/>
                <a:sym typeface="Greek Symbols" pitchFamily="18" charset="2"/>
              </a:rPr>
              <a:t>a</a:t>
            </a:r>
            <a:r>
              <a:rPr lang="en-US" altLang="en-US" sz="1800" smtClean="0">
                <a:sym typeface="Greek Symbols" pitchFamily="18" charset="2"/>
              </a:rPr>
              <a:t>;</a:t>
            </a:r>
            <a:br>
              <a:rPr lang="en-US" altLang="en-US" sz="1800" smtClean="0">
                <a:sym typeface="Greek Symbols" pitchFamily="18" charset="2"/>
              </a:rPr>
            </a:br>
            <a:r>
              <a:rPr lang="en-US" altLang="en-US" sz="1800" smtClean="0">
                <a:sym typeface="Greek Symbols" pitchFamily="18" charset="2"/>
              </a:rPr>
              <a:t>	</a:t>
            </a:r>
            <a:r>
              <a:rPr lang="en-US" altLang="en-US" sz="1800" b="1" smtClean="0">
                <a:sym typeface="Greek Symbols" pitchFamily="18" charset="2"/>
              </a:rPr>
              <a:t>while</a:t>
            </a:r>
            <a:r>
              <a:rPr lang="en-US" altLang="en-US" sz="1800" smtClean="0">
                <a:sym typeface="Greek Symbols" pitchFamily="18" charset="2"/>
              </a:rPr>
              <a:t> (changes to </a:t>
            </a:r>
            <a:r>
              <a:rPr lang="en-US" altLang="en-US" sz="1800" i="1" smtClean="0">
                <a:sym typeface="Greek Symbols" pitchFamily="18" charset="2"/>
              </a:rPr>
              <a:t>result</a:t>
            </a:r>
            <a:r>
              <a:rPr lang="en-US" altLang="en-US" sz="1800" smtClean="0">
                <a:sym typeface="Greek Symbols" pitchFamily="18" charset="2"/>
              </a:rPr>
              <a:t>) </a:t>
            </a:r>
            <a:r>
              <a:rPr lang="en-US" altLang="en-US" sz="1800" b="1" smtClean="0">
                <a:sym typeface="Greek Symbols" pitchFamily="18" charset="2"/>
              </a:rPr>
              <a:t>do</a:t>
            </a:r>
            <a:br>
              <a:rPr lang="en-US" altLang="en-US" sz="1800" b="1" smtClean="0">
                <a:sym typeface="Greek Symbols" pitchFamily="18" charset="2"/>
              </a:rPr>
            </a:br>
            <a:r>
              <a:rPr lang="en-US" altLang="en-US" sz="1800" b="1" smtClean="0">
                <a:sym typeface="Greek Symbols" pitchFamily="18" charset="2"/>
              </a:rPr>
              <a:t>		for each </a:t>
            </a:r>
            <a:r>
              <a:rPr lang="en-US" altLang="en-US" sz="1800" smtClean="0">
                <a:sym typeface="Symbol" pitchFamily="16" charset="2"/>
              </a:rPr>
              <a:t></a:t>
            </a:r>
            <a:r>
              <a:rPr lang="en-US" altLang="en-US" sz="1800" i="1" smtClean="0">
                <a:sym typeface="Greek Symbols" pitchFamily="18" charset="2"/>
              </a:rPr>
              <a:t> </a:t>
            </a:r>
            <a:r>
              <a:rPr lang="en-US" altLang="en-US" sz="1800" smtClean="0">
                <a:sym typeface="Symbol" pitchFamily="16" charset="2"/>
              </a:rPr>
              <a:t></a:t>
            </a:r>
            <a:r>
              <a:rPr lang="en-US" altLang="en-US" sz="1800" smtClean="0">
                <a:sym typeface="Monotype Sorts" pitchFamily="2" charset="2"/>
              </a:rPr>
              <a:t> </a:t>
            </a:r>
            <a:r>
              <a:rPr lang="en-US" altLang="en-US" sz="1800" smtClean="0">
                <a:sym typeface="Symbol" pitchFamily="16" charset="2"/>
              </a:rPr>
              <a:t></a:t>
            </a:r>
            <a:r>
              <a:rPr lang="en-US" altLang="en-US" sz="1800" smtClean="0">
                <a:sym typeface="Greek Symbols" pitchFamily="18" charset="2"/>
              </a:rPr>
              <a:t> </a:t>
            </a:r>
            <a:r>
              <a:rPr lang="en-US" altLang="en-US" sz="1800" b="1" smtClean="0">
                <a:sym typeface="Greek Symbols" pitchFamily="18" charset="2"/>
              </a:rPr>
              <a:t>in</a:t>
            </a:r>
            <a:r>
              <a:rPr lang="en-US" altLang="en-US" sz="1800" i="1" smtClean="0">
                <a:sym typeface="Greek Symbols" pitchFamily="18" charset="2"/>
              </a:rPr>
              <a:t> F</a:t>
            </a:r>
            <a:r>
              <a:rPr lang="en-US" altLang="en-US" sz="1800" b="1" smtClean="0">
                <a:sym typeface="Greek Symbols" pitchFamily="18" charset="2"/>
              </a:rPr>
              <a:t> do</a:t>
            </a:r>
            <a:br>
              <a:rPr lang="en-US" altLang="en-US" sz="1800" b="1" smtClean="0">
                <a:sym typeface="Greek Symbols" pitchFamily="18" charset="2"/>
              </a:rPr>
            </a:br>
            <a:r>
              <a:rPr lang="en-US" altLang="en-US" sz="1800" b="1" smtClean="0">
                <a:sym typeface="Greek Symbols" pitchFamily="18" charset="2"/>
              </a:rPr>
              <a:t>			begin</a:t>
            </a:r>
            <a:br>
              <a:rPr lang="en-US" altLang="en-US" sz="1800" b="1" smtClean="0">
                <a:sym typeface="Greek Symbols" pitchFamily="18" charset="2"/>
              </a:rPr>
            </a:br>
            <a:r>
              <a:rPr lang="en-US" altLang="en-US" sz="1800" b="1" smtClean="0">
                <a:sym typeface="Greek Symbols" pitchFamily="18" charset="2"/>
              </a:rPr>
              <a:t>				if </a:t>
            </a:r>
            <a:r>
              <a:rPr lang="en-US" altLang="en-US" sz="1800" smtClean="0">
                <a:sym typeface="Symbol" pitchFamily="16" charset="2"/>
              </a:rPr>
              <a:t></a:t>
            </a:r>
            <a:r>
              <a:rPr lang="en-US" altLang="en-US" sz="1800" i="1" smtClean="0">
                <a:sym typeface="Greek Symbols" pitchFamily="18" charset="2"/>
              </a:rPr>
              <a:t> </a:t>
            </a:r>
            <a:r>
              <a:rPr lang="en-US" altLang="en-US" sz="1800" smtClean="0">
                <a:sym typeface="Symbol" pitchFamily="16" charset="2"/>
              </a:rPr>
              <a:t> </a:t>
            </a:r>
            <a:r>
              <a:rPr lang="en-US" altLang="en-US" sz="1800" i="1" smtClean="0">
                <a:sym typeface="Symbol" pitchFamily="16" charset="2"/>
              </a:rPr>
              <a:t>result</a:t>
            </a:r>
            <a:r>
              <a:rPr lang="en-US" altLang="en-US" sz="1800" b="1" smtClean="0">
                <a:sym typeface="Symbol" pitchFamily="16" charset="2"/>
              </a:rPr>
              <a:t> then </a:t>
            </a:r>
            <a:r>
              <a:rPr lang="en-US" altLang="en-US" sz="1800" i="1" smtClean="0">
                <a:sym typeface="Symbol" pitchFamily="16" charset="2"/>
              </a:rPr>
              <a:t> result </a:t>
            </a:r>
            <a:r>
              <a:rPr lang="en-US" altLang="en-US" sz="1800" smtClean="0">
                <a:sym typeface="Symbol" pitchFamily="16" charset="2"/>
              </a:rPr>
              <a:t>:= </a:t>
            </a:r>
            <a:r>
              <a:rPr lang="en-US" altLang="en-US" sz="1800" i="1" smtClean="0">
                <a:sym typeface="Symbol" pitchFamily="16" charset="2"/>
              </a:rPr>
              <a:t>result </a:t>
            </a:r>
            <a:r>
              <a:rPr lang="en-US" altLang="en-US" sz="1800" smtClean="0">
                <a:sym typeface="Symbol" pitchFamily="16" charset="2"/>
              </a:rPr>
              <a:t></a:t>
            </a:r>
            <a:r>
              <a:rPr lang="en-US" altLang="en-US" sz="1800" smtClean="0">
                <a:sym typeface="Greek Symbols" pitchFamily="18" charset="2"/>
              </a:rPr>
              <a:t> </a:t>
            </a:r>
            <a:r>
              <a:rPr lang="en-US" altLang="en-US" sz="1800" smtClean="0">
                <a:sym typeface="Symbol" pitchFamily="16" charset="2"/>
              </a:rPr>
              <a:t></a:t>
            </a:r>
            <a:r>
              <a:rPr lang="en-US" altLang="en-US" sz="1800" smtClean="0">
                <a:sym typeface="Greek Symbols" pitchFamily="18" charset="2"/>
              </a:rPr>
              <a:t> </a:t>
            </a:r>
            <a:br>
              <a:rPr lang="en-US" altLang="en-US" sz="1800" smtClean="0">
                <a:sym typeface="Greek Symbols" pitchFamily="18" charset="2"/>
              </a:rPr>
            </a:br>
            <a:r>
              <a:rPr lang="en-US" altLang="en-US" sz="1800" smtClean="0">
                <a:sym typeface="Greek Symbols" pitchFamily="18" charset="2"/>
              </a:rPr>
              <a:t>			</a:t>
            </a:r>
            <a:r>
              <a:rPr lang="en-US" altLang="en-US" sz="1800" b="1" smtClean="0">
                <a:sym typeface="Greek Symbols" pitchFamily="18" charset="2"/>
              </a:rPr>
              <a:t>end</a:t>
            </a:r>
          </a:p>
          <a:p>
            <a:pPr eaLnBrk="1" hangingPunct="1">
              <a:buFont typeface="Monotype Sorts" pitchFamily="2" charset="2"/>
              <a:buNone/>
              <a:tabLst>
                <a:tab pos="1027113" algn="l"/>
                <a:tab pos="1547813" algn="l"/>
                <a:tab pos="1771650" algn="l"/>
                <a:tab pos="2054225" algn="l"/>
                <a:tab pos="3140075" algn="ctr"/>
              </a:tabLst>
            </a:pPr>
            <a:endParaRPr lang="en-US" altLang="en-US" sz="1800" b="1" smtClean="0">
              <a:sym typeface="Greek Symbols" pitchFamily="18" charset="2"/>
            </a:endParaRPr>
          </a:p>
          <a:p>
            <a:pPr eaLnBrk="1" hangingPunct="1">
              <a:buFont typeface="Monotype Sorts" pitchFamily="2" charset="2"/>
              <a:buNone/>
              <a:tabLst>
                <a:tab pos="1027113" algn="l"/>
                <a:tab pos="1547813" algn="l"/>
                <a:tab pos="1771650" algn="l"/>
                <a:tab pos="2054225" algn="l"/>
                <a:tab pos="3140075" algn="ctr"/>
              </a:tabLst>
            </a:pPr>
            <a:endParaRPr lang="en-US" altLang="en-US" sz="1800" b="1" smtClean="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609600"/>
            <a:ext cx="7685088" cy="914400"/>
          </a:xfrm>
        </p:spPr>
        <p:txBody>
          <a:bodyPr/>
          <a:lstStyle/>
          <a:p>
            <a:pPr eaLnBrk="1" hangingPunct="1"/>
            <a:r>
              <a:rPr lang="en-US" altLang="en-US" dirty="0" smtClean="0"/>
              <a:t>Example of Attribute Set Closure</a:t>
            </a:r>
          </a:p>
        </p:txBody>
      </p:sp>
      <p:sp>
        <p:nvSpPr>
          <p:cNvPr id="144387" name="Rectangle 3"/>
          <p:cNvSpPr>
            <a:spLocks noGrp="1" noChangeArrowheads="1"/>
          </p:cNvSpPr>
          <p:nvPr>
            <p:ph idx="1"/>
          </p:nvPr>
        </p:nvSpPr>
        <p:spPr>
          <a:xfrm>
            <a:off x="927100" y="1416050"/>
            <a:ext cx="7131050" cy="5051425"/>
          </a:xfrm>
        </p:spPr>
        <p:txBody>
          <a:bodyPr rtlCol="0">
            <a:normAutofit fontScale="92500" lnSpcReduction="20000"/>
          </a:bodyPr>
          <a:lstStyle/>
          <a:p>
            <a:pPr eaLnBrk="1" fontAlgn="auto" hangingPunct="1">
              <a:lnSpc>
                <a:spcPct val="90000"/>
              </a:lnSpc>
              <a:spcAft>
                <a:spcPts val="0"/>
              </a:spcAft>
              <a:buFont typeface="Wingdings 3" charset="2"/>
              <a:buChar char=""/>
              <a:tabLst>
                <a:tab pos="803275" algn="l"/>
                <a:tab pos="2633663" algn="l"/>
                <a:tab pos="3140075" algn="l"/>
              </a:tabLst>
              <a:defRPr/>
            </a:pPr>
            <a:r>
              <a:rPr lang="en-US" altLang="en-US" sz="1800" i="1" dirty="0">
                <a:solidFill>
                  <a:schemeClr val="tx1">
                    <a:lumMod val="75000"/>
                    <a:lumOff val="25000"/>
                  </a:schemeClr>
                </a:solidFill>
              </a:rPr>
              <a:t>R = (A, B, C, G, H, I)</a:t>
            </a:r>
          </a:p>
          <a:p>
            <a:pPr eaLnBrk="1" fontAlgn="auto" hangingPunct="1">
              <a:lnSpc>
                <a:spcPct val="90000"/>
              </a:lnSpc>
              <a:spcAft>
                <a:spcPts val="0"/>
              </a:spcAft>
              <a:buFont typeface="Wingdings 3" charset="2"/>
              <a:buChar char=""/>
              <a:tabLst>
                <a:tab pos="803275" algn="l"/>
                <a:tab pos="2633663" algn="l"/>
                <a:tab pos="3140075" algn="l"/>
              </a:tabLst>
              <a:defRPr/>
            </a:pPr>
            <a:r>
              <a:rPr lang="en-US" altLang="en-US" sz="1800" i="1" dirty="0">
                <a:solidFill>
                  <a:schemeClr val="tx1">
                    <a:lumMod val="75000"/>
                    <a:lumOff val="25000"/>
                  </a:schemeClr>
                </a:solidFill>
              </a:rPr>
              <a:t>F = </a:t>
            </a:r>
            <a:r>
              <a:rPr lang="en-US" altLang="en-US" sz="1800" dirty="0">
                <a:solidFill>
                  <a:schemeClr val="tx1">
                    <a:lumMod val="75000"/>
                    <a:lumOff val="25000"/>
                  </a:schemeClr>
                </a:solidFill>
              </a:rPr>
              <a:t>{</a:t>
            </a:r>
            <a:r>
              <a:rPr lang="en-US" altLang="en-US" sz="1800" i="1" dirty="0">
                <a:solidFill>
                  <a:schemeClr val="tx1">
                    <a:lumMod val="75000"/>
                    <a:lumOff val="25000"/>
                  </a:schemeClr>
                </a:solidFill>
                <a:sym typeface="Iconic Symbols Ext" pitchFamily="2" charset="2"/>
              </a:rPr>
              <a:t>A </a:t>
            </a:r>
            <a:r>
              <a:rPr lang="en-US" altLang="en-US" sz="1800" dirty="0">
                <a:solidFill>
                  <a:schemeClr val="tx1">
                    <a:lumMod val="75000"/>
                    <a:lumOff val="25000"/>
                  </a:schemeClr>
                </a:solidFill>
                <a:sym typeface="Symbol" panose="05050102010706020507" pitchFamily="18" charset="2"/>
              </a:rPr>
              <a:t></a:t>
            </a:r>
            <a:r>
              <a:rPr lang="en-US" altLang="en-US" sz="1800"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Monotype Sorts" pitchFamily="2" charset="2"/>
              </a:rPr>
              <a:t>B</a:t>
            </a:r>
            <a:br>
              <a:rPr lang="en-US" altLang="en-US" sz="1800" i="1" dirty="0">
                <a:solidFill>
                  <a:schemeClr val="tx1">
                    <a:lumMod val="75000"/>
                    <a:lumOff val="25000"/>
                  </a:schemeClr>
                </a:solidFill>
                <a:sym typeface="Monotype Sorts" pitchFamily="2" charset="2"/>
              </a:rPr>
            </a:br>
            <a:r>
              <a:rPr lang="en-US" altLang="en-US" sz="1800" i="1"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Iconic Symbols Ext" pitchFamily="2" charset="2"/>
              </a:rPr>
              <a:t>A </a:t>
            </a:r>
            <a:r>
              <a:rPr lang="en-US" altLang="en-US" sz="1800" dirty="0">
                <a:solidFill>
                  <a:schemeClr val="tx1">
                    <a:lumMod val="75000"/>
                    <a:lumOff val="25000"/>
                  </a:schemeClr>
                </a:solidFill>
                <a:sym typeface="Symbol" panose="05050102010706020507" pitchFamily="18" charset="2"/>
              </a:rPr>
              <a:t></a:t>
            </a:r>
            <a:r>
              <a:rPr lang="en-US" altLang="en-US" sz="1800"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Monotype Sorts" pitchFamily="2" charset="2"/>
              </a:rPr>
              <a:t>C </a:t>
            </a:r>
            <a:br>
              <a:rPr lang="en-US" altLang="en-US" sz="1800" i="1" dirty="0">
                <a:solidFill>
                  <a:schemeClr val="tx1">
                    <a:lumMod val="75000"/>
                    <a:lumOff val="25000"/>
                  </a:schemeClr>
                </a:solidFill>
                <a:sym typeface="Monotype Sorts" pitchFamily="2" charset="2"/>
              </a:rPr>
            </a:br>
            <a:r>
              <a:rPr lang="en-US" altLang="en-US" sz="1800" i="1"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Iconic Symbols Ext" pitchFamily="2" charset="2"/>
              </a:rPr>
              <a:t>CG </a:t>
            </a:r>
            <a:r>
              <a:rPr lang="en-US" altLang="en-US" sz="1800" dirty="0">
                <a:solidFill>
                  <a:schemeClr val="tx1">
                    <a:lumMod val="75000"/>
                    <a:lumOff val="25000"/>
                  </a:schemeClr>
                </a:solidFill>
                <a:sym typeface="Symbol" panose="05050102010706020507" pitchFamily="18" charset="2"/>
              </a:rPr>
              <a:t></a:t>
            </a:r>
            <a:r>
              <a:rPr lang="en-US" altLang="en-US" sz="1800"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Monotype Sorts" pitchFamily="2" charset="2"/>
              </a:rPr>
              <a:t>H</a:t>
            </a:r>
            <a:br>
              <a:rPr lang="en-US" altLang="en-US" sz="1800" i="1" dirty="0">
                <a:solidFill>
                  <a:schemeClr val="tx1">
                    <a:lumMod val="75000"/>
                    <a:lumOff val="25000"/>
                  </a:schemeClr>
                </a:solidFill>
                <a:sym typeface="Monotype Sorts" pitchFamily="2" charset="2"/>
              </a:rPr>
            </a:br>
            <a:r>
              <a:rPr lang="en-US" altLang="en-US" sz="1800" i="1"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Iconic Symbols Ext" pitchFamily="2" charset="2"/>
              </a:rPr>
              <a:t>CG </a:t>
            </a:r>
            <a:r>
              <a:rPr lang="en-US" altLang="en-US" sz="1800" dirty="0">
                <a:solidFill>
                  <a:schemeClr val="tx1">
                    <a:lumMod val="75000"/>
                    <a:lumOff val="25000"/>
                  </a:schemeClr>
                </a:solidFill>
                <a:sym typeface="Symbol" panose="05050102010706020507" pitchFamily="18" charset="2"/>
              </a:rPr>
              <a:t></a:t>
            </a:r>
            <a:r>
              <a:rPr lang="en-US" altLang="en-US" sz="1800"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Monotype Sorts" pitchFamily="2" charset="2"/>
              </a:rPr>
              <a:t>I</a:t>
            </a:r>
            <a:br>
              <a:rPr lang="en-US" altLang="en-US" sz="1800" i="1" dirty="0">
                <a:solidFill>
                  <a:schemeClr val="tx1">
                    <a:lumMod val="75000"/>
                    <a:lumOff val="25000"/>
                  </a:schemeClr>
                </a:solidFill>
                <a:sym typeface="Monotype Sorts" pitchFamily="2" charset="2"/>
              </a:rPr>
            </a:br>
            <a:r>
              <a:rPr lang="en-US" altLang="en-US" sz="1800" i="1"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Iconic Symbols Ext" pitchFamily="2" charset="2"/>
              </a:rPr>
              <a:t>B </a:t>
            </a:r>
            <a:r>
              <a:rPr lang="en-US" altLang="en-US" sz="1800" dirty="0">
                <a:solidFill>
                  <a:schemeClr val="tx1">
                    <a:lumMod val="75000"/>
                    <a:lumOff val="25000"/>
                  </a:schemeClr>
                </a:solidFill>
                <a:sym typeface="Symbol" panose="05050102010706020507" pitchFamily="18" charset="2"/>
              </a:rPr>
              <a:t></a:t>
            </a:r>
            <a:r>
              <a:rPr lang="en-US" altLang="en-US" sz="1800" dirty="0">
                <a:solidFill>
                  <a:schemeClr val="tx1">
                    <a:lumMod val="75000"/>
                    <a:lumOff val="25000"/>
                  </a:schemeClr>
                </a:solidFill>
                <a:sym typeface="Monotype Sorts" pitchFamily="2" charset="2"/>
              </a:rPr>
              <a:t> </a:t>
            </a:r>
            <a:r>
              <a:rPr lang="en-US" altLang="en-US" sz="1800" i="1" dirty="0">
                <a:solidFill>
                  <a:schemeClr val="tx1">
                    <a:lumMod val="75000"/>
                    <a:lumOff val="25000"/>
                  </a:schemeClr>
                </a:solidFill>
                <a:sym typeface="Monotype Sorts" pitchFamily="2" charset="2"/>
              </a:rPr>
              <a:t>H</a:t>
            </a:r>
            <a:r>
              <a:rPr lang="en-US" altLang="en-US" sz="1800" dirty="0">
                <a:solidFill>
                  <a:schemeClr val="tx1">
                    <a:lumMod val="75000"/>
                    <a:lumOff val="25000"/>
                  </a:schemeClr>
                </a:solidFill>
                <a:sym typeface="Monotype Sorts" pitchFamily="2" charset="2"/>
              </a:rPr>
              <a:t>}</a:t>
            </a:r>
            <a:endParaRPr lang="en-US" altLang="en-US" sz="1800" dirty="0">
              <a:solidFill>
                <a:schemeClr val="tx1">
                  <a:lumMod val="75000"/>
                  <a:lumOff val="25000"/>
                </a:schemeClr>
              </a:solidFill>
              <a:sym typeface="MS LineDraw" pitchFamily="49" charset="2"/>
            </a:endParaRPr>
          </a:p>
          <a:p>
            <a:pPr eaLnBrk="1" fontAlgn="auto" hangingPunct="1">
              <a:lnSpc>
                <a:spcPct val="90000"/>
              </a:lnSpc>
              <a:spcAft>
                <a:spcPts val="0"/>
              </a:spcAft>
              <a:buFont typeface="Wingdings 3" charset="2"/>
              <a:buChar char=""/>
              <a:tabLst>
                <a:tab pos="803275" algn="l"/>
                <a:tab pos="2633663" algn="l"/>
                <a:tab pos="3140075" algn="l"/>
              </a:tabLst>
              <a:defRPr/>
            </a:pPr>
            <a:r>
              <a:rPr lang="en-US" altLang="en-US" sz="1800" dirty="0">
                <a:solidFill>
                  <a:schemeClr val="tx1">
                    <a:lumMod val="75000"/>
                    <a:lumOff val="25000"/>
                  </a:schemeClr>
                </a:solidFill>
                <a:sym typeface="MS LineDraw" pitchFamily="49" charset="2"/>
              </a:rPr>
              <a:t>(</a:t>
            </a:r>
            <a:r>
              <a:rPr lang="en-US" altLang="en-US" sz="1800" i="1" dirty="0">
                <a:solidFill>
                  <a:schemeClr val="tx1">
                    <a:lumMod val="75000"/>
                    <a:lumOff val="25000"/>
                  </a:schemeClr>
                </a:solidFill>
                <a:sym typeface="MS LineDraw" pitchFamily="49" charset="2"/>
              </a:rPr>
              <a:t>AG)</a:t>
            </a:r>
            <a:r>
              <a:rPr lang="en-US" altLang="en-US" sz="1800" baseline="30000" dirty="0">
                <a:solidFill>
                  <a:schemeClr val="tx1">
                    <a:lumMod val="75000"/>
                    <a:lumOff val="25000"/>
                  </a:schemeClr>
                </a:solidFill>
                <a:sym typeface="MS LineDraw" pitchFamily="49" charset="2"/>
              </a:rPr>
              <a:t>+</a:t>
            </a:r>
            <a:endParaRPr lang="en-US" altLang="en-US" sz="1800" dirty="0">
              <a:solidFill>
                <a:schemeClr val="tx1">
                  <a:lumMod val="75000"/>
                  <a:lumOff val="25000"/>
                </a:schemeClr>
              </a:solidFill>
              <a:sym typeface="MS LineDraw" pitchFamily="49" charset="2"/>
            </a:endParaRPr>
          </a:p>
          <a:p>
            <a:pPr marL="762000" lvl="1" indent="-304800" eaLnBrk="1" fontAlgn="auto" hangingPunct="1">
              <a:lnSpc>
                <a:spcPct val="90000"/>
              </a:lnSpc>
              <a:spcAft>
                <a:spcPts val="0"/>
              </a:spcAft>
              <a:buFont typeface="Monotype Sorts" pitchFamily="2" charset="2"/>
              <a:buNone/>
              <a:tabLst>
                <a:tab pos="803275" algn="l"/>
                <a:tab pos="2633663" algn="l"/>
                <a:tab pos="3140075" algn="l"/>
              </a:tabLst>
              <a:defRPr/>
            </a:pPr>
            <a:r>
              <a:rPr lang="en-US" altLang="en-US" dirty="0">
                <a:solidFill>
                  <a:schemeClr val="tx1">
                    <a:lumMod val="75000"/>
                    <a:lumOff val="25000"/>
                  </a:schemeClr>
                </a:solidFill>
                <a:sym typeface="MS LineDraw" pitchFamily="49" charset="2"/>
              </a:rPr>
              <a:t>1.	</a:t>
            </a:r>
            <a:r>
              <a:rPr lang="en-US" altLang="en-US" i="1" dirty="0">
                <a:solidFill>
                  <a:schemeClr val="tx1">
                    <a:lumMod val="75000"/>
                    <a:lumOff val="25000"/>
                  </a:schemeClr>
                </a:solidFill>
                <a:sym typeface="MS LineDraw" pitchFamily="49" charset="2"/>
              </a:rPr>
              <a:t>result = AG</a:t>
            </a:r>
            <a:endParaRPr lang="en-US" altLang="en-US" dirty="0">
              <a:solidFill>
                <a:schemeClr val="tx1">
                  <a:lumMod val="75000"/>
                  <a:lumOff val="25000"/>
                </a:schemeClr>
              </a:solidFill>
              <a:sym typeface="MS LineDraw" pitchFamily="49" charset="2"/>
            </a:endParaRPr>
          </a:p>
          <a:p>
            <a:pPr marL="762000" lvl="1" indent="-304800" eaLnBrk="1" fontAlgn="auto" hangingPunct="1">
              <a:lnSpc>
                <a:spcPct val="90000"/>
              </a:lnSpc>
              <a:spcAft>
                <a:spcPts val="0"/>
              </a:spcAft>
              <a:buFont typeface="Monotype Sorts" pitchFamily="2" charset="2"/>
              <a:buNone/>
              <a:tabLst>
                <a:tab pos="803275" algn="l"/>
                <a:tab pos="2633663" algn="l"/>
                <a:tab pos="3140075" algn="l"/>
              </a:tabLst>
              <a:defRPr/>
            </a:pPr>
            <a:r>
              <a:rPr lang="en-US" altLang="en-US" dirty="0">
                <a:solidFill>
                  <a:schemeClr val="tx1">
                    <a:lumMod val="75000"/>
                    <a:lumOff val="25000"/>
                  </a:schemeClr>
                </a:solidFill>
                <a:sym typeface="MS LineDraw" pitchFamily="49" charset="2"/>
              </a:rPr>
              <a:t>2.	</a:t>
            </a:r>
            <a:r>
              <a:rPr lang="en-US" altLang="en-US" i="1" dirty="0">
                <a:solidFill>
                  <a:schemeClr val="tx1">
                    <a:lumMod val="75000"/>
                    <a:lumOff val="25000"/>
                  </a:schemeClr>
                </a:solidFill>
                <a:sym typeface="MS LineDraw" pitchFamily="49" charset="2"/>
              </a:rPr>
              <a:t>result = ABCG	(A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C </a:t>
            </a:r>
            <a:r>
              <a:rPr lang="en-US" altLang="en-US" dirty="0">
                <a:solidFill>
                  <a:schemeClr val="tx1">
                    <a:lumMod val="75000"/>
                    <a:lumOff val="25000"/>
                  </a:schemeClr>
                </a:solidFill>
                <a:sym typeface="Monotype Sorts" pitchFamily="2" charset="2"/>
              </a:rPr>
              <a:t>and </a:t>
            </a:r>
            <a:r>
              <a:rPr lang="en-US" altLang="en-US" i="1" dirty="0">
                <a:solidFill>
                  <a:schemeClr val="tx1">
                    <a:lumMod val="75000"/>
                    <a:lumOff val="25000"/>
                  </a:schemeClr>
                </a:solidFill>
                <a:sym typeface="Monotype Sorts" pitchFamily="2" charset="2"/>
              </a:rPr>
              <a:t>A </a:t>
            </a:r>
            <a:r>
              <a:rPr lang="en-US" altLang="en-US" dirty="0">
                <a:solidFill>
                  <a:schemeClr val="tx1">
                    <a:lumMod val="75000"/>
                    <a:lumOff val="25000"/>
                  </a:schemeClr>
                </a:solidFill>
                <a:sym typeface="Symbol" panose="05050102010706020507" pitchFamily="18" charset="2"/>
              </a:rPr>
              <a:t></a:t>
            </a:r>
            <a:r>
              <a:rPr lang="en-US" altLang="en-US" i="1" dirty="0">
                <a:solidFill>
                  <a:schemeClr val="tx1">
                    <a:lumMod val="75000"/>
                    <a:lumOff val="25000"/>
                  </a:schemeClr>
                </a:solidFill>
                <a:sym typeface="Symbol" panose="05050102010706020507" pitchFamily="18" charset="2"/>
              </a:rPr>
              <a:t> B)</a:t>
            </a:r>
            <a:endParaRPr lang="en-US" altLang="en-US" dirty="0">
              <a:solidFill>
                <a:schemeClr val="tx1">
                  <a:lumMod val="75000"/>
                  <a:lumOff val="25000"/>
                </a:schemeClr>
              </a:solidFill>
              <a:sym typeface="Symbol" panose="05050102010706020507" pitchFamily="18" charset="2"/>
            </a:endParaRPr>
          </a:p>
          <a:p>
            <a:pPr marL="762000" lvl="1" indent="-304800" eaLnBrk="1" fontAlgn="auto" hangingPunct="1">
              <a:lnSpc>
                <a:spcPct val="90000"/>
              </a:lnSpc>
              <a:spcAft>
                <a:spcPts val="0"/>
              </a:spcAft>
              <a:buFont typeface="Monotype Sorts" pitchFamily="2" charset="2"/>
              <a:buNone/>
              <a:tabLst>
                <a:tab pos="803275" algn="l"/>
                <a:tab pos="2633663" algn="l"/>
                <a:tab pos="3140075" algn="l"/>
              </a:tabLst>
              <a:defRPr/>
            </a:pPr>
            <a:r>
              <a:rPr lang="en-US" altLang="en-US" dirty="0">
                <a:solidFill>
                  <a:schemeClr val="tx1">
                    <a:lumMod val="75000"/>
                    <a:lumOff val="25000"/>
                  </a:schemeClr>
                </a:solidFill>
                <a:sym typeface="Symbol" panose="05050102010706020507" pitchFamily="18" charset="2"/>
              </a:rPr>
              <a:t>3.	</a:t>
            </a:r>
            <a:r>
              <a:rPr lang="en-US" altLang="en-US" i="1" dirty="0">
                <a:solidFill>
                  <a:schemeClr val="tx1">
                    <a:lumMod val="75000"/>
                    <a:lumOff val="25000"/>
                  </a:schemeClr>
                </a:solidFill>
                <a:sym typeface="MS LineDraw" pitchFamily="49" charset="2"/>
              </a:rPr>
              <a:t>result = ABCG</a:t>
            </a:r>
            <a:r>
              <a:rPr lang="en-US" altLang="en-US" i="1" dirty="0">
                <a:solidFill>
                  <a:schemeClr val="tx1">
                    <a:lumMod val="75000"/>
                    <a:lumOff val="25000"/>
                  </a:schemeClr>
                </a:solidFill>
                <a:sym typeface="Monotype Sorts" pitchFamily="2" charset="2"/>
              </a:rPr>
              <a:t>H	(CG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H</a:t>
            </a:r>
            <a:r>
              <a:rPr lang="en-US" altLang="en-US" dirty="0">
                <a:solidFill>
                  <a:schemeClr val="tx1">
                    <a:lumMod val="75000"/>
                    <a:lumOff val="25000"/>
                  </a:schemeClr>
                </a:solidFill>
                <a:sym typeface="Monotype Sorts" pitchFamily="2" charset="2"/>
              </a:rPr>
              <a:t> and </a:t>
            </a:r>
            <a:r>
              <a:rPr lang="en-US" altLang="en-US" i="1" dirty="0">
                <a:solidFill>
                  <a:schemeClr val="tx1">
                    <a:lumMod val="75000"/>
                    <a:lumOff val="25000"/>
                  </a:schemeClr>
                </a:solidFill>
                <a:sym typeface="Monotype Sorts" pitchFamily="2" charset="2"/>
              </a:rPr>
              <a:t>CG </a:t>
            </a:r>
            <a:r>
              <a:rPr lang="en-US" altLang="en-US" dirty="0">
                <a:solidFill>
                  <a:schemeClr val="tx1">
                    <a:lumMod val="75000"/>
                    <a:lumOff val="25000"/>
                  </a:schemeClr>
                </a:solidFill>
                <a:sym typeface="Symbol" panose="05050102010706020507" pitchFamily="18" charset="2"/>
              </a:rPr>
              <a:t> </a:t>
            </a:r>
            <a:r>
              <a:rPr lang="en-US" altLang="en-US" i="1" dirty="0">
                <a:solidFill>
                  <a:schemeClr val="tx1">
                    <a:lumMod val="75000"/>
                    <a:lumOff val="25000"/>
                  </a:schemeClr>
                </a:solidFill>
                <a:sym typeface="Symbol" panose="05050102010706020507" pitchFamily="18" charset="2"/>
              </a:rPr>
              <a:t>AGBC)</a:t>
            </a:r>
          </a:p>
          <a:p>
            <a:pPr marL="762000" lvl="1" indent="-304800" eaLnBrk="1" fontAlgn="auto" hangingPunct="1">
              <a:lnSpc>
                <a:spcPct val="90000"/>
              </a:lnSpc>
              <a:spcAft>
                <a:spcPts val="0"/>
              </a:spcAft>
              <a:buFont typeface="Monotype Sorts" pitchFamily="2" charset="2"/>
              <a:buNone/>
              <a:tabLst>
                <a:tab pos="803275" algn="l"/>
                <a:tab pos="2633663" algn="l"/>
                <a:tab pos="3140075" algn="l"/>
              </a:tabLst>
              <a:defRPr/>
            </a:pPr>
            <a:r>
              <a:rPr lang="en-US" altLang="en-US" dirty="0">
                <a:solidFill>
                  <a:schemeClr val="tx1">
                    <a:lumMod val="75000"/>
                    <a:lumOff val="25000"/>
                  </a:schemeClr>
                </a:solidFill>
                <a:sym typeface="Symbol" panose="05050102010706020507" pitchFamily="18" charset="2"/>
              </a:rPr>
              <a:t>4.	</a:t>
            </a:r>
            <a:r>
              <a:rPr lang="en-US" altLang="en-US" i="1" dirty="0">
                <a:solidFill>
                  <a:schemeClr val="tx1">
                    <a:lumMod val="75000"/>
                    <a:lumOff val="25000"/>
                  </a:schemeClr>
                </a:solidFill>
                <a:sym typeface="MS LineDraw" pitchFamily="49" charset="2"/>
              </a:rPr>
              <a:t>result = ABCG</a:t>
            </a:r>
            <a:r>
              <a:rPr lang="en-US" altLang="en-US" i="1" dirty="0">
                <a:solidFill>
                  <a:schemeClr val="tx1">
                    <a:lumMod val="75000"/>
                    <a:lumOff val="25000"/>
                  </a:schemeClr>
                </a:solidFill>
                <a:sym typeface="Monotype Sorts" pitchFamily="2" charset="2"/>
              </a:rPr>
              <a:t>HI	(CG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I</a:t>
            </a:r>
            <a:r>
              <a:rPr lang="en-US" altLang="en-US" dirty="0">
                <a:solidFill>
                  <a:schemeClr val="tx1">
                    <a:lumMod val="75000"/>
                    <a:lumOff val="25000"/>
                  </a:schemeClr>
                </a:solidFill>
                <a:sym typeface="Monotype Sorts" pitchFamily="2" charset="2"/>
              </a:rPr>
              <a:t> and </a:t>
            </a:r>
            <a:r>
              <a:rPr lang="en-US" altLang="en-US" i="1" dirty="0">
                <a:solidFill>
                  <a:schemeClr val="tx1">
                    <a:lumMod val="75000"/>
                    <a:lumOff val="25000"/>
                  </a:schemeClr>
                </a:solidFill>
                <a:sym typeface="Monotype Sorts" pitchFamily="2" charset="2"/>
              </a:rPr>
              <a:t>CG </a:t>
            </a:r>
            <a:r>
              <a:rPr lang="en-US" altLang="en-US" dirty="0">
                <a:solidFill>
                  <a:schemeClr val="tx1">
                    <a:lumMod val="75000"/>
                    <a:lumOff val="25000"/>
                  </a:schemeClr>
                </a:solidFill>
                <a:sym typeface="Symbol" panose="05050102010706020507" pitchFamily="18" charset="2"/>
              </a:rPr>
              <a:t> </a:t>
            </a:r>
            <a:r>
              <a:rPr lang="en-US" altLang="en-US" i="1" dirty="0">
                <a:solidFill>
                  <a:schemeClr val="tx1">
                    <a:lumMod val="75000"/>
                    <a:lumOff val="25000"/>
                  </a:schemeClr>
                </a:solidFill>
                <a:sym typeface="Symbol" panose="05050102010706020507" pitchFamily="18" charset="2"/>
              </a:rPr>
              <a:t>AGBCH)</a:t>
            </a:r>
          </a:p>
          <a:p>
            <a:pPr eaLnBrk="1" fontAlgn="auto" hangingPunct="1">
              <a:lnSpc>
                <a:spcPct val="90000"/>
              </a:lnSpc>
              <a:spcAft>
                <a:spcPts val="0"/>
              </a:spcAft>
              <a:buFont typeface="Wingdings 3" charset="2"/>
              <a:buChar char=""/>
              <a:tabLst>
                <a:tab pos="803275" algn="l"/>
                <a:tab pos="2633663" algn="l"/>
                <a:tab pos="3140075" algn="l"/>
              </a:tabLst>
              <a:defRPr/>
            </a:pPr>
            <a:r>
              <a:rPr lang="en-US" altLang="en-US" sz="1800" dirty="0">
                <a:solidFill>
                  <a:schemeClr val="tx1">
                    <a:lumMod val="75000"/>
                    <a:lumOff val="25000"/>
                  </a:schemeClr>
                </a:solidFill>
                <a:sym typeface="Symbol" panose="05050102010706020507" pitchFamily="18" charset="2"/>
              </a:rPr>
              <a:t>Is </a:t>
            </a:r>
            <a:r>
              <a:rPr lang="en-US" altLang="en-US" sz="1800" i="1" dirty="0">
                <a:solidFill>
                  <a:schemeClr val="tx1">
                    <a:lumMod val="75000"/>
                    <a:lumOff val="25000"/>
                  </a:schemeClr>
                </a:solidFill>
                <a:sym typeface="Symbol" panose="05050102010706020507" pitchFamily="18" charset="2"/>
              </a:rPr>
              <a:t>AG</a:t>
            </a:r>
            <a:r>
              <a:rPr lang="en-US" altLang="en-US" sz="1800" dirty="0">
                <a:solidFill>
                  <a:schemeClr val="tx1">
                    <a:lumMod val="75000"/>
                    <a:lumOff val="25000"/>
                  </a:schemeClr>
                </a:solidFill>
                <a:sym typeface="Symbol" panose="05050102010706020507" pitchFamily="18" charset="2"/>
              </a:rPr>
              <a:t> a candidate key?  </a:t>
            </a:r>
          </a:p>
          <a:p>
            <a:pPr marL="762000" lvl="1" indent="-304800" eaLnBrk="1" fontAlgn="auto" hangingPunct="1">
              <a:lnSpc>
                <a:spcPct val="90000"/>
              </a:lnSpc>
              <a:spcAft>
                <a:spcPts val="0"/>
              </a:spcAft>
              <a:buFont typeface="Monotype Sorts" pitchFamily="2" charset="2"/>
              <a:buAutoNum type="arabicPeriod"/>
              <a:tabLst>
                <a:tab pos="803275" algn="l"/>
                <a:tab pos="2633663" algn="l"/>
                <a:tab pos="3140075" algn="l"/>
              </a:tabLst>
              <a:defRPr/>
            </a:pPr>
            <a:r>
              <a:rPr lang="en-US" altLang="en-US" dirty="0">
                <a:solidFill>
                  <a:schemeClr val="tx1">
                    <a:lumMod val="75000"/>
                    <a:lumOff val="25000"/>
                  </a:schemeClr>
                </a:solidFill>
                <a:sym typeface="Symbol" panose="05050102010706020507" pitchFamily="18" charset="2"/>
              </a:rPr>
              <a:t>Is AG a super key?</a:t>
            </a:r>
          </a:p>
          <a:p>
            <a:pPr marL="1163638" lvl="2" indent="-304800" eaLnBrk="1" fontAlgn="auto" hangingPunct="1">
              <a:lnSpc>
                <a:spcPct val="90000"/>
              </a:lnSpc>
              <a:spcAft>
                <a:spcPts val="0"/>
              </a:spcAft>
              <a:buFont typeface="Monotype Sorts" pitchFamily="2" charset="2"/>
              <a:buAutoNum type="arabicPeriod"/>
              <a:tabLst>
                <a:tab pos="803275" algn="l"/>
                <a:tab pos="2633663" algn="l"/>
                <a:tab pos="3140075" algn="l"/>
              </a:tabLst>
              <a:defRPr/>
            </a:pPr>
            <a:r>
              <a:rPr lang="en-US" altLang="en-US" dirty="0">
                <a:solidFill>
                  <a:schemeClr val="tx1">
                    <a:lumMod val="75000"/>
                    <a:lumOff val="25000"/>
                  </a:schemeClr>
                </a:solidFill>
                <a:sym typeface="Symbol" panose="05050102010706020507" pitchFamily="18" charset="2"/>
              </a:rPr>
              <a:t>Does </a:t>
            </a:r>
            <a:r>
              <a:rPr lang="en-US" altLang="en-US" i="1" dirty="0">
                <a:solidFill>
                  <a:schemeClr val="tx1">
                    <a:lumMod val="75000"/>
                    <a:lumOff val="25000"/>
                  </a:schemeClr>
                </a:solidFill>
                <a:sym typeface="Symbol" panose="05050102010706020507" pitchFamily="18" charset="2"/>
              </a:rPr>
              <a:t>AG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R? == </a:t>
            </a:r>
            <a:r>
              <a:rPr lang="en-US" altLang="en-US" dirty="0">
                <a:solidFill>
                  <a:schemeClr val="tx1">
                    <a:lumMod val="75000"/>
                    <a:lumOff val="25000"/>
                  </a:schemeClr>
                </a:solidFill>
                <a:sym typeface="Monotype Sorts" pitchFamily="2" charset="2"/>
              </a:rPr>
              <a:t>Is (AG)</a:t>
            </a:r>
            <a:r>
              <a:rPr lang="en-US" altLang="en-US" baseline="30000"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Symbol" panose="05050102010706020507" pitchFamily="18" charset="2"/>
              </a:rPr>
              <a:t> R</a:t>
            </a:r>
            <a:endParaRPr lang="en-US" altLang="en-US" i="1" dirty="0">
              <a:solidFill>
                <a:schemeClr val="tx1">
                  <a:lumMod val="75000"/>
                  <a:lumOff val="25000"/>
                </a:schemeClr>
              </a:solidFill>
              <a:sym typeface="Monotype Sorts" pitchFamily="2" charset="2"/>
            </a:endParaRPr>
          </a:p>
          <a:p>
            <a:pPr marL="762000" lvl="1" indent="-304800" eaLnBrk="1" fontAlgn="auto" hangingPunct="1">
              <a:lnSpc>
                <a:spcPct val="90000"/>
              </a:lnSpc>
              <a:spcAft>
                <a:spcPts val="0"/>
              </a:spcAft>
              <a:buFont typeface="Monotype Sorts" pitchFamily="2" charset="2"/>
              <a:buAutoNum type="arabicPeriod" startAt="2"/>
              <a:tabLst>
                <a:tab pos="803275" algn="l"/>
                <a:tab pos="2633663" algn="l"/>
                <a:tab pos="3140075" algn="l"/>
              </a:tabLst>
              <a:defRPr/>
            </a:pPr>
            <a:r>
              <a:rPr lang="en-US" altLang="en-US" dirty="0">
                <a:solidFill>
                  <a:schemeClr val="tx1">
                    <a:lumMod val="75000"/>
                    <a:lumOff val="25000"/>
                  </a:schemeClr>
                </a:solidFill>
                <a:sym typeface="Monotype Sorts" pitchFamily="2" charset="2"/>
              </a:rPr>
              <a:t>Is any subset of AG a </a:t>
            </a:r>
            <a:r>
              <a:rPr lang="en-US" altLang="en-US" dirty="0" err="1">
                <a:solidFill>
                  <a:schemeClr val="tx1">
                    <a:lumMod val="75000"/>
                    <a:lumOff val="25000"/>
                  </a:schemeClr>
                </a:solidFill>
                <a:sym typeface="Monotype Sorts" pitchFamily="2" charset="2"/>
              </a:rPr>
              <a:t>superkey</a:t>
            </a:r>
            <a:r>
              <a:rPr lang="en-US" altLang="en-US" dirty="0">
                <a:solidFill>
                  <a:schemeClr val="tx1">
                    <a:lumMod val="75000"/>
                    <a:lumOff val="25000"/>
                  </a:schemeClr>
                </a:solidFill>
                <a:sym typeface="Monotype Sorts" pitchFamily="2" charset="2"/>
              </a:rPr>
              <a:t>?</a:t>
            </a:r>
          </a:p>
          <a:p>
            <a:pPr marL="1163638" lvl="2" indent="-304800" eaLnBrk="1" fontAlgn="auto" hangingPunct="1">
              <a:lnSpc>
                <a:spcPct val="90000"/>
              </a:lnSpc>
              <a:spcAft>
                <a:spcPts val="0"/>
              </a:spcAft>
              <a:buFont typeface="Monotype Sorts" pitchFamily="2" charset="2"/>
              <a:buAutoNum type="arabicPeriod"/>
              <a:tabLst>
                <a:tab pos="803275" algn="l"/>
                <a:tab pos="2633663" algn="l"/>
                <a:tab pos="3140075" algn="l"/>
              </a:tabLst>
              <a:defRPr/>
            </a:pPr>
            <a:r>
              <a:rPr lang="en-US" altLang="en-US" dirty="0">
                <a:solidFill>
                  <a:schemeClr val="tx1">
                    <a:lumMod val="75000"/>
                    <a:lumOff val="25000"/>
                  </a:schemeClr>
                </a:solidFill>
                <a:sym typeface="Monotype Sorts" pitchFamily="2" charset="2"/>
              </a:rPr>
              <a:t>Does </a:t>
            </a:r>
            <a:r>
              <a:rPr lang="en-US" altLang="en-US" i="1" dirty="0">
                <a:solidFill>
                  <a:schemeClr val="tx1">
                    <a:lumMod val="75000"/>
                    <a:lumOff val="25000"/>
                  </a:schemeClr>
                </a:solidFill>
                <a:sym typeface="Monotype Sorts" pitchFamily="2" charset="2"/>
              </a:rPr>
              <a:t>A</a:t>
            </a:r>
            <a:r>
              <a:rPr lang="en-US" altLang="en-US"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R</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Monotype Sorts" pitchFamily="2" charset="2"/>
              </a:rPr>
              <a:t>Is (A)</a:t>
            </a:r>
            <a:r>
              <a:rPr lang="en-US" altLang="en-US" baseline="30000"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Symbol" panose="05050102010706020507" pitchFamily="18" charset="2"/>
              </a:rPr>
              <a:t> R</a:t>
            </a:r>
            <a:endParaRPr lang="en-US" altLang="en-US" dirty="0">
              <a:solidFill>
                <a:schemeClr val="tx1">
                  <a:lumMod val="75000"/>
                  <a:lumOff val="25000"/>
                </a:schemeClr>
              </a:solidFill>
              <a:sym typeface="Monotype Sorts" pitchFamily="2" charset="2"/>
            </a:endParaRPr>
          </a:p>
          <a:p>
            <a:pPr marL="1163638" lvl="2" indent="-304800" eaLnBrk="1" fontAlgn="auto" hangingPunct="1">
              <a:lnSpc>
                <a:spcPct val="90000"/>
              </a:lnSpc>
              <a:spcAft>
                <a:spcPts val="0"/>
              </a:spcAft>
              <a:buFont typeface="Monotype Sorts" pitchFamily="2" charset="2"/>
              <a:buAutoNum type="arabicPeriod"/>
              <a:tabLst>
                <a:tab pos="803275" algn="l"/>
                <a:tab pos="2633663" algn="l"/>
                <a:tab pos="3140075" algn="l"/>
              </a:tabLst>
              <a:defRPr/>
            </a:pPr>
            <a:r>
              <a:rPr lang="en-US" altLang="en-US" dirty="0">
                <a:solidFill>
                  <a:schemeClr val="tx1">
                    <a:lumMod val="75000"/>
                    <a:lumOff val="25000"/>
                  </a:schemeClr>
                </a:solidFill>
                <a:sym typeface="Monotype Sorts" pitchFamily="2" charset="2"/>
              </a:rPr>
              <a:t>Does </a:t>
            </a:r>
            <a:r>
              <a:rPr lang="en-US" altLang="en-US" i="1" dirty="0">
                <a:solidFill>
                  <a:schemeClr val="tx1">
                    <a:lumMod val="75000"/>
                    <a:lumOff val="25000"/>
                  </a:schemeClr>
                </a:solidFill>
                <a:sym typeface="Monotype Sorts" pitchFamily="2" charset="2"/>
              </a:rPr>
              <a:t>G</a:t>
            </a:r>
            <a:r>
              <a:rPr lang="en-US" altLang="en-US"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Symbol" panose="05050102010706020507" pitchFamily="18" charset="2"/>
              </a:rPr>
              <a:t></a:t>
            </a:r>
            <a:r>
              <a:rPr lang="en-US" altLang="en-US" dirty="0">
                <a:solidFill>
                  <a:schemeClr val="tx1">
                    <a:lumMod val="75000"/>
                    <a:lumOff val="25000"/>
                  </a:schemeClr>
                </a:solidFill>
                <a:sym typeface="Monotype Sorts" pitchFamily="2" charset="2"/>
              </a:rPr>
              <a:t> </a:t>
            </a:r>
            <a:r>
              <a:rPr lang="en-US" altLang="en-US" i="1" dirty="0">
                <a:solidFill>
                  <a:schemeClr val="tx1">
                    <a:lumMod val="75000"/>
                    <a:lumOff val="25000"/>
                  </a:schemeClr>
                </a:solidFill>
                <a:sym typeface="Monotype Sorts" pitchFamily="2" charset="2"/>
              </a:rPr>
              <a:t>R</a:t>
            </a:r>
            <a:r>
              <a:rPr lang="en-US" altLang="en-US" dirty="0">
                <a:solidFill>
                  <a:schemeClr val="tx1">
                    <a:lumMod val="75000"/>
                    <a:lumOff val="25000"/>
                  </a:schemeClr>
                </a:solidFill>
                <a:sym typeface="Monotype Sorts" pitchFamily="2" charset="2"/>
              </a:rPr>
              <a:t>? == Is (G)</a:t>
            </a:r>
            <a:r>
              <a:rPr lang="en-US" altLang="en-US" baseline="30000" dirty="0">
                <a:solidFill>
                  <a:schemeClr val="tx1">
                    <a:lumMod val="75000"/>
                    <a:lumOff val="25000"/>
                  </a:schemeClr>
                </a:solidFill>
                <a:sym typeface="Monotype Sorts" pitchFamily="2" charset="2"/>
              </a:rPr>
              <a:t>+ </a:t>
            </a:r>
            <a:r>
              <a:rPr lang="en-US" altLang="en-US" dirty="0">
                <a:solidFill>
                  <a:schemeClr val="tx1">
                    <a:lumMod val="75000"/>
                    <a:lumOff val="25000"/>
                  </a:schemeClr>
                </a:solidFill>
                <a:sym typeface="Symbol" panose="05050102010706020507"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3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38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4387">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438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44387">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443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rtlCol="0">
            <a:normAutofit fontScale="90000"/>
          </a:bodyPr>
          <a:lstStyle/>
          <a:p>
            <a:pPr eaLnBrk="1" fontAlgn="auto" hangingPunct="1">
              <a:spcAft>
                <a:spcPts val="0"/>
              </a:spcAft>
              <a:defRPr/>
            </a:pPr>
            <a:r>
              <a:rPr lang="en-US" altLang="en-US"/>
              <a:t>Uses of Attribute Closure</a:t>
            </a:r>
          </a:p>
        </p:txBody>
      </p:sp>
      <p:sp>
        <p:nvSpPr>
          <p:cNvPr id="152579" name="Rectangle 3"/>
          <p:cNvSpPr>
            <a:spLocks noGrp="1" noChangeArrowheads="1"/>
          </p:cNvSpPr>
          <p:nvPr>
            <p:ph type="body" idx="4294967295"/>
          </p:nvPr>
        </p:nvSpPr>
        <p:spPr>
          <a:xfrm>
            <a:off x="1482725" y="1139825"/>
            <a:ext cx="7661275" cy="4903788"/>
          </a:xfrm>
        </p:spPr>
        <p:txBody>
          <a:bodyPr>
            <a:normAutofit fontScale="92500" lnSpcReduction="20000"/>
          </a:bodyPr>
          <a:lstStyle/>
          <a:p>
            <a:pPr eaLnBrk="1" hangingPunct="1">
              <a:buFont typeface="Monotype Sorts" pitchFamily="2" charset="2"/>
              <a:buNone/>
            </a:pPr>
            <a:r>
              <a:rPr lang="en-US" altLang="en-US" sz="1800" smtClean="0"/>
              <a:t>There are several uses of the attribute closure algorithm:</a:t>
            </a:r>
          </a:p>
          <a:p>
            <a:pPr eaLnBrk="1" hangingPunct="1"/>
            <a:r>
              <a:rPr lang="en-US" altLang="en-US" sz="1800" smtClean="0"/>
              <a:t>Testing for superkey:</a:t>
            </a:r>
          </a:p>
          <a:p>
            <a:pPr lvl="1" eaLnBrk="1" hangingPunct="1"/>
            <a:r>
              <a:rPr lang="en-US" altLang="en-US" smtClean="0"/>
              <a:t>To test if </a:t>
            </a:r>
            <a:r>
              <a:rPr lang="en-US" altLang="en-US" smtClean="0">
                <a:sym typeface="Symbol" pitchFamily="16" charset="2"/>
              </a:rPr>
              <a:t> is a superkey, we compute </a:t>
            </a:r>
            <a:r>
              <a:rPr lang="en-US" altLang="en-US" sz="2000" baseline="30000" smtClean="0">
                <a:sym typeface="Symbol" pitchFamily="16" charset="2"/>
              </a:rPr>
              <a:t>+</a:t>
            </a:r>
            <a:r>
              <a:rPr lang="en-US" altLang="en-US" baseline="30000" smtClean="0">
                <a:sym typeface="Symbol" pitchFamily="16" charset="2"/>
              </a:rPr>
              <a:t>,</a:t>
            </a:r>
            <a:r>
              <a:rPr lang="en-US" altLang="en-US" smtClean="0">
                <a:sym typeface="Symbol" pitchFamily="16" charset="2"/>
              </a:rPr>
              <a:t> and check if </a:t>
            </a:r>
            <a:r>
              <a:rPr lang="en-US" altLang="en-US" sz="2000" baseline="30000" smtClean="0">
                <a:sym typeface="Symbol" pitchFamily="16" charset="2"/>
              </a:rPr>
              <a:t>+</a:t>
            </a:r>
            <a:r>
              <a:rPr lang="en-US" altLang="en-US" baseline="30000" smtClean="0">
                <a:sym typeface="Symbol" pitchFamily="16" charset="2"/>
              </a:rPr>
              <a:t> </a:t>
            </a:r>
            <a:r>
              <a:rPr lang="en-US" altLang="en-US" smtClean="0">
                <a:sym typeface="Symbol" pitchFamily="16" charset="2"/>
              </a:rPr>
              <a:t>contains all attributes of </a:t>
            </a:r>
            <a:r>
              <a:rPr lang="en-US" altLang="en-US" i="1" smtClean="0">
                <a:sym typeface="Symbol" pitchFamily="16" charset="2"/>
              </a:rPr>
              <a:t>R</a:t>
            </a:r>
            <a:r>
              <a:rPr lang="en-US" altLang="en-US" smtClean="0">
                <a:sym typeface="Symbol" pitchFamily="16" charset="2"/>
              </a:rPr>
              <a:t>.</a:t>
            </a:r>
          </a:p>
          <a:p>
            <a:pPr eaLnBrk="1" hangingPunct="1"/>
            <a:r>
              <a:rPr lang="en-US" altLang="en-US" sz="1800" smtClean="0">
                <a:sym typeface="Symbol" pitchFamily="16" charset="2"/>
              </a:rPr>
              <a:t>Testing functional dependencies</a:t>
            </a:r>
          </a:p>
          <a:p>
            <a:pPr lvl="1" eaLnBrk="1" hangingPunct="1"/>
            <a:r>
              <a:rPr lang="en-US" altLang="en-US" smtClean="0">
                <a:sym typeface="Symbol" pitchFamily="16" charset="2"/>
              </a:rPr>
              <a:t>To check if a functional dependency    holds (or, in other words, is in </a:t>
            </a:r>
            <a:r>
              <a:rPr lang="en-US" altLang="en-US" i="1" smtClean="0">
                <a:sym typeface="Symbol" pitchFamily="16" charset="2"/>
              </a:rPr>
              <a:t>F</a:t>
            </a:r>
            <a:r>
              <a:rPr lang="en-US" altLang="en-US" sz="2400" baseline="30000" smtClean="0">
                <a:sym typeface="Symbol" pitchFamily="16" charset="2"/>
              </a:rPr>
              <a:t>+</a:t>
            </a:r>
            <a:r>
              <a:rPr lang="en-US" altLang="en-US" smtClean="0">
                <a:sym typeface="Symbol" pitchFamily="16" charset="2"/>
              </a:rPr>
              <a:t>), just check if   </a:t>
            </a:r>
            <a:r>
              <a:rPr lang="en-US" altLang="en-US" sz="2000" baseline="30000" smtClean="0">
                <a:sym typeface="Symbol" pitchFamily="16" charset="2"/>
              </a:rPr>
              <a:t>+</a:t>
            </a:r>
            <a:r>
              <a:rPr lang="en-US" altLang="en-US" smtClean="0">
                <a:sym typeface="Symbol" pitchFamily="16" charset="2"/>
              </a:rPr>
              <a:t>. </a:t>
            </a:r>
          </a:p>
          <a:p>
            <a:pPr lvl="1" eaLnBrk="1" hangingPunct="1"/>
            <a:r>
              <a:rPr lang="en-US" altLang="en-US" smtClean="0">
                <a:sym typeface="Symbol" pitchFamily="16" charset="2"/>
              </a:rPr>
              <a:t>That is, we compute </a:t>
            </a:r>
            <a:r>
              <a:rPr lang="en-US" altLang="en-US" sz="2000" baseline="30000" smtClean="0">
                <a:sym typeface="Symbol" pitchFamily="16" charset="2"/>
              </a:rPr>
              <a:t>+</a:t>
            </a:r>
            <a:r>
              <a:rPr lang="en-US" altLang="en-US" baseline="30000" smtClean="0">
                <a:sym typeface="Symbol" pitchFamily="16" charset="2"/>
              </a:rPr>
              <a:t> </a:t>
            </a:r>
            <a:r>
              <a:rPr lang="en-US" altLang="en-US" smtClean="0">
                <a:sym typeface="Symbol" pitchFamily="16" charset="2"/>
              </a:rPr>
              <a:t>by using attribute closure, and then check if it contains . </a:t>
            </a:r>
          </a:p>
          <a:p>
            <a:pPr lvl="1" eaLnBrk="1" hangingPunct="1"/>
            <a:r>
              <a:rPr lang="en-US" altLang="en-US" smtClean="0">
                <a:sym typeface="Symbol" pitchFamily="16" charset="2"/>
              </a:rPr>
              <a:t>Is a simple and cheap test, and very useful</a:t>
            </a:r>
          </a:p>
          <a:p>
            <a:pPr eaLnBrk="1" hangingPunct="1"/>
            <a:r>
              <a:rPr lang="en-US" altLang="en-US" sz="1800" smtClean="0">
                <a:sym typeface="Symbol" pitchFamily="16" charset="2"/>
              </a:rPr>
              <a:t>Computing closure of F</a:t>
            </a:r>
          </a:p>
          <a:p>
            <a:pPr lvl="1" eaLnBrk="1" hangingPunct="1"/>
            <a:r>
              <a:rPr lang="en-US" altLang="en-US" smtClean="0">
                <a:sym typeface="Symbol" pitchFamily="16" charset="2"/>
              </a:rPr>
              <a:t>For each   </a:t>
            </a:r>
            <a:r>
              <a:rPr lang="en-US" altLang="en-US" i="1" smtClean="0">
                <a:sym typeface="Symbol" pitchFamily="16" charset="2"/>
              </a:rPr>
              <a:t>R, </a:t>
            </a:r>
            <a:r>
              <a:rPr lang="en-US" altLang="en-US" smtClean="0">
                <a:sym typeface="Symbol" pitchFamily="16" charset="2"/>
              </a:rPr>
              <a:t>we find the closure </a:t>
            </a:r>
            <a:r>
              <a:rPr lang="en-US" altLang="en-US" sz="2000" baseline="30000" smtClean="0">
                <a:sym typeface="Symbol" pitchFamily="16" charset="2"/>
              </a:rPr>
              <a:t>+</a:t>
            </a:r>
            <a:r>
              <a:rPr lang="en-US" altLang="en-US" smtClean="0">
                <a:sym typeface="Symbol" pitchFamily="16" charset="2"/>
              </a:rPr>
              <a:t>, and for each </a:t>
            </a:r>
            <a:r>
              <a:rPr lang="en-US" altLang="en-US" i="1" smtClean="0">
                <a:sym typeface="Symbol" pitchFamily="16" charset="2"/>
              </a:rPr>
              <a:t>S</a:t>
            </a:r>
            <a:r>
              <a:rPr lang="en-US" altLang="en-US" smtClean="0">
                <a:sym typeface="Symbol" pitchFamily="16" charset="2"/>
              </a:rPr>
              <a:t>  </a:t>
            </a:r>
            <a:r>
              <a:rPr lang="en-US" altLang="en-US" sz="2000" baseline="30000" smtClean="0">
                <a:sym typeface="Symbol" pitchFamily="16" charset="2"/>
              </a:rPr>
              <a:t>+</a:t>
            </a:r>
            <a:r>
              <a:rPr lang="en-US" altLang="en-US" smtClean="0">
                <a:sym typeface="Symbol" pitchFamily="16" charset="2"/>
              </a:rPr>
              <a:t>, we output a functional dependency   </a:t>
            </a:r>
            <a:r>
              <a:rPr lang="en-US" altLang="en-US" i="1" smtClean="0">
                <a:sym typeface="Symbol" pitchFamily="16" charset="2"/>
              </a:rPr>
              <a:t>S.</a:t>
            </a: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p:cBhvr override="childStyle">
                                        <p:cTn dur="1" fill="hold" display="0" masterRel="nextClick" afterEffect="1"/>
                                        <p:tgtEl>
                                          <p:spTgt spid="152579">
                                            <p:txEl>
                                              <p:pRg st="0" end="0"/>
                                            </p:txEl>
                                          </p:spTgt>
                                        </p:tgtEl>
                                        <p:attrNameLst>
                                          <p:attrName>ppt_c</p:attrName>
                                        </p:attrNameLst>
                                      </p:cBhvr>
                                      <p:to>
                                        <a:srgbClr val="3333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p:cBhvr override="childStyle">
                                        <p:cTn dur="1" fill="hold" display="0" masterRel="nextClick" afterEffect="1"/>
                                        <p:tgtEl>
                                          <p:spTgt spid="152579">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52579">
                                            <p:txEl>
                                              <p:pRg st="2" end="2"/>
                                            </p:txEl>
                                          </p:spTgt>
                                        </p:tgtEl>
                                        <p:attrNameLst>
                                          <p:attrName>style.visibility</p:attrName>
                                        </p:attrNameLst>
                                      </p:cBhvr>
                                      <p:to>
                                        <p:strVal val="visible"/>
                                      </p:to>
                                    </p:set>
                                  </p:childTnLst>
                                  <p:subTnLst>
                                    <p:animClr>
                                      <p:cBhvr override="childStyle">
                                        <p:cTn dur="1" fill="hold" display="0" masterRel="nextClick" afterEffect="1"/>
                                        <p:tgtEl>
                                          <p:spTgt spid="152579">
                                            <p:txEl>
                                              <p:pRg st="2" end="2"/>
                                            </p:txEl>
                                          </p:spTgt>
                                        </p:tgtEl>
                                        <p:attrNameLst>
                                          <p:attrName>ppt_c</p:attrName>
                                        </p:attrNameLst>
                                      </p:cBhvr>
                                      <p:to>
                                        <a:srgbClr val="333333"/>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579">
                                            <p:txEl>
                                              <p:pRg st="3" end="3"/>
                                            </p:txEl>
                                          </p:spTgt>
                                        </p:tgtEl>
                                        <p:attrNameLst>
                                          <p:attrName>style.visibility</p:attrName>
                                        </p:attrNameLst>
                                      </p:cBhvr>
                                      <p:to>
                                        <p:strVal val="visible"/>
                                      </p:to>
                                    </p:set>
                                  </p:childTnLst>
                                  <p:subTnLst>
                                    <p:animClr>
                                      <p:cBhvr override="childStyle">
                                        <p:cTn dur="1" fill="hold" display="0" masterRel="nextClick" afterEffect="1"/>
                                        <p:tgtEl>
                                          <p:spTgt spid="152579">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52579">
                                            <p:txEl>
                                              <p:pRg st="4" end="4"/>
                                            </p:txEl>
                                          </p:spTgt>
                                        </p:tgtEl>
                                        <p:attrNameLst>
                                          <p:attrName>style.visibility</p:attrName>
                                        </p:attrNameLst>
                                      </p:cBhvr>
                                      <p:to>
                                        <p:strVal val="visible"/>
                                      </p:to>
                                    </p:set>
                                  </p:childTnLst>
                                  <p:subTnLst>
                                    <p:animClr>
                                      <p:cBhvr override="childStyle">
                                        <p:cTn dur="1" fill="hold" display="0" masterRel="nextClick" afterEffect="1"/>
                                        <p:tgtEl>
                                          <p:spTgt spid="152579">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52579">
                                            <p:txEl>
                                              <p:pRg st="5" end="5"/>
                                            </p:txEl>
                                          </p:spTgt>
                                        </p:tgtEl>
                                        <p:attrNameLst>
                                          <p:attrName>style.visibility</p:attrName>
                                        </p:attrNameLst>
                                      </p:cBhvr>
                                      <p:to>
                                        <p:strVal val="visible"/>
                                      </p:to>
                                    </p:set>
                                  </p:childTnLst>
                                  <p:subTnLst>
                                    <p:animClr>
                                      <p:cBhvr override="childStyle">
                                        <p:cTn dur="1" fill="hold" display="0" masterRel="nextClick" afterEffect="1"/>
                                        <p:tgtEl>
                                          <p:spTgt spid="152579">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52579">
                                            <p:txEl>
                                              <p:pRg st="6" end="6"/>
                                            </p:txEl>
                                          </p:spTgt>
                                        </p:tgtEl>
                                        <p:attrNameLst>
                                          <p:attrName>style.visibility</p:attrName>
                                        </p:attrNameLst>
                                      </p:cBhvr>
                                      <p:to>
                                        <p:strVal val="visible"/>
                                      </p:to>
                                    </p:set>
                                  </p:childTnLst>
                                  <p:subTnLst>
                                    <p:animClr>
                                      <p:cBhvr override="childStyle">
                                        <p:cTn dur="1" fill="hold" display="0" masterRel="nextClick" afterEffect="1"/>
                                        <p:tgtEl>
                                          <p:spTgt spid="152579">
                                            <p:txEl>
                                              <p:pRg st="6" end="6"/>
                                            </p:txEl>
                                          </p:spTgt>
                                        </p:tgtEl>
                                        <p:attrNameLst>
                                          <p:attrName>ppt_c</p:attrName>
                                        </p:attrNameLst>
                                      </p:cBhvr>
                                      <p:to>
                                        <a:srgbClr val="3333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7" end="7"/>
                                            </p:txEl>
                                          </p:spTgt>
                                        </p:tgtEl>
                                        <p:attrNameLst>
                                          <p:attrName>style.visibility</p:attrName>
                                        </p:attrNameLst>
                                      </p:cBhvr>
                                      <p:to>
                                        <p:strVal val="visible"/>
                                      </p:to>
                                    </p:set>
                                  </p:childTnLst>
                                  <p:subTnLst>
                                    <p:animClr>
                                      <p:cBhvr override="childStyle">
                                        <p:cTn dur="1" fill="hold" display="0" masterRel="nextClick" afterEffect="1"/>
                                        <p:tgtEl>
                                          <p:spTgt spid="152579">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52579">
                                            <p:txEl>
                                              <p:pRg st="8" end="8"/>
                                            </p:txEl>
                                          </p:spTgt>
                                        </p:tgtEl>
                                        <p:attrNameLst>
                                          <p:attrName>style.visibility</p:attrName>
                                        </p:attrNameLst>
                                      </p:cBhvr>
                                      <p:to>
                                        <p:strVal val="visible"/>
                                      </p:to>
                                    </p:set>
                                  </p:childTnLst>
                                  <p:subTnLst>
                                    <p:animClr>
                                      <p:cBhvr override="childStyle">
                                        <p:cTn dur="1" fill="hold" display="0" masterRel="nextClick" afterEffect="1"/>
                                        <p:tgtEl>
                                          <p:spTgt spid="152579">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idx="1"/>
          </p:nvPr>
        </p:nvSpPr>
        <p:spPr>
          <a:xfrm>
            <a:off x="304800" y="1143000"/>
            <a:ext cx="8839200" cy="5334000"/>
          </a:xfrm>
        </p:spPr>
        <p:txBody>
          <a:bodyPr rtlCol="0">
            <a:normAutofit/>
          </a:bodyPr>
          <a:lstStyle/>
          <a:p>
            <a:pPr marL="531813" indent="-531813" eaLnBrk="1" fontAlgn="auto" hangingPunct="1">
              <a:spcBef>
                <a:spcPts val="7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800">
                <a:ea typeface="+mj-ea"/>
                <a:cs typeface="Times New Roman" panose="02020603050405020304" pitchFamily="18" charset="0"/>
              </a:rPr>
              <a:t>This is the process which allows you to winnow out redundant data within your database. </a:t>
            </a:r>
          </a:p>
          <a:p>
            <a:pPr marL="531813" indent="-531813" eaLnBrk="1" fontAlgn="auto" hangingPunct="1">
              <a:spcBef>
                <a:spcPts val="7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800">
                <a:ea typeface="+mj-ea"/>
                <a:cs typeface="Times New Roman" panose="02020603050405020304" pitchFamily="18" charset="0"/>
              </a:rPr>
              <a:t>This involves restructuring the tables to successively meeting higher forms of Normalization. </a:t>
            </a:r>
          </a:p>
          <a:p>
            <a:pPr marL="531813" indent="-531813" eaLnBrk="1" fontAlgn="auto" hangingPunct="1">
              <a:spcBef>
                <a:spcPts val="7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800">
                <a:ea typeface="+mj-ea"/>
              </a:rPr>
              <a:t>A properly normalized database should have the following characteristics</a:t>
            </a:r>
          </a:p>
          <a:p>
            <a:pPr marL="1022350" lvl="1" indent="-457200" eaLnBrk="1" fontAlgn="auto" hangingPunct="1">
              <a:spcBef>
                <a:spcPts val="6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400"/>
              <a:t>Scalar values in each fields</a:t>
            </a:r>
          </a:p>
          <a:p>
            <a:pPr marL="1022350" lvl="1" indent="-457200" eaLnBrk="1" fontAlgn="auto" hangingPunct="1">
              <a:spcBef>
                <a:spcPts val="6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400"/>
              <a:t>Absence of redundancy.</a:t>
            </a:r>
          </a:p>
          <a:p>
            <a:pPr marL="1022350" lvl="1" indent="-457200" eaLnBrk="1" fontAlgn="auto" hangingPunct="1">
              <a:spcBef>
                <a:spcPts val="6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400"/>
              <a:t>Minimal use of null values.</a:t>
            </a:r>
          </a:p>
          <a:p>
            <a:pPr marL="1022350" lvl="1" indent="-457200" eaLnBrk="1" fontAlgn="auto" hangingPunct="1">
              <a:spcBef>
                <a:spcPts val="6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IN" altLang="en-US" sz="2400">
                <a:cs typeface="Times New Roman" panose="02020603050405020304" pitchFamily="18" charset="0"/>
              </a:rPr>
              <a:t>Minimal loss of information.</a:t>
            </a:r>
            <a:r>
              <a:rPr lang="en-IN" altLang="en-US" sz="2400"/>
              <a:t> </a:t>
            </a:r>
          </a:p>
        </p:txBody>
      </p:sp>
      <p:sp>
        <p:nvSpPr>
          <p:cNvPr id="5123" name="Rectangle 2"/>
          <p:cNvSpPr>
            <a:spLocks noChangeArrowheads="1"/>
          </p:cNvSpPr>
          <p:nvPr/>
        </p:nvSpPr>
        <p:spPr bwMode="auto">
          <a:xfrm>
            <a:off x="685800" y="76200"/>
            <a:ext cx="7772400" cy="1143000"/>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4400" b="1">
                <a:solidFill>
                  <a:srgbClr val="CC0000"/>
                </a:solidFill>
                <a:latin typeface="Arial-BoldMT" charset="0"/>
              </a:rPr>
              <a:t>Definition </a:t>
            </a:r>
          </a:p>
        </p:txBody>
      </p:sp>
    </p:spTree>
  </p:cSld>
  <p:clrMapOvr>
    <a:masterClrMapping/>
  </p:clrMapOvr>
  <p:transition>
    <p:dissolv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idx="1"/>
          </p:nvPr>
        </p:nvSpPr>
        <p:spPr>
          <a:xfrm>
            <a:off x="304800" y="1143000"/>
            <a:ext cx="8839200" cy="5334000"/>
          </a:xfrm>
        </p:spPr>
        <p:txBody>
          <a:bodyPr rtlCol="0">
            <a:normAutofit/>
          </a:bodyPr>
          <a:lstStyle/>
          <a:p>
            <a:pPr marL="531813" indent="-531813" algn="just" eaLnBrk="1" fontAlgn="auto" hangingPunct="1">
              <a:spcBef>
                <a:spcPts val="700"/>
              </a:spcBef>
              <a:spcAft>
                <a:spcPts val="0"/>
              </a:spcAft>
              <a:buFont typeface="Arial Unicode MS"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800" dirty="0">
                <a:latin typeface="Arial Unicode MS" pitchFamily="32" charset="0"/>
                <a:ea typeface="+mj-ea"/>
                <a:cs typeface="Arial Unicode MS" pitchFamily="32" charset="0"/>
              </a:rPr>
              <a:t>Levels of normalization based on the amount of redundancy in the database.</a:t>
            </a:r>
          </a:p>
          <a:p>
            <a:pPr marL="531813" indent="-531813" algn="just" eaLnBrk="1" fontAlgn="auto" hangingPunct="1">
              <a:spcBef>
                <a:spcPts val="700"/>
              </a:spcBef>
              <a:spcAft>
                <a:spcPts val="0"/>
              </a:spcAft>
              <a:buFont typeface="Arial Unicode MS" pitchFamily="32"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800" dirty="0">
                <a:latin typeface="Arial Unicode MS" pitchFamily="32" charset="0"/>
                <a:ea typeface="+mj-ea"/>
                <a:cs typeface="Arial Unicode MS" pitchFamily="32" charset="0"/>
              </a:rPr>
              <a:t>Various levels of normalization are:</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First Normal Form (1NF)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Second Normal Form (2NF)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Third Normal Form (3NF)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Boyce-</a:t>
            </a:r>
            <a:r>
              <a:rPr lang="en-US" altLang="en-US" sz="2000" dirty="0" err="1"/>
              <a:t>Codd</a:t>
            </a:r>
            <a:r>
              <a:rPr lang="en-US" altLang="en-US" sz="2000" dirty="0"/>
              <a:t> Normal Form (BCNF)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Fourth Normal Form (4NF)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Fifth Normal Form (5NF)</a:t>
            </a:r>
          </a:p>
          <a:p>
            <a:pPr marL="1022350" lvl="1" indent="-457200" algn="just" eaLnBrk="1" fontAlgn="auto" hangingPunct="1">
              <a:spcBef>
                <a:spcPts val="500"/>
              </a:spcBef>
              <a:spcAft>
                <a:spcPts val="0"/>
              </a:spcAft>
              <a:buFont typeface="Times New Roman" panose="02020603050405020304" pitchFamily="18" charset="0"/>
              <a:buChar char="–"/>
              <a:tabLst>
                <a:tab pos="1101725" algn="l"/>
                <a:tab pos="2016125" algn="l"/>
                <a:tab pos="2930525" algn="l"/>
                <a:tab pos="3844925" algn="l"/>
                <a:tab pos="4759325" algn="l"/>
                <a:tab pos="5673725" algn="l"/>
                <a:tab pos="6588125" algn="l"/>
                <a:tab pos="7502525" algn="l"/>
                <a:tab pos="8416925" algn="l"/>
                <a:tab pos="9331325" algn="l"/>
                <a:tab pos="10245725" algn="l"/>
              </a:tabLst>
              <a:defRPr/>
            </a:pPr>
            <a:r>
              <a:rPr lang="en-US" altLang="en-US" sz="2000" dirty="0"/>
              <a:t>Domain Key Normal Form (DKNF) </a:t>
            </a:r>
          </a:p>
        </p:txBody>
      </p:sp>
      <p:sp>
        <p:nvSpPr>
          <p:cNvPr id="6147" name="Rectangle 2"/>
          <p:cNvSpPr>
            <a:spLocks noChangeArrowheads="1"/>
          </p:cNvSpPr>
          <p:nvPr/>
        </p:nvSpPr>
        <p:spPr bwMode="auto">
          <a:xfrm>
            <a:off x="685800" y="76200"/>
            <a:ext cx="7772400" cy="1143000"/>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4400" b="1">
                <a:solidFill>
                  <a:srgbClr val="CC0000"/>
                </a:solidFill>
                <a:latin typeface="Arial-BoldMT" charset="0"/>
              </a:rPr>
              <a:t>Levels of Normalization </a:t>
            </a:r>
          </a:p>
        </p:txBody>
      </p:sp>
      <p:sp>
        <p:nvSpPr>
          <p:cNvPr id="6148" name="AutoShape 3"/>
          <p:cNvSpPr>
            <a:spLocks noChangeArrowheads="1"/>
          </p:cNvSpPr>
          <p:nvPr/>
        </p:nvSpPr>
        <p:spPr bwMode="auto">
          <a:xfrm rot="10800000">
            <a:off x="5791200" y="2667000"/>
            <a:ext cx="685800" cy="2667000"/>
          </a:xfrm>
          <a:prstGeom prst="downArrow">
            <a:avLst>
              <a:gd name="adj1" fmla="val 49167"/>
              <a:gd name="adj2" fmla="val 120826"/>
            </a:avLst>
          </a:prstGeom>
          <a:solidFill>
            <a:srgbClr val="CC0000"/>
          </a:solidFill>
          <a:ln w="9525">
            <a:noFill/>
            <a:round/>
            <a:headEnd/>
            <a:tailEnd/>
          </a:ln>
        </p:spPr>
        <p:txBody>
          <a:bodyPr vert="eaVert"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1">
                <a:solidFill>
                  <a:srgbClr val="FFFFFF"/>
                </a:solidFill>
                <a:latin typeface="Arial" charset="0"/>
              </a:rPr>
              <a:t>Redundancy</a:t>
            </a:r>
          </a:p>
        </p:txBody>
      </p:sp>
      <p:sp>
        <p:nvSpPr>
          <p:cNvPr id="6149" name="AutoShape 4"/>
          <p:cNvSpPr>
            <a:spLocks noChangeArrowheads="1"/>
          </p:cNvSpPr>
          <p:nvPr/>
        </p:nvSpPr>
        <p:spPr bwMode="auto">
          <a:xfrm rot="10800000" flipV="1">
            <a:off x="6553200" y="2665413"/>
            <a:ext cx="609600" cy="2667000"/>
          </a:xfrm>
          <a:prstGeom prst="downArrow">
            <a:avLst>
              <a:gd name="adj1" fmla="val 49167"/>
              <a:gd name="adj2" fmla="val 120819"/>
            </a:avLst>
          </a:prstGeom>
          <a:solidFill>
            <a:srgbClr val="CC0000"/>
          </a:solidFill>
          <a:ln w="9525">
            <a:noFill/>
            <a:round/>
            <a:headEnd/>
            <a:tailEnd/>
          </a:ln>
        </p:spPr>
        <p:txBody>
          <a:bodyPr vert="eaVert"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1">
                <a:solidFill>
                  <a:srgbClr val="FFFFFF"/>
                </a:solidFill>
                <a:latin typeface="Arial" charset="0"/>
              </a:rPr>
              <a:t>Number of Tables</a:t>
            </a:r>
          </a:p>
        </p:txBody>
      </p:sp>
      <p:sp>
        <p:nvSpPr>
          <p:cNvPr id="7174" name="Text Box 5"/>
          <p:cNvSpPr txBox="1">
            <a:spLocks noChangeArrowheads="1"/>
          </p:cNvSpPr>
          <p:nvPr/>
        </p:nvSpPr>
        <p:spPr bwMode="auto">
          <a:xfrm>
            <a:off x="609600" y="5654675"/>
            <a:ext cx="8001000" cy="825500"/>
          </a:xfrm>
          <a:prstGeom prst="rect">
            <a:avLst/>
          </a:prstGeom>
          <a:solidFill>
            <a:srgbClr val="FFFF99"/>
          </a:solidFill>
          <a:ln w="9525">
            <a:noFill/>
            <a:round/>
            <a:headEnd/>
            <a:tailEnd/>
          </a:ln>
          <a:effectLst>
            <a:outerShdw dist="107933" dir="2700000" algn="ctr" rotWithShape="0">
              <a:srgbClr val="808080"/>
            </a:outerShdw>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b="1">
                <a:solidFill>
                  <a:srgbClr val="000066"/>
                </a:solidFill>
                <a:cs typeface="Times New Roman" pitchFamily="16" charset="0"/>
              </a:rPr>
              <a:t>Most databases should be 3NF or BCNF in order to avoid the database anomalies.</a:t>
            </a:r>
            <a:r>
              <a:rPr lang="en-IN" altLang="en-US" b="1">
                <a:solidFill>
                  <a:srgbClr val="000066"/>
                </a:solidFill>
              </a:rPr>
              <a:t> </a:t>
            </a:r>
          </a:p>
        </p:txBody>
      </p:sp>
      <p:sp>
        <p:nvSpPr>
          <p:cNvPr id="6151" name="AutoShape 6"/>
          <p:cNvSpPr>
            <a:spLocks noChangeArrowheads="1"/>
          </p:cNvSpPr>
          <p:nvPr/>
        </p:nvSpPr>
        <p:spPr bwMode="auto">
          <a:xfrm rot="10800000" flipV="1">
            <a:off x="7315200" y="2665413"/>
            <a:ext cx="609600" cy="2667000"/>
          </a:xfrm>
          <a:prstGeom prst="downArrow">
            <a:avLst>
              <a:gd name="adj1" fmla="val 49167"/>
              <a:gd name="adj2" fmla="val 120819"/>
            </a:avLst>
          </a:prstGeom>
          <a:solidFill>
            <a:srgbClr val="CC0000"/>
          </a:solidFill>
          <a:ln w="9525">
            <a:noFill/>
            <a:round/>
            <a:headEnd/>
            <a:tailEnd/>
          </a:ln>
        </p:spPr>
        <p:txBody>
          <a:bodyPr vert="eaVert" wrap="none" lIns="90000" tIns="46800" rIns="90000" bIns="46800" anchor="ctr"/>
          <a:lstStyle/>
          <a:p>
            <a:pPr algn="ctr">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1">
                <a:solidFill>
                  <a:srgbClr val="FFFFFF"/>
                </a:solidFill>
                <a:latin typeface="Arial" charset="0"/>
              </a:rPr>
              <a:t>Complexity</a:t>
            </a:r>
          </a:p>
        </p:txBody>
      </p:sp>
    </p:spTree>
  </p:cSld>
  <p:clrMapOvr>
    <a:masterClrMapping/>
  </p:clrMapOvr>
  <p:transition>
    <p:dissolv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ChangeArrowheads="1"/>
          </p:cNvSpPr>
          <p:nvPr/>
        </p:nvSpPr>
        <p:spPr bwMode="auto">
          <a:xfrm>
            <a:off x="685800" y="76200"/>
            <a:ext cx="7772400" cy="1143000"/>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4400" b="1">
                <a:solidFill>
                  <a:srgbClr val="CC0000"/>
                </a:solidFill>
                <a:latin typeface="Arial-BoldMT" charset="0"/>
              </a:rPr>
              <a:t>Levels of Normalization </a:t>
            </a:r>
          </a:p>
        </p:txBody>
      </p:sp>
      <p:sp>
        <p:nvSpPr>
          <p:cNvPr id="9219" name="Text Box 2"/>
          <p:cNvSpPr txBox="1">
            <a:spLocks noChangeArrowheads="1"/>
          </p:cNvSpPr>
          <p:nvPr/>
        </p:nvSpPr>
        <p:spPr bwMode="auto">
          <a:xfrm>
            <a:off x="609600" y="5654675"/>
            <a:ext cx="8001000" cy="460375"/>
          </a:xfrm>
          <a:prstGeom prst="rect">
            <a:avLst/>
          </a:prstGeom>
          <a:solidFill>
            <a:srgbClr val="FFFF99"/>
          </a:solidFill>
          <a:ln w="9525">
            <a:noFill/>
            <a:round/>
            <a:headEnd/>
            <a:tailEnd/>
          </a:ln>
          <a:effectLst>
            <a:outerShdw dist="107933" dir="2700000" algn="ctr" rotWithShape="0">
              <a:srgbClr val="808080"/>
            </a:outerShdw>
          </a:effectLst>
        </p:spPr>
        <p:txBody>
          <a:bodyPr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altLang="en-US" b="1">
                <a:solidFill>
                  <a:srgbClr val="000066"/>
                </a:solidFill>
              </a:rPr>
              <a:t>Each higher level is a subset of the lower level </a:t>
            </a:r>
          </a:p>
        </p:txBody>
      </p:sp>
      <p:grpSp>
        <p:nvGrpSpPr>
          <p:cNvPr id="2" name="Group 3"/>
          <p:cNvGrpSpPr>
            <a:grpSpLocks/>
          </p:cNvGrpSpPr>
          <p:nvPr/>
        </p:nvGrpSpPr>
        <p:grpSpPr bwMode="auto">
          <a:xfrm>
            <a:off x="2286000" y="1447800"/>
            <a:ext cx="4341813" cy="4113213"/>
            <a:chOff x="1440" y="912"/>
            <a:chExt cx="2735" cy="2591"/>
          </a:xfrm>
        </p:grpSpPr>
        <p:grpSp>
          <p:nvGrpSpPr>
            <p:cNvPr id="3" name="Group 4"/>
            <p:cNvGrpSpPr>
              <a:grpSpLocks/>
            </p:cNvGrpSpPr>
            <p:nvPr/>
          </p:nvGrpSpPr>
          <p:grpSpPr bwMode="auto">
            <a:xfrm>
              <a:off x="1440" y="912"/>
              <a:ext cx="2735" cy="2591"/>
              <a:chOff x="1440" y="912"/>
              <a:chExt cx="2735" cy="2591"/>
            </a:xfrm>
          </p:grpSpPr>
          <p:sp>
            <p:nvSpPr>
              <p:cNvPr id="7179" name="Oval 5"/>
              <p:cNvSpPr>
                <a:spLocks noChangeArrowheads="1"/>
              </p:cNvSpPr>
              <p:nvPr/>
            </p:nvSpPr>
            <p:spPr bwMode="auto">
              <a:xfrm>
                <a:off x="2650" y="2100"/>
                <a:ext cx="367" cy="269"/>
              </a:xfrm>
              <a:prstGeom prst="ellipse">
                <a:avLst/>
              </a:prstGeom>
              <a:noFill/>
              <a:ln w="9360" cap="sq">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1800" b="1">
                    <a:solidFill>
                      <a:srgbClr val="3333CC"/>
                    </a:solidFill>
                  </a:rPr>
                  <a:t>DKNF</a:t>
                </a:r>
              </a:p>
            </p:txBody>
          </p:sp>
          <p:sp>
            <p:nvSpPr>
              <p:cNvPr id="7180" name="Oval 6"/>
              <p:cNvSpPr>
                <a:spLocks noChangeArrowheads="1"/>
              </p:cNvSpPr>
              <p:nvPr/>
            </p:nvSpPr>
            <p:spPr bwMode="auto">
              <a:xfrm>
                <a:off x="2439" y="1884"/>
                <a:ext cx="788" cy="701"/>
              </a:xfrm>
              <a:prstGeom prst="ellipse">
                <a:avLst/>
              </a:prstGeom>
              <a:noFill/>
              <a:ln w="9360" cap="sq">
                <a:solidFill>
                  <a:srgbClr val="000000"/>
                </a:solidFill>
                <a:miter lim="800000"/>
                <a:headEnd/>
                <a:tailEnd/>
              </a:ln>
            </p:spPr>
            <p:txBody>
              <a:bodyPr wrap="none" anchor="ctr"/>
              <a:lstStyle/>
              <a:p>
                <a:endParaRPr lang="en-IN"/>
              </a:p>
            </p:txBody>
          </p:sp>
          <p:sp>
            <p:nvSpPr>
              <p:cNvPr id="7181" name="Oval 7"/>
              <p:cNvSpPr>
                <a:spLocks noChangeArrowheads="1"/>
              </p:cNvSpPr>
              <p:nvPr/>
            </p:nvSpPr>
            <p:spPr bwMode="auto">
              <a:xfrm>
                <a:off x="2177" y="1614"/>
                <a:ext cx="1315" cy="1241"/>
              </a:xfrm>
              <a:prstGeom prst="ellipse">
                <a:avLst/>
              </a:prstGeom>
              <a:noFill/>
              <a:ln w="9360" cap="sq">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p:txBody>
          </p:sp>
          <p:sp>
            <p:nvSpPr>
              <p:cNvPr id="7182" name="Oval 8"/>
              <p:cNvSpPr>
                <a:spLocks noChangeArrowheads="1"/>
              </p:cNvSpPr>
              <p:nvPr/>
            </p:nvSpPr>
            <p:spPr bwMode="auto">
              <a:xfrm>
                <a:off x="1913" y="1398"/>
                <a:ext cx="1840" cy="1673"/>
              </a:xfrm>
              <a:prstGeom prst="ellipse">
                <a:avLst/>
              </a:prstGeom>
              <a:noFill/>
              <a:ln w="9360" cap="sq">
                <a:solidFill>
                  <a:srgbClr val="000000"/>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p:txBody>
          </p:sp>
          <p:sp>
            <p:nvSpPr>
              <p:cNvPr id="7183" name="Oval 9"/>
              <p:cNvSpPr>
                <a:spLocks noChangeArrowheads="1"/>
              </p:cNvSpPr>
              <p:nvPr/>
            </p:nvSpPr>
            <p:spPr bwMode="auto">
              <a:xfrm>
                <a:off x="1650" y="1182"/>
                <a:ext cx="2314" cy="2105"/>
              </a:xfrm>
              <a:prstGeom prst="ellipse">
                <a:avLst/>
              </a:prstGeom>
              <a:noFill/>
              <a:ln w="9360" cap="sq">
                <a:solidFill>
                  <a:srgbClr val="000000"/>
                </a:solidFill>
                <a:miter lim="800000"/>
                <a:headEnd/>
                <a:tailEnd/>
              </a:ln>
            </p:spPr>
            <p:txBody>
              <a:bodyPr wrap="none" anchor="ctr"/>
              <a:lstStyle/>
              <a:p>
                <a:endParaRPr lang="en-IN"/>
              </a:p>
            </p:txBody>
          </p:sp>
          <p:sp>
            <p:nvSpPr>
              <p:cNvPr id="7184" name="Oval 10"/>
              <p:cNvSpPr>
                <a:spLocks noChangeArrowheads="1"/>
              </p:cNvSpPr>
              <p:nvPr/>
            </p:nvSpPr>
            <p:spPr bwMode="auto">
              <a:xfrm>
                <a:off x="1440" y="912"/>
                <a:ext cx="2735" cy="2591"/>
              </a:xfrm>
              <a:prstGeom prst="ellipse">
                <a:avLst/>
              </a:prstGeom>
              <a:noFill/>
              <a:ln w="9360" cap="sq">
                <a:solidFill>
                  <a:srgbClr val="000000"/>
                </a:solidFill>
                <a:miter lim="800000"/>
                <a:headEnd/>
                <a:tailEnd/>
              </a:ln>
            </p:spPr>
            <p:txBody>
              <a:bodyPr wrap="none" lIns="90000" tIns="46800" rIns="90000" bIns="46800" anchor="b" anchorCtr="1"/>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altLang="en-US" sz="1800">
                  <a:solidFill>
                    <a:srgbClr val="000000"/>
                  </a:solidFill>
                </a:endParaRPr>
              </a:p>
            </p:txBody>
          </p:sp>
        </p:grpSp>
        <p:sp>
          <p:nvSpPr>
            <p:cNvPr id="7174" name="Text Box 11"/>
            <p:cNvSpPr txBox="1">
              <a:spLocks noChangeArrowheads="1"/>
            </p:cNvSpPr>
            <p:nvPr/>
          </p:nvSpPr>
          <p:spPr bwMode="auto">
            <a:xfrm>
              <a:off x="2587" y="928"/>
              <a:ext cx="475" cy="289"/>
            </a:xfrm>
            <a:prstGeom prst="rect">
              <a:avLst/>
            </a:prstGeom>
            <a:noFill/>
            <a:ln w="9525">
              <a:noFill/>
              <a:round/>
              <a:headEnd/>
              <a:tailEnd/>
            </a:ln>
          </p:spPr>
          <p:txBody>
            <a:bodyPr wrap="none" lIns="90000" tIns="46800" rIns="90000" bIns="46800">
              <a:spAutoFit/>
            </a:bodyPr>
            <a:lstStyle/>
            <a:p>
              <a: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a:solidFill>
                    <a:srgbClr val="0000FF"/>
                  </a:solidFill>
                  <a:latin typeface="Arial" charset="0"/>
                </a:rPr>
                <a:t>1NF</a:t>
              </a:r>
            </a:p>
          </p:txBody>
        </p:sp>
        <p:sp>
          <p:nvSpPr>
            <p:cNvPr id="7175" name="Text Box 12"/>
            <p:cNvSpPr txBox="1">
              <a:spLocks noChangeArrowheads="1"/>
            </p:cNvSpPr>
            <p:nvPr/>
          </p:nvSpPr>
          <p:spPr bwMode="auto">
            <a:xfrm>
              <a:off x="2587" y="1160"/>
              <a:ext cx="475" cy="289"/>
            </a:xfrm>
            <a:prstGeom prst="rect">
              <a:avLst/>
            </a:prstGeom>
            <a:noFill/>
            <a:ln w="9525">
              <a:noFill/>
              <a:round/>
              <a:headEnd/>
              <a:tailEnd/>
            </a:ln>
          </p:spPr>
          <p:txBody>
            <a:bodyPr wrap="none" lIns="90000" tIns="46800" rIns="90000" bIns="46800">
              <a:spAutoFit/>
            </a:bodyPr>
            <a:lstStyle/>
            <a:p>
              <a: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a:solidFill>
                    <a:srgbClr val="0000FF"/>
                  </a:solidFill>
                  <a:latin typeface="Arial" charset="0"/>
                </a:rPr>
                <a:t>2NF</a:t>
              </a:r>
            </a:p>
          </p:txBody>
        </p:sp>
        <p:sp>
          <p:nvSpPr>
            <p:cNvPr id="7176" name="Text Box 13"/>
            <p:cNvSpPr txBox="1">
              <a:spLocks noChangeArrowheads="1"/>
            </p:cNvSpPr>
            <p:nvPr/>
          </p:nvSpPr>
          <p:spPr bwMode="auto">
            <a:xfrm>
              <a:off x="2587" y="1376"/>
              <a:ext cx="475" cy="289"/>
            </a:xfrm>
            <a:prstGeom prst="rect">
              <a:avLst/>
            </a:prstGeom>
            <a:noFill/>
            <a:ln w="9525">
              <a:noFill/>
              <a:round/>
              <a:headEnd/>
              <a:tailEnd/>
            </a:ln>
          </p:spPr>
          <p:txBody>
            <a:bodyPr wrap="none" lIns="90000" tIns="46800" rIns="90000" bIns="46800">
              <a:spAutoFit/>
            </a:bodyPr>
            <a:lstStyle/>
            <a:p>
              <a: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a:solidFill>
                    <a:srgbClr val="0000FF"/>
                  </a:solidFill>
                  <a:latin typeface="Arial" charset="0"/>
                </a:rPr>
                <a:t>3NF</a:t>
              </a:r>
            </a:p>
          </p:txBody>
        </p:sp>
        <p:sp>
          <p:nvSpPr>
            <p:cNvPr id="7177" name="Text Box 14"/>
            <p:cNvSpPr txBox="1">
              <a:spLocks noChangeArrowheads="1"/>
            </p:cNvSpPr>
            <p:nvPr/>
          </p:nvSpPr>
          <p:spPr bwMode="auto">
            <a:xfrm>
              <a:off x="2587" y="1640"/>
              <a:ext cx="475" cy="289"/>
            </a:xfrm>
            <a:prstGeom prst="rect">
              <a:avLst/>
            </a:prstGeom>
            <a:noFill/>
            <a:ln w="9525">
              <a:noFill/>
              <a:round/>
              <a:headEnd/>
              <a:tailEnd/>
            </a:ln>
          </p:spPr>
          <p:txBody>
            <a:bodyPr wrap="none" lIns="90000" tIns="46800" rIns="90000" bIns="46800">
              <a:spAutoFit/>
            </a:bodyPr>
            <a:lstStyle/>
            <a:p>
              <a: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a:solidFill>
                    <a:srgbClr val="0000FF"/>
                  </a:solidFill>
                  <a:latin typeface="Arial" charset="0"/>
                </a:rPr>
                <a:t>4NF</a:t>
              </a:r>
            </a:p>
          </p:txBody>
        </p:sp>
        <p:sp>
          <p:nvSpPr>
            <p:cNvPr id="7178" name="Text Box 15"/>
            <p:cNvSpPr txBox="1">
              <a:spLocks noChangeArrowheads="1"/>
            </p:cNvSpPr>
            <p:nvPr/>
          </p:nvSpPr>
          <p:spPr bwMode="auto">
            <a:xfrm>
              <a:off x="2594" y="1872"/>
              <a:ext cx="475" cy="289"/>
            </a:xfrm>
            <a:prstGeom prst="rect">
              <a:avLst/>
            </a:prstGeom>
            <a:noFill/>
            <a:ln w="9525">
              <a:noFill/>
              <a:round/>
              <a:headEnd/>
              <a:tailEnd/>
            </a:ln>
          </p:spPr>
          <p:txBody>
            <a:bodyPr wrap="none" lIns="90000" tIns="46800" rIns="90000" bIns="46800">
              <a:spAutoFit/>
            </a:bodyPr>
            <a:lstStyle/>
            <a:p>
              <a:pPr>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b="1">
                  <a:solidFill>
                    <a:srgbClr val="0000FF"/>
                  </a:solidFill>
                  <a:latin typeface="Arial" charset="0"/>
                </a:rPr>
                <a:t>5NF</a:t>
              </a:r>
            </a:p>
          </p:txBody>
        </p:sp>
      </p:grpSp>
    </p:spTree>
  </p:cSld>
  <p:clrMapOvr>
    <a:masterClrMapping/>
  </p:clrMapOvr>
  <p:transition>
    <p:dissolv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p:cNvPicPr>
            <a:picLocks noChangeAspect="1" noChangeArrowheads="1"/>
          </p:cNvPicPr>
          <p:nvPr/>
        </p:nvPicPr>
        <p:blipFill>
          <a:blip r:embed="rId3"/>
          <a:srcRect/>
          <a:stretch>
            <a:fillRect/>
          </a:stretch>
        </p:blipFill>
        <p:spPr bwMode="auto">
          <a:xfrm>
            <a:off x="1690688" y="252413"/>
            <a:ext cx="5762625" cy="63531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3"/>
          <a:srcRect/>
          <a:stretch>
            <a:fillRect/>
          </a:stretch>
        </p:blipFill>
        <p:spPr bwMode="auto">
          <a:xfrm>
            <a:off x="685800" y="0"/>
            <a:ext cx="8458200" cy="6611938"/>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371600" y="609600"/>
            <a:ext cx="7378700" cy="1143000"/>
          </a:xfrm>
        </p:spPr>
        <p:txBody>
          <a:bodyPr rtlCol="0">
            <a:normAutofit fontScale="90000"/>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smtClean="0">
                <a:cs typeface="Times New Roman" pitchFamily="16" charset="0"/>
              </a:rPr>
              <a:t>Redundant Information in Tuples and Update Anomalies</a:t>
            </a:r>
            <a:r>
              <a:rPr lang="en-US" smtClean="0"/>
              <a:t> </a:t>
            </a:r>
          </a:p>
        </p:txBody>
      </p:sp>
      <p:sp>
        <p:nvSpPr>
          <p:cNvPr id="10243" name="Rectangle 2"/>
          <p:cNvSpPr>
            <a:spLocks noGrp="1" noChangeArrowheads="1"/>
          </p:cNvSpPr>
          <p:nvPr>
            <p:ph idx="1"/>
          </p:nvPr>
        </p:nvSpPr>
        <p:spPr>
          <a:xfrm>
            <a:off x="809625" y="2214563"/>
            <a:ext cx="7958138" cy="3881437"/>
          </a:xfrm>
        </p:spPr>
        <p:txBody>
          <a:bodyPr/>
          <a:lstStyle/>
          <a:p>
            <a:pPr marL="341313" indent="-341313" eaLnBrk="1" hangingPunct="1">
              <a:buClr>
                <a:srgbClr val="003366"/>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Mixing attributes of multiple entities may cause problems</a:t>
            </a:r>
            <a:r>
              <a:rPr lang="en-IN" smtClean="0"/>
              <a:t> </a:t>
            </a:r>
          </a:p>
          <a:p>
            <a:pPr marL="741363" lvl="1" indent="-284163" eaLnBrk="1" hangingPunct="1">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Information is stored redundantly wasting storage</a:t>
            </a:r>
          </a:p>
          <a:p>
            <a:pPr marL="741363" lvl="1" indent="-284163" eaLnBrk="1" hangingPunct="1">
              <a:buClr>
                <a:srgbClr val="003366"/>
              </a:buClr>
              <a:buSzPct val="5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 Problems with update anomalies:</a:t>
            </a:r>
          </a:p>
          <a:p>
            <a:pPr marL="1084263" lvl="2" eaLnBrk="1" hangingPunct="1">
              <a:buClr>
                <a:srgbClr val="003366"/>
              </a:buClr>
              <a:buSzPct val="6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Insertion anomalies</a:t>
            </a:r>
          </a:p>
          <a:p>
            <a:pPr marL="1084263" lvl="2" eaLnBrk="1" hangingPunct="1">
              <a:buClr>
                <a:srgbClr val="003366"/>
              </a:buClr>
              <a:buSzPct val="6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Deletion anomalies</a:t>
            </a:r>
          </a:p>
          <a:p>
            <a:pPr marL="1084263" lvl="2" eaLnBrk="1" hangingPunct="1">
              <a:buClr>
                <a:srgbClr val="003366"/>
              </a:buClr>
              <a:buSzPct val="65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mtClean="0">
                <a:cs typeface="Times New Roman" pitchFamily="16" charset="0"/>
              </a:rPr>
              <a:t>Modification anomalies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1742</Words>
  <Application>Microsoft Office PowerPoint</Application>
  <PresentationFormat>On-screen Show (4:3)</PresentationFormat>
  <Paragraphs>231</Paragraphs>
  <Slides>34</Slides>
  <Notes>22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Functional Dependencies and Normalization for Relational Databases   </vt:lpstr>
      <vt:lpstr>Informal Design Guidelines for Relational Databases </vt:lpstr>
      <vt:lpstr>Semantics of the Relation Attributes </vt:lpstr>
      <vt:lpstr>Slide 4</vt:lpstr>
      <vt:lpstr>Slide 5</vt:lpstr>
      <vt:lpstr>Slide 6</vt:lpstr>
      <vt:lpstr>Slide 7</vt:lpstr>
      <vt:lpstr>Slide 8</vt:lpstr>
      <vt:lpstr>Redundant Information in Tuples and Update Anomalies </vt:lpstr>
      <vt:lpstr>Slide 10</vt:lpstr>
      <vt:lpstr>Slide 11</vt:lpstr>
      <vt:lpstr>EXAMPLE OF AN UPDATE ANOMALY </vt:lpstr>
      <vt:lpstr>EXAMPLE OF AN UPDATE ANOMALY (2)</vt:lpstr>
      <vt:lpstr>Null Values in Tuples </vt:lpstr>
      <vt:lpstr>Spurious Tuples </vt:lpstr>
      <vt:lpstr>Slide 16</vt:lpstr>
      <vt:lpstr>Functional Dependencies </vt:lpstr>
      <vt:lpstr>Functional Dependencies (2)</vt:lpstr>
      <vt:lpstr>Examples of FD constraints </vt:lpstr>
      <vt:lpstr>Functional Dependencies (3)</vt:lpstr>
      <vt:lpstr>Inference Rules for FDs </vt:lpstr>
      <vt:lpstr>Additional Useful Inference Rules </vt:lpstr>
      <vt:lpstr>Functional Dependencies (Cont.)</vt:lpstr>
      <vt:lpstr>Functional Dependencies (Cont.)</vt:lpstr>
      <vt:lpstr>Use of Functional Dependencies</vt:lpstr>
      <vt:lpstr>Functional Dependencies (Cont.)</vt:lpstr>
      <vt:lpstr>Closure of a Set of Functional Dependencies</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Dependencies and Normalization for Relational Databases   </dc:title>
  <dc:creator>pc</dc:creator>
  <cp:lastModifiedBy>pc</cp:lastModifiedBy>
  <cp:revision>1</cp:revision>
  <dcterms:created xsi:type="dcterms:W3CDTF">2020-11-05T13:45:43Z</dcterms:created>
  <dcterms:modified xsi:type="dcterms:W3CDTF">2020-11-05T13:48:36Z</dcterms:modified>
</cp:coreProperties>
</file>