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6" r:id="rId3"/>
    <p:sldId id="287" r:id="rId4"/>
    <p:sldId id="288"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284" r:id="rId26"/>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59" d="100"/>
          <a:sy n="59" d="100"/>
        </p:scale>
        <p:origin x="77" y="31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Divide and Conquer strategy</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(Heap Sort</a:t>
            </a:r>
            <a:r>
              <a:rPr lang="en-IN" altLang="en-US" sz="3200" dirty="0">
                <a:solidFill>
                  <a:srgbClr val="990000"/>
                </a:solidFill>
              </a:rPr>
              <a:t>)</a:t>
            </a:r>
            <a:endParaRPr lang="en-IN" altLang="en-US" sz="3200" b="1" dirty="0">
              <a:solidFill>
                <a:srgbClr val="000000"/>
              </a:solidFill>
            </a:endParaRPr>
          </a:p>
        </p:txBody>
      </p:sp>
      <p:sp>
        <p:nvSpPr>
          <p:cNvPr id="3" name="TextBox 2">
            <a:extLst>
              <a:ext uri="{FF2B5EF4-FFF2-40B4-BE49-F238E27FC236}">
                <a16:creationId xmlns:a16="http://schemas.microsoft.com/office/drawing/2014/main" id="{8A03402F-5382-4DDE-92D1-E01D1FE5F249}"/>
              </a:ext>
            </a:extLst>
          </p:cNvPr>
          <p:cNvSpPr txBox="1"/>
          <p:nvPr/>
        </p:nvSpPr>
        <p:spPr>
          <a:xfrm>
            <a:off x="3581887" y="4293096"/>
            <a:ext cx="1980219" cy="461665"/>
          </a:xfrm>
          <a:prstGeom prst="rect">
            <a:avLst/>
          </a:prstGeom>
          <a:noFill/>
        </p:spPr>
        <p:txBody>
          <a:bodyPr wrap="square">
            <a:spAutoFit/>
          </a:bodyPr>
          <a:lstStyle/>
          <a:p>
            <a:r>
              <a:rPr lang="en-IN" altLang="en-US" sz="2400" b="1" dirty="0">
                <a:solidFill>
                  <a:srgbClr val="000000"/>
                </a:solidFill>
              </a:rPr>
              <a:t>Lecture -18</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a:extLst>
              <a:ext uri="{FF2B5EF4-FFF2-40B4-BE49-F238E27FC236}">
                <a16:creationId xmlns:a16="http://schemas.microsoft.com/office/drawing/2014/main" id="{8AB03C2A-EC92-4965-A5D8-F7B073545F4E}"/>
              </a:ext>
            </a:extLst>
          </p:cNvPr>
          <p:cNvSpPr>
            <a:spLocks noChangeArrowheads="1"/>
          </p:cNvSpPr>
          <p:nvPr/>
        </p:nvSpPr>
        <p:spPr bwMode="auto">
          <a:xfrm>
            <a:off x="2555875" y="765175"/>
            <a:ext cx="4138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Building a heap</a:t>
            </a:r>
          </a:p>
        </p:txBody>
      </p:sp>
      <p:pic>
        <p:nvPicPr>
          <p:cNvPr id="79878" name="Picture 6">
            <a:extLst>
              <a:ext uri="{FF2B5EF4-FFF2-40B4-BE49-F238E27FC236}">
                <a16:creationId xmlns:a16="http://schemas.microsoft.com/office/drawing/2014/main" id="{57D79CD7-5729-4FDB-8B23-FFAA8D14E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559050"/>
            <a:ext cx="770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55FCD3A-4711-4011-B5FB-F2FCC55F5FCF}"/>
              </a:ext>
            </a:extLst>
          </p:cNvPr>
          <p:cNvSpPr>
            <a:spLocks noGrp="1" noChangeArrowheads="1"/>
          </p:cNvSpPr>
          <p:nvPr>
            <p:ph type="title"/>
          </p:nvPr>
        </p:nvSpPr>
        <p:spPr>
          <a:xfrm>
            <a:off x="468313" y="549275"/>
            <a:ext cx="8229600" cy="792163"/>
          </a:xfrm>
        </p:spPr>
        <p:txBody>
          <a:bodyPr/>
          <a:lstStyle/>
          <a:p>
            <a:r>
              <a:rPr lang="en-US" altLang="en-US" sz="4000" b="1">
                <a:solidFill>
                  <a:srgbClr val="000000"/>
                </a:solidFill>
              </a:rPr>
              <a:t>Example</a:t>
            </a:r>
            <a:endParaRPr lang="en-IN" altLang="en-US" sz="4000" b="1">
              <a:solidFill>
                <a:srgbClr val="000000"/>
              </a:solidFill>
            </a:endParaRPr>
          </a:p>
        </p:txBody>
      </p:sp>
      <p:sp>
        <p:nvSpPr>
          <p:cNvPr id="80901" name="Rectangle 5">
            <a:extLst>
              <a:ext uri="{FF2B5EF4-FFF2-40B4-BE49-F238E27FC236}">
                <a16:creationId xmlns:a16="http://schemas.microsoft.com/office/drawing/2014/main" id="{1409DFD1-827B-4379-A2AD-867A14419E2C}"/>
              </a:ext>
            </a:extLst>
          </p:cNvPr>
          <p:cNvSpPr>
            <a:spLocks noChangeArrowheads="1"/>
          </p:cNvSpPr>
          <p:nvPr/>
        </p:nvSpPr>
        <p:spPr bwMode="auto">
          <a:xfrm>
            <a:off x="684213" y="1125538"/>
            <a:ext cx="7920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IN" altLang="en-US">
                <a:solidFill>
                  <a:srgbClr val="000000"/>
                </a:solidFill>
              </a:rPr>
              <a:t>Building a max-heap from the following unsorted array results in the</a:t>
            </a:r>
          </a:p>
          <a:p>
            <a:r>
              <a:rPr lang="en-IN" altLang="en-US">
                <a:solidFill>
                  <a:srgbClr val="000000"/>
                </a:solidFill>
              </a:rPr>
              <a:t>first heap example.</a:t>
            </a:r>
          </a:p>
        </p:txBody>
      </p:sp>
      <p:pic>
        <p:nvPicPr>
          <p:cNvPr id="80902" name="Picture 6">
            <a:extLst>
              <a:ext uri="{FF2B5EF4-FFF2-40B4-BE49-F238E27FC236}">
                <a16:creationId xmlns:a16="http://schemas.microsoft.com/office/drawing/2014/main" id="{1F425FDD-ABF8-4B1D-8B44-1D22CE2A4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7750175"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a:extLst>
              <a:ext uri="{FF2B5EF4-FFF2-40B4-BE49-F238E27FC236}">
                <a16:creationId xmlns:a16="http://schemas.microsoft.com/office/drawing/2014/main" id="{6869FA64-9D20-4635-8D8F-3BE317BF0442}"/>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27088" y="1196975"/>
            <a:ext cx="7561262" cy="3816350"/>
          </a:xfrm>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a:extLst>
              <a:ext uri="{FF2B5EF4-FFF2-40B4-BE49-F238E27FC236}">
                <a16:creationId xmlns:a16="http://schemas.microsoft.com/office/drawing/2014/main" id="{E8AD9E3B-1E55-44AA-B889-9E300DFD6281}"/>
              </a:ext>
            </a:extLst>
          </p:cNvPr>
          <p:cNvSpPr>
            <a:spLocks noChangeArrowheads="1"/>
          </p:cNvSpPr>
          <p:nvPr/>
        </p:nvSpPr>
        <p:spPr bwMode="auto">
          <a:xfrm>
            <a:off x="2771775" y="692150"/>
            <a:ext cx="3211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t>Correctness</a:t>
            </a:r>
          </a:p>
        </p:txBody>
      </p:sp>
      <p:sp>
        <p:nvSpPr>
          <p:cNvPr id="82949" name="Rectangle 5">
            <a:extLst>
              <a:ext uri="{FF2B5EF4-FFF2-40B4-BE49-F238E27FC236}">
                <a16:creationId xmlns:a16="http://schemas.microsoft.com/office/drawing/2014/main" id="{C224515C-54FD-404B-8275-987F2C339146}"/>
              </a:ext>
            </a:extLst>
          </p:cNvPr>
          <p:cNvSpPr>
            <a:spLocks noChangeArrowheads="1"/>
          </p:cNvSpPr>
          <p:nvPr/>
        </p:nvSpPr>
        <p:spPr bwMode="auto">
          <a:xfrm>
            <a:off x="900113" y="1412875"/>
            <a:ext cx="1736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b="1"/>
              <a:t>Initialization:</a:t>
            </a:r>
          </a:p>
        </p:txBody>
      </p:sp>
      <p:sp>
        <p:nvSpPr>
          <p:cNvPr id="82950" name="Rectangle 6">
            <a:extLst>
              <a:ext uri="{FF2B5EF4-FFF2-40B4-BE49-F238E27FC236}">
                <a16:creationId xmlns:a16="http://schemas.microsoft.com/office/drawing/2014/main" id="{E5ACD261-2DBE-4828-99E8-FC6AD48E10B9}"/>
              </a:ext>
            </a:extLst>
          </p:cNvPr>
          <p:cNvSpPr>
            <a:spLocks noChangeArrowheads="1"/>
          </p:cNvSpPr>
          <p:nvPr/>
        </p:nvSpPr>
        <p:spPr bwMode="auto">
          <a:xfrm>
            <a:off x="971550" y="1844675"/>
            <a:ext cx="748823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b="1"/>
              <a:t>Initialization:</a:t>
            </a:r>
            <a:r>
              <a:rPr lang="en-IN" altLang="en-US"/>
              <a:t>we know that each node                            . . . , </a:t>
            </a:r>
            <a:r>
              <a:rPr lang="en-IN" altLang="en-US" i="1"/>
              <a:t>n </a:t>
            </a:r>
            <a:r>
              <a:rPr lang="en-IN" altLang="en-US"/>
              <a:t>is a leaf, which is the root of a trivial max-heap. Since </a:t>
            </a:r>
            <a:r>
              <a:rPr lang="en-IN" altLang="en-US" i="1"/>
              <a:t>i </a:t>
            </a:r>
            <a:r>
              <a:rPr lang="en-IN" altLang="en-US"/>
              <a:t>=        before the first iteration of the </a:t>
            </a:r>
            <a:r>
              <a:rPr lang="en-IN" altLang="en-US" b="1"/>
              <a:t>for </a:t>
            </a:r>
            <a:r>
              <a:rPr lang="en-IN" altLang="en-US"/>
              <a:t>loop, the invariant is initially true.</a:t>
            </a:r>
          </a:p>
        </p:txBody>
      </p:sp>
      <p:graphicFrame>
        <p:nvGraphicFramePr>
          <p:cNvPr id="82951" name="Object 7">
            <a:extLst>
              <a:ext uri="{FF2B5EF4-FFF2-40B4-BE49-F238E27FC236}">
                <a16:creationId xmlns:a16="http://schemas.microsoft.com/office/drawing/2014/main" id="{A369E8F8-382C-4847-AB8F-2C80C6D196BC}"/>
              </a:ext>
            </a:extLst>
          </p:cNvPr>
          <p:cNvGraphicFramePr>
            <a:graphicFrameLocks noGrp="1" noChangeAspect="1"/>
          </p:cNvGraphicFramePr>
          <p:nvPr>
            <p:ph sz="half" idx="1"/>
          </p:nvPr>
        </p:nvGraphicFramePr>
        <p:xfrm>
          <a:off x="2419350" y="3740150"/>
          <a:ext cx="114300" cy="215900"/>
        </p:xfrm>
        <a:graphic>
          <a:graphicData uri="http://schemas.openxmlformats.org/presentationml/2006/ole">
            <mc:AlternateContent xmlns:mc="http://schemas.openxmlformats.org/markup-compatibility/2006">
              <mc:Choice xmlns:v="urn:schemas-microsoft-com:vml" Requires="v">
                <p:oleObj spid="_x0000_s82963" name="Equation" r:id="rId3" imgW="114120" imgH="215640" progId="Equation.3">
                  <p:embed/>
                </p:oleObj>
              </mc:Choice>
              <mc:Fallback>
                <p:oleObj name="Equation" r:id="rId3"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7401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9">
            <a:extLst>
              <a:ext uri="{FF2B5EF4-FFF2-40B4-BE49-F238E27FC236}">
                <a16:creationId xmlns:a16="http://schemas.microsoft.com/office/drawing/2014/main" id="{F6C023C1-C6EF-4B09-8C75-1B352B166394}"/>
              </a:ext>
            </a:extLst>
          </p:cNvPr>
          <p:cNvGraphicFramePr>
            <a:graphicFrameLocks noGrp="1" noChangeAspect="1"/>
          </p:cNvGraphicFramePr>
          <p:nvPr>
            <p:ph sz="quarter" idx="2"/>
          </p:nvPr>
        </p:nvGraphicFramePr>
        <p:xfrm>
          <a:off x="5148263" y="1989138"/>
          <a:ext cx="1944687" cy="357187"/>
        </p:xfrm>
        <a:graphic>
          <a:graphicData uri="http://schemas.openxmlformats.org/presentationml/2006/ole">
            <mc:AlternateContent xmlns:mc="http://schemas.openxmlformats.org/markup-compatibility/2006">
              <mc:Choice xmlns:v="urn:schemas-microsoft-com:vml" Requires="v">
                <p:oleObj spid="_x0000_s82964" name="Equation" r:id="rId5" imgW="1244520" imgH="228600" progId="Equation.3">
                  <p:embed/>
                </p:oleObj>
              </mc:Choice>
              <mc:Fallback>
                <p:oleObj name="Equation" r:id="rId5" imgW="124452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989138"/>
                        <a:ext cx="19446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6" name="Object 12">
            <a:extLst>
              <a:ext uri="{FF2B5EF4-FFF2-40B4-BE49-F238E27FC236}">
                <a16:creationId xmlns:a16="http://schemas.microsoft.com/office/drawing/2014/main" id="{9FB49527-0122-4C99-B39F-412EA74EC2D6}"/>
              </a:ext>
            </a:extLst>
          </p:cNvPr>
          <p:cNvGraphicFramePr>
            <a:graphicFrameLocks noGrp="1" noChangeAspect="1"/>
          </p:cNvGraphicFramePr>
          <p:nvPr>
            <p:ph sz="quarter" idx="3"/>
          </p:nvPr>
        </p:nvGraphicFramePr>
        <p:xfrm>
          <a:off x="6443663" y="2349500"/>
          <a:ext cx="647700" cy="365125"/>
        </p:xfrm>
        <a:graphic>
          <a:graphicData uri="http://schemas.openxmlformats.org/presentationml/2006/ole">
            <mc:AlternateContent xmlns:mc="http://schemas.openxmlformats.org/markup-compatibility/2006">
              <mc:Choice xmlns:v="urn:schemas-microsoft-com:vml" Requires="v">
                <p:oleObj spid="_x0000_s82965" name="Equation" r:id="rId7" imgW="406080" imgH="228600" progId="Equation.3">
                  <p:embed/>
                </p:oleObj>
              </mc:Choice>
              <mc:Fallback>
                <p:oleObj name="Equation" r:id="rId7" imgW="40608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2349500"/>
                        <a:ext cx="647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Rectangle 15">
            <a:extLst>
              <a:ext uri="{FF2B5EF4-FFF2-40B4-BE49-F238E27FC236}">
                <a16:creationId xmlns:a16="http://schemas.microsoft.com/office/drawing/2014/main" id="{2EA492C9-3548-4298-8778-B8D3DE5DDC75}"/>
              </a:ext>
            </a:extLst>
          </p:cNvPr>
          <p:cNvSpPr>
            <a:spLocks noChangeArrowheads="1"/>
          </p:cNvSpPr>
          <p:nvPr/>
        </p:nvSpPr>
        <p:spPr bwMode="auto">
          <a:xfrm>
            <a:off x="971550" y="3195638"/>
            <a:ext cx="74882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IN" altLang="en-US" b="1"/>
              <a:t>Maintenance: </a:t>
            </a:r>
            <a:r>
              <a:rPr lang="en-IN" altLang="en-US"/>
              <a:t>Children of node </a:t>
            </a:r>
            <a:r>
              <a:rPr lang="en-IN" altLang="en-US" i="1"/>
              <a:t>i </a:t>
            </a:r>
            <a:r>
              <a:rPr lang="en-IN" altLang="en-US"/>
              <a:t>are indexed higher than </a:t>
            </a:r>
            <a:r>
              <a:rPr lang="en-IN" altLang="en-US" i="1"/>
              <a:t>i </a:t>
            </a:r>
            <a:r>
              <a:rPr lang="en-IN" altLang="en-US"/>
              <a:t>, so by the loop invariant, they are both roots of max-heaps. Correctly assuming that </a:t>
            </a:r>
            <a:r>
              <a:rPr lang="en-IN" altLang="en-US" i="1"/>
              <a:t>i</a:t>
            </a:r>
            <a:r>
              <a:rPr lang="en-IN" altLang="en-US"/>
              <a:t>+1</a:t>
            </a:r>
            <a:r>
              <a:rPr lang="en-IN" altLang="en-US" i="1"/>
              <a:t>, i</a:t>
            </a:r>
            <a:r>
              <a:rPr lang="en-IN" altLang="en-US"/>
              <a:t>+2</a:t>
            </a:r>
            <a:r>
              <a:rPr lang="en-IN" altLang="en-US" i="1"/>
              <a:t>, . . . , n </a:t>
            </a:r>
            <a:r>
              <a:rPr lang="en-IN" altLang="en-US"/>
              <a:t>are all roots of max-heaps, MAX-HEAPIFY makes node </a:t>
            </a:r>
            <a:r>
              <a:rPr lang="en-IN" altLang="en-US" i="1"/>
              <a:t>i </a:t>
            </a:r>
            <a:r>
              <a:rPr lang="en-IN" altLang="en-US"/>
              <a:t>a max-heap root. Decrementing </a:t>
            </a:r>
            <a:r>
              <a:rPr lang="en-IN" altLang="en-US" i="1"/>
              <a:t>i </a:t>
            </a:r>
            <a:r>
              <a:rPr lang="en-IN" altLang="en-US"/>
              <a:t>re-establishes the loop invariant at each iteration.</a:t>
            </a:r>
          </a:p>
          <a:p>
            <a:pPr>
              <a:lnSpc>
                <a:spcPct val="120000"/>
              </a:lnSpc>
            </a:pPr>
            <a:endParaRPr lang="en-IN" altLang="en-US" b="1"/>
          </a:p>
          <a:p>
            <a:pPr>
              <a:lnSpc>
                <a:spcPct val="120000"/>
              </a:lnSpc>
            </a:pPr>
            <a:r>
              <a:rPr lang="en-IN" altLang="en-US" b="1"/>
              <a:t>Termination: </a:t>
            </a:r>
            <a:r>
              <a:rPr lang="en-IN" altLang="en-US"/>
              <a:t>When </a:t>
            </a:r>
            <a:r>
              <a:rPr lang="en-IN" altLang="en-US" i="1"/>
              <a:t>i </a:t>
            </a:r>
            <a:r>
              <a:rPr lang="en-IN" altLang="en-US"/>
              <a:t>= 0, the loop terminates. By the loop invariant, each node, notably node 1, is the root of a max-heap.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a:extLst>
              <a:ext uri="{FF2B5EF4-FFF2-40B4-BE49-F238E27FC236}">
                <a16:creationId xmlns:a16="http://schemas.microsoft.com/office/drawing/2014/main" id="{722E819F-44CE-4775-A4B2-B3F086E10A84}"/>
              </a:ext>
            </a:extLst>
          </p:cNvPr>
          <p:cNvSpPr>
            <a:spLocks noChangeArrowheads="1"/>
          </p:cNvSpPr>
          <p:nvPr/>
        </p:nvSpPr>
        <p:spPr bwMode="auto">
          <a:xfrm>
            <a:off x="3276600" y="69215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Analysis</a:t>
            </a:r>
          </a:p>
        </p:txBody>
      </p:sp>
      <p:sp>
        <p:nvSpPr>
          <p:cNvPr id="83973" name="Rectangle 5">
            <a:extLst>
              <a:ext uri="{FF2B5EF4-FFF2-40B4-BE49-F238E27FC236}">
                <a16:creationId xmlns:a16="http://schemas.microsoft.com/office/drawing/2014/main" id="{B945E08C-5664-45DE-AF80-66DEF1A96622}"/>
              </a:ext>
            </a:extLst>
          </p:cNvPr>
          <p:cNvSpPr>
            <a:spLocks noChangeArrowheads="1"/>
          </p:cNvSpPr>
          <p:nvPr/>
        </p:nvSpPr>
        <p:spPr bwMode="auto">
          <a:xfrm>
            <a:off x="755650" y="1557338"/>
            <a:ext cx="777716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sz="2800">
                <a:solidFill>
                  <a:srgbClr val="000000"/>
                </a:solidFill>
              </a:rPr>
              <a:t>• </a:t>
            </a:r>
            <a:r>
              <a:rPr lang="en-IN" altLang="en-US" sz="2800" b="1">
                <a:solidFill>
                  <a:srgbClr val="000000"/>
                </a:solidFill>
              </a:rPr>
              <a:t>Simple bound: </a:t>
            </a:r>
            <a:r>
              <a:rPr lang="en-IN" altLang="en-US" sz="2800">
                <a:solidFill>
                  <a:srgbClr val="000000"/>
                </a:solidFill>
              </a:rPr>
              <a:t>O(n) calls to MAX-HEAPIFY, each of which takes O(lg n) time ⇒ O(n lg n).</a:t>
            </a:r>
          </a:p>
        </p:txBody>
      </p:sp>
      <p:sp>
        <p:nvSpPr>
          <p:cNvPr id="83974" name="Rectangle 6">
            <a:extLst>
              <a:ext uri="{FF2B5EF4-FFF2-40B4-BE49-F238E27FC236}">
                <a16:creationId xmlns:a16="http://schemas.microsoft.com/office/drawing/2014/main" id="{32A3CDBB-2D10-49BA-9B13-B0134124C98D}"/>
              </a:ext>
            </a:extLst>
          </p:cNvPr>
          <p:cNvSpPr>
            <a:spLocks noChangeArrowheads="1"/>
          </p:cNvSpPr>
          <p:nvPr/>
        </p:nvSpPr>
        <p:spPr bwMode="auto">
          <a:xfrm>
            <a:off x="827088" y="3429000"/>
            <a:ext cx="77057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IN" altLang="en-US" sz="3200">
                <a:solidFill>
                  <a:srgbClr val="000000"/>
                </a:solidFill>
              </a:rPr>
              <a:t>• </a:t>
            </a:r>
            <a:r>
              <a:rPr lang="en-IN" altLang="en-US" sz="2800" b="1">
                <a:solidFill>
                  <a:srgbClr val="000000"/>
                </a:solidFill>
              </a:rPr>
              <a:t>Tighter analysis: </a:t>
            </a:r>
            <a:r>
              <a:rPr lang="en-IN" altLang="en-US" sz="2800">
                <a:solidFill>
                  <a:srgbClr val="000000"/>
                </a:solidFill>
              </a:rPr>
              <a:t>Observation: Time to run MAX-HEAPIFY is linear in the height of the node it’ s run on, and most nodes have small heights. Have ≤               nodes of height h.</a:t>
            </a:r>
          </a:p>
        </p:txBody>
      </p:sp>
      <p:pic>
        <p:nvPicPr>
          <p:cNvPr id="83987" name="Picture 19">
            <a:extLst>
              <a:ext uri="{FF2B5EF4-FFF2-40B4-BE49-F238E27FC236}">
                <a16:creationId xmlns:a16="http://schemas.microsoft.com/office/drawing/2014/main" id="{AEC0D78E-A56A-4F24-A121-64B6C8989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5300663"/>
            <a:ext cx="143986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a:extLst>
              <a:ext uri="{FF2B5EF4-FFF2-40B4-BE49-F238E27FC236}">
                <a16:creationId xmlns:a16="http://schemas.microsoft.com/office/drawing/2014/main" id="{7F50E9C0-1C37-4152-8C2E-62D987AA1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96975"/>
            <a:ext cx="7704137"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1612006-7434-488E-AA4A-35AB348F83EC}"/>
              </a:ext>
            </a:extLst>
          </p:cNvPr>
          <p:cNvSpPr>
            <a:spLocks noGrp="1" noChangeArrowheads="1"/>
          </p:cNvSpPr>
          <p:nvPr>
            <p:ph type="title"/>
          </p:nvPr>
        </p:nvSpPr>
        <p:spPr>
          <a:xfrm>
            <a:off x="457200" y="579438"/>
            <a:ext cx="8229600" cy="762000"/>
          </a:xfrm>
        </p:spPr>
        <p:txBody>
          <a:bodyPr/>
          <a:lstStyle/>
          <a:p>
            <a:r>
              <a:rPr lang="en-IN" altLang="en-US" sz="4000" b="1">
                <a:solidFill>
                  <a:schemeClr val="tx1"/>
                </a:solidFill>
              </a:rPr>
              <a:t>The heapsort algorithm</a:t>
            </a:r>
            <a:endParaRPr lang="en-IN" altLang="en-US" sz="4000">
              <a:solidFill>
                <a:schemeClr val="tx1"/>
              </a:solidFill>
            </a:endParaRPr>
          </a:p>
        </p:txBody>
      </p:sp>
      <p:sp>
        <p:nvSpPr>
          <p:cNvPr id="90115" name="Rectangle 3">
            <a:extLst>
              <a:ext uri="{FF2B5EF4-FFF2-40B4-BE49-F238E27FC236}">
                <a16:creationId xmlns:a16="http://schemas.microsoft.com/office/drawing/2014/main" id="{9F57F1D4-CEE0-44E0-BB55-D487DDC40F30}"/>
              </a:ext>
            </a:extLst>
          </p:cNvPr>
          <p:cNvSpPr>
            <a:spLocks noGrp="1" noChangeArrowheads="1"/>
          </p:cNvSpPr>
          <p:nvPr>
            <p:ph type="body" idx="1"/>
          </p:nvPr>
        </p:nvSpPr>
        <p:spPr>
          <a:xfrm>
            <a:off x="457200" y="1268413"/>
            <a:ext cx="8075613" cy="4522787"/>
          </a:xfrm>
        </p:spPr>
        <p:txBody>
          <a:bodyPr/>
          <a:lstStyle/>
          <a:p>
            <a:pPr algn="just">
              <a:lnSpc>
                <a:spcPct val="80000"/>
              </a:lnSpc>
              <a:buFontTx/>
              <a:buNone/>
            </a:pPr>
            <a:r>
              <a:rPr lang="en-IN" altLang="en-US" sz="2400"/>
              <a:t>	</a:t>
            </a:r>
            <a:r>
              <a:rPr lang="en-IN" altLang="en-US" sz="2400">
                <a:solidFill>
                  <a:schemeClr val="tx1"/>
                </a:solidFill>
              </a:rPr>
              <a:t>Given an input array, the heapsort algorithm acts as follows:</a:t>
            </a:r>
          </a:p>
          <a:p>
            <a:pPr lvl="1" algn="just">
              <a:lnSpc>
                <a:spcPct val="80000"/>
              </a:lnSpc>
              <a:buFontTx/>
              <a:buNone/>
            </a:pPr>
            <a:r>
              <a:rPr lang="en-IN" altLang="en-US" sz="2300">
                <a:solidFill>
                  <a:schemeClr val="tx1"/>
                </a:solidFill>
              </a:rPr>
              <a:t>	• Builds a max-heap from the array.</a:t>
            </a:r>
          </a:p>
          <a:p>
            <a:pPr lvl="1" algn="just">
              <a:lnSpc>
                <a:spcPct val="80000"/>
              </a:lnSpc>
              <a:buFontTx/>
              <a:buNone/>
            </a:pPr>
            <a:r>
              <a:rPr lang="en-IN" altLang="en-US" sz="2300">
                <a:solidFill>
                  <a:schemeClr val="tx1"/>
                </a:solidFill>
              </a:rPr>
              <a:t>	• Starting with the root (the maximum element), the algorithm places the maximum element into the correct place in the array by swapping it with the element in the last position in the array.</a:t>
            </a:r>
          </a:p>
          <a:p>
            <a:pPr lvl="1" algn="just">
              <a:lnSpc>
                <a:spcPct val="80000"/>
              </a:lnSpc>
              <a:buFontTx/>
              <a:buNone/>
            </a:pPr>
            <a:r>
              <a:rPr lang="en-IN" altLang="en-US" sz="2300">
                <a:solidFill>
                  <a:schemeClr val="tx1"/>
                </a:solidFill>
              </a:rPr>
              <a:t>	• “Discard” this last node (knowing that it is in its correct place) by decreasing the heap size, and calling MAX-HEAPIFY on the new (possibly incorrectly-placed) root.</a:t>
            </a:r>
          </a:p>
          <a:p>
            <a:pPr lvl="1" algn="just">
              <a:lnSpc>
                <a:spcPct val="80000"/>
              </a:lnSpc>
              <a:buFontTx/>
              <a:buNone/>
            </a:pPr>
            <a:r>
              <a:rPr lang="en-IN" altLang="en-US" sz="2300">
                <a:solidFill>
                  <a:schemeClr val="tx1"/>
                </a:solidFill>
              </a:rPr>
              <a:t>	• Repeat this “discarding” process until only one node (the smallest element) remains, and therefore is in the correct place in the array.</a:t>
            </a:r>
          </a:p>
          <a:p>
            <a:pPr>
              <a:lnSpc>
                <a:spcPct val="80000"/>
              </a:lnSpc>
              <a:buFontTx/>
              <a:buNone/>
            </a:pPr>
            <a:endParaRPr lang="en-IN" altLang="en-US" sz="24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a:extLst>
              <a:ext uri="{FF2B5EF4-FFF2-40B4-BE49-F238E27FC236}">
                <a16:creationId xmlns:a16="http://schemas.microsoft.com/office/drawing/2014/main" id="{841B17BB-4E67-458E-B2E5-D60BF1563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5761038"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6BA668E-76D4-4183-9291-08DC82D6D7EF}"/>
              </a:ext>
            </a:extLst>
          </p:cNvPr>
          <p:cNvSpPr>
            <a:spLocks noGrp="1" noChangeArrowheads="1"/>
          </p:cNvSpPr>
          <p:nvPr>
            <p:ph type="title"/>
          </p:nvPr>
        </p:nvSpPr>
        <p:spPr>
          <a:xfrm>
            <a:off x="457200" y="579438"/>
            <a:ext cx="8229600" cy="617537"/>
          </a:xfrm>
        </p:spPr>
        <p:txBody>
          <a:bodyPr/>
          <a:lstStyle/>
          <a:p>
            <a:r>
              <a:rPr lang="en-IN" altLang="en-US" sz="3400" b="1" i="1">
                <a:solidFill>
                  <a:schemeClr val="tx1"/>
                </a:solidFill>
              </a:rPr>
              <a:t>Example</a:t>
            </a:r>
            <a:endParaRPr lang="en-IN" altLang="en-US" sz="3400">
              <a:solidFill>
                <a:schemeClr val="tx1"/>
              </a:solidFill>
            </a:endParaRPr>
          </a:p>
        </p:txBody>
      </p:sp>
      <p:pic>
        <p:nvPicPr>
          <p:cNvPr id="92164" name="Picture 4">
            <a:extLst>
              <a:ext uri="{FF2B5EF4-FFF2-40B4-BE49-F238E27FC236}">
                <a16:creationId xmlns:a16="http://schemas.microsoft.com/office/drawing/2014/main" id="{EE65B3AB-D631-4A30-B2A6-393825462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196975"/>
            <a:ext cx="559117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A50C174-5DD1-4504-9FA5-534E05F375C3}"/>
              </a:ext>
            </a:extLst>
          </p:cNvPr>
          <p:cNvSpPr>
            <a:spLocks noGrp="1" noChangeArrowheads="1"/>
          </p:cNvSpPr>
          <p:nvPr>
            <p:ph type="title"/>
          </p:nvPr>
        </p:nvSpPr>
        <p:spPr/>
        <p:txBody>
          <a:bodyPr/>
          <a:lstStyle/>
          <a:p>
            <a:r>
              <a:rPr lang="en-IN" altLang="en-US" b="1">
                <a:solidFill>
                  <a:srgbClr val="000000"/>
                </a:solidFill>
              </a:rPr>
              <a:t>Analysis</a:t>
            </a:r>
            <a:endParaRPr lang="en-IN" altLang="en-US">
              <a:solidFill>
                <a:srgbClr val="000000"/>
              </a:solidFill>
            </a:endParaRPr>
          </a:p>
        </p:txBody>
      </p:sp>
      <p:sp>
        <p:nvSpPr>
          <p:cNvPr id="93187" name="Rectangle 3">
            <a:extLst>
              <a:ext uri="{FF2B5EF4-FFF2-40B4-BE49-F238E27FC236}">
                <a16:creationId xmlns:a16="http://schemas.microsoft.com/office/drawing/2014/main" id="{768756C0-4237-49B3-AD8F-EA01EE03B765}"/>
              </a:ext>
            </a:extLst>
          </p:cNvPr>
          <p:cNvSpPr>
            <a:spLocks noGrp="1" noChangeArrowheads="1"/>
          </p:cNvSpPr>
          <p:nvPr>
            <p:ph type="body" idx="1"/>
          </p:nvPr>
        </p:nvSpPr>
        <p:spPr>
          <a:xfrm>
            <a:off x="457200" y="1628775"/>
            <a:ext cx="8229600" cy="4162425"/>
          </a:xfrm>
        </p:spPr>
        <p:txBody>
          <a:bodyPr/>
          <a:lstStyle/>
          <a:p>
            <a:pPr lvl="1">
              <a:lnSpc>
                <a:spcPct val="130000"/>
              </a:lnSpc>
              <a:buFontTx/>
              <a:buNone/>
            </a:pPr>
            <a:r>
              <a:rPr lang="en-IN" altLang="en-US">
                <a:solidFill>
                  <a:srgbClr val="000000"/>
                </a:solidFill>
              </a:rPr>
              <a:t>• BUILD-MAX-HEAP: O(n)</a:t>
            </a:r>
          </a:p>
          <a:p>
            <a:pPr lvl="1">
              <a:lnSpc>
                <a:spcPct val="130000"/>
              </a:lnSpc>
              <a:buFontTx/>
              <a:buNone/>
            </a:pPr>
            <a:r>
              <a:rPr lang="en-IN" altLang="en-US">
                <a:solidFill>
                  <a:srgbClr val="000000"/>
                </a:solidFill>
              </a:rPr>
              <a:t>• </a:t>
            </a:r>
            <a:r>
              <a:rPr lang="en-IN" altLang="en-US" b="1">
                <a:solidFill>
                  <a:srgbClr val="000000"/>
                </a:solidFill>
              </a:rPr>
              <a:t>for </a:t>
            </a:r>
            <a:r>
              <a:rPr lang="en-IN" altLang="en-US">
                <a:solidFill>
                  <a:srgbClr val="000000"/>
                </a:solidFill>
              </a:rPr>
              <a:t>loop: n − 1 times</a:t>
            </a:r>
          </a:p>
          <a:p>
            <a:pPr lvl="1">
              <a:lnSpc>
                <a:spcPct val="130000"/>
              </a:lnSpc>
              <a:buFontTx/>
              <a:buNone/>
            </a:pPr>
            <a:r>
              <a:rPr lang="en-IN" altLang="en-US">
                <a:solidFill>
                  <a:srgbClr val="000000"/>
                </a:solidFill>
              </a:rPr>
              <a:t>• exchange elements: O(1)</a:t>
            </a:r>
          </a:p>
          <a:p>
            <a:pPr lvl="1">
              <a:lnSpc>
                <a:spcPct val="130000"/>
              </a:lnSpc>
              <a:buFontTx/>
              <a:buNone/>
            </a:pPr>
            <a:r>
              <a:rPr lang="en-IN" altLang="en-US">
                <a:solidFill>
                  <a:srgbClr val="000000"/>
                </a:solidFill>
              </a:rPr>
              <a:t>• MAX-HEAPIFY: O(lg n)</a:t>
            </a:r>
          </a:p>
          <a:p>
            <a:pPr>
              <a:buFontTx/>
              <a:buNone/>
            </a:pPr>
            <a:endParaRPr lang="en-IN" altLang="en-US">
              <a:solidFill>
                <a:srgbClr val="000000"/>
              </a:solidFill>
            </a:endParaRPr>
          </a:p>
          <a:p>
            <a:pPr>
              <a:buFontTx/>
              <a:buNone/>
            </a:pPr>
            <a:r>
              <a:rPr lang="en-IN" altLang="en-US">
                <a:solidFill>
                  <a:srgbClr val="000000"/>
                </a:solidFill>
              </a:rPr>
              <a:t>			Total time: O(n lg n).</a:t>
            </a:r>
          </a:p>
          <a:p>
            <a:endParaRPr lang="en-IN" alt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16013" y="1773238"/>
            <a:ext cx="7489825" cy="2952750"/>
          </a:xfrm>
        </p:spPr>
        <p:txBody>
          <a:bodyPr/>
          <a:lstStyle/>
          <a:p>
            <a:pPr algn="l"/>
            <a:r>
              <a:rPr lang="en-IN" altLang="en-US"/>
              <a:t>• </a:t>
            </a:r>
            <a:r>
              <a:rPr lang="en-IN" altLang="en-US" i="1"/>
              <a:t>O(n </a:t>
            </a:r>
            <a:r>
              <a:rPr lang="en-IN" altLang="en-US"/>
              <a:t>lg </a:t>
            </a:r>
            <a:r>
              <a:rPr lang="en-IN" altLang="en-US" i="1"/>
              <a:t>n) </a:t>
            </a:r>
            <a:r>
              <a:rPr lang="en-IN" altLang="en-US"/>
              <a:t>worst case-like merge sort.</a:t>
            </a:r>
          </a:p>
          <a:p>
            <a:pPr algn="l"/>
            <a:endParaRPr lang="en-IN" altLang="en-US"/>
          </a:p>
          <a:p>
            <a:pPr algn="l"/>
            <a:r>
              <a:rPr lang="en-IN" altLang="en-US"/>
              <a:t>• Sorts in place-like insertion sort.</a:t>
            </a:r>
          </a:p>
          <a:p>
            <a:pPr algn="l"/>
            <a:endParaRPr lang="en-IN" altLang="en-US"/>
          </a:p>
          <a:p>
            <a:pPr algn="l"/>
            <a:r>
              <a:rPr lang="en-IN" altLang="en-US"/>
              <a:t>• Combines the best of both algorithms.</a:t>
            </a: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7898" name="Equation" r:id="rId3" imgW="114120" imgH="215640" progId="Equation.3">
                  <p:embed/>
                </p:oleObj>
              </mc:Choice>
              <mc:Fallback>
                <p:oleObj name="Equatio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FF90347-FC09-4241-8991-880AF8472711}"/>
              </a:ext>
            </a:extLst>
          </p:cNvPr>
          <p:cNvSpPr>
            <a:spLocks noGrp="1" noChangeArrowheads="1"/>
          </p:cNvSpPr>
          <p:nvPr>
            <p:ph type="title"/>
          </p:nvPr>
        </p:nvSpPr>
        <p:spPr>
          <a:xfrm>
            <a:off x="468313" y="692150"/>
            <a:ext cx="8229600" cy="1143000"/>
          </a:xfrm>
        </p:spPr>
        <p:txBody>
          <a:bodyPr/>
          <a:lstStyle/>
          <a:p>
            <a:r>
              <a:rPr lang="en-IN" altLang="en-US" sz="3600" b="1">
                <a:solidFill>
                  <a:srgbClr val="000000"/>
                </a:solidFill>
              </a:rPr>
              <a:t>Heap implementation of </a:t>
            </a:r>
            <a:br>
              <a:rPr lang="en-IN" altLang="en-US" sz="3600" b="1">
                <a:solidFill>
                  <a:srgbClr val="000000"/>
                </a:solidFill>
              </a:rPr>
            </a:br>
            <a:r>
              <a:rPr lang="en-IN" altLang="en-US" sz="3600" b="1">
                <a:solidFill>
                  <a:srgbClr val="000000"/>
                </a:solidFill>
              </a:rPr>
              <a:t>priority queue</a:t>
            </a:r>
            <a:endParaRPr lang="en-IN" altLang="en-US" sz="3600">
              <a:solidFill>
                <a:srgbClr val="000000"/>
              </a:solidFill>
            </a:endParaRPr>
          </a:p>
        </p:txBody>
      </p:sp>
      <p:sp>
        <p:nvSpPr>
          <p:cNvPr id="94211" name="Rectangle 3">
            <a:extLst>
              <a:ext uri="{FF2B5EF4-FFF2-40B4-BE49-F238E27FC236}">
                <a16:creationId xmlns:a16="http://schemas.microsoft.com/office/drawing/2014/main" id="{4564B837-AC7B-4ED7-8A5E-7B122B34C40B}"/>
              </a:ext>
            </a:extLst>
          </p:cNvPr>
          <p:cNvSpPr>
            <a:spLocks noGrp="1" noChangeArrowheads="1"/>
          </p:cNvSpPr>
          <p:nvPr>
            <p:ph type="body" idx="1"/>
          </p:nvPr>
        </p:nvSpPr>
        <p:spPr>
          <a:xfrm>
            <a:off x="755650" y="1916113"/>
            <a:ext cx="7704138" cy="3886200"/>
          </a:xfrm>
        </p:spPr>
        <p:txBody>
          <a:bodyPr/>
          <a:lstStyle/>
          <a:p>
            <a:r>
              <a:rPr lang="en-IN" altLang="en-US">
                <a:solidFill>
                  <a:srgbClr val="000000"/>
                </a:solidFill>
              </a:rPr>
              <a:t>Heaps efficiently implement priority queues. These notes will deal with max priority queues implemented with max-heaps. Min-priority queues are implemented with min-heaps similarly.</a:t>
            </a:r>
          </a:p>
          <a:p>
            <a:r>
              <a:rPr lang="en-IN" altLang="en-US">
                <a:solidFill>
                  <a:srgbClr val="000000"/>
                </a:solidFill>
              </a:rPr>
              <a:t>A heap gives a good compromise between fast insertion but slow extraction and vice versa. Both operations take O(lg n)</a:t>
            </a:r>
            <a:r>
              <a:rPr lang="en-IN" altLang="en-US" i="1">
                <a:solidFill>
                  <a:srgbClr val="000000"/>
                </a:solidFill>
              </a:rPr>
              <a:t> </a:t>
            </a:r>
            <a:r>
              <a:rPr lang="en-IN" altLang="en-US">
                <a:solidFill>
                  <a:srgbClr val="000000"/>
                </a:solidFill>
              </a:rPr>
              <a:t>time.</a:t>
            </a:r>
          </a:p>
          <a:p>
            <a:pPr>
              <a:buFontTx/>
              <a:buNone/>
            </a:pP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3A6F95D-8691-491B-AB90-2B85418495CD}"/>
              </a:ext>
            </a:extLst>
          </p:cNvPr>
          <p:cNvSpPr>
            <a:spLocks noGrp="1" noChangeArrowheads="1"/>
          </p:cNvSpPr>
          <p:nvPr>
            <p:ph type="title"/>
          </p:nvPr>
        </p:nvSpPr>
        <p:spPr>
          <a:xfrm>
            <a:off x="457200" y="579438"/>
            <a:ext cx="8229600" cy="762000"/>
          </a:xfrm>
        </p:spPr>
        <p:txBody>
          <a:bodyPr/>
          <a:lstStyle/>
          <a:p>
            <a:r>
              <a:rPr lang="en-IN" altLang="en-US" b="1">
                <a:solidFill>
                  <a:srgbClr val="000000"/>
                </a:solidFill>
              </a:rPr>
              <a:t>Priority queue</a:t>
            </a:r>
            <a:endParaRPr lang="en-IN" altLang="en-US">
              <a:solidFill>
                <a:srgbClr val="000000"/>
              </a:solidFill>
            </a:endParaRPr>
          </a:p>
        </p:txBody>
      </p:sp>
      <p:sp>
        <p:nvSpPr>
          <p:cNvPr id="95235" name="Rectangle 3">
            <a:extLst>
              <a:ext uri="{FF2B5EF4-FFF2-40B4-BE49-F238E27FC236}">
                <a16:creationId xmlns:a16="http://schemas.microsoft.com/office/drawing/2014/main" id="{F75B9F90-3C46-4D50-B568-508E4CE40461}"/>
              </a:ext>
            </a:extLst>
          </p:cNvPr>
          <p:cNvSpPr>
            <a:spLocks noGrp="1" noChangeArrowheads="1"/>
          </p:cNvSpPr>
          <p:nvPr>
            <p:ph type="body" idx="1"/>
          </p:nvPr>
        </p:nvSpPr>
        <p:spPr>
          <a:xfrm>
            <a:off x="755650" y="1268413"/>
            <a:ext cx="7715250" cy="5589587"/>
          </a:xfrm>
        </p:spPr>
        <p:txBody>
          <a:bodyPr/>
          <a:lstStyle/>
          <a:p>
            <a:pPr>
              <a:lnSpc>
                <a:spcPct val="120000"/>
              </a:lnSpc>
            </a:pPr>
            <a:r>
              <a:rPr lang="en-IN" altLang="en-US" sz="2100">
                <a:solidFill>
                  <a:srgbClr val="000000"/>
                </a:solidFill>
              </a:rPr>
              <a:t>Maintains a dynamic set S of elements.</a:t>
            </a:r>
          </a:p>
          <a:p>
            <a:pPr>
              <a:lnSpc>
                <a:spcPct val="120000"/>
              </a:lnSpc>
              <a:buFontTx/>
              <a:buNone/>
            </a:pPr>
            <a:r>
              <a:rPr lang="en-IN" altLang="en-US" sz="2100">
                <a:solidFill>
                  <a:srgbClr val="000000"/>
                </a:solidFill>
              </a:rPr>
              <a:t>• 	Each set element has a </a:t>
            </a:r>
            <a:r>
              <a:rPr lang="en-IN" altLang="en-US" sz="2100" b="1">
                <a:solidFill>
                  <a:srgbClr val="000000"/>
                </a:solidFill>
              </a:rPr>
              <a:t>key</a:t>
            </a:r>
            <a:r>
              <a:rPr lang="en-IN" altLang="en-US" sz="2100">
                <a:solidFill>
                  <a:srgbClr val="000000"/>
                </a:solidFill>
              </a:rPr>
              <a:t>-an associated value.</a:t>
            </a:r>
          </a:p>
          <a:p>
            <a:pPr>
              <a:lnSpc>
                <a:spcPct val="120000"/>
              </a:lnSpc>
              <a:buFontTx/>
              <a:buNone/>
            </a:pPr>
            <a:r>
              <a:rPr lang="en-IN" altLang="en-US" sz="2100">
                <a:solidFill>
                  <a:srgbClr val="000000"/>
                </a:solidFill>
              </a:rPr>
              <a:t>• 	Max-priority queue supports dynamic-set operations:</a:t>
            </a:r>
          </a:p>
          <a:p>
            <a:pPr>
              <a:lnSpc>
                <a:spcPct val="120000"/>
              </a:lnSpc>
              <a:buFontTx/>
              <a:buNone/>
            </a:pPr>
            <a:r>
              <a:rPr lang="en-IN" altLang="en-US" sz="2100">
                <a:solidFill>
                  <a:srgbClr val="000000"/>
                </a:solidFill>
              </a:rPr>
              <a:t>	• 	INSERT(S, x): inserts element x into set S.</a:t>
            </a:r>
          </a:p>
          <a:p>
            <a:pPr>
              <a:lnSpc>
                <a:spcPct val="120000"/>
              </a:lnSpc>
              <a:buFontTx/>
              <a:buNone/>
            </a:pPr>
            <a:r>
              <a:rPr lang="en-IN" altLang="en-US" sz="2100">
                <a:solidFill>
                  <a:srgbClr val="000000"/>
                </a:solidFill>
              </a:rPr>
              <a:t>	• 	MAXIMUM(S): returns element of S with largest key.</a:t>
            </a:r>
          </a:p>
          <a:p>
            <a:pPr>
              <a:lnSpc>
                <a:spcPct val="120000"/>
              </a:lnSpc>
              <a:buFontTx/>
              <a:buNone/>
            </a:pPr>
            <a:r>
              <a:rPr lang="en-IN" altLang="en-US" sz="2100">
                <a:solidFill>
                  <a:srgbClr val="000000"/>
                </a:solidFill>
              </a:rPr>
              <a:t>	• 	EXTRACT-MAX(S): removes and returns element of S 	with largest key.</a:t>
            </a:r>
          </a:p>
          <a:p>
            <a:pPr>
              <a:lnSpc>
                <a:spcPct val="120000"/>
              </a:lnSpc>
              <a:buFontTx/>
              <a:buNone/>
            </a:pPr>
            <a:r>
              <a:rPr lang="en-IN" altLang="en-US" sz="2100">
                <a:solidFill>
                  <a:srgbClr val="000000"/>
                </a:solidFill>
              </a:rPr>
              <a:t>	• 	INCREASE-KEY(S, x, k): increases value of element x’s 	key to k. Assume k ≥ x’s current key value.</a:t>
            </a:r>
          </a:p>
          <a:p>
            <a:pPr>
              <a:lnSpc>
                <a:spcPct val="120000"/>
              </a:lnSpc>
              <a:buFontTx/>
              <a:buNone/>
            </a:pPr>
            <a:r>
              <a:rPr lang="en-IN" altLang="en-US" sz="2100">
                <a:solidFill>
                  <a:srgbClr val="000000"/>
                </a:solidFill>
              </a:rPr>
              <a:t>• 	Example max-priority queue application: schedule jobs on shared computer.</a:t>
            </a:r>
          </a:p>
          <a:p>
            <a:pPr>
              <a:lnSpc>
                <a:spcPct val="90000"/>
              </a:lnSpc>
              <a:buFontTx/>
              <a:buNone/>
            </a:pPr>
            <a:endParaRPr lang="en-IN" altLang="en-US" sz="2100">
              <a:solidFill>
                <a:srgbClr val="000000"/>
              </a:solidFill>
            </a:endParaRPr>
          </a:p>
          <a:p>
            <a:pPr>
              <a:lnSpc>
                <a:spcPct val="90000"/>
              </a:lnSpc>
              <a:buFontTx/>
              <a:buNone/>
            </a:pPr>
            <a:r>
              <a:rPr lang="en-US" altLang="en-US" sz="2100">
                <a:solidFill>
                  <a:srgbClr val="000000"/>
                </a:solidFill>
              </a:rPr>
              <a:t>	</a:t>
            </a:r>
            <a:endParaRPr lang="en-IN" altLang="en-US" sz="2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3C6644E8-024D-43D7-88DA-7B1C49B9E7FF}"/>
              </a:ext>
            </a:extLst>
          </p:cNvPr>
          <p:cNvSpPr>
            <a:spLocks noGrp="1" noChangeArrowheads="1"/>
          </p:cNvSpPr>
          <p:nvPr>
            <p:ph type="body" idx="1"/>
          </p:nvPr>
        </p:nvSpPr>
        <p:spPr>
          <a:xfrm>
            <a:off x="457200" y="836613"/>
            <a:ext cx="8229600" cy="4954587"/>
          </a:xfrm>
        </p:spPr>
        <p:txBody>
          <a:bodyPr/>
          <a:lstStyle/>
          <a:p>
            <a:pPr>
              <a:buFontTx/>
              <a:buNone/>
            </a:pPr>
            <a:r>
              <a:rPr lang="en-IN" altLang="en-US">
                <a:solidFill>
                  <a:srgbClr val="000000"/>
                </a:solidFill>
              </a:rPr>
              <a:t>	• </a:t>
            </a:r>
            <a:r>
              <a:rPr lang="en-IN" altLang="en-US" sz="2500">
                <a:solidFill>
                  <a:srgbClr val="000000"/>
                </a:solidFill>
              </a:rPr>
              <a:t>Min-priority queue supports similar operations:</a:t>
            </a:r>
          </a:p>
          <a:p>
            <a:pPr>
              <a:buFontTx/>
              <a:buNone/>
            </a:pPr>
            <a:r>
              <a:rPr lang="en-IN" altLang="en-US" sz="2500">
                <a:solidFill>
                  <a:srgbClr val="000000"/>
                </a:solidFill>
              </a:rPr>
              <a:t>		• INSERT(S, x): inserts element x into set S.</a:t>
            </a:r>
          </a:p>
          <a:p>
            <a:pPr>
              <a:buFontTx/>
              <a:buNone/>
            </a:pPr>
            <a:r>
              <a:rPr lang="en-IN" altLang="en-US" sz="2500">
                <a:solidFill>
                  <a:srgbClr val="000000"/>
                </a:solidFill>
              </a:rPr>
              <a:t>		• MINIMUM(S): returns element of S with 		  smallest key.</a:t>
            </a:r>
          </a:p>
          <a:p>
            <a:pPr>
              <a:buFontTx/>
              <a:buNone/>
            </a:pPr>
            <a:r>
              <a:rPr lang="en-IN" altLang="en-US" sz="2500">
                <a:solidFill>
                  <a:srgbClr val="000000"/>
                </a:solidFill>
              </a:rPr>
              <a:t>		• EXTRACT-MIN(S): removes and returns 		  element of S with smallest key.</a:t>
            </a:r>
          </a:p>
          <a:p>
            <a:pPr>
              <a:buFontTx/>
              <a:buNone/>
            </a:pPr>
            <a:r>
              <a:rPr lang="en-IN" altLang="en-US" sz="2500">
                <a:solidFill>
                  <a:srgbClr val="000000"/>
                </a:solidFill>
              </a:rPr>
              <a:t>		• DECREASE-KEY(S, x, k): decreases value of      	   element x’s key to k. Assume k ≤ x’s current 	   key value.</a:t>
            </a:r>
          </a:p>
          <a:p>
            <a:pPr>
              <a:buFontTx/>
              <a:buNone/>
            </a:pPr>
            <a:r>
              <a:rPr lang="en-IN" altLang="en-US" sz="2500">
                <a:solidFill>
                  <a:srgbClr val="000000"/>
                </a:solidFill>
              </a:rPr>
              <a:t>	• Example min-priority queue application:</a:t>
            </a:r>
          </a:p>
          <a:p>
            <a:pPr>
              <a:buFontTx/>
              <a:buNone/>
            </a:pPr>
            <a:r>
              <a:rPr lang="en-IN" altLang="en-US" sz="2500">
                <a:solidFill>
                  <a:srgbClr val="000000"/>
                </a:solidFill>
              </a:rPr>
              <a:t>	   event - driven simulator.</a:t>
            </a:r>
          </a:p>
          <a:p>
            <a:pPr>
              <a:buFontTx/>
              <a:buNone/>
            </a:pPr>
            <a:endParaRPr lang="en-IN" altLang="en-US" sz="25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A930B9B9-2C8D-4DCA-8EFB-EB9F442E62A1}"/>
              </a:ext>
            </a:extLst>
          </p:cNvPr>
          <p:cNvSpPr>
            <a:spLocks noGrp="1" noChangeArrowheads="1"/>
          </p:cNvSpPr>
          <p:nvPr>
            <p:ph type="body" idx="1"/>
          </p:nvPr>
        </p:nvSpPr>
        <p:spPr>
          <a:xfrm>
            <a:off x="539750" y="908050"/>
            <a:ext cx="8229600" cy="4090988"/>
          </a:xfrm>
        </p:spPr>
        <p:txBody>
          <a:bodyPr/>
          <a:lstStyle/>
          <a:p>
            <a:pPr>
              <a:lnSpc>
                <a:spcPct val="90000"/>
              </a:lnSpc>
              <a:buFontTx/>
              <a:buNone/>
            </a:pPr>
            <a:r>
              <a:rPr lang="en-IN" altLang="en-US" b="1">
                <a:solidFill>
                  <a:srgbClr val="000000"/>
                </a:solidFill>
              </a:rPr>
              <a:t>	Finding the maximum element</a:t>
            </a:r>
          </a:p>
          <a:p>
            <a:pPr>
              <a:lnSpc>
                <a:spcPct val="90000"/>
              </a:lnSpc>
              <a:buFontTx/>
              <a:buNone/>
            </a:pPr>
            <a:endParaRPr lang="en-US" altLang="en-US" b="1">
              <a:solidFill>
                <a:srgbClr val="000000"/>
              </a:solidFill>
            </a:endParaRPr>
          </a:p>
          <a:p>
            <a:pPr>
              <a:lnSpc>
                <a:spcPct val="90000"/>
              </a:lnSpc>
              <a:buFontTx/>
              <a:buNone/>
            </a:pPr>
            <a:endParaRPr lang="en-IN" altLang="en-US" b="1">
              <a:solidFill>
                <a:srgbClr val="000000"/>
              </a:solidFill>
            </a:endParaRPr>
          </a:p>
          <a:p>
            <a:pPr>
              <a:lnSpc>
                <a:spcPct val="90000"/>
              </a:lnSpc>
              <a:buFontTx/>
              <a:buNone/>
            </a:pPr>
            <a:r>
              <a:rPr lang="en-IN" altLang="en-US">
                <a:solidFill>
                  <a:srgbClr val="000000"/>
                </a:solidFill>
              </a:rPr>
              <a:t>	Getting the maximum element is easy: it’s the root.</a:t>
            </a:r>
          </a:p>
          <a:p>
            <a:pPr>
              <a:lnSpc>
                <a:spcPct val="90000"/>
              </a:lnSpc>
              <a:buFontTx/>
              <a:buNone/>
            </a:pPr>
            <a:r>
              <a:rPr lang="en-IN" altLang="en-US">
                <a:solidFill>
                  <a:srgbClr val="000000"/>
                </a:solidFill>
              </a:rPr>
              <a:t>		HEAP-MAXIMUM</a:t>
            </a:r>
            <a:r>
              <a:rPr lang="en-IN" altLang="en-US" i="1">
                <a:solidFill>
                  <a:srgbClr val="000000"/>
                </a:solidFill>
              </a:rPr>
              <a:t>(A)</a:t>
            </a:r>
          </a:p>
          <a:p>
            <a:pPr>
              <a:lnSpc>
                <a:spcPct val="90000"/>
              </a:lnSpc>
              <a:buFontTx/>
              <a:buNone/>
            </a:pPr>
            <a:r>
              <a:rPr lang="en-IN" altLang="en-US" b="1">
                <a:solidFill>
                  <a:srgbClr val="000000"/>
                </a:solidFill>
              </a:rPr>
              <a:t>			return </a:t>
            </a:r>
            <a:r>
              <a:rPr lang="en-IN" altLang="en-US" i="1">
                <a:solidFill>
                  <a:srgbClr val="000000"/>
                </a:solidFill>
              </a:rPr>
              <a:t>A</a:t>
            </a:r>
            <a:r>
              <a:rPr lang="en-IN" altLang="en-US">
                <a:solidFill>
                  <a:srgbClr val="000000"/>
                </a:solidFill>
              </a:rPr>
              <a:t>[1]</a:t>
            </a:r>
          </a:p>
          <a:p>
            <a:pPr>
              <a:lnSpc>
                <a:spcPct val="90000"/>
              </a:lnSpc>
              <a:buFontTx/>
              <a:buNone/>
            </a:pPr>
            <a:r>
              <a:rPr lang="en-IN" altLang="en-US" b="1" i="1">
                <a:solidFill>
                  <a:srgbClr val="000000"/>
                </a:solidFill>
              </a:rPr>
              <a:t>	Time: </a:t>
            </a:r>
            <a:r>
              <a:rPr lang="en-IN" altLang="en-US" i="1">
                <a:solidFill>
                  <a:srgbClr val="000000"/>
                </a:solidFill>
              </a:rPr>
              <a:t>(</a:t>
            </a:r>
            <a:r>
              <a:rPr lang="en-IN" altLang="en-US">
                <a:solidFill>
                  <a:srgbClr val="000000"/>
                </a:solidFill>
              </a:rPr>
              <a:t>1</a:t>
            </a:r>
            <a:r>
              <a:rPr lang="en-IN" altLang="en-US" i="1">
                <a:solidFill>
                  <a:srgbClr val="000000"/>
                </a:solidFill>
              </a:rPr>
              <a:t>)</a:t>
            </a:r>
            <a:r>
              <a:rPr lang="en-IN" altLang="en-US">
                <a:solidFill>
                  <a:srgbClr val="000000"/>
                </a:solidFill>
              </a:rPr>
              <a:t>.</a:t>
            </a:r>
          </a:p>
          <a:p>
            <a:pPr>
              <a:lnSpc>
                <a:spcPct val="90000"/>
              </a:lnSpc>
              <a:buFontTx/>
              <a:buNone/>
            </a:pPr>
            <a:endParaRPr lang="en-IN" altLang="en-US">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B3EEF669-B8E3-4664-A671-8F12D38E4D40}"/>
              </a:ext>
            </a:extLst>
          </p:cNvPr>
          <p:cNvSpPr>
            <a:spLocks noGrp="1" noChangeArrowheads="1"/>
          </p:cNvSpPr>
          <p:nvPr>
            <p:ph type="body" idx="1"/>
          </p:nvPr>
        </p:nvSpPr>
        <p:spPr>
          <a:xfrm>
            <a:off x="827088" y="620713"/>
            <a:ext cx="7859712" cy="5170487"/>
          </a:xfrm>
        </p:spPr>
        <p:txBody>
          <a:bodyPr/>
          <a:lstStyle/>
          <a:p>
            <a:pPr>
              <a:lnSpc>
                <a:spcPct val="90000"/>
              </a:lnSpc>
              <a:buFontTx/>
              <a:buNone/>
            </a:pPr>
            <a:r>
              <a:rPr lang="en-IN" altLang="en-US" sz="2100" b="1">
                <a:solidFill>
                  <a:srgbClr val="000000"/>
                </a:solidFill>
              </a:rPr>
              <a:t>Extracting max element</a:t>
            </a:r>
          </a:p>
          <a:p>
            <a:pPr>
              <a:lnSpc>
                <a:spcPct val="90000"/>
              </a:lnSpc>
              <a:buFontTx/>
              <a:buNone/>
            </a:pPr>
            <a:r>
              <a:rPr lang="en-IN" altLang="en-US" sz="2100">
                <a:solidFill>
                  <a:srgbClr val="000000"/>
                </a:solidFill>
              </a:rPr>
              <a:t>Given the array </a:t>
            </a:r>
            <a:r>
              <a:rPr lang="en-IN" altLang="en-US" sz="2100" i="1">
                <a:solidFill>
                  <a:srgbClr val="000000"/>
                </a:solidFill>
              </a:rPr>
              <a:t>A</a:t>
            </a:r>
            <a:r>
              <a:rPr lang="en-IN" altLang="en-US" sz="2100">
                <a:solidFill>
                  <a:srgbClr val="000000"/>
                </a:solidFill>
              </a:rPr>
              <a:t>:</a:t>
            </a:r>
          </a:p>
          <a:p>
            <a:pPr>
              <a:lnSpc>
                <a:spcPct val="90000"/>
              </a:lnSpc>
              <a:buFontTx/>
              <a:buNone/>
            </a:pPr>
            <a:r>
              <a:rPr lang="en-IN" altLang="en-US" sz="2100">
                <a:solidFill>
                  <a:srgbClr val="000000"/>
                </a:solidFill>
              </a:rPr>
              <a:t>• Make sure heap is not empty.</a:t>
            </a:r>
          </a:p>
          <a:p>
            <a:pPr>
              <a:lnSpc>
                <a:spcPct val="90000"/>
              </a:lnSpc>
              <a:buFontTx/>
              <a:buNone/>
            </a:pPr>
            <a:r>
              <a:rPr lang="en-IN" altLang="en-US" sz="2100">
                <a:solidFill>
                  <a:srgbClr val="000000"/>
                </a:solidFill>
              </a:rPr>
              <a:t>• Make a copy of the maximum element (the root).</a:t>
            </a:r>
          </a:p>
          <a:p>
            <a:pPr>
              <a:lnSpc>
                <a:spcPct val="90000"/>
              </a:lnSpc>
              <a:buFontTx/>
              <a:buNone/>
            </a:pPr>
            <a:r>
              <a:rPr lang="en-IN" altLang="en-US" sz="2100">
                <a:solidFill>
                  <a:srgbClr val="000000"/>
                </a:solidFill>
              </a:rPr>
              <a:t>• Make the last node in the tree the new root.</a:t>
            </a:r>
          </a:p>
          <a:p>
            <a:pPr>
              <a:lnSpc>
                <a:spcPct val="90000"/>
              </a:lnSpc>
              <a:buFontTx/>
              <a:buNone/>
            </a:pPr>
            <a:r>
              <a:rPr lang="en-IN" altLang="en-US" sz="2100">
                <a:solidFill>
                  <a:srgbClr val="000000"/>
                </a:solidFill>
              </a:rPr>
              <a:t>• Re-heapify the heap, with one fewer node.</a:t>
            </a:r>
          </a:p>
          <a:p>
            <a:pPr>
              <a:lnSpc>
                <a:spcPct val="90000"/>
              </a:lnSpc>
              <a:buFontTx/>
              <a:buNone/>
            </a:pPr>
            <a:r>
              <a:rPr lang="en-IN" altLang="en-US" sz="2100">
                <a:solidFill>
                  <a:srgbClr val="000000"/>
                </a:solidFill>
              </a:rPr>
              <a:t>• Return the copy of the maximum element.</a:t>
            </a:r>
          </a:p>
          <a:p>
            <a:pPr>
              <a:lnSpc>
                <a:spcPct val="90000"/>
              </a:lnSpc>
              <a:buFontTx/>
              <a:buNone/>
            </a:pPr>
            <a:r>
              <a:rPr lang="en-IN" altLang="en-US" sz="2100">
                <a:solidFill>
                  <a:srgbClr val="000000"/>
                </a:solidFill>
              </a:rPr>
              <a:t>	HEAP-EXTRACT-MAX</a:t>
            </a:r>
            <a:r>
              <a:rPr lang="en-IN" altLang="en-US" sz="2100" i="1">
                <a:solidFill>
                  <a:srgbClr val="000000"/>
                </a:solidFill>
              </a:rPr>
              <a:t>(A, n)</a:t>
            </a:r>
          </a:p>
          <a:p>
            <a:pPr>
              <a:lnSpc>
                <a:spcPct val="90000"/>
              </a:lnSpc>
              <a:buFontTx/>
              <a:buNone/>
            </a:pPr>
            <a:r>
              <a:rPr lang="en-IN" altLang="en-US" sz="2100" b="1">
                <a:solidFill>
                  <a:srgbClr val="000000"/>
                </a:solidFill>
              </a:rPr>
              <a:t>		if </a:t>
            </a:r>
            <a:r>
              <a:rPr lang="en-IN" altLang="en-US" sz="2100" i="1">
                <a:solidFill>
                  <a:srgbClr val="000000"/>
                </a:solidFill>
              </a:rPr>
              <a:t>n &lt; </a:t>
            </a:r>
            <a:r>
              <a:rPr lang="en-IN" altLang="en-US" sz="2100">
                <a:solidFill>
                  <a:srgbClr val="000000"/>
                </a:solidFill>
              </a:rPr>
              <a:t>1</a:t>
            </a:r>
          </a:p>
          <a:p>
            <a:pPr>
              <a:lnSpc>
                <a:spcPct val="90000"/>
              </a:lnSpc>
              <a:buFontTx/>
              <a:buNone/>
            </a:pPr>
            <a:r>
              <a:rPr lang="en-IN" altLang="en-US" sz="2100" b="1">
                <a:solidFill>
                  <a:srgbClr val="000000"/>
                </a:solidFill>
              </a:rPr>
              <a:t>		then error </a:t>
            </a:r>
            <a:r>
              <a:rPr lang="en-IN" altLang="en-US" sz="2100">
                <a:solidFill>
                  <a:srgbClr val="000000"/>
                </a:solidFill>
              </a:rPr>
              <a:t>.heap underflow.</a:t>
            </a:r>
          </a:p>
          <a:p>
            <a:pPr>
              <a:lnSpc>
                <a:spcPct val="90000"/>
              </a:lnSpc>
              <a:buFontTx/>
              <a:buNone/>
            </a:pPr>
            <a:r>
              <a:rPr lang="en-IN" altLang="en-US" sz="2100" i="1">
                <a:solidFill>
                  <a:srgbClr val="000000"/>
                </a:solidFill>
              </a:rPr>
              <a:t>		max </a:t>
            </a:r>
            <a:r>
              <a:rPr lang="en-IN" altLang="en-US" sz="2100">
                <a:solidFill>
                  <a:srgbClr val="000000"/>
                </a:solidFill>
              </a:rPr>
              <a:t>← </a:t>
            </a:r>
            <a:r>
              <a:rPr lang="en-IN" altLang="en-US" sz="2100" i="1">
                <a:solidFill>
                  <a:srgbClr val="000000"/>
                </a:solidFill>
              </a:rPr>
              <a:t>A</a:t>
            </a:r>
            <a:r>
              <a:rPr lang="en-IN" altLang="en-US" sz="2100">
                <a:solidFill>
                  <a:srgbClr val="000000"/>
                </a:solidFill>
              </a:rPr>
              <a:t>[1]</a:t>
            </a:r>
          </a:p>
          <a:p>
            <a:pPr>
              <a:lnSpc>
                <a:spcPct val="90000"/>
              </a:lnSpc>
              <a:buFontTx/>
              <a:buNone/>
            </a:pPr>
            <a:r>
              <a:rPr lang="en-IN" altLang="en-US" sz="2100" i="1">
                <a:solidFill>
                  <a:srgbClr val="000000"/>
                </a:solidFill>
              </a:rPr>
              <a:t>		A</a:t>
            </a:r>
            <a:r>
              <a:rPr lang="en-IN" altLang="en-US" sz="2100">
                <a:solidFill>
                  <a:srgbClr val="000000"/>
                </a:solidFill>
              </a:rPr>
              <a:t>[1] ← </a:t>
            </a:r>
            <a:r>
              <a:rPr lang="en-IN" altLang="en-US" sz="2100" i="1">
                <a:solidFill>
                  <a:srgbClr val="000000"/>
                </a:solidFill>
              </a:rPr>
              <a:t>A</a:t>
            </a:r>
            <a:r>
              <a:rPr lang="en-IN" altLang="en-US" sz="2100">
                <a:solidFill>
                  <a:srgbClr val="000000"/>
                </a:solidFill>
              </a:rPr>
              <a:t>[</a:t>
            </a:r>
            <a:r>
              <a:rPr lang="en-IN" altLang="en-US" sz="2100" i="1">
                <a:solidFill>
                  <a:srgbClr val="000000"/>
                </a:solidFill>
              </a:rPr>
              <a:t>n</a:t>
            </a:r>
            <a:r>
              <a:rPr lang="en-IN" altLang="en-US" sz="2100">
                <a:solidFill>
                  <a:srgbClr val="000000"/>
                </a:solidFill>
              </a:rPr>
              <a:t>]</a:t>
            </a:r>
          </a:p>
          <a:p>
            <a:pPr>
              <a:lnSpc>
                <a:spcPct val="90000"/>
              </a:lnSpc>
              <a:buFontTx/>
              <a:buNone/>
            </a:pPr>
            <a:r>
              <a:rPr lang="en-IN" altLang="en-US" sz="2100">
                <a:solidFill>
                  <a:srgbClr val="000000"/>
                </a:solidFill>
              </a:rPr>
              <a:t>		MAX-HEAPIFY</a:t>
            </a:r>
            <a:r>
              <a:rPr lang="en-IN" altLang="en-US" sz="2100" i="1">
                <a:solidFill>
                  <a:srgbClr val="000000"/>
                </a:solidFill>
              </a:rPr>
              <a:t>(A, </a:t>
            </a:r>
            <a:r>
              <a:rPr lang="en-IN" altLang="en-US" sz="2100">
                <a:solidFill>
                  <a:srgbClr val="000000"/>
                </a:solidFill>
              </a:rPr>
              <a:t>1</a:t>
            </a:r>
            <a:r>
              <a:rPr lang="en-IN" altLang="en-US" sz="2100" i="1">
                <a:solidFill>
                  <a:srgbClr val="000000"/>
                </a:solidFill>
              </a:rPr>
              <a:t>, n </a:t>
            </a:r>
            <a:r>
              <a:rPr lang="en-IN" altLang="en-US" sz="2100">
                <a:solidFill>
                  <a:srgbClr val="000000"/>
                </a:solidFill>
              </a:rPr>
              <a:t>− 1</a:t>
            </a:r>
            <a:r>
              <a:rPr lang="en-IN" altLang="en-US" sz="2100" i="1">
                <a:solidFill>
                  <a:srgbClr val="000000"/>
                </a:solidFill>
              </a:rPr>
              <a:t>)  </a:t>
            </a:r>
            <a:r>
              <a:rPr lang="en-IN" altLang="en-US" sz="2100">
                <a:solidFill>
                  <a:srgbClr val="000000"/>
                </a:solidFill>
              </a:rPr>
              <a:t>remakes heap</a:t>
            </a:r>
          </a:p>
          <a:p>
            <a:pPr>
              <a:lnSpc>
                <a:spcPct val="90000"/>
              </a:lnSpc>
              <a:buFontTx/>
              <a:buNone/>
            </a:pPr>
            <a:r>
              <a:rPr lang="en-IN" altLang="en-US" sz="2100" b="1">
                <a:solidFill>
                  <a:srgbClr val="000000"/>
                </a:solidFill>
              </a:rPr>
              <a:t>	return </a:t>
            </a:r>
            <a:r>
              <a:rPr lang="en-IN" altLang="en-US" sz="2100" i="1">
                <a:solidFill>
                  <a:srgbClr val="000000"/>
                </a:solidFill>
              </a:rPr>
              <a:t>max</a:t>
            </a:r>
            <a:endParaRPr lang="en-IN" altLang="en-US" sz="2100">
              <a:solidFill>
                <a:srgbClr val="000000"/>
              </a:solidFill>
            </a:endParaRPr>
          </a:p>
          <a:p>
            <a:pPr>
              <a:lnSpc>
                <a:spcPct val="90000"/>
              </a:lnSpc>
              <a:buFontTx/>
              <a:buNone/>
            </a:pPr>
            <a:endParaRPr lang="en-IN" altLang="en-US" sz="21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WordArt 4">
            <a:extLst>
              <a:ext uri="{FF2B5EF4-FFF2-40B4-BE49-F238E27FC236}">
                <a16:creationId xmlns:a16="http://schemas.microsoft.com/office/drawing/2014/main" id="{76B23103-CAA0-4DD9-878B-2576CE1C4C37}"/>
              </a:ext>
            </a:extLst>
          </p:cNvPr>
          <p:cNvSpPr>
            <a:spLocks noChangeArrowheads="1" noChangeShapeType="1" noTextEdit="1"/>
          </p:cNvSpPr>
          <p:nvPr/>
        </p:nvSpPr>
        <p:spPr bwMode="auto">
          <a:xfrm>
            <a:off x="1331913" y="1341438"/>
            <a:ext cx="6264275" cy="3240087"/>
          </a:xfrm>
          <a:prstGeom prst="rect">
            <a:avLst/>
          </a:prstGeom>
          <a:extLst>
            <a:ext uri="{AF507438-7753-43E0-B8FC-AC1667EBCBE1}">
              <a14:hiddenEffects xmlns:a14="http://schemas.microsoft.com/office/drawing/2010/main">
                <a:effectLst/>
              </a14:hiddenEffects>
            </a:ext>
          </a:extLst>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68313" y="908050"/>
            <a:ext cx="8229600" cy="719138"/>
          </a:xfrm>
        </p:spPr>
        <p:txBody>
          <a:bodyPr/>
          <a:lstStyle/>
          <a:p>
            <a:r>
              <a:rPr lang="en-IN" altLang="en-US" sz="3400" b="1">
                <a:solidFill>
                  <a:schemeClr val="tx1"/>
                </a:solidFill>
              </a:rPr>
              <a:t>Heap data structure</a:t>
            </a:r>
            <a:br>
              <a:rPr lang="en-IN" altLang="en-US" sz="3400">
                <a:solidFill>
                  <a:schemeClr val="tx1"/>
                </a:solidFill>
              </a:rPr>
            </a:br>
            <a:endParaRPr lang="en-IN" altLang="en-US" sz="3400">
              <a:solidFill>
                <a:schemeClr val="tx1"/>
              </a:solidFill>
            </a:endParaRPr>
          </a:p>
        </p:txBody>
      </p:sp>
      <p:pic>
        <p:nvPicPr>
          <p:cNvPr id="71684" name="Picture 4">
            <a:extLst>
              <a:ext uri="{FF2B5EF4-FFF2-40B4-BE49-F238E27FC236}">
                <a16:creationId xmlns:a16="http://schemas.microsoft.com/office/drawing/2014/main" id="{E452309B-4035-492E-9D28-C505875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7775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6B51C3A-8CDA-481C-A4EA-11D7C92DF148}"/>
              </a:ext>
            </a:extLst>
          </p:cNvPr>
          <p:cNvSpPr>
            <a:spLocks noGrp="1" noChangeArrowheads="1"/>
          </p:cNvSpPr>
          <p:nvPr>
            <p:ph type="title"/>
          </p:nvPr>
        </p:nvSpPr>
        <p:spPr/>
        <p:txBody>
          <a:bodyPr/>
          <a:lstStyle/>
          <a:p>
            <a:r>
              <a:rPr lang="en-US" altLang="en-US" sz="4000" b="1">
                <a:solidFill>
                  <a:schemeClr val="tx1"/>
                </a:solidFill>
              </a:rPr>
              <a:t>Example</a:t>
            </a:r>
            <a:endParaRPr lang="en-IN" altLang="en-US" sz="4000" b="1">
              <a:solidFill>
                <a:schemeClr val="tx1"/>
              </a:solidFill>
            </a:endParaRPr>
          </a:p>
        </p:txBody>
      </p:sp>
      <p:pic>
        <p:nvPicPr>
          <p:cNvPr id="72708" name="Picture 4">
            <a:extLst>
              <a:ext uri="{FF2B5EF4-FFF2-40B4-BE49-F238E27FC236}">
                <a16:creationId xmlns:a16="http://schemas.microsoft.com/office/drawing/2014/main" id="{914117D8-8292-4EBA-BB23-B5211D41E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41438"/>
            <a:ext cx="784860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024A603-2681-41F7-A2C0-BFFEA4515DAB}"/>
              </a:ext>
            </a:extLst>
          </p:cNvPr>
          <p:cNvSpPr>
            <a:spLocks noGrp="1" noChangeArrowheads="1"/>
          </p:cNvSpPr>
          <p:nvPr>
            <p:ph type="title"/>
          </p:nvPr>
        </p:nvSpPr>
        <p:spPr>
          <a:xfrm>
            <a:off x="539750" y="836613"/>
            <a:ext cx="8229600" cy="762000"/>
          </a:xfrm>
        </p:spPr>
        <p:txBody>
          <a:bodyPr/>
          <a:lstStyle/>
          <a:p>
            <a:r>
              <a:rPr lang="en-IN" altLang="en-US" sz="4000" b="1">
                <a:solidFill>
                  <a:schemeClr val="tx1"/>
                </a:solidFill>
              </a:rPr>
              <a:t>Heap property</a:t>
            </a:r>
            <a:br>
              <a:rPr lang="en-IN" altLang="en-US" sz="4000">
                <a:solidFill>
                  <a:schemeClr val="tx1"/>
                </a:solidFill>
              </a:rPr>
            </a:br>
            <a:endParaRPr lang="en-IN" altLang="en-US" sz="4000">
              <a:solidFill>
                <a:schemeClr val="tx1"/>
              </a:solidFill>
            </a:endParaRPr>
          </a:p>
        </p:txBody>
      </p:sp>
      <p:sp>
        <p:nvSpPr>
          <p:cNvPr id="73731" name="Rectangle 3">
            <a:extLst>
              <a:ext uri="{FF2B5EF4-FFF2-40B4-BE49-F238E27FC236}">
                <a16:creationId xmlns:a16="http://schemas.microsoft.com/office/drawing/2014/main" id="{74BDE9D0-3C22-4441-93C5-3196CE6D1AA3}"/>
              </a:ext>
            </a:extLst>
          </p:cNvPr>
          <p:cNvSpPr>
            <a:spLocks noGrp="1" noChangeArrowheads="1"/>
          </p:cNvSpPr>
          <p:nvPr>
            <p:ph type="body" idx="1"/>
          </p:nvPr>
        </p:nvSpPr>
        <p:spPr>
          <a:xfrm>
            <a:off x="457200" y="1905000"/>
            <a:ext cx="8229600" cy="3395663"/>
          </a:xfrm>
        </p:spPr>
        <p:txBody>
          <a:bodyPr/>
          <a:lstStyle/>
          <a:p>
            <a:r>
              <a:rPr lang="en-IN" altLang="en-US">
                <a:solidFill>
                  <a:srgbClr val="000000"/>
                </a:solidFill>
              </a:rPr>
              <a:t>For max-heaps (largest element at root), </a:t>
            </a:r>
            <a:r>
              <a:rPr lang="en-IN" altLang="en-US" b="1" i="1">
                <a:solidFill>
                  <a:srgbClr val="000000"/>
                </a:solidFill>
              </a:rPr>
              <a:t>max-heap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r>
              <a:rPr lang="en-IN" altLang="en-US">
                <a:solidFill>
                  <a:srgbClr val="000000"/>
                </a:solidFill>
              </a:rPr>
              <a:t>For min-heaps (smallest element at root), </a:t>
            </a:r>
            <a:r>
              <a:rPr lang="en-IN" altLang="en-US" b="1" i="1">
                <a:solidFill>
                  <a:srgbClr val="000000"/>
                </a:solidFill>
              </a:rPr>
              <a:t>min-heap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endParaRPr lang="en-IN" alt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0221AB8-F6CC-41FE-A49C-BB33C4159911}"/>
              </a:ext>
            </a:extLst>
          </p:cNvPr>
          <p:cNvSpPr>
            <a:spLocks noGrp="1" noChangeArrowheads="1"/>
          </p:cNvSpPr>
          <p:nvPr>
            <p:ph type="title"/>
          </p:nvPr>
        </p:nvSpPr>
        <p:spPr>
          <a:xfrm>
            <a:off x="395288" y="1268413"/>
            <a:ext cx="8229600" cy="576262"/>
          </a:xfrm>
        </p:spPr>
        <p:txBody>
          <a:bodyPr/>
          <a:lstStyle/>
          <a:p>
            <a:r>
              <a:rPr lang="en-IN" altLang="en-US" sz="4000" b="1">
                <a:solidFill>
                  <a:srgbClr val="000000"/>
                </a:solidFill>
              </a:rPr>
              <a:t>Maintaining the heap property</a:t>
            </a:r>
            <a:br>
              <a:rPr lang="en-IN" altLang="en-US" sz="4000">
                <a:solidFill>
                  <a:srgbClr val="000000"/>
                </a:solidFill>
              </a:rPr>
            </a:br>
            <a:endParaRPr lang="en-IN" altLang="en-US" sz="4000">
              <a:solidFill>
                <a:srgbClr val="000000"/>
              </a:solidFill>
            </a:endParaRPr>
          </a:p>
        </p:txBody>
      </p:sp>
      <p:pic>
        <p:nvPicPr>
          <p:cNvPr id="74756" name="Picture 4">
            <a:extLst>
              <a:ext uri="{FF2B5EF4-FFF2-40B4-BE49-F238E27FC236}">
                <a16:creationId xmlns:a16="http://schemas.microsoft.com/office/drawing/2014/main" id="{F20429F6-148A-4549-908C-4867D22D1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8621">
            <a:off x="963613" y="2268538"/>
            <a:ext cx="7488237"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a:extLst>
              <a:ext uri="{FF2B5EF4-FFF2-40B4-BE49-F238E27FC236}">
                <a16:creationId xmlns:a16="http://schemas.microsoft.com/office/drawing/2014/main" id="{E41509F0-199A-4B2E-8C6F-4B0065D7F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052513"/>
            <a:ext cx="45593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5">
            <a:extLst>
              <a:ext uri="{FF2B5EF4-FFF2-40B4-BE49-F238E27FC236}">
                <a16:creationId xmlns:a16="http://schemas.microsoft.com/office/drawing/2014/main" id="{AB0CAAA7-764D-4522-ACC4-E646A2242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755967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a:extLst>
              <a:ext uri="{FF2B5EF4-FFF2-40B4-BE49-F238E27FC236}">
                <a16:creationId xmlns:a16="http://schemas.microsoft.com/office/drawing/2014/main" id="{413A4C36-22BE-4D58-B56D-F76CFAB2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691197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813</TotalTime>
  <Words>969</Words>
  <Application>Microsoft Office PowerPoint</Application>
  <PresentationFormat>On-screen Show (4:3)</PresentationFormat>
  <Paragraphs>86</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Arial Black</vt:lpstr>
      <vt:lpstr>Tahoma</vt:lpstr>
      <vt:lpstr>10069045</vt:lpstr>
      <vt:lpstr>Equation</vt:lpstr>
      <vt:lpstr>Algorithm Analysis and Design   Divide and Conquer strategy  (Heap Sort)</vt:lpstr>
      <vt:lpstr>Overview</vt:lpstr>
      <vt:lpstr>Heap data structure </vt:lpstr>
      <vt:lpstr>Example</vt:lpstr>
      <vt:lpstr>Heap property </vt:lpstr>
      <vt:lpstr>Maintaining the heap property </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The heapsort algorithm</vt:lpstr>
      <vt:lpstr>PowerPoint Presentation</vt:lpstr>
      <vt:lpstr>Example</vt:lpstr>
      <vt:lpstr>Analysis</vt:lpstr>
      <vt:lpstr>Heap implementation of  priority queue</vt:lpstr>
      <vt:lpstr>Priority queue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Satyasundara Mahapatra</cp:lastModifiedBy>
  <cp:revision>22</cp:revision>
  <dcterms:created xsi:type="dcterms:W3CDTF">2008-04-22T09:26:06Z</dcterms:created>
  <dcterms:modified xsi:type="dcterms:W3CDTF">2020-09-19T17:31:05Z</dcterms:modified>
</cp:coreProperties>
</file>