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96" r:id="rId14"/>
    <p:sldId id="272" r:id="rId15"/>
    <p:sldId id="297" r:id="rId16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0033CC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253" autoAdjust="0"/>
    <p:restoredTop sz="98667" autoAdjust="0"/>
  </p:normalViewPr>
  <p:slideViewPr>
    <p:cSldViewPr>
      <p:cViewPr>
        <p:scale>
          <a:sx n="70" d="100"/>
          <a:sy n="70" d="100"/>
        </p:scale>
        <p:origin x="-102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648199"/>
          </a:xfrm>
        </p:spPr>
        <p:txBody>
          <a:bodyPr>
            <a:normAutofit/>
          </a:bodyPr>
          <a:lstStyle/>
          <a:p>
            <a:r>
              <a:rPr lang="en-US" dirty="0"/>
              <a:t>A decision tree is a classifier in the form of a tree structure with two types of nodes:</a:t>
            </a:r>
          </a:p>
          <a:p>
            <a:pPr lvl="1"/>
            <a:r>
              <a:rPr lang="en-US" dirty="0"/>
              <a:t>Decision node: Specifies a choice or  test of some attribute, with one branch for each outcome</a:t>
            </a:r>
          </a:p>
          <a:p>
            <a:pPr lvl="1"/>
            <a:r>
              <a:rPr lang="en-US" dirty="0"/>
              <a:t>Leaf node: Indicates classification of an example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7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Line 2"/>
          <p:cNvSpPr>
            <a:spLocks noChangeShapeType="1"/>
          </p:cNvSpPr>
          <p:nvPr/>
        </p:nvSpPr>
        <p:spPr bwMode="auto">
          <a:xfrm flipH="1">
            <a:off x="1600200" y="22098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4876800" y="22098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 flipH="1">
            <a:off x="457200" y="4343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1676400" y="43434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4419600" y="22860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for PlayTennis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3810000" y="17526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2362200" y="27432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3733800" y="27432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5486400" y="27432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838200" y="38862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304800" y="4953000"/>
            <a:ext cx="8366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1828800" y="4953000"/>
            <a:ext cx="11858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152400" y="57912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2438400" y="5791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7841" name="Group 17"/>
          <p:cNvGrpSpPr>
            <a:grpSpLocks/>
          </p:cNvGrpSpPr>
          <p:nvPr/>
        </p:nvGrpSpPr>
        <p:grpSpPr bwMode="auto">
          <a:xfrm>
            <a:off x="2286000" y="3886200"/>
            <a:ext cx="6078538" cy="457200"/>
            <a:chOff x="1440" y="2448"/>
            <a:chExt cx="3829" cy="288"/>
          </a:xfrm>
        </p:grpSpPr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064" y="2448"/>
              <a:ext cx="3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Each internal node tests an attribute</a:t>
              </a:r>
            </a:p>
          </p:txBody>
        </p:sp>
        <p:sp>
          <p:nvSpPr>
            <p:cNvPr id="77843" name="Line 19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7844" name="Group 20"/>
          <p:cNvGrpSpPr>
            <a:grpSpLocks/>
          </p:cNvGrpSpPr>
          <p:nvPr/>
        </p:nvGrpSpPr>
        <p:grpSpPr bwMode="auto">
          <a:xfrm>
            <a:off x="3065463" y="4953000"/>
            <a:ext cx="5345112" cy="822325"/>
            <a:chOff x="1931" y="3120"/>
            <a:chExt cx="3367" cy="518"/>
          </a:xfrm>
        </p:grpSpPr>
        <p:sp>
          <p:nvSpPr>
            <p:cNvPr id="77845" name="Text Box 21"/>
            <p:cNvSpPr txBox="1">
              <a:spLocks noChangeArrowheads="1"/>
            </p:cNvSpPr>
            <p:nvPr/>
          </p:nvSpPr>
          <p:spPr bwMode="auto">
            <a:xfrm>
              <a:off x="2555" y="3120"/>
              <a:ext cx="274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Each branch corresponds to an</a:t>
              </a:r>
            </a:p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attribute value node</a:t>
              </a:r>
            </a:p>
          </p:txBody>
        </p:sp>
        <p:sp>
          <p:nvSpPr>
            <p:cNvPr id="77846" name="Line 22"/>
            <p:cNvSpPr>
              <a:spLocks noChangeShapeType="1"/>
            </p:cNvSpPr>
            <p:nvPr/>
          </p:nvSpPr>
          <p:spPr bwMode="auto">
            <a:xfrm flipH="1" flipV="1">
              <a:off x="1931" y="3264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7847" name="Group 23"/>
          <p:cNvGrpSpPr>
            <a:grpSpLocks/>
          </p:cNvGrpSpPr>
          <p:nvPr/>
        </p:nvGrpSpPr>
        <p:grpSpPr bwMode="auto">
          <a:xfrm>
            <a:off x="3200400" y="5791200"/>
            <a:ext cx="5943600" cy="457200"/>
            <a:chOff x="2016" y="3648"/>
            <a:chExt cx="3744" cy="288"/>
          </a:xfrm>
        </p:grpSpPr>
        <p:sp>
          <p:nvSpPr>
            <p:cNvPr id="77848" name="Text Box 24"/>
            <p:cNvSpPr txBox="1">
              <a:spLocks noChangeArrowheads="1"/>
            </p:cNvSpPr>
            <p:nvPr/>
          </p:nvSpPr>
          <p:spPr bwMode="auto">
            <a:xfrm>
              <a:off x="2433" y="3648"/>
              <a:ext cx="3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Each leaf node assigns a classification</a:t>
              </a:r>
            </a:p>
          </p:txBody>
        </p:sp>
        <p:sp>
          <p:nvSpPr>
            <p:cNvPr id="77849" name="Line 25"/>
            <p:cNvSpPr>
              <a:spLocks noChangeShapeType="1"/>
            </p:cNvSpPr>
            <p:nvPr/>
          </p:nvSpPr>
          <p:spPr bwMode="auto">
            <a:xfrm flipH="1" flipV="1">
              <a:off x="2016" y="3792"/>
              <a:ext cx="3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294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2"/>
          <p:cNvGrpSpPr>
            <a:grpSpLocks/>
          </p:cNvGrpSpPr>
          <p:nvPr/>
        </p:nvGrpSpPr>
        <p:grpSpPr bwMode="auto">
          <a:xfrm>
            <a:off x="228600" y="1905000"/>
            <a:ext cx="7772400" cy="4953000"/>
            <a:chOff x="144" y="1200"/>
            <a:chExt cx="4896" cy="3120"/>
          </a:xfrm>
        </p:grpSpPr>
        <p:sp>
          <p:nvSpPr>
            <p:cNvPr id="78851" name="Rectangle 3"/>
            <p:cNvSpPr>
              <a:spLocks noChangeArrowheads="1"/>
            </p:cNvSpPr>
            <p:nvPr/>
          </p:nvSpPr>
          <p:spPr bwMode="auto">
            <a:xfrm>
              <a:off x="144" y="3888"/>
              <a:ext cx="576" cy="4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852" name="Rectangle 4"/>
            <p:cNvSpPr>
              <a:spLocks noChangeArrowheads="1"/>
            </p:cNvSpPr>
            <p:nvPr/>
          </p:nvSpPr>
          <p:spPr bwMode="auto">
            <a:xfrm>
              <a:off x="4272" y="1200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No</a:t>
              </a:r>
            </a:p>
          </p:txBody>
        </p:sp>
      </p:grpSp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1371600" y="1905000"/>
            <a:ext cx="2362200" cy="1981200"/>
            <a:chOff x="864" y="1200"/>
            <a:chExt cx="1488" cy="1248"/>
          </a:xfrm>
        </p:grpSpPr>
        <p:sp>
          <p:nvSpPr>
            <p:cNvPr id="78854" name="Rectangle 6"/>
            <p:cNvSpPr>
              <a:spLocks noChangeArrowheads="1"/>
            </p:cNvSpPr>
            <p:nvPr/>
          </p:nvSpPr>
          <p:spPr bwMode="auto">
            <a:xfrm>
              <a:off x="1488" y="2016"/>
              <a:ext cx="864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855" name="Rectangle 7"/>
            <p:cNvSpPr>
              <a:spLocks noChangeArrowheads="1"/>
            </p:cNvSpPr>
            <p:nvPr/>
          </p:nvSpPr>
          <p:spPr bwMode="auto">
            <a:xfrm>
              <a:off x="864" y="1200"/>
              <a:ext cx="76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78856" name="Group 8"/>
          <p:cNvGrpSpPr>
            <a:grpSpLocks/>
          </p:cNvGrpSpPr>
          <p:nvPr/>
        </p:nvGrpSpPr>
        <p:grpSpPr bwMode="auto">
          <a:xfrm>
            <a:off x="1371600" y="1447800"/>
            <a:ext cx="3962400" cy="1524000"/>
            <a:chOff x="864" y="912"/>
            <a:chExt cx="2496" cy="960"/>
          </a:xfrm>
        </p:grpSpPr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2352" y="1440"/>
              <a:ext cx="100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858" name="Rectangle 10"/>
            <p:cNvSpPr>
              <a:spLocks noChangeArrowheads="1"/>
            </p:cNvSpPr>
            <p:nvPr/>
          </p:nvSpPr>
          <p:spPr bwMode="auto">
            <a:xfrm>
              <a:off x="864" y="912"/>
              <a:ext cx="76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78859" name="Group 11"/>
          <p:cNvGrpSpPr>
            <a:grpSpLocks/>
          </p:cNvGrpSpPr>
          <p:nvPr/>
        </p:nvGrpSpPr>
        <p:grpSpPr bwMode="auto">
          <a:xfrm>
            <a:off x="381000" y="1905000"/>
            <a:ext cx="5257800" cy="4114800"/>
            <a:chOff x="240" y="1200"/>
            <a:chExt cx="3312" cy="2592"/>
          </a:xfrm>
        </p:grpSpPr>
        <p:sp>
          <p:nvSpPr>
            <p:cNvPr id="78860" name="Rectangle 12"/>
            <p:cNvSpPr>
              <a:spLocks noChangeArrowheads="1"/>
            </p:cNvSpPr>
            <p:nvPr/>
          </p:nvSpPr>
          <p:spPr bwMode="auto">
            <a:xfrm>
              <a:off x="240" y="3360"/>
              <a:ext cx="720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2784" y="1200"/>
              <a:ext cx="76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78862" name="Group 14"/>
          <p:cNvGrpSpPr>
            <a:grpSpLocks/>
          </p:cNvGrpSpPr>
          <p:nvPr/>
        </p:nvGrpSpPr>
        <p:grpSpPr bwMode="auto">
          <a:xfrm>
            <a:off x="914400" y="1447800"/>
            <a:ext cx="4724400" cy="3505200"/>
            <a:chOff x="576" y="912"/>
            <a:chExt cx="2976" cy="2208"/>
          </a:xfrm>
        </p:grpSpPr>
        <p:sp>
          <p:nvSpPr>
            <p:cNvPr id="78863" name="Rectangle 15"/>
            <p:cNvSpPr>
              <a:spLocks noChangeArrowheads="1"/>
            </p:cNvSpPr>
            <p:nvPr/>
          </p:nvSpPr>
          <p:spPr bwMode="auto">
            <a:xfrm>
              <a:off x="576" y="2688"/>
              <a:ext cx="1056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864" name="Rectangle 16"/>
            <p:cNvSpPr>
              <a:spLocks noChangeArrowheads="1"/>
            </p:cNvSpPr>
            <p:nvPr/>
          </p:nvSpPr>
          <p:spPr bwMode="auto">
            <a:xfrm>
              <a:off x="2784" y="912"/>
              <a:ext cx="76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886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for PlayTennis</a:t>
            </a:r>
          </a:p>
        </p:txBody>
      </p:sp>
      <p:grpSp>
        <p:nvGrpSpPr>
          <p:cNvPr id="78866" name="Group 18"/>
          <p:cNvGrpSpPr>
            <a:grpSpLocks/>
          </p:cNvGrpSpPr>
          <p:nvPr/>
        </p:nvGrpSpPr>
        <p:grpSpPr bwMode="auto">
          <a:xfrm>
            <a:off x="381000" y="2362200"/>
            <a:ext cx="8029575" cy="4364038"/>
            <a:chOff x="96" y="1344"/>
            <a:chExt cx="5253" cy="2870"/>
          </a:xfrm>
        </p:grpSpPr>
        <p:sp>
          <p:nvSpPr>
            <p:cNvPr id="78867" name="Line 19"/>
            <p:cNvSpPr>
              <a:spLocks noChangeShapeType="1"/>
            </p:cNvSpPr>
            <p:nvPr/>
          </p:nvSpPr>
          <p:spPr bwMode="auto">
            <a:xfrm flipH="1">
              <a:off x="1008" y="1632"/>
              <a:ext cx="1632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8868" name="Line 20"/>
            <p:cNvSpPr>
              <a:spLocks noChangeShapeType="1"/>
            </p:cNvSpPr>
            <p:nvPr/>
          </p:nvSpPr>
          <p:spPr bwMode="auto">
            <a:xfrm>
              <a:off x="3072" y="1632"/>
              <a:ext cx="120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8869" name="Line 21"/>
            <p:cNvSpPr>
              <a:spLocks noChangeShapeType="1"/>
            </p:cNvSpPr>
            <p:nvPr/>
          </p:nvSpPr>
          <p:spPr bwMode="auto">
            <a:xfrm flipH="1">
              <a:off x="288" y="297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8870" name="Line 22"/>
            <p:cNvSpPr>
              <a:spLocks noChangeShapeType="1"/>
            </p:cNvSpPr>
            <p:nvPr/>
          </p:nvSpPr>
          <p:spPr bwMode="auto">
            <a:xfrm>
              <a:off x="1056" y="2976"/>
              <a:ext cx="67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8871" name="Line 23"/>
            <p:cNvSpPr>
              <a:spLocks noChangeShapeType="1"/>
            </p:cNvSpPr>
            <p:nvPr/>
          </p:nvSpPr>
          <p:spPr bwMode="auto">
            <a:xfrm>
              <a:off x="4368" y="2976"/>
              <a:ext cx="624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 flipH="1">
              <a:off x="3696" y="297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2784" y="168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8874" name="Text Box 26"/>
            <p:cNvSpPr txBox="1">
              <a:spLocks noChangeArrowheads="1"/>
            </p:cNvSpPr>
            <p:nvPr/>
          </p:nvSpPr>
          <p:spPr bwMode="auto">
            <a:xfrm>
              <a:off x="2400" y="1344"/>
              <a:ext cx="826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Outlook</a:t>
              </a:r>
            </a:p>
          </p:txBody>
        </p:sp>
        <p:sp>
          <p:nvSpPr>
            <p:cNvPr id="78875" name="Text Box 27"/>
            <p:cNvSpPr txBox="1">
              <a:spLocks noChangeArrowheads="1"/>
            </p:cNvSpPr>
            <p:nvPr/>
          </p:nvSpPr>
          <p:spPr bwMode="auto">
            <a:xfrm>
              <a:off x="1488" y="1968"/>
              <a:ext cx="689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Sunny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876" name="Text Box 28"/>
            <p:cNvSpPr txBox="1">
              <a:spLocks noChangeArrowheads="1"/>
            </p:cNvSpPr>
            <p:nvPr/>
          </p:nvSpPr>
          <p:spPr bwMode="auto">
            <a:xfrm>
              <a:off x="2352" y="1968"/>
              <a:ext cx="916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Overcast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877" name="Text Box 29"/>
            <p:cNvSpPr txBox="1">
              <a:spLocks noChangeArrowheads="1"/>
            </p:cNvSpPr>
            <p:nvPr/>
          </p:nvSpPr>
          <p:spPr bwMode="auto">
            <a:xfrm>
              <a:off x="3456" y="1968"/>
              <a:ext cx="530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Rain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878" name="Text Box 30"/>
            <p:cNvSpPr txBox="1">
              <a:spLocks noChangeArrowheads="1"/>
            </p:cNvSpPr>
            <p:nvPr/>
          </p:nvSpPr>
          <p:spPr bwMode="auto">
            <a:xfrm>
              <a:off x="528" y="2688"/>
              <a:ext cx="926" cy="3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Humidity</a:t>
              </a:r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192" y="3360"/>
              <a:ext cx="547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High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880" name="Text Box 32"/>
            <p:cNvSpPr txBox="1">
              <a:spLocks noChangeArrowheads="1"/>
            </p:cNvSpPr>
            <p:nvPr/>
          </p:nvSpPr>
          <p:spPr bwMode="auto">
            <a:xfrm>
              <a:off x="1152" y="3360"/>
              <a:ext cx="776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Normal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881" name="Text Box 33"/>
            <p:cNvSpPr txBox="1">
              <a:spLocks noChangeArrowheads="1"/>
            </p:cNvSpPr>
            <p:nvPr/>
          </p:nvSpPr>
          <p:spPr bwMode="auto">
            <a:xfrm>
              <a:off x="3984" y="2688"/>
              <a:ext cx="592" cy="3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3552" y="3360"/>
              <a:ext cx="724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Strong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512" y="3360"/>
              <a:ext cx="634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Weak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884" name="Text Box 36"/>
            <p:cNvSpPr txBox="1">
              <a:spLocks noChangeArrowheads="1"/>
            </p:cNvSpPr>
            <p:nvPr/>
          </p:nvSpPr>
          <p:spPr bwMode="auto">
            <a:xfrm>
              <a:off x="96" y="3888"/>
              <a:ext cx="423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No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885" name="Text Box 37"/>
            <p:cNvSpPr txBox="1">
              <a:spLocks noChangeArrowheads="1"/>
            </p:cNvSpPr>
            <p:nvPr/>
          </p:nvSpPr>
          <p:spPr bwMode="auto">
            <a:xfrm>
              <a:off x="1536" y="3888"/>
              <a:ext cx="501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Yes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886" name="Text Box 38"/>
            <p:cNvSpPr txBox="1">
              <a:spLocks noChangeArrowheads="1"/>
            </p:cNvSpPr>
            <p:nvPr/>
          </p:nvSpPr>
          <p:spPr bwMode="auto">
            <a:xfrm>
              <a:off x="2591" y="2688"/>
              <a:ext cx="501" cy="3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Yes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848" y="3888"/>
              <a:ext cx="501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78888" name="Text Box 40"/>
            <p:cNvSpPr txBox="1">
              <a:spLocks noChangeArrowheads="1"/>
            </p:cNvSpPr>
            <p:nvPr/>
          </p:nvSpPr>
          <p:spPr bwMode="auto">
            <a:xfrm>
              <a:off x="3504" y="3888"/>
              <a:ext cx="423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No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8889" name="Text Box 41"/>
          <p:cNvSpPr txBox="1">
            <a:spLocks noChangeArrowheads="1"/>
          </p:cNvSpPr>
          <p:nvPr/>
        </p:nvSpPr>
        <p:spPr bwMode="auto">
          <a:xfrm>
            <a:off x="1295400" y="1447800"/>
            <a:ext cx="7559675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600" dirty="0">
                <a:solidFill>
                  <a:schemeClr val="tx1"/>
                </a:solidFill>
              </a:rPr>
              <a:t>Outlook Temperature Humidity Wind    PlayTennis</a:t>
            </a:r>
          </a:p>
          <a:p>
            <a:pPr>
              <a:spcBef>
                <a:spcPct val="0"/>
              </a:spcBef>
            </a:pPr>
            <a:r>
              <a:rPr lang="en-US" sz="2600" dirty="0">
                <a:solidFill>
                  <a:schemeClr val="tx1"/>
                </a:solidFill>
              </a:rPr>
              <a:t> Sunny            Hot              High     Weak        ?</a:t>
            </a:r>
          </a:p>
        </p:txBody>
      </p:sp>
    </p:spTree>
    <p:extLst>
      <p:ext uri="{BB962C8B-B14F-4D97-AF65-F5344CB8AC3E}">
        <p14:creationId xmlns:p14="http://schemas.microsoft.com/office/powerpoint/2010/main" val="28123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</a:t>
            </a:r>
          </a:p>
        </p:txBody>
      </p:sp>
      <p:grpSp>
        <p:nvGrpSpPr>
          <p:cNvPr id="82947" name="Group 3"/>
          <p:cNvGrpSpPr>
            <a:grpSpLocks/>
          </p:cNvGrpSpPr>
          <p:nvPr/>
        </p:nvGrpSpPr>
        <p:grpSpPr bwMode="auto">
          <a:xfrm>
            <a:off x="304800" y="1905000"/>
            <a:ext cx="8186738" cy="3225800"/>
            <a:chOff x="96" y="1104"/>
            <a:chExt cx="5242" cy="3007"/>
          </a:xfrm>
        </p:grpSpPr>
        <p:sp>
          <p:nvSpPr>
            <p:cNvPr id="82948" name="Line 4"/>
            <p:cNvSpPr>
              <a:spLocks noChangeShapeType="1"/>
            </p:cNvSpPr>
            <p:nvPr/>
          </p:nvSpPr>
          <p:spPr bwMode="auto">
            <a:xfrm flipH="1">
              <a:off x="1008" y="1392"/>
              <a:ext cx="1632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2949" name="Line 5"/>
            <p:cNvSpPr>
              <a:spLocks noChangeShapeType="1"/>
            </p:cNvSpPr>
            <p:nvPr/>
          </p:nvSpPr>
          <p:spPr bwMode="auto">
            <a:xfrm>
              <a:off x="3072" y="1392"/>
              <a:ext cx="120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2950" name="Line 6"/>
            <p:cNvSpPr>
              <a:spLocks noChangeShapeType="1"/>
            </p:cNvSpPr>
            <p:nvPr/>
          </p:nvSpPr>
          <p:spPr bwMode="auto">
            <a:xfrm flipH="1">
              <a:off x="288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2951" name="Line 7"/>
            <p:cNvSpPr>
              <a:spLocks noChangeShapeType="1"/>
            </p:cNvSpPr>
            <p:nvPr/>
          </p:nvSpPr>
          <p:spPr bwMode="auto">
            <a:xfrm>
              <a:off x="1056" y="2736"/>
              <a:ext cx="67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4368" y="2736"/>
              <a:ext cx="624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2953" name="Line 9"/>
            <p:cNvSpPr>
              <a:spLocks noChangeShapeType="1"/>
            </p:cNvSpPr>
            <p:nvPr/>
          </p:nvSpPr>
          <p:spPr bwMode="auto">
            <a:xfrm flipH="1">
              <a:off x="3696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2954" name="Line 10"/>
            <p:cNvSpPr>
              <a:spLocks noChangeShapeType="1"/>
            </p:cNvSpPr>
            <p:nvPr/>
          </p:nvSpPr>
          <p:spPr bwMode="auto">
            <a:xfrm>
              <a:off x="2784" y="14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2955" name="Text Box 11"/>
            <p:cNvSpPr txBox="1">
              <a:spLocks noChangeArrowheads="1"/>
            </p:cNvSpPr>
            <p:nvPr/>
          </p:nvSpPr>
          <p:spPr bwMode="auto">
            <a:xfrm>
              <a:off x="2400" y="1104"/>
              <a:ext cx="808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Outlook</a:t>
              </a:r>
            </a:p>
          </p:txBody>
        </p:sp>
        <p:sp>
          <p:nvSpPr>
            <p:cNvPr id="82956" name="Text Box 12"/>
            <p:cNvSpPr txBox="1">
              <a:spLocks noChangeArrowheads="1"/>
            </p:cNvSpPr>
            <p:nvPr/>
          </p:nvSpPr>
          <p:spPr bwMode="auto">
            <a:xfrm>
              <a:off x="1489" y="1729"/>
              <a:ext cx="674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Sunny</a:t>
              </a:r>
            </a:p>
          </p:txBody>
        </p:sp>
        <p:sp>
          <p:nvSpPr>
            <p:cNvPr id="82957" name="Text Box 13"/>
            <p:cNvSpPr txBox="1">
              <a:spLocks noChangeArrowheads="1"/>
            </p:cNvSpPr>
            <p:nvPr/>
          </p:nvSpPr>
          <p:spPr bwMode="auto">
            <a:xfrm>
              <a:off x="2352" y="1729"/>
              <a:ext cx="897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Overcast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958" name="Text Box 14"/>
            <p:cNvSpPr txBox="1">
              <a:spLocks noChangeArrowheads="1"/>
            </p:cNvSpPr>
            <p:nvPr/>
          </p:nvSpPr>
          <p:spPr bwMode="auto">
            <a:xfrm>
              <a:off x="3456" y="1729"/>
              <a:ext cx="520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Rain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959" name="Text Box 15"/>
            <p:cNvSpPr txBox="1">
              <a:spLocks noChangeArrowheads="1"/>
            </p:cNvSpPr>
            <p:nvPr/>
          </p:nvSpPr>
          <p:spPr bwMode="auto">
            <a:xfrm>
              <a:off x="529" y="2448"/>
              <a:ext cx="907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Humidity</a:t>
              </a:r>
            </a:p>
          </p:txBody>
        </p:sp>
        <p:sp>
          <p:nvSpPr>
            <p:cNvPr id="82960" name="Text Box 16"/>
            <p:cNvSpPr txBox="1">
              <a:spLocks noChangeArrowheads="1"/>
            </p:cNvSpPr>
            <p:nvPr/>
          </p:nvSpPr>
          <p:spPr bwMode="auto">
            <a:xfrm>
              <a:off x="192" y="3121"/>
              <a:ext cx="535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High</a:t>
              </a:r>
            </a:p>
          </p:txBody>
        </p:sp>
        <p:sp>
          <p:nvSpPr>
            <p:cNvPr id="82961" name="Text Box 17"/>
            <p:cNvSpPr txBox="1">
              <a:spLocks noChangeArrowheads="1"/>
            </p:cNvSpPr>
            <p:nvPr/>
          </p:nvSpPr>
          <p:spPr bwMode="auto">
            <a:xfrm>
              <a:off x="1151" y="3121"/>
              <a:ext cx="759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Normal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962" name="Text Box 18"/>
            <p:cNvSpPr txBox="1">
              <a:spLocks noChangeArrowheads="1"/>
            </p:cNvSpPr>
            <p:nvPr/>
          </p:nvSpPr>
          <p:spPr bwMode="auto">
            <a:xfrm>
              <a:off x="3985" y="2448"/>
              <a:ext cx="579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82963" name="Text Box 19"/>
            <p:cNvSpPr txBox="1">
              <a:spLocks noChangeArrowheads="1"/>
            </p:cNvSpPr>
            <p:nvPr/>
          </p:nvSpPr>
          <p:spPr bwMode="auto">
            <a:xfrm>
              <a:off x="3552" y="3121"/>
              <a:ext cx="708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Strong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964" name="Text Box 20"/>
            <p:cNvSpPr txBox="1">
              <a:spLocks noChangeArrowheads="1"/>
            </p:cNvSpPr>
            <p:nvPr/>
          </p:nvSpPr>
          <p:spPr bwMode="auto">
            <a:xfrm>
              <a:off x="4512" y="3121"/>
              <a:ext cx="621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Weak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965" name="Text Box 21"/>
            <p:cNvSpPr txBox="1">
              <a:spLocks noChangeArrowheads="1"/>
            </p:cNvSpPr>
            <p:nvPr/>
          </p:nvSpPr>
          <p:spPr bwMode="auto">
            <a:xfrm>
              <a:off x="96" y="3648"/>
              <a:ext cx="414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No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966" name="Text Box 22"/>
            <p:cNvSpPr txBox="1">
              <a:spLocks noChangeArrowheads="1"/>
            </p:cNvSpPr>
            <p:nvPr/>
          </p:nvSpPr>
          <p:spPr bwMode="auto">
            <a:xfrm>
              <a:off x="1536" y="3648"/>
              <a:ext cx="490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Yes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967" name="Text Box 23"/>
            <p:cNvSpPr txBox="1">
              <a:spLocks noChangeArrowheads="1"/>
            </p:cNvSpPr>
            <p:nvPr/>
          </p:nvSpPr>
          <p:spPr bwMode="auto">
            <a:xfrm>
              <a:off x="2593" y="2448"/>
              <a:ext cx="490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82968" name="Text Box 24"/>
            <p:cNvSpPr txBox="1">
              <a:spLocks noChangeArrowheads="1"/>
            </p:cNvSpPr>
            <p:nvPr/>
          </p:nvSpPr>
          <p:spPr bwMode="auto">
            <a:xfrm>
              <a:off x="4848" y="3650"/>
              <a:ext cx="490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Yes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969" name="Text Box 25"/>
            <p:cNvSpPr txBox="1">
              <a:spLocks noChangeArrowheads="1"/>
            </p:cNvSpPr>
            <p:nvPr/>
          </p:nvSpPr>
          <p:spPr bwMode="auto">
            <a:xfrm>
              <a:off x="3504" y="3648"/>
              <a:ext cx="414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No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970" name="Text Box 26"/>
          <p:cNvSpPr txBox="1">
            <a:spLocks noChangeArrowheads="1"/>
          </p:cNvSpPr>
          <p:nvPr/>
        </p:nvSpPr>
        <p:spPr bwMode="auto">
          <a:xfrm>
            <a:off x="838200" y="1371600"/>
            <a:ext cx="6822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decision trees represent disjunctions of conjunctions</a:t>
            </a:r>
          </a:p>
        </p:txBody>
      </p:sp>
      <p:sp>
        <p:nvSpPr>
          <p:cNvPr id="82971" name="Text Box 27"/>
          <p:cNvSpPr txBox="1">
            <a:spLocks noChangeArrowheads="1"/>
          </p:cNvSpPr>
          <p:nvPr/>
        </p:nvSpPr>
        <p:spPr bwMode="auto">
          <a:xfrm>
            <a:off x="1676400" y="5334000"/>
            <a:ext cx="53625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(Outlook=Sunny </a:t>
            </a:r>
            <a:r>
              <a:rPr lang="en-US" dirty="0">
                <a:solidFill>
                  <a:schemeClr val="tx1"/>
                </a:solidFill>
                <a:sym typeface="Symbol" charset="0"/>
              </a:rPr>
              <a:t> Humidity=Normal) 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sym typeface="Symbol" charset="0"/>
              </a:rPr>
              <a:t>           (Outlook=Overcast)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sym typeface="Symbol" charset="0"/>
              </a:rPr>
              <a:t>     (Outlook=Rain  Wind=Weak)</a:t>
            </a:r>
          </a:p>
        </p:txBody>
      </p:sp>
    </p:spTree>
    <p:extLst>
      <p:ext uri="{BB962C8B-B14F-4D97-AF65-F5344CB8AC3E}">
        <p14:creationId xmlns:p14="http://schemas.microsoft.com/office/powerpoint/2010/main" val="36985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Searching for a good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How should you go about building a decision tree?</a:t>
            </a:r>
          </a:p>
          <a:p>
            <a:r>
              <a:rPr lang="en-IN" sz="2800" dirty="0"/>
              <a:t>The space of decision trees is too big for systematic search.</a:t>
            </a:r>
          </a:p>
          <a:p>
            <a:endParaRPr lang="en-IN" sz="2800" dirty="0"/>
          </a:p>
          <a:p>
            <a:r>
              <a:rPr lang="en-IN" sz="2800" dirty="0">
                <a:solidFill>
                  <a:schemeClr val="accent3">
                    <a:lumMod val="75000"/>
                  </a:schemeClr>
                </a:solidFill>
              </a:rPr>
              <a:t>Stop </a:t>
            </a:r>
            <a:r>
              <a:rPr lang="en-IN" sz="2800" dirty="0"/>
              <a:t>and </a:t>
            </a:r>
          </a:p>
          <a:p>
            <a:pPr lvl="1"/>
            <a:r>
              <a:rPr lang="en-IN" sz="2400" dirty="0"/>
              <a:t>return the a value for the target feature or </a:t>
            </a:r>
          </a:p>
          <a:p>
            <a:pPr lvl="1"/>
            <a:r>
              <a:rPr lang="en-IN" sz="2400" dirty="0"/>
              <a:t>a distribution over target feature values</a:t>
            </a:r>
          </a:p>
          <a:p>
            <a:endParaRPr lang="en-IN" sz="2800" dirty="0"/>
          </a:p>
          <a:p>
            <a:r>
              <a:rPr lang="en-IN" sz="2800" dirty="0">
                <a:solidFill>
                  <a:schemeClr val="accent3">
                    <a:lumMod val="75000"/>
                  </a:schemeClr>
                </a:solidFill>
              </a:rPr>
              <a:t>Choose </a:t>
            </a:r>
            <a:r>
              <a:rPr lang="en-IN" sz="2800" dirty="0"/>
              <a:t>a test (e.g. an input feature) to split on. </a:t>
            </a:r>
          </a:p>
          <a:p>
            <a:pPr lvl="1"/>
            <a:r>
              <a:rPr lang="en-IN" sz="2400" dirty="0"/>
              <a:t>For each value of the test, build a subtree for those examples with this value for the test.</a:t>
            </a:r>
          </a:p>
        </p:txBody>
      </p:sp>
    </p:spTree>
    <p:extLst>
      <p:ext uri="{BB962C8B-B14F-4D97-AF65-F5344CB8AC3E}">
        <p14:creationId xmlns:p14="http://schemas.microsoft.com/office/powerpoint/2010/main" val="313353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Top-Down Induction of Decision Trees ID3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609600" y="1981200"/>
            <a:ext cx="8283575" cy="421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800" dirty="0">
                <a:latin typeface="+mn-lt"/>
              </a:rPr>
              <a:t>A </a:t>
            </a:r>
            <a:r>
              <a:rPr lang="en-US" sz="2800" dirty="0">
                <a:latin typeface="+mn-lt"/>
                <a:sym typeface="Symbol" charset="0"/>
              </a:rPr>
              <a:t> the </a:t>
            </a:r>
            <a:r>
              <a:rPr lang="ja-JP" altLang="en-US" sz="2800" dirty="0">
                <a:latin typeface="+mn-lt"/>
                <a:sym typeface="Symbol" charset="0"/>
              </a:rPr>
              <a:t>“</a:t>
            </a:r>
            <a:r>
              <a:rPr lang="en-US" sz="2800" dirty="0">
                <a:latin typeface="+mn-lt"/>
                <a:sym typeface="Symbol" charset="0"/>
              </a:rPr>
              <a:t>best</a:t>
            </a:r>
            <a:r>
              <a:rPr lang="ja-JP" altLang="en-US" sz="2800" dirty="0">
                <a:latin typeface="+mn-lt"/>
                <a:sym typeface="Symbol" charset="0"/>
              </a:rPr>
              <a:t>”</a:t>
            </a:r>
            <a:r>
              <a:rPr lang="en-US" sz="2800" dirty="0">
                <a:latin typeface="+mn-lt"/>
                <a:sym typeface="Symbol" charset="0"/>
              </a:rPr>
              <a:t> decision attribute for next </a:t>
            </a:r>
            <a:r>
              <a:rPr lang="en-US" sz="2800" i="1" dirty="0">
                <a:latin typeface="+mn-lt"/>
                <a:sym typeface="Symbol" charset="0"/>
              </a:rPr>
              <a:t>node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800" dirty="0">
                <a:latin typeface="+mn-lt"/>
              </a:rPr>
              <a:t>Assign A as decision attribute for </a:t>
            </a:r>
            <a:r>
              <a:rPr lang="en-US" sz="2800" i="1" dirty="0">
                <a:latin typeface="+mn-lt"/>
              </a:rPr>
              <a:t>node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800" dirty="0">
                <a:latin typeface="+mn-lt"/>
              </a:rPr>
              <a:t>For each value of A create new descendant </a:t>
            </a:r>
            <a:endParaRPr lang="en-US" sz="2800" i="1" dirty="0">
              <a:latin typeface="+mn-lt"/>
            </a:endParaRP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latin typeface="+mn-lt"/>
              </a:rPr>
              <a:t>Sort training examples to leaf node according to the attribute value of the branch</a:t>
            </a: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latin typeface="+mn-lt"/>
              </a:rPr>
              <a:t>If all training examples are perfectly classified (same value of target attribute) stop, else iterate over new</a:t>
            </a:r>
            <a:r>
              <a:rPr lang="sv-SE" sz="28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leaf nodes.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733802" y="1676400"/>
            <a:ext cx="472440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 Which node to proceed with?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733801" y="5791200"/>
            <a:ext cx="256414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</a:rPr>
              <a:t>2. When to stop?</a:t>
            </a:r>
          </a:p>
        </p:txBody>
      </p:sp>
    </p:spTree>
    <p:extLst>
      <p:ext uri="{BB962C8B-B14F-4D97-AF65-F5344CB8AC3E}">
        <p14:creationId xmlns:p14="http://schemas.microsoft.com/office/powerpoint/2010/main" val="318328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When to stop</a:t>
            </a:r>
          </a:p>
          <a:p>
            <a:pPr lvl="1"/>
            <a:r>
              <a:rPr lang="en-IN" dirty="0"/>
              <a:t>no more input features</a:t>
            </a:r>
          </a:p>
          <a:p>
            <a:pPr lvl="1"/>
            <a:r>
              <a:rPr lang="en-IN" dirty="0"/>
              <a:t>all examples are classified the same</a:t>
            </a:r>
          </a:p>
          <a:p>
            <a:pPr lvl="1"/>
            <a:r>
              <a:rPr lang="en-IN" dirty="0"/>
              <a:t>too few examples to make an informative split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Which test to split on</a:t>
            </a:r>
          </a:p>
          <a:p>
            <a:pPr lvl="1"/>
            <a:r>
              <a:rPr lang="en-IN" dirty="0"/>
              <a:t>split gives smallest error.</a:t>
            </a:r>
          </a:p>
          <a:p>
            <a:pPr lvl="1"/>
            <a:r>
              <a:rPr lang="en-IN" dirty="0"/>
              <a:t>With multi-valued features</a:t>
            </a:r>
          </a:p>
          <a:p>
            <a:pPr lvl="2"/>
            <a:r>
              <a:rPr lang="en-IN" sz="2600" dirty="0"/>
              <a:t>split on all values or </a:t>
            </a:r>
          </a:p>
          <a:p>
            <a:pPr lvl="2"/>
            <a:r>
              <a:rPr lang="en-IN" sz="2600" dirty="0"/>
              <a:t>split values into half. </a:t>
            </a:r>
          </a:p>
        </p:txBody>
      </p:sp>
    </p:spTree>
    <p:extLst>
      <p:ext uri="{BB962C8B-B14F-4D97-AF65-F5344CB8AC3E}">
        <p14:creationId xmlns:p14="http://schemas.microsoft.com/office/powerpoint/2010/main" val="243124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dirty="0"/>
              <a:t>Decision Tree Example 1</a:t>
            </a:r>
            <a:br>
              <a:rPr lang="en-US" dirty="0"/>
            </a:br>
            <a:r>
              <a:rPr lang="en-US" sz="3600" dirty="0">
                <a:solidFill>
                  <a:schemeClr val="tx1"/>
                </a:solidFill>
              </a:rPr>
              <a:t>Whether to approve a loan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14800" y="18288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Employed?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38400" y="34290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Credit Score?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14222" y="34290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Income?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5334000"/>
            <a:ext cx="1295400" cy="8382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Approve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0822" y="5334000"/>
            <a:ext cx="1295400" cy="8382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Approve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1657" y="5334000"/>
            <a:ext cx="12954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5334000"/>
            <a:ext cx="12954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3200400" y="2743200"/>
            <a:ext cx="1371600" cy="6858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5078185" y="2771969"/>
            <a:ext cx="1398037" cy="65703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6747587" y="4385388"/>
            <a:ext cx="758113" cy="94861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798975" y="4343400"/>
            <a:ext cx="525625" cy="9906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05200" y="4385388"/>
            <a:ext cx="609600" cy="94861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 flipH="1">
            <a:off x="2247900" y="4385388"/>
            <a:ext cx="647700" cy="94861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82213" y="2705884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14222" y="2669570"/>
            <a:ext cx="520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017324" y="4459584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High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47625" y="4474376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High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8182" y="4474376"/>
            <a:ext cx="608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Low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99633" y="4474376"/>
            <a:ext cx="608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3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900" dirty="0"/>
              <a:t>Decision Tree Example 3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6957124" cy="4114800"/>
          </a:xfrm>
          <a:solidFill>
            <a:schemeClr val="bg2">
              <a:lumMod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3713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Given some training examples, what decision tree should be generated? </a:t>
            </a:r>
          </a:p>
          <a:p>
            <a:r>
              <a:rPr lang="en-IN" sz="2800" dirty="0"/>
              <a:t>One proposal: prefer the </a:t>
            </a:r>
            <a:r>
              <a:rPr lang="en-IN" sz="2800" u="sng" dirty="0"/>
              <a:t>smallest tree </a:t>
            </a:r>
            <a:r>
              <a:rPr lang="en-IN" sz="2800" dirty="0"/>
              <a:t>that is consistent with the data (</a:t>
            </a:r>
            <a:r>
              <a:rPr lang="en-IN" sz="2800" u="sng" dirty="0">
                <a:solidFill>
                  <a:schemeClr val="tx2">
                    <a:lumMod val="75000"/>
                  </a:schemeClr>
                </a:solidFill>
              </a:rPr>
              <a:t>Bias</a:t>
            </a:r>
            <a:r>
              <a:rPr lang="en-IN" sz="2800" dirty="0"/>
              <a:t>)</a:t>
            </a:r>
          </a:p>
          <a:p>
            <a:pPr lvl="1"/>
            <a:r>
              <a:rPr lang="en-IN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tree with the least depth? </a:t>
            </a:r>
          </a:p>
          <a:p>
            <a:pPr lvl="1"/>
            <a:r>
              <a:rPr lang="en-IN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tree with the fewest nodes?</a:t>
            </a:r>
          </a:p>
          <a:p>
            <a:r>
              <a:rPr lang="en-IN" sz="2800" dirty="0"/>
              <a:t>Possible method:</a:t>
            </a:r>
          </a:p>
          <a:p>
            <a:pPr lvl="1"/>
            <a:r>
              <a:rPr lang="en-IN" sz="2400" u="sng" dirty="0"/>
              <a:t>search the space of decision trees </a:t>
            </a:r>
            <a:r>
              <a:rPr lang="en-IN" sz="2400" dirty="0"/>
              <a:t>for the smallest decision tree that fits the data</a:t>
            </a:r>
          </a:p>
        </p:txBody>
      </p:sp>
    </p:spTree>
    <p:extLst>
      <p:ext uri="{BB962C8B-B14F-4D97-AF65-F5344CB8AC3E}">
        <p14:creationId xmlns:p14="http://schemas.microsoft.com/office/powerpoint/2010/main" val="201425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12197"/>
              </p:ext>
            </p:extLst>
          </p:nvPr>
        </p:nvGraphicFramePr>
        <p:xfrm>
          <a:off x="1295400" y="1905000"/>
          <a:ext cx="5638800" cy="2453640"/>
        </p:xfrm>
        <a:graphic>
          <a:graphicData uri="http://schemas.openxmlformats.org/drawingml/2006/table">
            <a:tbl>
              <a:tblPr firstRow="1" firstCol="1" bandRow="1"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Author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Thread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Length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Where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e1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skips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new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long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Home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e2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reads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unknown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new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short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e3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skips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unknown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old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long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e4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skips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old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long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home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e5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reads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new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short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home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e6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skips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old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long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13112"/>
              </p:ext>
            </p:extLst>
          </p:nvPr>
        </p:nvGraphicFramePr>
        <p:xfrm>
          <a:off x="1295400" y="4865132"/>
          <a:ext cx="5791199" cy="838200"/>
        </p:xfrm>
        <a:graphic>
          <a:graphicData uri="http://schemas.openxmlformats.org/drawingml/2006/table">
            <a:tbl>
              <a:tblPr firstRow="1" firstCol="1" bandRow="1"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e7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???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new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short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0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e8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???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unknown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new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short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1339334"/>
            <a:ext cx="2502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Training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4495800"/>
            <a:ext cx="16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New Examples:</a:t>
            </a:r>
          </a:p>
        </p:txBody>
      </p:sp>
    </p:spTree>
    <p:extLst>
      <p:ext uri="{BB962C8B-B14F-4D97-AF65-F5344CB8AC3E}">
        <p14:creationId xmlns:p14="http://schemas.microsoft.com/office/powerpoint/2010/main" val="121897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Possible splits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90600" y="1886634"/>
            <a:ext cx="3200400" cy="2493497"/>
            <a:chOff x="990600" y="1886634"/>
            <a:chExt cx="3200400" cy="2493497"/>
          </a:xfrm>
        </p:grpSpPr>
        <p:sp>
          <p:nvSpPr>
            <p:cNvPr id="6" name="Rectangle 5"/>
            <p:cNvSpPr/>
            <p:nvPr/>
          </p:nvSpPr>
          <p:spPr>
            <a:xfrm>
              <a:off x="1676400" y="1905000"/>
              <a:ext cx="1295400" cy="609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length</a:t>
              </a:r>
            </a:p>
          </p:txBody>
        </p:sp>
        <p:cxnSp>
          <p:nvCxnSpPr>
            <p:cNvPr id="8" name="Straight Connector 7"/>
            <p:cNvCxnSpPr>
              <a:stCxn id="6" idx="2"/>
            </p:cNvCxnSpPr>
            <p:nvPr/>
          </p:nvCxnSpPr>
          <p:spPr>
            <a:xfrm flipH="1">
              <a:off x="1676400" y="2514600"/>
              <a:ext cx="647700" cy="10668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2"/>
            </p:cNvCxnSpPr>
            <p:nvPr/>
          </p:nvCxnSpPr>
          <p:spPr>
            <a:xfrm>
              <a:off x="2324100" y="2514600"/>
              <a:ext cx="711771" cy="10668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83776" y="2907268"/>
              <a:ext cx="7241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long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8279" y="2900810"/>
              <a:ext cx="839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short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0400" y="1886634"/>
              <a:ext cx="866614" cy="64633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IN" dirty="0"/>
                <a:t>skips 9</a:t>
              </a:r>
            </a:p>
            <a:p>
              <a:r>
                <a:rPr lang="en-IN" dirty="0"/>
                <a:t>reads 9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600" y="3733800"/>
              <a:ext cx="1009650" cy="64633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S</a:t>
              </a:r>
              <a:r>
                <a:rPr lang="en-IN" dirty="0"/>
                <a:t>kips 7</a:t>
              </a:r>
            </a:p>
            <a:p>
              <a:r>
                <a:rPr lang="en-US" dirty="0"/>
                <a:t>R</a:t>
              </a:r>
              <a:r>
                <a:rPr lang="en-IN" dirty="0"/>
                <a:t>eads 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00400" y="3581400"/>
              <a:ext cx="990600" cy="64633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S</a:t>
              </a:r>
              <a:r>
                <a:rPr lang="en-IN" dirty="0"/>
                <a:t>kips 2</a:t>
              </a:r>
            </a:p>
            <a:p>
              <a:r>
                <a:rPr lang="en-US" dirty="0"/>
                <a:t>R</a:t>
              </a:r>
              <a:r>
                <a:rPr lang="en-IN" dirty="0"/>
                <a:t>eads 9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81600" y="2895600"/>
            <a:ext cx="3200400" cy="2493497"/>
            <a:chOff x="990600" y="1886634"/>
            <a:chExt cx="3200400" cy="2493497"/>
          </a:xfrm>
        </p:grpSpPr>
        <p:sp>
          <p:nvSpPr>
            <p:cNvPr id="17" name="Rectangle 16"/>
            <p:cNvSpPr/>
            <p:nvPr/>
          </p:nvSpPr>
          <p:spPr>
            <a:xfrm>
              <a:off x="1676400" y="1905000"/>
              <a:ext cx="1295400" cy="609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thread</a:t>
              </a:r>
            </a:p>
          </p:txBody>
        </p:sp>
        <p:cxnSp>
          <p:nvCxnSpPr>
            <p:cNvPr id="18" name="Straight Connector 17"/>
            <p:cNvCxnSpPr>
              <a:stCxn id="17" idx="2"/>
            </p:cNvCxnSpPr>
            <p:nvPr/>
          </p:nvCxnSpPr>
          <p:spPr>
            <a:xfrm flipH="1">
              <a:off x="1676400" y="2514600"/>
              <a:ext cx="647700" cy="10668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7" idx="2"/>
            </p:cNvCxnSpPr>
            <p:nvPr/>
          </p:nvCxnSpPr>
          <p:spPr>
            <a:xfrm>
              <a:off x="2324100" y="2514600"/>
              <a:ext cx="711771" cy="10668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83776" y="2907268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new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98279" y="2900810"/>
              <a:ext cx="57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old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00400" y="1886634"/>
              <a:ext cx="866614" cy="64633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IN" dirty="0"/>
                <a:t>skips 9</a:t>
              </a:r>
            </a:p>
            <a:p>
              <a:r>
                <a:rPr lang="en-IN" dirty="0"/>
                <a:t>reads 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600" y="3733800"/>
              <a:ext cx="1009650" cy="64633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S</a:t>
              </a:r>
              <a:r>
                <a:rPr lang="en-IN" dirty="0"/>
                <a:t>kips 3</a:t>
              </a:r>
            </a:p>
            <a:p>
              <a:r>
                <a:rPr lang="en-US" dirty="0"/>
                <a:t>R</a:t>
              </a:r>
              <a:r>
                <a:rPr lang="en-IN" dirty="0"/>
                <a:t>eads 7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0400" y="3581400"/>
              <a:ext cx="990600" cy="64633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S</a:t>
              </a:r>
              <a:r>
                <a:rPr lang="en-IN" dirty="0"/>
                <a:t>kips 6</a:t>
              </a:r>
            </a:p>
            <a:p>
              <a:r>
                <a:rPr lang="en-US" dirty="0"/>
                <a:t>R</a:t>
              </a:r>
              <a:r>
                <a:rPr lang="en-IN" dirty="0"/>
                <a:t>eads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208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Example DTs</a:t>
            </a:r>
          </a:p>
        </p:txBody>
      </p:sp>
      <p:pic>
        <p:nvPicPr>
          <p:cNvPr id="3074" name="Picture 2" descr="figures/ch07/dt-example2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87298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05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for PlayTennis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and their values:</a:t>
            </a:r>
          </a:p>
          <a:p>
            <a:pPr lvl="1"/>
            <a:r>
              <a:rPr lang="en-US" dirty="0"/>
              <a:t>Outlook: </a:t>
            </a:r>
            <a:r>
              <a:rPr lang="en-US" i="1" dirty="0"/>
              <a:t>Sunny, Overcast, Rain</a:t>
            </a:r>
            <a:endParaRPr lang="en-US" dirty="0"/>
          </a:p>
          <a:p>
            <a:pPr lvl="1"/>
            <a:r>
              <a:rPr lang="en-US" dirty="0"/>
              <a:t>Humidity: </a:t>
            </a:r>
            <a:r>
              <a:rPr lang="en-US" i="1" dirty="0"/>
              <a:t>High, Normal</a:t>
            </a:r>
            <a:endParaRPr lang="en-US" dirty="0"/>
          </a:p>
          <a:p>
            <a:pPr lvl="1"/>
            <a:r>
              <a:rPr lang="en-US" dirty="0"/>
              <a:t>Wind: </a:t>
            </a:r>
            <a:r>
              <a:rPr lang="en-US" i="1" dirty="0"/>
              <a:t>Strong, Weak</a:t>
            </a:r>
            <a:endParaRPr lang="en-US" dirty="0"/>
          </a:p>
          <a:p>
            <a:pPr lvl="1"/>
            <a:r>
              <a:rPr lang="en-US" dirty="0"/>
              <a:t>Temperature: </a:t>
            </a:r>
            <a:r>
              <a:rPr lang="en-US" i="1" dirty="0"/>
              <a:t>Hot, Mild, Cool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17375E"/>
                </a:solidFill>
              </a:rPr>
              <a:t>Target concept </a:t>
            </a:r>
            <a:r>
              <a:rPr lang="en-US" dirty="0"/>
              <a:t>- Play Tennis: </a:t>
            </a:r>
            <a:r>
              <a:rPr lang="en-US" i="1" dirty="0"/>
              <a:t>Yes, No</a:t>
            </a:r>
          </a:p>
        </p:txBody>
      </p:sp>
    </p:spTree>
    <p:extLst>
      <p:ext uri="{BB962C8B-B14F-4D97-AF65-F5344CB8AC3E}">
        <p14:creationId xmlns:p14="http://schemas.microsoft.com/office/powerpoint/2010/main" val="130730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Line 2"/>
          <p:cNvSpPr>
            <a:spLocks noChangeShapeType="1"/>
          </p:cNvSpPr>
          <p:nvPr/>
        </p:nvSpPr>
        <p:spPr bwMode="auto">
          <a:xfrm flipH="1">
            <a:off x="1600200" y="22098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4876800" y="22098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 flipH="1">
            <a:off x="457200" y="4343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1676400" y="43434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6934200" y="4343400"/>
            <a:ext cx="9906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 flipH="1">
            <a:off x="5867400" y="4343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4419600" y="22860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680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for PlayTennis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3810000" y="17526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2362200" y="27432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3733800" y="27432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5486400" y="27432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838200" y="38862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04800" y="4953000"/>
            <a:ext cx="8366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1828800" y="4953000"/>
            <a:ext cx="11858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6324600" y="38862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5638800" y="49530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Strong</a:t>
            </a:r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7162800" y="49530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Weak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152400" y="57912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2438400" y="5791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4114800" y="3886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7696200" y="5791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5562600" y="57912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3078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7152</TotalTime>
  <Words>625</Words>
  <Application>Microsoft Office PowerPoint</Application>
  <PresentationFormat>On-screen Show (4:3)</PresentationFormat>
  <Paragraphs>209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Definition</vt:lpstr>
      <vt:lpstr>Decision Tree Example 1 Whether to approve a loan</vt:lpstr>
      <vt:lpstr>Decision Tree Example 3</vt:lpstr>
      <vt:lpstr>Issues</vt:lpstr>
      <vt:lpstr>Example Data</vt:lpstr>
      <vt:lpstr>Possible splits</vt:lpstr>
      <vt:lpstr>Two Example DTs</vt:lpstr>
      <vt:lpstr>Decision Tree for PlayTennis</vt:lpstr>
      <vt:lpstr>Decision Tree for PlayTennis</vt:lpstr>
      <vt:lpstr>Decision Tree for PlayTennis</vt:lpstr>
      <vt:lpstr>Decision Tree for PlayTennis</vt:lpstr>
      <vt:lpstr>Decision Tree </vt:lpstr>
      <vt:lpstr>Searching for a good tree</vt:lpstr>
      <vt:lpstr>Top-Down Induction of Decision Trees ID3</vt:lpstr>
      <vt:lpstr>Choices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Rajeev</cp:lastModifiedBy>
  <cp:revision>182</cp:revision>
  <cp:lastPrinted>2016-05-18T03:35:26Z</cp:lastPrinted>
  <dcterms:created xsi:type="dcterms:W3CDTF">2015-06-25T09:31:26Z</dcterms:created>
  <dcterms:modified xsi:type="dcterms:W3CDTF">2020-11-03T06:43:07Z</dcterms:modified>
</cp:coreProperties>
</file>