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9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302" r:id="rId16"/>
    <p:sldId id="299" r:id="rId17"/>
    <p:sldId id="298" r:id="rId18"/>
    <p:sldId id="300" r:id="rId19"/>
    <p:sldId id="287" r:id="rId20"/>
    <p:sldId id="288" r:id="rId2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3" autoAdjust="0"/>
    <p:restoredTop sz="98667" autoAdjust="0"/>
  </p:normalViewPr>
  <p:slideViewPr>
    <p:cSldViewPr>
      <p:cViewPr varScale="1">
        <p:scale>
          <a:sx n="72" d="100"/>
          <a:sy n="72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ICS320-Foundations of Adaptive and Learning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Part3 Decision Tree Learning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8FF38-3A78-7447-8DB7-28FD149D66D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25" y="530225"/>
            <a:ext cx="3386138" cy="2540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6B5DB-CF0B-7641-B5CC-6FD4DEBC2BD4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3AFA-16A2-204C-879B-DA6F14663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Top-Down Induction of Decision Trees ID3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283575" cy="42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charset="0"/>
              </a:rPr>
              <a:t> the </a:t>
            </a:r>
            <a:r>
              <a:rPr lang="ja-JP" altLang="en-US" sz="2800" dirty="0">
                <a:latin typeface="+mn-lt"/>
                <a:sym typeface="Symbol" charset="0"/>
              </a:rPr>
              <a:t>“</a:t>
            </a:r>
            <a:r>
              <a:rPr lang="en-US" sz="2800" dirty="0">
                <a:latin typeface="+mn-lt"/>
                <a:sym typeface="Symbol" charset="0"/>
              </a:rPr>
              <a:t>best</a:t>
            </a:r>
            <a:r>
              <a:rPr lang="ja-JP" altLang="en-US" sz="2800" dirty="0">
                <a:latin typeface="+mn-lt"/>
                <a:sym typeface="Symbol" charset="0"/>
              </a:rPr>
              <a:t>”</a:t>
            </a:r>
            <a:r>
              <a:rPr lang="en-US" sz="2800" dirty="0">
                <a:latin typeface="+mn-lt"/>
                <a:sym typeface="Symbol" charset="0"/>
              </a:rPr>
              <a:t> decision attribute for next </a:t>
            </a:r>
            <a:r>
              <a:rPr lang="en-US" sz="2800" i="1" dirty="0">
                <a:latin typeface="+mn-lt"/>
                <a:sym typeface="Symbol" charset="0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Assign A as decision attribute for </a:t>
            </a:r>
            <a:r>
              <a:rPr lang="en-US" sz="2800" i="1" dirty="0">
                <a:latin typeface="+mn-lt"/>
              </a:rPr>
              <a:t>node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800" dirty="0">
                <a:latin typeface="+mn-lt"/>
              </a:rPr>
              <a:t>For each value of A create new descendant </a:t>
            </a:r>
            <a:endParaRPr lang="en-US" sz="2800" i="1" dirty="0">
              <a:latin typeface="+mn-lt"/>
            </a:endParaRP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Sort training examples to leaf node according to the attribute value of the branch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latin typeface="+mn-lt"/>
              </a:rPr>
              <a:t>If all training examples are perfectly classified (same value of target attribute) stop, else iterate over new</a:t>
            </a:r>
            <a:r>
              <a:rPr lang="sv-SE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leaf nodes.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33802" y="1676400"/>
            <a:ext cx="472440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Which node to proceed with?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33801" y="5791200"/>
            <a:ext cx="256414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2. When to stop?</a:t>
            </a:r>
          </a:p>
        </p:txBody>
      </p:sp>
    </p:spTree>
    <p:extLst>
      <p:ext uri="{BB962C8B-B14F-4D97-AF65-F5344CB8AC3E}">
        <p14:creationId xmlns:p14="http://schemas.microsoft.com/office/powerpoint/2010/main" val="3183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2163" name="Line 3"/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Humidity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Normal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Gain(S,Humidity)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=0.940-(7/14)*0.985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– (7/14)*0.592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E=0.592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Wind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E=0.811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E=1.0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Gain(S,Wind)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=0.940-(8/14)*0.811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– (6/14)*1.0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=0.048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866775" y="6181665"/>
            <a:ext cx="7768922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Humidity provides greater info. gain than Wind, w.r.t target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3719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 flipH="1">
            <a:off x="2384425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592638" y="26590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971800" y="2209800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Outlook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259013" y="3251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i="1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718050" y="3200400"/>
            <a:ext cx="92075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7526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5029200" y="38862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-]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3200400" y="13716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S=</a:t>
            </a:r>
            <a:r>
              <a:rPr lang="en-US" dirty="0">
                <a:solidFill>
                  <a:schemeClr val="tx1"/>
                </a:solidFill>
              </a:rPr>
              <a:t>[9+,5-]</a:t>
            </a:r>
            <a:endParaRPr lang="sv-SE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E=0.940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905000" y="4953000"/>
            <a:ext cx="4229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Gain(S,Outlook)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=0.940-(5/14)*0.971 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-(4/14)*0.0 – (5/14)*0.0971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=0.247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8288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105400" y="4462463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E=0.971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3962400" y="2735263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505200" y="3276600"/>
            <a:ext cx="1066800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sv-SE" i="1" dirty="0" err="1">
                <a:solidFill>
                  <a:schemeClr val="tx1"/>
                </a:solidFill>
              </a:rPr>
              <a:t>Overcast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429000" y="3962400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sv-SE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+, </a:t>
            </a:r>
            <a:r>
              <a:rPr lang="sv-SE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3429000" y="4572000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sv-SE">
                <a:solidFill>
                  <a:schemeClr val="tx1"/>
                </a:solidFill>
              </a:rPr>
              <a:t>E=0.0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Selecting the Next Attribute</a:t>
            </a:r>
            <a:endParaRPr lang="en-US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7696200" cy="3011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400"/>
              </a:lnSpc>
              <a:spcBef>
                <a:spcPct val="0"/>
              </a:spcBef>
            </a:pPr>
            <a:r>
              <a:rPr lang="sv-SE" sz="2800" dirty="0">
                <a:solidFill>
                  <a:schemeClr val="tx1"/>
                </a:solidFill>
              </a:rPr>
              <a:t>The information </a:t>
            </a:r>
            <a:r>
              <a:rPr lang="sv-SE" sz="2800" dirty="0" err="1">
                <a:solidFill>
                  <a:schemeClr val="tx1"/>
                </a:solidFill>
              </a:rPr>
              <a:t>gain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values</a:t>
            </a:r>
            <a:r>
              <a:rPr lang="sv-SE" sz="2800" dirty="0">
                <a:solidFill>
                  <a:schemeClr val="tx1"/>
                </a:solidFill>
              </a:rPr>
              <a:t> for the 4 </a:t>
            </a:r>
            <a:r>
              <a:rPr lang="sv-SE" sz="2800" dirty="0" err="1">
                <a:solidFill>
                  <a:schemeClr val="tx1"/>
                </a:solidFill>
              </a:rPr>
              <a:t>attributes</a:t>
            </a:r>
            <a:r>
              <a:rPr lang="sv-SE" sz="2800" dirty="0">
                <a:solidFill>
                  <a:schemeClr val="tx1"/>
                </a:solidFill>
              </a:rPr>
              <a:t> </a:t>
            </a:r>
            <a:r>
              <a:rPr lang="sv-SE" sz="2800" dirty="0" err="1">
                <a:solidFill>
                  <a:schemeClr val="tx1"/>
                </a:solidFill>
              </a:rPr>
              <a:t>are</a:t>
            </a:r>
            <a:r>
              <a:rPr lang="sv-SE" sz="2800" dirty="0">
                <a:solidFill>
                  <a:schemeClr val="tx1"/>
                </a:solidFill>
              </a:rPr>
              <a:t>:</a:t>
            </a:r>
            <a:endParaRPr lang="sv-SE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S,Outlook</a:t>
            </a:r>
            <a:r>
              <a:rPr lang="sv-SE" sz="2400" dirty="0">
                <a:solidFill>
                  <a:schemeClr val="tx1"/>
                </a:solidFill>
              </a:rPr>
              <a:t>) =0.247</a:t>
            </a: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S,Humidity</a:t>
            </a:r>
            <a:r>
              <a:rPr lang="sv-SE" sz="2400" dirty="0">
                <a:solidFill>
                  <a:schemeClr val="tx1"/>
                </a:solidFill>
              </a:rPr>
              <a:t>) =0.151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S,Wind</a:t>
            </a:r>
            <a:r>
              <a:rPr lang="sv-SE" sz="2400" dirty="0">
                <a:solidFill>
                  <a:schemeClr val="tx1"/>
                </a:solidFill>
              </a:rPr>
              <a:t>) =0.048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ts val="3400"/>
              </a:lnSpc>
              <a:spcBef>
                <a:spcPct val="0"/>
              </a:spcBef>
              <a:buFontTx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 </a:t>
            </a:r>
            <a:r>
              <a:rPr lang="sv-SE" sz="2400" dirty="0" err="1">
                <a:solidFill>
                  <a:schemeClr val="tx1"/>
                </a:solidFill>
              </a:rPr>
              <a:t>Gain</a:t>
            </a:r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dirty="0" err="1">
                <a:solidFill>
                  <a:schemeClr val="tx1"/>
                </a:solidFill>
              </a:rPr>
              <a:t>S,Temperature</a:t>
            </a:r>
            <a:r>
              <a:rPr lang="sv-SE" sz="2400" dirty="0">
                <a:solidFill>
                  <a:schemeClr val="tx1"/>
                </a:solidFill>
              </a:rPr>
              <a:t>) =0.029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where S denotes the collection of training examples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171700" y="5334000"/>
            <a:ext cx="2743200" cy="40011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sz="2000" dirty="0"/>
              <a:t>Note: 0Log</a:t>
            </a:r>
            <a:r>
              <a:rPr lang="en-US" sz="2000" baseline="-25000" dirty="0"/>
              <a:t>2</a:t>
            </a:r>
            <a:r>
              <a:rPr lang="en-US" sz="2000" dirty="0"/>
              <a:t>0 </a:t>
            </a:r>
            <a:r>
              <a:rPr lang="en-US" sz="2000" b="1" dirty="0"/>
              <a:t>=</a:t>
            </a:r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55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ID3 Algorithm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[D1,D2,…,D14]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[9+,5-]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96549" y="3640138"/>
            <a:ext cx="26847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=[D1,D2,D8,D9,D11]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[2+,3-]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69199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?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[D3,D7,D12,D13]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[4+,0-]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157913" y="3624263"/>
            <a:ext cx="298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[D4,D5,D6,D10,D14]</a:t>
            </a:r>
          </a:p>
          <a:p>
            <a:pPr>
              <a:spcBef>
                <a:spcPct val="0"/>
              </a:spcBef>
            </a:pPr>
            <a:r>
              <a:rPr lang="sv-SE">
                <a:solidFill>
                  <a:schemeClr val="tx1"/>
                </a:solidFill>
              </a:rPr>
              <a:t>    [3+,2-]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228600" y="5105400"/>
            <a:ext cx="8915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Humidity)=0.970-(3/5)0.0 – 2/5(0.0) = 0.970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sunny</a:t>
            </a:r>
            <a:r>
              <a:rPr lang="sv-SE" dirty="0">
                <a:solidFill>
                  <a:schemeClr val="tx1"/>
                </a:solidFill>
              </a:rPr>
              <a:t> , Temp.)=0.970-(2/5)0.0 –2/5(1.0)-(1/5)0.0 = 0.570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Gain(S</a:t>
            </a:r>
            <a:r>
              <a:rPr lang="sv-SE" sz="2400" baseline="-25000" dirty="0">
                <a:solidFill>
                  <a:schemeClr val="tx1"/>
                </a:solidFill>
              </a:rPr>
              <a:t>sunn</a:t>
            </a:r>
            <a:r>
              <a:rPr lang="sv-SE" baseline="-25000" dirty="0">
                <a:solidFill>
                  <a:schemeClr val="tx1"/>
                </a:solidFill>
              </a:rPr>
              <a:t>y</a:t>
            </a:r>
            <a:r>
              <a:rPr lang="sv-SE" dirty="0">
                <a:solidFill>
                  <a:schemeClr val="tx1"/>
                </a:solidFill>
              </a:rPr>
              <a:t> , Wind)=0.970= -(2/5)1.0 – 3/5(0.918) = 0.019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228600" y="4876800"/>
            <a:ext cx="13716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52" name="AutoShape 20"/>
          <p:cNvSpPr>
            <a:spLocks/>
          </p:cNvSpPr>
          <p:nvPr/>
        </p:nvSpPr>
        <p:spPr bwMode="auto">
          <a:xfrm>
            <a:off x="152400" y="5105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0" y="4610100"/>
            <a:ext cx="16539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Test for this node</a:t>
            </a:r>
          </a:p>
        </p:txBody>
      </p:sp>
    </p:spTree>
    <p:extLst>
      <p:ext uri="{BB962C8B-B14F-4D97-AF65-F5344CB8AC3E}">
        <p14:creationId xmlns:p14="http://schemas.microsoft.com/office/powerpoint/2010/main" val="146643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ID3 Algorithm</a:t>
            </a:r>
            <a:endParaRPr lang="en-US" dirty="0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Sunny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Overcast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Strong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chemeClr val="tx1"/>
                </a:solidFill>
              </a:rPr>
              <a:t>Weak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[D3,D7,D12,D13]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2185988" y="61610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[D8,D9,D11]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[D6,D14]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0" y="6172200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[D1,D2]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285" name="Rectangle 29"/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>
                <a:solidFill>
                  <a:schemeClr val="tx1"/>
                </a:solidFill>
              </a:rPr>
              <a:t>[D4,D5,D10]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3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Splitting Rule: GINI Index</a:t>
            </a:r>
            <a:endParaRPr lang="en-US" altLang="en-US" sz="4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GINI Index</a:t>
            </a:r>
          </a:p>
          <a:p>
            <a:pPr lvl="1"/>
            <a:r>
              <a:rPr lang="en-US" altLang="en-US" dirty="0"/>
              <a:t>Measure of node impurity</a:t>
            </a:r>
          </a:p>
          <a:p>
            <a:endParaRPr lang="en-US" altLang="en-US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209800" y="3429000"/>
          <a:ext cx="46958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197100" imgH="812800" progId="Equation.3">
                  <p:embed/>
                </p:oleObj>
              </mc:Choice>
              <mc:Fallback>
                <p:oleObj name="Equation" r:id="rId3" imgW="2197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46958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48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Splitting Based on Continuous Attributes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81050" y="2127250"/>
          <a:ext cx="7527925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127250"/>
                        <a:ext cx="7527925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22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Continuous Attribute – Binary Split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694613" cy="5334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 continuous attribute</a:t>
            </a:r>
          </a:p>
          <a:p>
            <a:pPr lvl="1"/>
            <a:r>
              <a:rPr lang="en-US" altLang="zh-CN" sz="2400" dirty="0"/>
              <a:t>Partition the continuous value of attribute A into a discrete set of intervals</a:t>
            </a:r>
          </a:p>
          <a:p>
            <a:pPr lvl="1"/>
            <a:r>
              <a:rPr lang="en-US" altLang="zh-CN" sz="2400" dirty="0"/>
              <a:t>Create a new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attribute A</a:t>
            </a:r>
            <a:r>
              <a:rPr lang="en-US" altLang="zh-CN" sz="2400" baseline="-25000" dirty="0"/>
              <a:t>c  </a:t>
            </a:r>
            <a:r>
              <a:rPr lang="en-US" altLang="zh-CN" sz="2400" dirty="0"/>
              <a:t>, looking for a threshold c,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r>
              <a:rPr lang="en-US" altLang="en-US" dirty="0"/>
              <a:t>consider all possible splits and finds the best cut</a:t>
            </a:r>
            <a:endParaRPr lang="en-US" altLang="zh-CN" sz="2400" dirty="0"/>
          </a:p>
          <a:p>
            <a:pPr lvl="1"/>
            <a:endParaRPr lang="en-US" altLang="zh-CN" sz="1800" dirty="0"/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1178176"/>
              </p:ext>
            </p:extLst>
          </p:nvPr>
        </p:nvGraphicFramePr>
        <p:xfrm>
          <a:off x="2310606" y="3429000"/>
          <a:ext cx="30972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606" y="3429000"/>
                        <a:ext cx="3097212" cy="10223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717042" y="4622800"/>
            <a:ext cx="2232025" cy="406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How to choose c ?</a:t>
            </a:r>
          </a:p>
        </p:txBody>
      </p:sp>
    </p:spTree>
    <p:extLst>
      <p:ext uri="{BB962C8B-B14F-4D97-AF65-F5344CB8AC3E}">
        <p14:creationId xmlns:p14="http://schemas.microsoft.com/office/powerpoint/2010/main" val="27318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Practical Issues of Classification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Underfitting and Overfitting</a:t>
            </a:r>
          </a:p>
          <a:p>
            <a:endParaRPr lang="en-US" altLang="en-US"/>
          </a:p>
          <a:p>
            <a:r>
              <a:rPr lang="en-US" altLang="en-US"/>
              <a:t>Missing Values</a:t>
            </a:r>
          </a:p>
          <a:p>
            <a:endParaRPr lang="en-US" altLang="en-US"/>
          </a:p>
          <a:p>
            <a:r>
              <a:rPr lang="en-US" altLang="en-US"/>
              <a:t>Costs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0174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45201-84A2-D14B-BD1B-F1C22C9CA464}" type="slidenum">
              <a:rPr lang="en-US" sz="1400">
                <a:latin typeface="Times New Roman" charset="0"/>
              </a:rPr>
              <a:pPr eaLnBrk="1" hangingPunct="1"/>
              <a:t>19</a:t>
            </a:fld>
            <a:endParaRPr lang="en-US" sz="1400" dirty="0">
              <a:latin typeface="Times New Roman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3400" y="1187450"/>
            <a:ext cx="79565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Conduct a search of the space of decision trees which</a:t>
            </a:r>
            <a:r>
              <a:rPr lang="en-US" dirty="0">
                <a:solidFill>
                  <a:srgbClr val="0000FF"/>
                </a:solidFill>
              </a:rPr>
              <a:t>  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</a:rPr>
              <a:t>  can represent all possible discrete functions. </a:t>
            </a:r>
            <a:endParaRPr lang="en-US" dirty="0"/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539750" y="2300288"/>
            <a:ext cx="5132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0066"/>
                </a:solidFill>
              </a:rPr>
              <a:t>Goal: to find the</a:t>
            </a:r>
            <a:r>
              <a:rPr lang="en-US" dirty="0">
                <a:solidFill>
                  <a:srgbClr val="0000FF"/>
                </a:solidFill>
              </a:rPr>
              <a:t> best</a:t>
            </a:r>
            <a:r>
              <a:rPr lang="en-US" dirty="0">
                <a:solidFill>
                  <a:srgbClr val="000066"/>
                </a:solidFill>
              </a:rPr>
              <a:t> decision tree </a:t>
            </a:r>
            <a:endParaRPr lang="en-US" dirty="0"/>
          </a:p>
        </p:txBody>
      </p:sp>
      <p:sp>
        <p:nvSpPr>
          <p:cNvPr id="56324" name="Text Box 8"/>
          <p:cNvSpPr txBox="1">
            <a:spLocks noChangeArrowheads="1"/>
          </p:cNvSpPr>
          <p:nvPr/>
        </p:nvSpPr>
        <p:spPr bwMode="auto">
          <a:xfrm>
            <a:off x="533400" y="3092450"/>
            <a:ext cx="86248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Finding a minimal decision tree consistent with a set of data </a:t>
            </a:r>
          </a:p>
          <a:p>
            <a:pPr eaLnBrk="1" hangingPunct="1"/>
            <a:r>
              <a:rPr lang="en-US" dirty="0">
                <a:solidFill>
                  <a:srgbClr val="000066"/>
                </a:solidFill>
              </a:rPr>
              <a:t>   is </a:t>
            </a:r>
            <a:r>
              <a:rPr lang="en-US" dirty="0">
                <a:solidFill>
                  <a:srgbClr val="0000FF"/>
                </a:solidFill>
              </a:rPr>
              <a:t>NP-hard</a:t>
            </a:r>
            <a:r>
              <a:rPr lang="en-US" dirty="0">
                <a:solidFill>
                  <a:srgbClr val="000066"/>
                </a:solidFill>
              </a:rPr>
              <a:t>.  </a:t>
            </a:r>
            <a:endParaRPr lang="en-US" dirty="0"/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533400" y="4267200"/>
            <a:ext cx="80105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dirty="0">
                <a:solidFill>
                  <a:srgbClr val="000066"/>
                </a:solidFill>
              </a:rPr>
              <a:t>Perform a greedy heuristic search: hill climbing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   backtracking</a:t>
            </a:r>
          </a:p>
        </p:txBody>
      </p:sp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533400" y="5638800"/>
            <a:ext cx="580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0066"/>
                </a:solidFill>
              </a:rPr>
              <a:t>Statistics-based decisions using </a:t>
            </a:r>
            <a:r>
              <a:rPr lang="en-US" dirty="0">
                <a:solidFill>
                  <a:srgbClr val="0000FF"/>
                </a:solidFill>
              </a:rPr>
              <a:t>all data</a:t>
            </a:r>
            <a:r>
              <a:rPr lang="en-US" dirty="0">
                <a:solidFill>
                  <a:srgbClr val="000066"/>
                </a:solidFill>
              </a:rPr>
              <a:t> </a:t>
            </a:r>
            <a:endParaRPr lang="en-US" dirty="0"/>
          </a:p>
        </p:txBody>
      </p:sp>
      <p:sp>
        <p:nvSpPr>
          <p:cNvPr id="56327" name="Rectangle 11"/>
          <p:cNvSpPr>
            <a:spLocks noChangeArrowheads="1"/>
          </p:cNvSpPr>
          <p:nvPr/>
        </p:nvSpPr>
        <p:spPr bwMode="auto">
          <a:xfrm>
            <a:off x="381000" y="76200"/>
            <a:ext cx="8777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cs typeface="Comic Sans MS" charset="0"/>
              </a:rPr>
              <a:t>Hypothesis Space Search in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686367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When to stop</a:t>
            </a:r>
          </a:p>
          <a:p>
            <a:pPr lvl="1"/>
            <a:r>
              <a:rPr lang="en-IN" dirty="0"/>
              <a:t>no more input features</a:t>
            </a:r>
          </a:p>
          <a:p>
            <a:pPr lvl="1"/>
            <a:r>
              <a:rPr lang="en-IN" dirty="0"/>
              <a:t>all examples are classified the same</a:t>
            </a:r>
          </a:p>
          <a:p>
            <a:pPr lvl="1"/>
            <a:r>
              <a:rPr lang="en-IN" dirty="0"/>
              <a:t>too few examples to make an informative split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Which test to split on</a:t>
            </a:r>
          </a:p>
          <a:p>
            <a:pPr lvl="1"/>
            <a:r>
              <a:rPr lang="en-IN" dirty="0"/>
              <a:t>split gives smallest error.</a:t>
            </a:r>
          </a:p>
          <a:p>
            <a:pPr lvl="1"/>
            <a:r>
              <a:rPr lang="en-IN" dirty="0"/>
              <a:t>With multi-valued features</a:t>
            </a:r>
          </a:p>
          <a:p>
            <a:pPr lvl="2"/>
            <a:r>
              <a:rPr lang="en-IN" sz="2600" dirty="0"/>
              <a:t>split on all values or </a:t>
            </a:r>
          </a:p>
          <a:p>
            <a:pPr lvl="2"/>
            <a:r>
              <a:rPr lang="en-IN" sz="2600" dirty="0"/>
              <a:t>split values into half. </a:t>
            </a:r>
          </a:p>
        </p:txBody>
      </p:sp>
    </p:spTree>
    <p:extLst>
      <p:ext uri="{BB962C8B-B14F-4D97-AF65-F5344CB8AC3E}">
        <p14:creationId xmlns:p14="http://schemas.microsoft.com/office/powerpoint/2010/main" val="243124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B665-A069-104C-98DE-1C85CC673C9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 and </a:t>
            </a:r>
            <a:r>
              <a:rPr lang="sv-SE" dirty="0" err="1"/>
              <a:t>Occam</a:t>
            </a:r>
            <a:r>
              <a:rPr lang="sv-SE" altLang="en-US" dirty="0" err="1"/>
              <a:t>’</a:t>
            </a:r>
            <a:r>
              <a:rPr lang="sv-SE" dirty="0" err="1"/>
              <a:t>s</a:t>
            </a:r>
            <a:r>
              <a:rPr lang="sv-SE" dirty="0"/>
              <a:t> </a:t>
            </a:r>
            <a:r>
              <a:rPr lang="sv-SE" dirty="0" err="1"/>
              <a:t>Razor</a:t>
            </a:r>
            <a:endParaRPr lang="sv-SE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sv-SE" sz="2800" dirty="0" err="1"/>
              <a:t>Prefer</a:t>
            </a:r>
            <a:r>
              <a:rPr lang="sv-SE" sz="2800" dirty="0"/>
              <a:t> short </a:t>
            </a:r>
            <a:r>
              <a:rPr lang="sv-SE" sz="2800" dirty="0" err="1"/>
              <a:t>hypotheses</a:t>
            </a:r>
            <a:r>
              <a:rPr lang="sv-SE" sz="2800" dirty="0"/>
              <a:t>.</a:t>
            </a:r>
          </a:p>
          <a:p>
            <a:pPr>
              <a:buFont typeface="Wingdings" charset="0"/>
              <a:buNone/>
            </a:pPr>
            <a:r>
              <a:rPr lang="sv-SE" sz="2800" dirty="0"/>
              <a:t>Argument in </a:t>
            </a:r>
            <a:r>
              <a:rPr lang="sv-SE" sz="2800" dirty="0" err="1"/>
              <a:t>favor</a:t>
            </a:r>
            <a:r>
              <a:rPr lang="sv-SE" sz="2800" dirty="0"/>
              <a:t>: </a:t>
            </a:r>
          </a:p>
          <a:p>
            <a:pPr lvl="1"/>
            <a:r>
              <a:rPr lang="sv-SE" dirty="0" err="1"/>
              <a:t>Fewer</a:t>
            </a:r>
            <a:r>
              <a:rPr lang="sv-SE" dirty="0"/>
              <a:t> short </a:t>
            </a:r>
            <a:r>
              <a:rPr lang="sv-SE" dirty="0" err="1"/>
              <a:t>hypotheses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long </a:t>
            </a:r>
            <a:r>
              <a:rPr lang="sv-SE" dirty="0" err="1"/>
              <a:t>hypotheses</a:t>
            </a:r>
            <a:endParaRPr lang="sv-SE" dirty="0"/>
          </a:p>
          <a:p>
            <a:pPr lvl="1"/>
            <a:r>
              <a:rPr lang="sv-SE" dirty="0"/>
              <a:t>A short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fits the data is </a:t>
            </a:r>
            <a:r>
              <a:rPr lang="sv-SE" dirty="0" err="1"/>
              <a:t>unlikely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a </a:t>
            </a:r>
            <a:r>
              <a:rPr lang="sv-SE" dirty="0" err="1"/>
              <a:t>coincidence</a:t>
            </a:r>
            <a:endParaRPr lang="sv-SE" dirty="0"/>
          </a:p>
          <a:p>
            <a:pPr lvl="1"/>
            <a:r>
              <a:rPr lang="sv-SE" dirty="0"/>
              <a:t>A long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fits the data </a:t>
            </a:r>
            <a:r>
              <a:rPr lang="sv-SE" dirty="0" err="1"/>
              <a:t>might</a:t>
            </a:r>
            <a:r>
              <a:rPr lang="sv-SE" dirty="0"/>
              <a:t> be a </a:t>
            </a:r>
            <a:r>
              <a:rPr lang="sv-SE" dirty="0" err="1"/>
              <a:t>coincidence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81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2DDD-D08D-1C4F-BE2D-CE41416CEBF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Which Attribute is </a:t>
            </a:r>
            <a:r>
              <a:rPr lang="sv-SE" altLang="en-US"/>
              <a:t>”</a:t>
            </a:r>
            <a:r>
              <a:rPr lang="sv-SE"/>
              <a:t>best</a:t>
            </a:r>
            <a:r>
              <a:rPr lang="sv-SE" altLang="en-US"/>
              <a:t>”</a:t>
            </a:r>
            <a:r>
              <a:rPr lang="sv-SE"/>
              <a:t>?</a:t>
            </a:r>
            <a:endParaRPr lang="en-US" dirty="0"/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86020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6031" name="Text Box 15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6032" name="Text Box 16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034" name="Text Box 18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7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Principled Criterion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Selection of an attribute to test at each node - choosing the most useful attribute for classifying examples. </a:t>
            </a:r>
          </a:p>
          <a:p>
            <a:r>
              <a:rPr lang="en-US" altLang="zh-CN" sz="2800" dirty="0"/>
              <a:t>information gain</a:t>
            </a:r>
          </a:p>
          <a:p>
            <a:pPr lvl="1"/>
            <a:r>
              <a:rPr lang="en-US" altLang="zh-CN" sz="2400" dirty="0"/>
              <a:t>measures how well a given attribute separates the training examples according to their target classification</a:t>
            </a:r>
          </a:p>
          <a:p>
            <a:pPr lvl="1"/>
            <a:r>
              <a:rPr lang="en-US" altLang="zh-CN" sz="2400" dirty="0"/>
              <a:t>This measure is used to select among the candidate attributes at each step while growing the tree</a:t>
            </a:r>
          </a:p>
          <a:p>
            <a:pPr lvl="1"/>
            <a:r>
              <a:rPr lang="en-IN" altLang="zh-CN" sz="2600" dirty="0"/>
              <a:t>Gain is measure of how much we can reduce uncertainty (Value lies between 0,1)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2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Entropy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marL="382588" indent="-382588">
              <a:defRPr/>
            </a:pPr>
            <a:r>
              <a:rPr lang="en-US" sz="2400" dirty="0"/>
              <a:t>A measure for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uncertainty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purity </a:t>
            </a:r>
          </a:p>
          <a:p>
            <a:pPr marL="782638" lvl="1" indent="-382588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information content</a:t>
            </a:r>
          </a:p>
          <a:p>
            <a:pPr marL="382588" indent="-382588">
              <a:defRPr/>
            </a:pPr>
            <a:r>
              <a:rPr lang="en-US" sz="2400" dirty="0"/>
              <a:t>Information theory: optimal length code assigns (</a:t>
            </a:r>
            <a:r>
              <a:rPr lang="en-US" sz="2400" dirty="0">
                <a:latin typeface="Symbol" pitchFamily="18" charset="2"/>
              </a:rPr>
              <a:t>- </a:t>
            </a:r>
            <a:r>
              <a:rPr lang="en-US" sz="2400" dirty="0"/>
              <a:t>log</a:t>
            </a:r>
            <a:r>
              <a:rPr lang="en-US" sz="2400" baseline="-25000" dirty="0">
                <a:latin typeface="Symbol" pitchFamily="18" charset="2"/>
              </a:rPr>
              <a:t>2</a:t>
            </a:r>
            <a:r>
              <a:rPr lang="en-US" sz="2400" i="1" dirty="0">
                <a:latin typeface="Book Antiqua" pitchFamily="18" charset="0"/>
              </a:rPr>
              <a:t>p)</a:t>
            </a:r>
            <a:r>
              <a:rPr lang="en-US" sz="2400" dirty="0"/>
              <a:t> bits to message having probability </a:t>
            </a:r>
            <a:r>
              <a:rPr lang="en-US" sz="2400" i="1" dirty="0">
                <a:latin typeface="Book Antiqua" pitchFamily="18" charset="0"/>
              </a:rPr>
              <a:t>p</a:t>
            </a:r>
          </a:p>
          <a:p>
            <a:pPr marL="382588" indent="-382588">
              <a:defRPr/>
            </a:pP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 is a sample of training examples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baseline="-25000" dirty="0">
                <a:sym typeface="Symbol" pitchFamily="18" charset="2"/>
              </a:rPr>
              <a:t>+</a:t>
            </a:r>
            <a:r>
              <a:rPr lang="en-US" sz="2000" dirty="0"/>
              <a:t> is the proportion of positive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809625" lvl="1" indent="-220663">
              <a:defRPr/>
            </a:pPr>
            <a:r>
              <a:rPr lang="en-US" sz="2000" i="1" dirty="0">
                <a:latin typeface="Book Antiqua" pitchFamily="18" charset="0"/>
              </a:rPr>
              <a:t>p</a:t>
            </a:r>
            <a:r>
              <a:rPr lang="en-US" sz="2000" i="1" baseline="-25000" dirty="0">
                <a:latin typeface="Symbol" pitchFamily="18" charset="2"/>
              </a:rPr>
              <a:t>-</a:t>
            </a:r>
            <a:r>
              <a:rPr lang="en-US" sz="2000" dirty="0"/>
              <a:t> is the proportion of negative examples in </a:t>
            </a:r>
            <a:r>
              <a:rPr lang="en-US" sz="2000" i="1" dirty="0">
                <a:latin typeface="Book Antiqua" pitchFamily="18" charset="0"/>
              </a:rPr>
              <a:t>S</a:t>
            </a:r>
          </a:p>
          <a:p>
            <a:pPr marL="382588" indent="-382588">
              <a:defRPr/>
            </a:pPr>
            <a:r>
              <a:rPr lang="en-US" sz="2400" dirty="0"/>
              <a:t>Entropy of </a:t>
            </a:r>
            <a:r>
              <a:rPr lang="en-US" sz="2400" i="1" dirty="0">
                <a:latin typeface="Book Antiqua" pitchFamily="18" charset="0"/>
              </a:rPr>
              <a:t>S</a:t>
            </a:r>
            <a:r>
              <a:rPr lang="en-US" sz="2400" dirty="0"/>
              <a:t>: average optimal number of bits to encode information about  certainty/uncertainty about </a:t>
            </a:r>
            <a:r>
              <a:rPr lang="en-US" sz="2400" i="1" dirty="0">
                <a:latin typeface="Book Antiqua" pitchFamily="18" charset="0"/>
              </a:rPr>
              <a:t>S</a:t>
            </a:r>
          </a:p>
          <a:p>
            <a:pPr marL="382588" indent="-382588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Entropy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=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 +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(-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)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= -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352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sv-SE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7772400" cy="2362200"/>
          </a:xfrm>
        </p:spPr>
        <p:txBody>
          <a:bodyPr>
            <a:normAutofit lnSpcReduction="10000"/>
          </a:bodyPr>
          <a:lstStyle/>
          <a:p>
            <a:r>
              <a:rPr lang="sv-SE" sz="2400" dirty="0"/>
              <a:t>S is a </a:t>
            </a:r>
            <a:r>
              <a:rPr lang="sv-SE" sz="2400" dirty="0" err="1"/>
              <a:t>sample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training</a:t>
            </a:r>
            <a:r>
              <a:rPr lang="sv-SE" sz="2400" dirty="0"/>
              <a:t>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/>
              <a:t>p</a:t>
            </a:r>
            <a:r>
              <a:rPr lang="sv-SE" sz="2800" baseline="-25000" dirty="0"/>
              <a:t>+</a:t>
            </a:r>
            <a:r>
              <a:rPr lang="sv-SE" sz="2800" dirty="0"/>
              <a:t> </a:t>
            </a:r>
            <a:r>
              <a:rPr lang="sv-SE" sz="2400" dirty="0"/>
              <a:t>is the proportion </a:t>
            </a:r>
            <a:r>
              <a:rPr lang="sv-SE" sz="2400" dirty="0" err="1"/>
              <a:t>of</a:t>
            </a:r>
            <a:r>
              <a:rPr lang="sv-SE" sz="2400" dirty="0"/>
              <a:t> positive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/>
              <a:t>p</a:t>
            </a:r>
            <a:r>
              <a:rPr lang="sv-SE" sz="2800" baseline="-25000" dirty="0"/>
              <a:t>-</a:t>
            </a:r>
            <a:r>
              <a:rPr lang="sv-SE" sz="2800" dirty="0"/>
              <a:t> </a:t>
            </a:r>
            <a:r>
              <a:rPr lang="sv-SE" sz="2400" dirty="0"/>
              <a:t>is the proportion </a:t>
            </a:r>
            <a:r>
              <a:rPr lang="sv-SE" sz="2400" dirty="0" err="1"/>
              <a:t>of</a:t>
            </a:r>
            <a:r>
              <a:rPr lang="sv-SE" sz="2400" dirty="0"/>
              <a:t> negative </a:t>
            </a:r>
            <a:r>
              <a:rPr lang="sv-SE" sz="2400" dirty="0" err="1"/>
              <a:t>examples</a:t>
            </a:r>
            <a:endParaRPr lang="sv-SE" sz="2400" dirty="0"/>
          </a:p>
          <a:p>
            <a:r>
              <a:rPr lang="sv-SE" sz="2400" dirty="0" err="1"/>
              <a:t>Entropy</a:t>
            </a:r>
            <a:r>
              <a:rPr lang="sv-SE" sz="2400" dirty="0"/>
              <a:t> </a:t>
            </a:r>
            <a:r>
              <a:rPr lang="sv-SE" sz="2400" dirty="0" err="1"/>
              <a:t>measures</a:t>
            </a:r>
            <a:r>
              <a:rPr lang="sv-SE" sz="2400" dirty="0"/>
              <a:t> the </a:t>
            </a:r>
            <a:r>
              <a:rPr lang="sv-SE" sz="2400" dirty="0" err="1"/>
              <a:t>impurity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S</a:t>
            </a:r>
          </a:p>
          <a:p>
            <a:pPr lvl="1">
              <a:buFont typeface="Wingdings" charset="0"/>
              <a:buNone/>
            </a:pPr>
            <a:r>
              <a:rPr lang="sv-SE" dirty="0" err="1">
                <a:solidFill>
                  <a:schemeClr val="tx2">
                    <a:lumMod val="75000"/>
                  </a:schemeClr>
                </a:solidFill>
              </a:rPr>
              <a:t>Entropy</a:t>
            </a:r>
            <a:r>
              <a:rPr lang="sv-SE" dirty="0">
                <a:solidFill>
                  <a:schemeClr val="tx2">
                    <a:lumMod val="75000"/>
                  </a:schemeClr>
                </a:solidFill>
              </a:rPr>
              <a:t>(S)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+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4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-</a:t>
            </a:r>
            <a:endParaRPr lang="sv-S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7044" name="Picture 4" descr="C:\Documents and Settings\hoffmann\My Documents\MachineLearning\entr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62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0" y="1905000"/>
            <a:ext cx="3886200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0 if the outcome is ``certain”. 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 entropy is maximum if we have no knowledge of the system (or any outcome is equally possible). </a:t>
            </a:r>
            <a:endParaRPr lang="sv-SE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021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Information Gain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sv-SE" sz="2400" dirty="0"/>
              <a:t>Gain(S,A): expected reduction in entropy due to partitioning S on attribute A</a:t>
            </a:r>
          </a:p>
          <a:p>
            <a:endParaRPr lang="sv-SE" sz="2400" dirty="0"/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698500" y="4191000"/>
            <a:ext cx="4008438" cy="2111375"/>
            <a:chOff x="144" y="2880"/>
            <a:chExt cx="2525" cy="1147"/>
          </a:xfrm>
        </p:grpSpPr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5257800" y="4267200"/>
            <a:ext cx="3568700" cy="2074863"/>
            <a:chOff x="3408" y="2880"/>
            <a:chExt cx="2248" cy="1154"/>
          </a:xfrm>
        </p:grpSpPr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106" name="Text Box 18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89108" name="Text Box 20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110" name="Rectangle 22"/>
              <p:cNvSpPr>
                <a:spLocks noChangeArrowheads="1"/>
              </p:cNvSpPr>
              <p:nvPr/>
            </p:nvSpPr>
            <p:spPr bwMode="auto">
              <a:xfrm>
                <a:off x="354013" y="2514600"/>
                <a:ext cx="826553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0"/>
                  <a:buNone/>
                </a:pP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</a:rPr>
                  <a:t>Gain(S,A)=Entropy(S)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sv-SE" sz="32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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vvalues(A)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 |S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|/|S| Entropy(S</a:t>
                </a:r>
                <a:r>
                  <a:rPr lang="sv-SE" sz="2800" baseline="-250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v</a:t>
                </a:r>
                <a:r>
                  <a:rPr lang="sv-SE" sz="2800" dirty="0">
                    <a:solidFill>
                      <a:schemeClr val="tx2">
                        <a:lumMod val="75000"/>
                      </a:schemeClr>
                    </a:solidFill>
                    <a:sym typeface="Symbol" charset="0"/>
                  </a:rPr>
                  <a:t>)</a:t>
                </a:r>
                <a:endParaRPr lang="en-US" sz="2800" dirty="0">
                  <a:solidFill>
                    <a:schemeClr val="tx2">
                      <a:lumMod val="75000"/>
                    </a:schemeClr>
                  </a:solidFill>
                  <a:sym typeface="Symbol" charset="0"/>
                </a:endParaRPr>
              </a:p>
            </p:txBody>
          </p:sp>
        </mc:Choice>
        <mc:Fallback xmlns="">
          <p:sp>
            <p:nvSpPr>
              <p:cNvPr id="89110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3" y="2514600"/>
                <a:ext cx="8265532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75" t="-13684" b="-3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365125" y="3233738"/>
            <a:ext cx="8205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Entropy([29+,35-]) = -29/64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29/64 – 35/64 log</a:t>
            </a:r>
            <a:r>
              <a:rPr lang="sv-SE" baseline="-25000" dirty="0">
                <a:solidFill>
                  <a:schemeClr val="tx1"/>
                </a:solidFill>
              </a:rPr>
              <a:t>2</a:t>
            </a:r>
            <a:r>
              <a:rPr lang="sv-SE" dirty="0">
                <a:solidFill>
                  <a:schemeClr val="tx1"/>
                </a:solidFill>
              </a:rPr>
              <a:t> 35/64</a:t>
            </a:r>
          </a:p>
          <a:p>
            <a:pPr>
              <a:spcBef>
                <a:spcPct val="0"/>
              </a:spcBef>
            </a:pPr>
            <a:r>
              <a:rPr lang="sv-SE" dirty="0">
                <a:solidFill>
                  <a:schemeClr val="tx1"/>
                </a:solidFill>
              </a:rPr>
              <a:t>                             = 0.99</a:t>
            </a:r>
            <a:endParaRPr lang="sv-SE" baseline="-25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ICS320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F8D2-00F2-7B47-9376-B56D6E05710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Information </a:t>
            </a:r>
            <a:r>
              <a:rPr lang="sv-SE" dirty="0" err="1"/>
              <a:t>Gain</a:t>
            </a:r>
            <a:endParaRPr lang="en-US" dirty="0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228600" y="4495800"/>
            <a:ext cx="4008438" cy="2111375"/>
            <a:chOff x="144" y="2880"/>
            <a:chExt cx="2525" cy="1147"/>
          </a:xfrm>
        </p:grpSpPr>
        <p:sp>
          <p:nvSpPr>
            <p:cNvPr id="90116" name="Line 4"/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[21+, 5-]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[8+, 30-]</a:t>
              </a:r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  <p:sp>
        <p:nvSpPr>
          <p:cNvPr id="901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Entropy</a:t>
            </a:r>
            <a:r>
              <a:rPr lang="sv-SE" sz="2000" dirty="0"/>
              <a:t>([21+,5-])   = 0.71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Entropy</a:t>
            </a:r>
            <a:r>
              <a:rPr lang="sv-SE" sz="2000" dirty="0"/>
              <a:t>([8+,30-]) = 0.74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 err="1"/>
              <a:t>Gain</a:t>
            </a:r>
            <a:r>
              <a:rPr lang="sv-SE" sz="2000" dirty="0"/>
              <a:t>(S,A</a:t>
            </a:r>
            <a:r>
              <a:rPr lang="sv-SE" sz="2000" baseline="-25000" dirty="0"/>
              <a:t>1</a:t>
            </a:r>
            <a:r>
              <a:rPr lang="sv-SE" sz="2000" dirty="0"/>
              <a:t>)=</a:t>
            </a:r>
            <a:r>
              <a:rPr lang="sv-SE" sz="2000" dirty="0" err="1"/>
              <a:t>Entropy</a:t>
            </a:r>
            <a:r>
              <a:rPr lang="sv-SE" sz="2000" dirty="0"/>
              <a:t>(S)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  -26/64*</a:t>
            </a:r>
            <a:r>
              <a:rPr lang="sv-SE" sz="2000" dirty="0" err="1"/>
              <a:t>Entropy</a:t>
            </a:r>
            <a:r>
              <a:rPr lang="sv-SE" sz="2000" dirty="0"/>
              <a:t>([21+,5-])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  -38/64*</a:t>
            </a:r>
            <a:r>
              <a:rPr lang="sv-SE" sz="2000" dirty="0" err="1"/>
              <a:t>Entropy</a:t>
            </a:r>
            <a:r>
              <a:rPr lang="sv-SE" sz="2000" dirty="0"/>
              <a:t>([8+,30-])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sz="2000" dirty="0"/>
              <a:t>    =0.27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sz="200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sv-SE" sz="2000" dirty="0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3282344" cy="229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= 0.94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([8+,30-]) = 0.62</a:t>
            </a:r>
          </a:p>
          <a:p>
            <a:pPr>
              <a:lnSpc>
                <a:spcPct val="120000"/>
              </a:lnSpc>
            </a:pPr>
            <a:r>
              <a:rPr lang="sv-SE" sz="2000" dirty="0" err="1">
                <a:solidFill>
                  <a:schemeClr val="tx1"/>
                </a:solidFill>
              </a:rPr>
              <a:t>Gain</a:t>
            </a:r>
            <a:r>
              <a:rPr lang="sv-SE" sz="2000" dirty="0">
                <a:solidFill>
                  <a:schemeClr val="tx1"/>
                </a:solidFill>
              </a:rPr>
              <a:t>(S,A</a:t>
            </a:r>
            <a:r>
              <a:rPr lang="sv-SE" sz="2000" baseline="-25000" dirty="0">
                <a:solidFill>
                  <a:schemeClr val="tx1"/>
                </a:solidFill>
              </a:rPr>
              <a:t>2</a:t>
            </a:r>
            <a:r>
              <a:rPr lang="sv-SE" sz="2000" dirty="0">
                <a:solidFill>
                  <a:schemeClr val="tx1"/>
                </a:solidFill>
              </a:rPr>
              <a:t>)=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(S)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-51/64*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([18+,33-]) 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  -13/64*</a:t>
            </a:r>
            <a:r>
              <a:rPr lang="sv-SE" sz="2000" dirty="0" err="1">
                <a:solidFill>
                  <a:schemeClr val="tx1"/>
                </a:solidFill>
              </a:rPr>
              <a:t>Entropy</a:t>
            </a:r>
            <a:r>
              <a:rPr lang="sv-SE" sz="2000" dirty="0">
                <a:solidFill>
                  <a:schemeClr val="tx1"/>
                </a:solidFill>
              </a:rPr>
              <a:t>([11+,2-])</a:t>
            </a:r>
          </a:p>
          <a:p>
            <a:pPr>
              <a:lnSpc>
                <a:spcPct val="120000"/>
              </a:lnSpc>
            </a:pPr>
            <a:r>
              <a:rPr lang="sv-SE" sz="2000" dirty="0">
                <a:solidFill>
                  <a:schemeClr val="tx1"/>
                </a:solidFill>
              </a:rPr>
              <a:t>    =0.12</a:t>
            </a:r>
          </a:p>
        </p:txBody>
      </p: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4876800" y="4495800"/>
            <a:ext cx="3568700" cy="2074863"/>
            <a:chOff x="3408" y="2880"/>
            <a:chExt cx="2248" cy="1154"/>
          </a:xfrm>
        </p:grpSpPr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=?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True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 dirty="0">
                  <a:solidFill>
                    <a:schemeClr val="tx1"/>
                  </a:solidFill>
                </a:rPr>
                <a:t>False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[18+, 33-]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[11+, 2-]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</a:rPr>
                <a:t>[29+,35-]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762000"/>
          </a:xfrm>
        </p:spPr>
        <p:txBody>
          <a:bodyPr/>
          <a:lstStyle/>
          <a:p>
            <a:r>
              <a:rPr lang="sv-SE" dirty="0"/>
              <a:t>Training 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59022" y="2706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0" name="Group 2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304892"/>
              </p:ext>
            </p:extLst>
          </p:nvPr>
        </p:nvGraphicFramePr>
        <p:xfrm>
          <a:off x="1690688" y="1142995"/>
          <a:ext cx="6153000" cy="5562605"/>
        </p:xfrm>
        <a:graphic>
          <a:graphicData uri="http://schemas.openxmlformats.org/drawingml/2006/table">
            <a:tbl>
              <a:tblPr/>
              <a:tblGrid>
                <a:gridCol w="7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Day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Outlook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Humidity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Wind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Tennis?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D5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D6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D7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D8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D9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Cool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D10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D11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Sunny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D12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D13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Overcast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Hot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Normal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Weak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3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D14</a:t>
                      </a:r>
                    </a:p>
                  </a:txBody>
                  <a:tcPr marL="87094" marR="87094" marT="42849" marB="428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Rain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Mild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Strong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87094" marR="87094" marT="42849" marB="428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3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1370</Words>
  <Application>Microsoft Office PowerPoint</Application>
  <PresentationFormat>On-screen Show (4:3)</PresentationFormat>
  <Paragraphs>331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 Antiqua</vt:lpstr>
      <vt:lpstr>Calibri</vt:lpstr>
      <vt:lpstr>Cambria Math</vt:lpstr>
      <vt:lpstr>Symbol</vt:lpstr>
      <vt:lpstr>Times New Roman</vt:lpstr>
      <vt:lpstr>Webdings</vt:lpstr>
      <vt:lpstr>Wingdings</vt:lpstr>
      <vt:lpstr>Office Theme</vt:lpstr>
      <vt:lpstr>Equation</vt:lpstr>
      <vt:lpstr>Visio</vt:lpstr>
      <vt:lpstr>Top-Down Induction of Decision Trees ID3</vt:lpstr>
      <vt:lpstr>Choices</vt:lpstr>
      <vt:lpstr>Which Attribute is ”best”?</vt:lpstr>
      <vt:lpstr>Principled Criterion</vt:lpstr>
      <vt:lpstr>Entropy</vt:lpstr>
      <vt:lpstr>Entropy</vt:lpstr>
      <vt:lpstr>Information Gain</vt:lpstr>
      <vt:lpstr>Information Gain</vt:lpstr>
      <vt:lpstr>Training Examples</vt:lpstr>
      <vt:lpstr>Selecting the Next Attribute</vt:lpstr>
      <vt:lpstr>Selecting the Next Attribute</vt:lpstr>
      <vt:lpstr>Selecting the Next Attribute</vt:lpstr>
      <vt:lpstr>ID3 Algorithm</vt:lpstr>
      <vt:lpstr>ID3 Algorithm</vt:lpstr>
      <vt:lpstr>Splitting Rule: GINI Index</vt:lpstr>
      <vt:lpstr>Splitting Based on Continuous Attributes</vt:lpstr>
      <vt:lpstr>Continuous Attribute – Binary Split</vt:lpstr>
      <vt:lpstr>Practical Issues of Classification</vt:lpstr>
      <vt:lpstr>PowerPoint Presentation</vt:lpstr>
      <vt:lpstr>Bias and Occam’s Razor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Rajeev</cp:lastModifiedBy>
  <cp:revision>190</cp:revision>
  <cp:lastPrinted>2016-05-18T03:35:26Z</cp:lastPrinted>
  <dcterms:created xsi:type="dcterms:W3CDTF">2015-06-25T09:31:26Z</dcterms:created>
  <dcterms:modified xsi:type="dcterms:W3CDTF">2020-11-03T06:43:30Z</dcterms:modified>
</cp:coreProperties>
</file>