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75" r:id="rId9"/>
    <p:sldId id="276" r:id="rId10"/>
    <p:sldId id="279" r:id="rId11"/>
    <p:sldId id="280" r:id="rId12"/>
    <p:sldId id="281" r:id="rId13"/>
    <p:sldId id="263" r:id="rId14"/>
    <p:sldId id="265" r:id="rId15"/>
    <p:sldId id="264" r:id="rId16"/>
    <p:sldId id="269" r:id="rId17"/>
    <p:sldId id="266" r:id="rId18"/>
    <p:sldId id="267" r:id="rId19"/>
    <p:sldId id="268" r:id="rId20"/>
    <p:sldId id="270" r:id="rId21"/>
    <p:sldId id="271" r:id="rId22"/>
    <p:sldId id="274" r:id="rId23"/>
    <p:sldId id="272"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91" d="100"/>
          <a:sy n="91" d="100"/>
        </p:scale>
        <p:origin x="76"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12/13/2021</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12/13/2021</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introduction-to-express/" TargetMode="External"/><Relationship Id="rId2" Type="http://schemas.openxmlformats.org/officeDocument/2006/relationships/hyperlink" Target="https://www.geeksforgeeks.org/mongodb-an-introduction/" TargetMode="External"/><Relationship Id="rId1" Type="http://schemas.openxmlformats.org/officeDocument/2006/relationships/slideLayout" Target="../slideLayouts/slideLayout7.xml"/><Relationship Id="rId5" Type="http://schemas.openxmlformats.org/officeDocument/2006/relationships/hyperlink" Target="https://www.geeksforgeeks.org/introduction-to-nodejs/" TargetMode="External"/><Relationship Id="rId4" Type="http://schemas.openxmlformats.org/officeDocument/2006/relationships/hyperlink" Target="https://www.geeksforgeeks.org/react-js-introduction-work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PSIT"/>
          <p:cNvPicPr/>
          <p:nvPr/>
        </p:nvPicPr>
        <p:blipFill>
          <a:blip r:embed="rId2"/>
          <a:stretch>
            <a:fillRect/>
          </a:stretch>
        </p:blipFill>
        <p:spPr>
          <a:xfrm>
            <a:off x="4246245" y="304800"/>
            <a:ext cx="3300095" cy="2523490"/>
          </a:xfrm>
          <a:prstGeom prst="rect">
            <a:avLst/>
          </a:prstGeom>
          <a:ln>
            <a:noFill/>
          </a:ln>
        </p:spPr>
      </p:pic>
      <p:sp>
        <p:nvSpPr>
          <p:cNvPr id="5" name="Text Box 4"/>
          <p:cNvSpPr txBox="1"/>
          <p:nvPr/>
        </p:nvSpPr>
        <p:spPr>
          <a:xfrm>
            <a:off x="2640965" y="2921635"/>
            <a:ext cx="6678930" cy="1014730"/>
          </a:xfrm>
          <a:prstGeom prst="rect">
            <a:avLst/>
          </a:prstGeom>
          <a:noFill/>
        </p:spPr>
        <p:txBody>
          <a:bodyPr wrap="square" rtlCol="0">
            <a:spAutoFit/>
          </a:bodyPr>
          <a:lstStyle/>
          <a:p>
            <a:pPr algn="ctr"/>
            <a:r>
              <a:rPr lang="en-GB" altLang="en-US" sz="4000">
                <a:cs typeface="+mn-lt"/>
              </a:rPr>
              <a:t>Daily Meal Solutions</a:t>
            </a:r>
          </a:p>
          <a:p>
            <a:pPr algn="ctr"/>
            <a:r>
              <a:rPr lang="en-IN" sz="2000" b="1" dirty="0">
                <a:solidFill>
                  <a:srgbClr val="000000"/>
                </a:solidFill>
                <a:cs typeface="+mn-lt"/>
                <a:sym typeface="+mn-ea"/>
              </a:rPr>
              <a:t>Project (KCS-75</a:t>
            </a:r>
            <a:r>
              <a:rPr lang="en-GB" altLang="en-IN" sz="2000" b="1" dirty="0">
                <a:solidFill>
                  <a:srgbClr val="000000"/>
                </a:solidFill>
                <a:cs typeface="+mn-lt"/>
                <a:sym typeface="+mn-ea"/>
              </a:rPr>
              <a:t>3</a:t>
            </a:r>
            <a:r>
              <a:rPr lang="en-IN" sz="2000" b="1" dirty="0">
                <a:solidFill>
                  <a:srgbClr val="000000"/>
                </a:solidFill>
                <a:cs typeface="+mn-lt"/>
                <a:sym typeface="+mn-ea"/>
              </a:rPr>
              <a:t>)</a:t>
            </a:r>
            <a:endParaRPr lang="en-IN" altLang="en-US" sz="2000" b="1" dirty="0">
              <a:solidFill>
                <a:srgbClr val="000000"/>
              </a:solidFill>
              <a:cs typeface="+mn-lt"/>
              <a:sym typeface="+mn-ea"/>
            </a:endParaRPr>
          </a:p>
        </p:txBody>
      </p:sp>
      <p:sp>
        <p:nvSpPr>
          <p:cNvPr id="9" name="Text Box 8"/>
          <p:cNvSpPr txBox="1"/>
          <p:nvPr/>
        </p:nvSpPr>
        <p:spPr>
          <a:xfrm>
            <a:off x="636905" y="4236085"/>
            <a:ext cx="4486275" cy="1569660"/>
          </a:xfrm>
          <a:prstGeom prst="rect">
            <a:avLst/>
          </a:prstGeom>
          <a:noFill/>
        </p:spPr>
        <p:txBody>
          <a:bodyPr wrap="square" rtlCol="0">
            <a:spAutoFit/>
          </a:bodyPr>
          <a:lstStyle/>
          <a:p>
            <a:r>
              <a:rPr lang="en-GB" altLang="en-US" sz="2400" dirty="0"/>
              <a:t>Project Id: 22B12</a:t>
            </a:r>
          </a:p>
          <a:p>
            <a:r>
              <a:rPr lang="en-GB" altLang="en-US" sz="2400" dirty="0"/>
              <a:t>Submitted to:</a:t>
            </a:r>
          </a:p>
          <a:p>
            <a:endParaRPr lang="en-GB" altLang="en-US" sz="2400" dirty="0"/>
          </a:p>
          <a:p>
            <a:r>
              <a:rPr lang="en-GB" altLang="en-US" sz="2400" dirty="0"/>
              <a:t>Mr. </a:t>
            </a:r>
            <a:r>
              <a:rPr lang="en-GB" altLang="en-US" sz="2400" dirty="0" err="1"/>
              <a:t>Saumendu</a:t>
            </a:r>
            <a:r>
              <a:rPr lang="en-GB" altLang="en-US" sz="2400" dirty="0"/>
              <a:t> Bose</a:t>
            </a:r>
          </a:p>
        </p:txBody>
      </p:sp>
      <p:sp>
        <p:nvSpPr>
          <p:cNvPr id="8" name="Text Box 7"/>
          <p:cNvSpPr txBox="1"/>
          <p:nvPr/>
        </p:nvSpPr>
        <p:spPr>
          <a:xfrm>
            <a:off x="5967095" y="4236085"/>
            <a:ext cx="5588000" cy="2306955"/>
          </a:xfrm>
          <a:prstGeom prst="rect">
            <a:avLst/>
          </a:prstGeom>
          <a:noFill/>
        </p:spPr>
        <p:txBody>
          <a:bodyPr wrap="square" rtlCol="0">
            <a:spAutoFit/>
          </a:bodyPr>
          <a:lstStyle/>
          <a:p>
            <a:r>
              <a:rPr lang="en-GB" altLang="en-US" sz="2400" dirty="0"/>
              <a:t>Team Members:</a:t>
            </a:r>
          </a:p>
          <a:p>
            <a:r>
              <a:rPr lang="en-GB" altLang="en-US" sz="2400" dirty="0"/>
              <a:t>Abhinav Shukla (1816410011)</a:t>
            </a:r>
          </a:p>
          <a:p>
            <a:r>
              <a:rPr lang="en-GB" altLang="en-US" sz="2400" dirty="0" err="1"/>
              <a:t>Akashdeep</a:t>
            </a:r>
            <a:r>
              <a:rPr lang="en-GB" altLang="en-US" sz="2400" dirty="0"/>
              <a:t> </a:t>
            </a:r>
            <a:r>
              <a:rPr lang="en-GB" altLang="en-US" sz="2400" dirty="0" err="1"/>
              <a:t>Soni</a:t>
            </a:r>
            <a:r>
              <a:rPr lang="en-GB" altLang="en-US" sz="2400" dirty="0"/>
              <a:t> (1816410036)</a:t>
            </a:r>
          </a:p>
          <a:p>
            <a:r>
              <a:rPr lang="en-GB" altLang="en-US" sz="2400" dirty="0"/>
              <a:t>Anubhav Srivastava (1816410064)</a:t>
            </a:r>
          </a:p>
          <a:p>
            <a:r>
              <a:rPr lang="en-GB" altLang="en-US" sz="2400" dirty="0" err="1"/>
              <a:t>Varchasv</a:t>
            </a:r>
            <a:r>
              <a:rPr lang="en-GB" altLang="en-US" sz="2400" dirty="0"/>
              <a:t> Shukla (1816410307)</a:t>
            </a:r>
          </a:p>
          <a:p>
            <a:r>
              <a:rPr lang="en-GB" altLang="en-US" sz="2400" dirty="0"/>
              <a:t>Branch: CS - IV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FFF0E5-0932-4AAF-9961-C61EF9E09FC8}"/>
              </a:ext>
            </a:extLst>
          </p:cNvPr>
          <p:cNvSpPr txBox="1"/>
          <p:nvPr/>
        </p:nvSpPr>
        <p:spPr>
          <a:xfrm>
            <a:off x="455454" y="335355"/>
            <a:ext cx="9442401" cy="646331"/>
          </a:xfrm>
          <a:prstGeom prst="rect">
            <a:avLst/>
          </a:prstGeom>
          <a:noFill/>
        </p:spPr>
        <p:txBody>
          <a:bodyPr wrap="square">
            <a:spAutoFit/>
          </a:bodyPr>
          <a:lstStyle/>
          <a:p>
            <a:r>
              <a:rPr lang="en-IN" sz="3600" b="1" i="0" dirty="0">
                <a:solidFill>
                  <a:schemeClr val="accent1"/>
                </a:solidFill>
                <a:effectLst/>
                <a:latin typeface="urw-din"/>
              </a:rPr>
              <a:t>Express: Back-End Framework</a:t>
            </a:r>
            <a:r>
              <a:rPr lang="en-GB" altLang="en-US" sz="3600" dirty="0">
                <a:solidFill>
                  <a:schemeClr val="accent1"/>
                </a:solidFill>
                <a:effectLst>
                  <a:outerShdw blurRad="38100" dist="25400" dir="5400000" algn="ctr" rotWithShape="0">
                    <a:srgbClr val="6E747A">
                      <a:alpha val="43000"/>
                    </a:srgbClr>
                  </a:outerShdw>
                </a:effectLst>
              </a:rPr>
              <a:t>:</a:t>
            </a:r>
          </a:p>
        </p:txBody>
      </p:sp>
      <p:sp>
        <p:nvSpPr>
          <p:cNvPr id="6" name="Text Box 3">
            <a:extLst>
              <a:ext uri="{FF2B5EF4-FFF2-40B4-BE49-F238E27FC236}">
                <a16:creationId xmlns:a16="http://schemas.microsoft.com/office/drawing/2014/main" id="{1EE833E7-9C78-40D9-9A63-888452EBA604}"/>
              </a:ext>
            </a:extLst>
          </p:cNvPr>
          <p:cNvSpPr txBox="1"/>
          <p:nvPr/>
        </p:nvSpPr>
        <p:spPr>
          <a:xfrm>
            <a:off x="616580" y="1154898"/>
            <a:ext cx="8862986" cy="5016758"/>
          </a:xfrm>
          <a:prstGeom prst="rect">
            <a:avLst/>
          </a:prstGeom>
          <a:noFill/>
        </p:spPr>
        <p:txBody>
          <a:bodyPr wrap="square" rtlCol="0">
            <a:spAutoFit/>
          </a:bodyPr>
          <a:lstStyle/>
          <a:p>
            <a:pPr algn="l" fontAlgn="base"/>
            <a:r>
              <a:rPr lang="en-US" sz="2000" b="0" i="0" dirty="0">
                <a:effectLst/>
                <a:latin typeface="urw-din"/>
              </a:rPr>
              <a:t>Express is a Node.js framework. Rather than writing the code using Node.js and creating loads of Node modules, Express makes it simpler and easier to write the back-end code. Express helps in designing great web applications and APIs. Express supports many </a:t>
            </a:r>
            <a:r>
              <a:rPr lang="en-US" sz="2000" b="0" i="0" dirty="0" err="1">
                <a:effectLst/>
                <a:latin typeface="urw-din"/>
              </a:rPr>
              <a:t>middlewares</a:t>
            </a:r>
            <a:r>
              <a:rPr lang="en-US" sz="2000" b="0" i="0" dirty="0">
                <a:effectLst/>
                <a:latin typeface="urw-din"/>
              </a:rPr>
              <a:t> which makes the code shorter and easier to write.</a:t>
            </a:r>
          </a:p>
          <a:p>
            <a:pPr algn="l" fontAlgn="base"/>
            <a:r>
              <a:rPr lang="en-US" sz="2000" b="1" i="0" dirty="0">
                <a:effectLst/>
                <a:latin typeface="urw-din"/>
              </a:rPr>
              <a:t>Why use Express?</a:t>
            </a:r>
            <a:r>
              <a:rPr lang="en-US" sz="2000" b="0" i="0" dirty="0">
                <a:effectLst/>
                <a:latin typeface="urw-din"/>
              </a:rPr>
              <a:t> </a:t>
            </a:r>
          </a:p>
          <a:p>
            <a:pPr algn="l" fontAlgn="base"/>
            <a:br>
              <a:rPr lang="en-US" sz="2000" dirty="0"/>
            </a:br>
            <a:endParaRPr lang="en-US" sz="2000" b="0" i="0" dirty="0">
              <a:effectLst/>
              <a:latin typeface="urw-din"/>
            </a:endParaRPr>
          </a:p>
          <a:p>
            <a:pPr algn="l" fontAlgn="base">
              <a:buFont typeface="Arial" panose="020B0604020202020204" pitchFamily="34" charset="0"/>
              <a:buChar char="•"/>
            </a:pPr>
            <a:br>
              <a:rPr lang="en-US" sz="2000" dirty="0"/>
            </a:br>
            <a:r>
              <a:rPr lang="en-US" sz="2000" b="0" i="0" dirty="0">
                <a:effectLst/>
                <a:latin typeface="urw-din"/>
              </a:rPr>
              <a:t>Asynchronous and Single-threaded.</a:t>
            </a:r>
          </a:p>
          <a:p>
            <a:pPr algn="l" fontAlgn="base">
              <a:buFont typeface="Arial" panose="020B0604020202020204" pitchFamily="34" charset="0"/>
              <a:buChar char="•"/>
            </a:pPr>
            <a:r>
              <a:rPr lang="en-US" sz="2000" b="0" i="0" dirty="0">
                <a:effectLst/>
                <a:latin typeface="urw-din"/>
              </a:rPr>
              <a:t>Efficient, fast &amp; scalable</a:t>
            </a:r>
          </a:p>
          <a:p>
            <a:pPr algn="l" fontAlgn="base">
              <a:buFont typeface="Arial" panose="020B0604020202020204" pitchFamily="34" charset="0"/>
              <a:buChar char="•"/>
            </a:pPr>
            <a:r>
              <a:rPr lang="en-US" sz="2000" b="0" i="0" dirty="0">
                <a:effectLst/>
                <a:latin typeface="urw-din"/>
              </a:rPr>
              <a:t>Has the biggest community for Node.js</a:t>
            </a:r>
          </a:p>
          <a:p>
            <a:pPr algn="l" fontAlgn="base">
              <a:buFont typeface="Arial" panose="020B0604020202020204" pitchFamily="34" charset="0"/>
              <a:buChar char="•"/>
            </a:pPr>
            <a:r>
              <a:rPr lang="en-US" sz="2000" b="0" i="0" dirty="0">
                <a:effectLst/>
                <a:latin typeface="urw-din"/>
              </a:rPr>
              <a:t>Express promotes code reusability with its built-in router.</a:t>
            </a:r>
          </a:p>
          <a:p>
            <a:pPr algn="l" fontAlgn="base">
              <a:buFont typeface="Arial" panose="020B0604020202020204" pitchFamily="34" charset="0"/>
              <a:buChar char="•"/>
            </a:pPr>
            <a:r>
              <a:rPr lang="en-US" sz="2000" b="0" i="0" dirty="0">
                <a:effectLst/>
                <a:latin typeface="urw-din"/>
              </a:rPr>
              <a:t>Robust API</a:t>
            </a:r>
          </a:p>
          <a:p>
            <a:pPr algn="l" fontAlgn="base">
              <a:buFont typeface="Arial" panose="020B0604020202020204" pitchFamily="34" charset="0"/>
              <a:buChar char="•"/>
            </a:pPr>
            <a:r>
              <a:rPr lang="en-US" sz="2000" b="0" i="0" dirty="0">
                <a:effectLst/>
                <a:latin typeface="urw-din"/>
              </a:rPr>
              <a:t>Create a new folder to start your express project and type below command in the command prompt to initialize a </a:t>
            </a:r>
            <a:r>
              <a:rPr lang="en-US" sz="2000" b="0" i="0" dirty="0" err="1">
                <a:effectLst/>
                <a:latin typeface="urw-din"/>
              </a:rPr>
              <a:t>package.json</a:t>
            </a:r>
            <a:r>
              <a:rPr lang="en-US" sz="2000" b="0" i="0" dirty="0">
                <a:effectLst/>
                <a:latin typeface="urw-din"/>
              </a:rPr>
              <a:t> file. Accept the default settings and continue.</a:t>
            </a:r>
          </a:p>
        </p:txBody>
      </p:sp>
    </p:spTree>
    <p:extLst>
      <p:ext uri="{BB962C8B-B14F-4D97-AF65-F5344CB8AC3E}">
        <p14:creationId xmlns:p14="http://schemas.microsoft.com/office/powerpoint/2010/main" val="1892126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FFF0E5-0932-4AAF-9961-C61EF9E09FC8}"/>
              </a:ext>
            </a:extLst>
          </p:cNvPr>
          <p:cNvSpPr txBox="1"/>
          <p:nvPr/>
        </p:nvSpPr>
        <p:spPr>
          <a:xfrm>
            <a:off x="455454" y="335355"/>
            <a:ext cx="9442401" cy="646331"/>
          </a:xfrm>
          <a:prstGeom prst="rect">
            <a:avLst/>
          </a:prstGeom>
          <a:noFill/>
        </p:spPr>
        <p:txBody>
          <a:bodyPr wrap="square">
            <a:spAutoFit/>
          </a:bodyPr>
          <a:lstStyle/>
          <a:p>
            <a:r>
              <a:rPr lang="en-US" sz="3600" b="1" i="0" dirty="0">
                <a:solidFill>
                  <a:schemeClr val="accent1"/>
                </a:solidFill>
                <a:effectLst/>
                <a:latin typeface="urw-din"/>
              </a:rPr>
              <a:t>React: Front-End Library</a:t>
            </a:r>
            <a:r>
              <a:rPr lang="en-US" sz="3600" b="0" i="0" dirty="0">
                <a:solidFill>
                  <a:schemeClr val="accent1"/>
                </a:solidFill>
                <a:effectLst/>
                <a:latin typeface="urw-din"/>
              </a:rPr>
              <a:t> :</a:t>
            </a:r>
            <a:endParaRPr lang="en-GB" altLang="en-US" sz="3600" dirty="0">
              <a:solidFill>
                <a:schemeClr val="accent1"/>
              </a:solidFill>
              <a:effectLst>
                <a:outerShdw blurRad="38100" dist="25400" dir="5400000" algn="ctr" rotWithShape="0">
                  <a:srgbClr val="6E747A">
                    <a:alpha val="43000"/>
                  </a:srgbClr>
                </a:outerShdw>
              </a:effectLst>
            </a:endParaRPr>
          </a:p>
        </p:txBody>
      </p:sp>
      <p:sp>
        <p:nvSpPr>
          <p:cNvPr id="6" name="Text Box 3">
            <a:extLst>
              <a:ext uri="{FF2B5EF4-FFF2-40B4-BE49-F238E27FC236}">
                <a16:creationId xmlns:a16="http://schemas.microsoft.com/office/drawing/2014/main" id="{1EE833E7-9C78-40D9-9A63-888452EBA604}"/>
              </a:ext>
            </a:extLst>
          </p:cNvPr>
          <p:cNvSpPr txBox="1"/>
          <p:nvPr/>
        </p:nvSpPr>
        <p:spPr>
          <a:xfrm>
            <a:off x="616580" y="1154898"/>
            <a:ext cx="8862986" cy="5016758"/>
          </a:xfrm>
          <a:prstGeom prst="rect">
            <a:avLst/>
          </a:prstGeom>
          <a:noFill/>
        </p:spPr>
        <p:txBody>
          <a:bodyPr wrap="square" rtlCol="0">
            <a:spAutoFit/>
          </a:bodyPr>
          <a:lstStyle/>
          <a:p>
            <a:pPr algn="l" fontAlgn="base"/>
            <a:r>
              <a:rPr lang="en-US" sz="2000" b="0" i="0" dirty="0">
                <a:effectLst/>
                <a:latin typeface="urw-din"/>
              </a:rPr>
              <a:t>React is a JavaScript library that is used for building user interfaces. React is used for the development of single-page applications and mobile applications because of its ability to handle rapidly changing data. React allows users to code in JavaScript and create UI components. </a:t>
            </a:r>
          </a:p>
          <a:p>
            <a:pPr algn="l" fontAlgn="base"/>
            <a:r>
              <a:rPr lang="en-US" sz="2000" b="1" i="0" dirty="0">
                <a:effectLst/>
                <a:latin typeface="urw-din"/>
              </a:rPr>
              <a:t>Why use React?</a:t>
            </a:r>
            <a:r>
              <a:rPr lang="en-US" sz="2000" b="0" i="0" dirty="0">
                <a:effectLst/>
                <a:latin typeface="urw-din"/>
              </a:rPr>
              <a:t> </a:t>
            </a:r>
          </a:p>
          <a:p>
            <a:pPr algn="l" fontAlgn="base">
              <a:buFont typeface="Arial" panose="020B0604020202020204" pitchFamily="34" charset="0"/>
              <a:buChar char="•"/>
            </a:pPr>
            <a:r>
              <a:rPr lang="en-US" sz="2000" b="0" i="0" dirty="0">
                <a:effectLst/>
                <a:latin typeface="urw-din"/>
              </a:rPr>
              <a:t>Virtual DOM – A virtual DOM object is a representation of a DOM object. Virtual DOM is actually a copy of the original DOM. Any modification in the web application causes the entire UI to re-render the virtual DOM. Then the difference between the original DOM and this virtual DOM is compared and the changes are made accordingly to the original DOM.</a:t>
            </a:r>
          </a:p>
          <a:p>
            <a:pPr algn="l" fontAlgn="base">
              <a:buFont typeface="Arial" panose="020B0604020202020204" pitchFamily="34" charset="0"/>
              <a:buChar char="•"/>
            </a:pPr>
            <a:r>
              <a:rPr lang="en-US" sz="2000" b="0" i="0" dirty="0">
                <a:effectLst/>
                <a:latin typeface="urw-din"/>
              </a:rPr>
              <a:t>JSX – Stands for JavaScript XML. It is an HTML/XML JavaScript Extension which is used in React. Makes it easier and simpler to write React components.</a:t>
            </a:r>
          </a:p>
          <a:p>
            <a:pPr algn="l" fontAlgn="base">
              <a:buFont typeface="Arial" panose="020B0604020202020204" pitchFamily="34" charset="0"/>
              <a:buChar char="•"/>
            </a:pPr>
            <a:r>
              <a:rPr lang="en-US" sz="2000" b="0" i="0" dirty="0">
                <a:effectLst/>
                <a:latin typeface="urw-din"/>
              </a:rPr>
              <a:t>Components – ReactJS supports Components. Components are the building blocks of UI wherein each component has a logic and contributes to the overall UI. These components also promote code reusability and make the overall web application easier to understand.</a:t>
            </a:r>
          </a:p>
        </p:txBody>
      </p:sp>
    </p:spTree>
    <p:extLst>
      <p:ext uri="{BB962C8B-B14F-4D97-AF65-F5344CB8AC3E}">
        <p14:creationId xmlns:p14="http://schemas.microsoft.com/office/powerpoint/2010/main" val="2446113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FFF0E5-0932-4AAF-9961-C61EF9E09FC8}"/>
              </a:ext>
            </a:extLst>
          </p:cNvPr>
          <p:cNvSpPr txBox="1"/>
          <p:nvPr/>
        </p:nvSpPr>
        <p:spPr>
          <a:xfrm>
            <a:off x="455454" y="335355"/>
            <a:ext cx="9442401" cy="646331"/>
          </a:xfrm>
          <a:prstGeom prst="rect">
            <a:avLst/>
          </a:prstGeom>
          <a:noFill/>
        </p:spPr>
        <p:txBody>
          <a:bodyPr wrap="square">
            <a:spAutoFit/>
          </a:bodyPr>
          <a:lstStyle/>
          <a:p>
            <a:r>
              <a:rPr lang="en-US" sz="3600" b="1" dirty="0">
                <a:solidFill>
                  <a:schemeClr val="accent1"/>
                </a:solidFill>
                <a:latin typeface="urw-din"/>
              </a:rPr>
              <a:t>Node.js</a:t>
            </a:r>
            <a:r>
              <a:rPr lang="en-US" sz="3600" b="1" i="0" dirty="0">
                <a:solidFill>
                  <a:schemeClr val="accent1"/>
                </a:solidFill>
                <a:effectLst/>
                <a:latin typeface="urw-din"/>
              </a:rPr>
              <a:t>: A runtime Environment</a:t>
            </a:r>
            <a:r>
              <a:rPr lang="en-US" sz="3600" b="0" i="0" dirty="0">
                <a:solidFill>
                  <a:schemeClr val="accent1"/>
                </a:solidFill>
                <a:effectLst/>
                <a:latin typeface="urw-din"/>
              </a:rPr>
              <a:t> :</a:t>
            </a:r>
            <a:endParaRPr lang="en-GB" altLang="en-US" sz="3600" dirty="0">
              <a:solidFill>
                <a:schemeClr val="accent1"/>
              </a:solidFill>
              <a:effectLst>
                <a:outerShdw blurRad="38100" dist="25400" dir="5400000" algn="ctr" rotWithShape="0">
                  <a:srgbClr val="6E747A">
                    <a:alpha val="43000"/>
                  </a:srgbClr>
                </a:outerShdw>
              </a:effectLst>
            </a:endParaRPr>
          </a:p>
        </p:txBody>
      </p:sp>
      <p:sp>
        <p:nvSpPr>
          <p:cNvPr id="6" name="Text Box 3">
            <a:extLst>
              <a:ext uri="{FF2B5EF4-FFF2-40B4-BE49-F238E27FC236}">
                <a16:creationId xmlns:a16="http://schemas.microsoft.com/office/drawing/2014/main" id="{1EE833E7-9C78-40D9-9A63-888452EBA604}"/>
              </a:ext>
            </a:extLst>
          </p:cNvPr>
          <p:cNvSpPr txBox="1"/>
          <p:nvPr/>
        </p:nvSpPr>
        <p:spPr>
          <a:xfrm>
            <a:off x="616580" y="1154898"/>
            <a:ext cx="8862986" cy="4093428"/>
          </a:xfrm>
          <a:prstGeom prst="rect">
            <a:avLst/>
          </a:prstGeom>
          <a:noFill/>
        </p:spPr>
        <p:txBody>
          <a:bodyPr wrap="square" rtlCol="0">
            <a:spAutoFit/>
          </a:bodyPr>
          <a:lstStyle/>
          <a:p>
            <a:pPr algn="l" fontAlgn="base"/>
            <a:r>
              <a:rPr lang="en-US" sz="2000" b="1" i="0" dirty="0">
                <a:effectLst/>
                <a:latin typeface="urw-din"/>
              </a:rPr>
              <a:t>Node.js: JS Runtime Environment</a:t>
            </a:r>
            <a:r>
              <a:rPr lang="en-US" sz="2000" b="0" i="0" dirty="0">
                <a:effectLst/>
                <a:latin typeface="urw-din"/>
              </a:rPr>
              <a:t> </a:t>
            </a:r>
            <a:br>
              <a:rPr lang="en-US" sz="2000" b="0" i="0" dirty="0">
                <a:effectLst/>
                <a:latin typeface="urw-din"/>
              </a:rPr>
            </a:br>
            <a:r>
              <a:rPr lang="en-US" sz="2000" b="0" i="0" dirty="0">
                <a:effectLst/>
                <a:latin typeface="urw-din"/>
              </a:rPr>
              <a:t>Node.js provides a JavaScript Environment which allows the user to run their code on the server (outside the browser). Node pack manager i.e. </a:t>
            </a:r>
            <a:r>
              <a:rPr lang="en-US" sz="2000" b="0" i="0" dirty="0" err="1">
                <a:effectLst/>
                <a:latin typeface="urw-din"/>
              </a:rPr>
              <a:t>npm</a:t>
            </a:r>
            <a:r>
              <a:rPr lang="en-US" sz="2000" b="0" i="0" dirty="0">
                <a:effectLst/>
                <a:latin typeface="urw-din"/>
              </a:rPr>
              <a:t> allows the user to choose from thousands of free packages (node modules) to download. </a:t>
            </a:r>
          </a:p>
          <a:p>
            <a:pPr algn="l" fontAlgn="base"/>
            <a:r>
              <a:rPr lang="en-US" sz="2000" b="1" i="0" dirty="0">
                <a:effectLst/>
                <a:latin typeface="urw-din"/>
              </a:rPr>
              <a:t>Why use Node.JS?</a:t>
            </a:r>
            <a:r>
              <a:rPr lang="en-US" sz="2000" b="0" i="0" dirty="0">
                <a:effectLst/>
                <a:latin typeface="urw-din"/>
              </a:rPr>
              <a:t> </a:t>
            </a:r>
          </a:p>
          <a:p>
            <a:pPr algn="l" fontAlgn="base">
              <a:buFont typeface="Arial" panose="020B0604020202020204" pitchFamily="34" charset="0"/>
              <a:buChar char="•"/>
            </a:pPr>
            <a:r>
              <a:rPr lang="en-US" sz="2000" b="0" i="0" dirty="0">
                <a:effectLst/>
                <a:latin typeface="urw-din"/>
              </a:rPr>
              <a:t>Open-source JavaScript Runtime Environment</a:t>
            </a:r>
          </a:p>
          <a:p>
            <a:pPr algn="l" fontAlgn="base">
              <a:buFont typeface="Arial" panose="020B0604020202020204" pitchFamily="34" charset="0"/>
              <a:buChar char="•"/>
            </a:pPr>
            <a:r>
              <a:rPr lang="en-US" sz="2000" b="0" i="0" dirty="0">
                <a:effectLst/>
                <a:latin typeface="urw-din"/>
              </a:rPr>
              <a:t>Single threading – Follows a single-threaded model.</a:t>
            </a:r>
          </a:p>
          <a:p>
            <a:pPr algn="l" fontAlgn="base">
              <a:buFont typeface="Arial" panose="020B0604020202020204" pitchFamily="34" charset="0"/>
              <a:buChar char="•"/>
            </a:pPr>
            <a:r>
              <a:rPr lang="en-US" sz="2000" b="0" i="0" dirty="0">
                <a:effectLst/>
                <a:latin typeface="urw-din"/>
              </a:rPr>
              <a:t>Data Streaming</a:t>
            </a:r>
          </a:p>
          <a:p>
            <a:pPr algn="l" fontAlgn="base">
              <a:buFont typeface="Arial" panose="020B0604020202020204" pitchFamily="34" charset="0"/>
              <a:buChar char="•"/>
            </a:pPr>
            <a:r>
              <a:rPr lang="en-US" sz="2000" b="0" i="0" dirty="0">
                <a:effectLst/>
                <a:latin typeface="urw-din"/>
              </a:rPr>
              <a:t>Fast – Built on Google Chrome’s JavaScript Engine, Node.js has a fast code execution.</a:t>
            </a:r>
          </a:p>
          <a:p>
            <a:pPr algn="l" fontAlgn="base">
              <a:buFont typeface="Arial" panose="020B0604020202020204" pitchFamily="34" charset="0"/>
              <a:buChar char="•"/>
            </a:pPr>
            <a:r>
              <a:rPr lang="en-US" sz="2000" b="0" i="0" dirty="0">
                <a:effectLst/>
                <a:latin typeface="urw-din"/>
              </a:rPr>
              <a:t>Highly Scalable</a:t>
            </a:r>
          </a:p>
          <a:p>
            <a:pPr algn="l" fontAlgn="base">
              <a:buFont typeface="Arial" panose="020B0604020202020204" pitchFamily="34" charset="0"/>
              <a:buChar char="•"/>
            </a:pPr>
            <a:r>
              <a:rPr lang="en-US" sz="2000" b="0" i="0" dirty="0">
                <a:effectLst/>
                <a:latin typeface="urw-din"/>
              </a:rPr>
              <a:t>Initialize a Node.js application by typing running the below command in the command window. Accept the standard settings.</a:t>
            </a:r>
          </a:p>
        </p:txBody>
      </p:sp>
    </p:spTree>
    <p:extLst>
      <p:ext uri="{BB962C8B-B14F-4D97-AF65-F5344CB8AC3E}">
        <p14:creationId xmlns:p14="http://schemas.microsoft.com/office/powerpoint/2010/main" val="351858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609600" y="657860"/>
            <a:ext cx="10972800" cy="582613"/>
          </a:xfrm>
          <a:prstGeom prst="rect">
            <a:avLst/>
          </a:prstGeom>
          <a:noFill/>
          <a:ln w="9525">
            <a:noFill/>
          </a:ln>
        </p:spPr>
        <p:txBody>
          <a:bodyPr anchor="ctr" anchorCtr="0">
            <a:scene3d>
              <a:camera prst="orthographicFront"/>
              <a:lightRig rig="threePt" dir="t"/>
            </a:scene3d>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GB" altLang="en-US">
                <a:solidFill>
                  <a:schemeClr val="accent1"/>
                </a:solidFill>
                <a:effectLst>
                  <a:outerShdw blurRad="38100" dist="25400" dir="5400000" algn="ctr" rotWithShape="0">
                    <a:srgbClr val="6E747A">
                      <a:alpha val="43000"/>
                    </a:srgbClr>
                  </a:outerShdw>
                </a:effectLst>
              </a:rPr>
              <a:t>Architecture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214" y="1544494"/>
            <a:ext cx="4878705" cy="41592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609600" y="657860"/>
            <a:ext cx="10972800" cy="582613"/>
          </a:xfrm>
          <a:prstGeom prst="rect">
            <a:avLst/>
          </a:prstGeom>
          <a:noFill/>
          <a:ln w="9525">
            <a:noFill/>
          </a:ln>
        </p:spPr>
        <p:txBody>
          <a:bodyPr anchor="ctr" anchorCtr="0">
            <a:scene3d>
              <a:camera prst="orthographicFront"/>
              <a:lightRig rig="threePt" dir="t"/>
            </a:scene3d>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GB" altLang="en-US">
                <a:solidFill>
                  <a:schemeClr val="accent1"/>
                </a:solidFill>
                <a:effectLst>
                  <a:outerShdw blurRad="38100" dist="25400" dir="5400000" algn="ctr" rotWithShape="0">
                    <a:srgbClr val="6E747A">
                      <a:alpha val="43000"/>
                    </a:srgbClr>
                  </a:outerShdw>
                </a:effectLst>
              </a:rPr>
              <a:t>Hardware / Software Specification</a:t>
            </a:r>
          </a:p>
        </p:txBody>
      </p:sp>
      <p:sp>
        <p:nvSpPr>
          <p:cNvPr id="4" name="Text Box 3"/>
          <p:cNvSpPr txBox="1"/>
          <p:nvPr/>
        </p:nvSpPr>
        <p:spPr>
          <a:xfrm>
            <a:off x="977265" y="1691640"/>
            <a:ext cx="8961755" cy="3969385"/>
          </a:xfrm>
          <a:prstGeom prst="rect">
            <a:avLst/>
          </a:prstGeom>
          <a:noFill/>
        </p:spPr>
        <p:txBody>
          <a:bodyPr wrap="square" rtlCol="0">
            <a:spAutoFit/>
          </a:bodyPr>
          <a:lstStyle/>
          <a:p>
            <a:pPr indent="0">
              <a:buFont typeface="Arial" panose="020B0604020202020204" pitchFamily="34" charset="0"/>
              <a:buNone/>
            </a:pPr>
            <a:r>
              <a:rPr lang="en-IN" sz="2400" dirty="0">
                <a:solidFill>
                  <a:schemeClr val="tx1"/>
                </a:solidFill>
                <a:effectLst>
                  <a:outerShdw blurRad="38100" dist="19050" dir="2700000" algn="tl" rotWithShape="0">
                    <a:schemeClr val="dk1">
                      <a:alpha val="40000"/>
                    </a:schemeClr>
                  </a:outerShdw>
                </a:effectLst>
                <a:sym typeface="+mn-ea"/>
              </a:rPr>
              <a:t>Hardware used</a:t>
            </a:r>
            <a:endParaRPr lang="en-IN" sz="2400" dirty="0">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endParaRPr lang="en-GB" altLang="en-IN" sz="2000" dirty="0">
              <a:sym typeface="+mn-ea"/>
            </a:endParaRPr>
          </a:p>
          <a:p>
            <a:pPr marL="800100" lvl="1" indent="-342900">
              <a:buFont typeface="Arial" panose="020B0604020202020204" pitchFamily="34" charset="0"/>
              <a:buChar char="•"/>
            </a:pPr>
            <a:r>
              <a:rPr lang="en-GB" altLang="en-IN" sz="2000" dirty="0">
                <a:sym typeface="+mn-ea"/>
              </a:rPr>
              <a:t>Processor: i3 or better</a:t>
            </a:r>
            <a:endParaRPr lang="en-GB" altLang="en-IN" sz="2000" dirty="0"/>
          </a:p>
          <a:p>
            <a:pPr marL="800100" lvl="1" indent="-342900">
              <a:buFont typeface="Arial" panose="020B0604020202020204" pitchFamily="34" charset="0"/>
              <a:buChar char="•"/>
            </a:pPr>
            <a:r>
              <a:rPr lang="en-GB" altLang="en-IN" sz="2000" dirty="0">
                <a:sym typeface="+mn-ea"/>
              </a:rPr>
              <a:t>RAM: 2GB or more</a:t>
            </a:r>
            <a:endParaRPr lang="en-IN" sz="2000" dirty="0"/>
          </a:p>
          <a:p>
            <a:pPr marL="800100" lvl="1" indent="-342900">
              <a:buFont typeface="Arial" panose="020B0604020202020204" pitchFamily="34" charset="0"/>
              <a:buChar char="•"/>
            </a:pPr>
            <a:r>
              <a:rPr lang="en-GB" altLang="en-IN" sz="2000" dirty="0">
                <a:sym typeface="+mn-ea"/>
              </a:rPr>
              <a:t>Storage: 2GB or more</a:t>
            </a:r>
          </a:p>
          <a:p>
            <a:pPr marL="342900" indent="-342900">
              <a:buFont typeface="Arial" panose="020B0604020202020204" pitchFamily="34" charset="0"/>
              <a:buChar char="•"/>
            </a:pPr>
            <a:endParaRPr lang="en-GB" altLang="en-IN" sz="2000" dirty="0">
              <a:sym typeface="+mn-ea"/>
            </a:endParaRPr>
          </a:p>
          <a:p>
            <a:pPr indent="0">
              <a:buFont typeface="Arial" panose="020B0604020202020204" pitchFamily="34" charset="0"/>
              <a:buNone/>
            </a:pPr>
            <a:r>
              <a:rPr lang="en-IN" sz="2400" dirty="0">
                <a:solidFill>
                  <a:schemeClr val="tx1"/>
                </a:solidFill>
                <a:effectLst>
                  <a:outerShdw blurRad="38100" dist="19050" dir="2700000" algn="tl" rotWithShape="0">
                    <a:schemeClr val="dk1">
                      <a:alpha val="40000"/>
                    </a:schemeClr>
                  </a:outerShdw>
                </a:effectLst>
                <a:sym typeface="+mn-ea"/>
              </a:rPr>
              <a:t>Software used</a:t>
            </a:r>
          </a:p>
          <a:p>
            <a:pPr indent="0">
              <a:buFont typeface="Arial" panose="020B0604020202020204" pitchFamily="34" charset="0"/>
              <a:buNone/>
            </a:pPr>
            <a:endParaRPr lang="en-IN" sz="2400" b="1" dirty="0">
              <a:sym typeface="+mn-ea"/>
            </a:endParaRPr>
          </a:p>
          <a:p>
            <a:pPr marL="800100" lvl="1" indent="-342900" algn="l">
              <a:buFont typeface="Arial" panose="020B0604020202020204" pitchFamily="34" charset="0"/>
              <a:buChar char="•"/>
            </a:pPr>
            <a:r>
              <a:rPr lang="en-GB" altLang="en-IN" sz="2000" dirty="0">
                <a:sym typeface="+mn-ea"/>
              </a:rPr>
              <a:t>Editor: Visual Studio Code</a:t>
            </a:r>
            <a:endParaRPr lang="en-GB" altLang="en-IN" sz="2000" dirty="0"/>
          </a:p>
          <a:p>
            <a:pPr marL="800100" lvl="1" indent="-342900">
              <a:buFont typeface="Arial" panose="020B0604020202020204" pitchFamily="34" charset="0"/>
              <a:buChar char="•"/>
            </a:pPr>
            <a:r>
              <a:rPr lang="en-GB" altLang="en-IN" sz="2000" dirty="0">
                <a:sym typeface="+mn-ea"/>
              </a:rPr>
              <a:t>Browser: Chrome or Firefox</a:t>
            </a:r>
            <a:endParaRPr lang="en-GB" altLang="en-IN" sz="2000" dirty="0"/>
          </a:p>
          <a:p>
            <a:pPr marL="800100" lvl="1" indent="-342900">
              <a:buFont typeface="Arial" panose="020B0604020202020204" pitchFamily="34" charset="0"/>
              <a:buChar char="•"/>
            </a:pPr>
            <a:r>
              <a:rPr lang="en-GB" altLang="en-IN" sz="2000" dirty="0">
                <a:sym typeface="+mn-ea"/>
              </a:rPr>
              <a:t>Version Control: Git</a:t>
            </a:r>
            <a:endParaRPr lang="en-GB" altLang="en-IN" sz="2000" dirty="0"/>
          </a:p>
          <a:p>
            <a:endParaRPr lang="en-GB"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609600" y="657860"/>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indent="0" algn="just">
              <a:buNone/>
            </a:pPr>
            <a:r>
              <a:rPr lang="en-IN" dirty="0">
                <a:solidFill>
                  <a:schemeClr val="accent1"/>
                </a:solidFill>
                <a:effectLst>
                  <a:outerShdw blurRad="38100" dist="25400" dir="5400000" algn="ctr" rotWithShape="0">
                    <a:srgbClr val="6E747A">
                      <a:alpha val="43000"/>
                    </a:srgbClr>
                  </a:outerShdw>
                </a:effectLst>
                <a:sym typeface="+mn-ea"/>
              </a:rPr>
              <a:t>Feasibility Study</a:t>
            </a:r>
            <a:endParaRPr lang="en-IN" altLang="en-US" dirty="0">
              <a:solidFill>
                <a:schemeClr val="accent1"/>
              </a:solidFill>
              <a:effectLst>
                <a:outerShdw blurRad="38100" dist="25400" dir="5400000" algn="ctr" rotWithShape="0">
                  <a:srgbClr val="6E747A">
                    <a:alpha val="43000"/>
                  </a:srgbClr>
                </a:outerShdw>
              </a:effectLst>
              <a:sym typeface="+mn-ea"/>
            </a:endParaRPr>
          </a:p>
        </p:txBody>
      </p:sp>
      <p:sp>
        <p:nvSpPr>
          <p:cNvPr id="3" name="Text Box 2"/>
          <p:cNvSpPr txBox="1"/>
          <p:nvPr/>
        </p:nvSpPr>
        <p:spPr>
          <a:xfrm>
            <a:off x="742950" y="1400810"/>
            <a:ext cx="7414260" cy="5323205"/>
          </a:xfrm>
          <a:prstGeom prst="rect">
            <a:avLst/>
          </a:prstGeom>
          <a:noFill/>
        </p:spPr>
        <p:txBody>
          <a:bodyPr wrap="square" rtlCol="0">
            <a:spAutoFit/>
          </a:bodyPr>
          <a:lstStyle/>
          <a:p>
            <a:pPr marL="342900" indent="-342900">
              <a:buFont typeface="Wingdings" panose="05000000000000000000" charset="0"/>
              <a:buChar char="Ø"/>
            </a:pPr>
            <a:r>
              <a:rPr lang="en-GB" altLang="en-US" sz="2000" b="1"/>
              <a:t>Technical feasibility</a:t>
            </a:r>
            <a:r>
              <a:rPr lang="en-GB" altLang="en-US" sz="2000"/>
              <a:t> – Project is technically feasible as all the technical requirements have been analysed and are easily obtainable.</a:t>
            </a:r>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b="1"/>
              <a:t>Operational feasibility</a:t>
            </a:r>
            <a:r>
              <a:rPr lang="en-GB" altLang="en-US" sz="2000"/>
              <a:t> – Project is operationally feasible as the project will contain an easy to use gui and a guide.</a:t>
            </a:r>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b="1"/>
              <a:t>Economic feasibility</a:t>
            </a:r>
            <a:r>
              <a:rPr lang="en-GB" altLang="en-US" sz="2000"/>
              <a:t> – project is economically feasible as it will be build using open source softwares and library which are free to use.</a:t>
            </a:r>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b="1"/>
              <a:t>Legal feasibility</a:t>
            </a:r>
            <a:r>
              <a:rPr lang="en-GB" altLang="en-US" sz="2000"/>
              <a:t> – Project is legally feasible as all modules used permit usage from open source and non-monetized applications.</a:t>
            </a:r>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b="1"/>
              <a:t>Schedule feasibility</a:t>
            </a:r>
            <a:r>
              <a:rPr lang="en-GB" altLang="en-US" sz="2000"/>
              <a:t> – Project is schedule feasible as the project can be completed within the said deadline.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609600" y="657860"/>
            <a:ext cx="10972800" cy="582613"/>
          </a:xfrm>
          <a:prstGeom prst="rect">
            <a:avLst/>
          </a:prstGeom>
          <a:noFill/>
          <a:ln w="9525">
            <a:noFill/>
          </a:ln>
        </p:spPr>
        <p:txBody>
          <a:bodyPr anchor="ctr" anchorCtr="0">
            <a:scene3d>
              <a:camera prst="orthographicFront"/>
              <a:lightRig rig="threePt" dir="t"/>
            </a:scene3d>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indent="0" algn="just">
              <a:buNone/>
            </a:pPr>
            <a:r>
              <a:rPr lang="en-GB" altLang="en-IN" dirty="0">
                <a:solidFill>
                  <a:schemeClr val="accent1"/>
                </a:solidFill>
                <a:effectLst>
                  <a:outerShdw blurRad="38100" dist="25400" dir="5400000" algn="ctr" rotWithShape="0">
                    <a:srgbClr val="6E747A">
                      <a:alpha val="43000"/>
                    </a:srgbClr>
                  </a:outerShdw>
                </a:effectLst>
                <a:sym typeface="+mn-ea"/>
              </a:rPr>
              <a:t>Academic Objectives</a:t>
            </a:r>
          </a:p>
        </p:txBody>
      </p:sp>
      <p:sp>
        <p:nvSpPr>
          <p:cNvPr id="3" name="Text Box 2"/>
          <p:cNvSpPr txBox="1"/>
          <p:nvPr/>
        </p:nvSpPr>
        <p:spPr>
          <a:xfrm>
            <a:off x="709930" y="1613535"/>
            <a:ext cx="10109200" cy="2861310"/>
          </a:xfrm>
          <a:prstGeom prst="rect">
            <a:avLst/>
          </a:prstGeom>
          <a:noFill/>
        </p:spPr>
        <p:txBody>
          <a:bodyPr wrap="square" rtlCol="0">
            <a:spAutoFit/>
          </a:bodyPr>
          <a:lstStyle/>
          <a:p>
            <a:pPr marL="285750" indent="-285750">
              <a:buFont typeface="Wingdings" panose="05000000000000000000" charset="0"/>
              <a:buChar char="Ø"/>
            </a:pPr>
            <a:r>
              <a:rPr lang="en-GB" altLang="en-US" sz="2000"/>
              <a:t>Devlope a web app which has the full stack capability.</a:t>
            </a:r>
          </a:p>
          <a:p>
            <a:pPr marL="285750" indent="-285750">
              <a:buFont typeface="Wingdings" panose="05000000000000000000" charset="0"/>
              <a:buChar char="Ø"/>
            </a:pPr>
            <a:endParaRPr lang="en-GB" altLang="en-US" sz="2000"/>
          </a:p>
          <a:p>
            <a:pPr marL="285750" indent="-285750">
              <a:buFont typeface="Wingdings" panose="05000000000000000000" charset="0"/>
              <a:buChar char="Ø"/>
            </a:pPr>
            <a:r>
              <a:rPr lang="en-GB" altLang="en-US" sz="2000"/>
              <a:t>Web App will have frontend, backend and database.</a:t>
            </a:r>
          </a:p>
          <a:p>
            <a:pPr marL="285750" indent="-285750">
              <a:buFont typeface="Wingdings" panose="05000000000000000000" charset="0"/>
              <a:buChar char="Ø"/>
            </a:pPr>
            <a:endParaRPr lang="en-GB" altLang="en-US" sz="2000"/>
          </a:p>
          <a:p>
            <a:pPr marL="285750" indent="-285750">
              <a:buFont typeface="Wingdings" panose="05000000000000000000" charset="0"/>
              <a:buChar char="Ø"/>
            </a:pPr>
            <a:r>
              <a:rPr lang="en-GB" altLang="en-US" sz="2000"/>
              <a:t>Develope the frontend using react.js framework</a:t>
            </a:r>
          </a:p>
          <a:p>
            <a:pPr marL="285750" indent="-285750">
              <a:buFont typeface="Wingdings" panose="05000000000000000000" charset="0"/>
              <a:buChar char="Ø"/>
            </a:pPr>
            <a:endParaRPr lang="en-GB" altLang="en-US" sz="2000"/>
          </a:p>
          <a:p>
            <a:pPr marL="285750" indent="-285750">
              <a:buFont typeface="Wingdings" panose="05000000000000000000" charset="0"/>
              <a:buChar char="Ø"/>
            </a:pPr>
            <a:r>
              <a:rPr lang="en-GB" altLang="en-US" sz="2000"/>
              <a:t>Develope the backend using express.js framework</a:t>
            </a:r>
          </a:p>
          <a:p>
            <a:pPr marL="285750" indent="-285750">
              <a:buFont typeface="Wingdings" panose="05000000000000000000" charset="0"/>
              <a:buChar char="Ø"/>
            </a:pPr>
            <a:endParaRPr lang="en-GB" altLang="en-US" sz="2000"/>
          </a:p>
          <a:p>
            <a:pPr marL="285750" indent="-285750">
              <a:buFont typeface="Wingdings" panose="05000000000000000000" charset="0"/>
              <a:buChar char="Ø"/>
            </a:pPr>
            <a:r>
              <a:rPr lang="en-GB" altLang="en-US" sz="2000"/>
              <a:t>Develope the database using Mongoose ODM.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609600" y="657860"/>
            <a:ext cx="10972800" cy="582613"/>
          </a:xfrm>
          <a:prstGeom prst="rect">
            <a:avLst/>
          </a:prstGeom>
          <a:noFill/>
          <a:ln w="9525">
            <a:noFill/>
          </a:ln>
        </p:spPr>
        <p:txBody>
          <a:bodyPr anchor="ctr" anchorCtr="0">
            <a:scene3d>
              <a:camera prst="orthographicFront"/>
              <a:lightRig rig="threePt" dir="t"/>
            </a:scene3d>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indent="0" algn="just">
              <a:buNone/>
            </a:pPr>
            <a:r>
              <a:rPr lang="en-GB" altLang="en-IN" dirty="0">
                <a:solidFill>
                  <a:schemeClr val="accent1"/>
                </a:solidFill>
                <a:effectLst>
                  <a:outerShdw blurRad="38100" dist="25400" dir="5400000" algn="ctr" rotWithShape="0">
                    <a:srgbClr val="6E747A">
                      <a:alpha val="43000"/>
                    </a:srgbClr>
                  </a:outerShdw>
                </a:effectLst>
                <a:sym typeface="+mn-ea"/>
              </a:rPr>
              <a:t>Project Flow Diagram</a:t>
            </a:r>
          </a:p>
        </p:txBody>
      </p:sp>
      <p:pic>
        <p:nvPicPr>
          <p:cNvPr id="3" name="Picture 2" descr="WhatsApp Image 2021-12-13 at 1.41.59 AM"/>
          <p:cNvPicPr>
            <a:picLocks noChangeAspect="1"/>
          </p:cNvPicPr>
          <p:nvPr/>
        </p:nvPicPr>
        <p:blipFill>
          <a:blip r:embed="rId2"/>
          <a:stretch>
            <a:fillRect/>
          </a:stretch>
        </p:blipFill>
        <p:spPr>
          <a:xfrm>
            <a:off x="1909445" y="1457960"/>
            <a:ext cx="7025640" cy="48310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164465" y="587375"/>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indent="0" algn="just">
              <a:buNone/>
            </a:pPr>
            <a:r>
              <a:rPr lang="en-GB" altLang="en-IN" dirty="0">
                <a:solidFill>
                  <a:schemeClr val="accent1"/>
                </a:solidFill>
                <a:effectLst>
                  <a:outerShdw blurRad="38100" dist="25400" dir="5400000" algn="ctr" rotWithShape="0">
                    <a:srgbClr val="6E747A">
                      <a:alpha val="43000"/>
                    </a:srgbClr>
                  </a:outerShdw>
                </a:effectLst>
                <a:sym typeface="+mn-ea"/>
              </a:rPr>
              <a:t>Flow Chart</a:t>
            </a:r>
          </a:p>
        </p:txBody>
      </p:sp>
      <p:sp>
        <p:nvSpPr>
          <p:cNvPr id="7" name="Flowchart: Alternate Process 6"/>
          <p:cNvSpPr/>
          <p:nvPr/>
        </p:nvSpPr>
        <p:spPr>
          <a:xfrm>
            <a:off x="5168156" y="531917"/>
            <a:ext cx="1224136"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Home</a:t>
            </a:r>
          </a:p>
        </p:txBody>
      </p:sp>
      <p:sp>
        <p:nvSpPr>
          <p:cNvPr id="8" name="Flowchart: Alternate Process 7"/>
          <p:cNvSpPr/>
          <p:nvPr/>
        </p:nvSpPr>
        <p:spPr>
          <a:xfrm>
            <a:off x="5960244" y="1324005"/>
            <a:ext cx="1080120"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My Cart</a:t>
            </a:r>
          </a:p>
        </p:txBody>
      </p:sp>
      <p:sp>
        <p:nvSpPr>
          <p:cNvPr id="9" name="Flowchart: Decision 8"/>
          <p:cNvSpPr/>
          <p:nvPr/>
        </p:nvSpPr>
        <p:spPr>
          <a:xfrm>
            <a:off x="7471410" y="1049020"/>
            <a:ext cx="1296670" cy="100838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Item</a:t>
            </a:r>
          </a:p>
        </p:txBody>
      </p:sp>
      <p:sp>
        <p:nvSpPr>
          <p:cNvPr id="10" name="Flowchart: Alternate Process 9"/>
          <p:cNvSpPr/>
          <p:nvPr/>
        </p:nvSpPr>
        <p:spPr>
          <a:xfrm>
            <a:off x="9541510" y="1214755"/>
            <a:ext cx="1273175" cy="709295"/>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Continue</a:t>
            </a:r>
          </a:p>
          <a:p>
            <a:pPr algn="ctr"/>
            <a:r>
              <a:rPr lang="en-IN" sz="1600" dirty="0"/>
              <a:t>Shopping</a:t>
            </a:r>
          </a:p>
        </p:txBody>
      </p:sp>
      <p:sp>
        <p:nvSpPr>
          <p:cNvPr id="11" name="Flowchart: Alternate Process 10"/>
          <p:cNvSpPr/>
          <p:nvPr/>
        </p:nvSpPr>
        <p:spPr>
          <a:xfrm>
            <a:off x="4071924" y="1324005"/>
            <a:ext cx="1080120"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Menu</a:t>
            </a:r>
          </a:p>
        </p:txBody>
      </p:sp>
      <p:sp>
        <p:nvSpPr>
          <p:cNvPr id="12" name="Flowchart: Alternate Process 11"/>
          <p:cNvSpPr/>
          <p:nvPr/>
        </p:nvSpPr>
        <p:spPr>
          <a:xfrm>
            <a:off x="2287836" y="1324005"/>
            <a:ext cx="1152128" cy="491364"/>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Select </a:t>
            </a:r>
          </a:p>
          <a:p>
            <a:pPr algn="ctr"/>
            <a:r>
              <a:rPr lang="en-IN" sz="1600" dirty="0"/>
              <a:t>Product</a:t>
            </a:r>
          </a:p>
        </p:txBody>
      </p:sp>
      <p:sp>
        <p:nvSpPr>
          <p:cNvPr id="13" name="Flowchart: Alternate Process 12"/>
          <p:cNvSpPr/>
          <p:nvPr/>
        </p:nvSpPr>
        <p:spPr>
          <a:xfrm>
            <a:off x="4071924" y="2404125"/>
            <a:ext cx="1096232" cy="64807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Select</a:t>
            </a:r>
          </a:p>
          <a:p>
            <a:pPr algn="ctr"/>
            <a:r>
              <a:rPr lang="en-IN" sz="1600" dirty="0"/>
              <a:t>Category</a:t>
            </a:r>
          </a:p>
        </p:txBody>
      </p:sp>
      <p:sp>
        <p:nvSpPr>
          <p:cNvPr id="14" name="Flowchart: Alternate Process 13"/>
          <p:cNvSpPr/>
          <p:nvPr/>
        </p:nvSpPr>
        <p:spPr>
          <a:xfrm>
            <a:off x="3755944" y="3628261"/>
            <a:ext cx="1728192" cy="504056"/>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View Product</a:t>
            </a:r>
          </a:p>
        </p:txBody>
      </p:sp>
      <p:sp>
        <p:nvSpPr>
          <p:cNvPr id="15" name="Flowchart: Alternate Process 14"/>
          <p:cNvSpPr/>
          <p:nvPr/>
        </p:nvSpPr>
        <p:spPr>
          <a:xfrm>
            <a:off x="3747888" y="4564365"/>
            <a:ext cx="1728192" cy="504056"/>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Add to Cart</a:t>
            </a:r>
          </a:p>
        </p:txBody>
      </p:sp>
      <p:sp>
        <p:nvSpPr>
          <p:cNvPr id="16" name="Rounded Rectangle 15"/>
          <p:cNvSpPr/>
          <p:nvPr/>
        </p:nvSpPr>
        <p:spPr>
          <a:xfrm>
            <a:off x="9979500" y="2476133"/>
            <a:ext cx="1224136" cy="36004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Sign In</a:t>
            </a:r>
          </a:p>
        </p:txBody>
      </p:sp>
      <p:sp>
        <p:nvSpPr>
          <p:cNvPr id="17" name="Flowchart: Decision 16"/>
          <p:cNvSpPr/>
          <p:nvPr/>
        </p:nvSpPr>
        <p:spPr>
          <a:xfrm>
            <a:off x="8144510" y="2188210"/>
            <a:ext cx="1376045" cy="93599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altLang="en-IN" sz="1600" dirty="0"/>
              <a:t>Login</a:t>
            </a:r>
          </a:p>
        </p:txBody>
      </p:sp>
      <p:sp>
        <p:nvSpPr>
          <p:cNvPr id="18" name="Flowchart: Alternate Process 17"/>
          <p:cNvSpPr/>
          <p:nvPr/>
        </p:nvSpPr>
        <p:spPr>
          <a:xfrm>
            <a:off x="6500304" y="2404125"/>
            <a:ext cx="1368152" cy="504056"/>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Proceed to</a:t>
            </a:r>
          </a:p>
          <a:p>
            <a:pPr algn="ctr"/>
            <a:r>
              <a:rPr lang="en-IN" sz="1600" dirty="0"/>
              <a:t>Checkout</a:t>
            </a:r>
          </a:p>
        </p:txBody>
      </p:sp>
      <p:sp>
        <p:nvSpPr>
          <p:cNvPr id="19" name="Flowchart: Alternate Process 18"/>
          <p:cNvSpPr/>
          <p:nvPr/>
        </p:nvSpPr>
        <p:spPr>
          <a:xfrm>
            <a:off x="6526814" y="3587269"/>
            <a:ext cx="1368152" cy="576064"/>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Payment</a:t>
            </a:r>
          </a:p>
          <a:p>
            <a:pPr algn="ctr"/>
            <a:r>
              <a:rPr lang="en-IN" sz="1600" dirty="0"/>
              <a:t>Information</a:t>
            </a:r>
          </a:p>
        </p:txBody>
      </p:sp>
      <p:sp>
        <p:nvSpPr>
          <p:cNvPr id="20" name="Flowchart: Decision 19"/>
          <p:cNvSpPr/>
          <p:nvPr/>
        </p:nvSpPr>
        <p:spPr>
          <a:xfrm>
            <a:off x="8192493" y="3402260"/>
            <a:ext cx="1786801" cy="94608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Correct</a:t>
            </a:r>
          </a:p>
        </p:txBody>
      </p:sp>
      <p:sp>
        <p:nvSpPr>
          <p:cNvPr id="21" name="Flowchart: Alternate Process 20"/>
          <p:cNvSpPr/>
          <p:nvPr/>
        </p:nvSpPr>
        <p:spPr>
          <a:xfrm>
            <a:off x="8465899" y="4924405"/>
            <a:ext cx="1224136" cy="576064"/>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Review</a:t>
            </a:r>
          </a:p>
          <a:p>
            <a:pPr algn="ctr"/>
            <a:r>
              <a:rPr lang="en-IN" sz="1600" dirty="0"/>
              <a:t>Order</a:t>
            </a:r>
          </a:p>
        </p:txBody>
      </p:sp>
      <p:sp>
        <p:nvSpPr>
          <p:cNvPr id="22" name="Flowchart: Alternate Process 21"/>
          <p:cNvSpPr/>
          <p:nvPr/>
        </p:nvSpPr>
        <p:spPr>
          <a:xfrm>
            <a:off x="8465899" y="6004525"/>
            <a:ext cx="1224136" cy="576064"/>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Check Out</a:t>
            </a:r>
          </a:p>
        </p:txBody>
      </p:sp>
      <p:sp>
        <p:nvSpPr>
          <p:cNvPr id="23" name="Flowchart: Alternate Process 22"/>
          <p:cNvSpPr/>
          <p:nvPr/>
        </p:nvSpPr>
        <p:spPr>
          <a:xfrm>
            <a:off x="6392545" y="5894070"/>
            <a:ext cx="1502410" cy="819785"/>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Order </a:t>
            </a:r>
          </a:p>
          <a:p>
            <a:pPr algn="ctr"/>
            <a:r>
              <a:rPr lang="en-IN" sz="1600" dirty="0"/>
              <a:t>Confirmation</a:t>
            </a:r>
          </a:p>
        </p:txBody>
      </p:sp>
      <p:cxnSp>
        <p:nvCxnSpPr>
          <p:cNvPr id="25" name="Elbow Connector 24"/>
          <p:cNvCxnSpPr>
            <a:stCxn id="7" idx="1"/>
            <a:endCxn id="12" idx="0"/>
          </p:cNvCxnSpPr>
          <p:nvPr/>
        </p:nvCxnSpPr>
        <p:spPr>
          <a:xfrm rot="10800000" flipV="1">
            <a:off x="2863850" y="748030"/>
            <a:ext cx="2304415" cy="575945"/>
          </a:xfrm>
          <a:prstGeom prst="bentConnector2">
            <a:avLst/>
          </a:prstGeom>
          <a:ln>
            <a:tailEnd type="arrow" w="med" len="med"/>
          </a:ln>
        </p:spPr>
        <p:style>
          <a:lnRef idx="2">
            <a:schemeClr val="dk1"/>
          </a:lnRef>
          <a:fillRef idx="1">
            <a:schemeClr val="lt1"/>
          </a:fillRef>
          <a:effectRef idx="0">
            <a:schemeClr val="dk1"/>
          </a:effectRef>
          <a:fontRef idx="minor">
            <a:schemeClr val="dk1"/>
          </a:fontRef>
        </p:style>
      </p:cxnSp>
      <p:cxnSp>
        <p:nvCxnSpPr>
          <p:cNvPr id="27" name="Elbow Connector 26"/>
          <p:cNvCxnSpPr>
            <a:stCxn id="10" idx="0"/>
            <a:endCxn id="7" idx="3"/>
          </p:cNvCxnSpPr>
          <p:nvPr/>
        </p:nvCxnSpPr>
        <p:spPr>
          <a:xfrm rot="16200000" flipV="1">
            <a:off x="8052118" y="-911542"/>
            <a:ext cx="466725" cy="3785870"/>
          </a:xfrm>
          <a:prstGeom prst="bentConnector2">
            <a:avLst/>
          </a:prstGeom>
          <a:ln>
            <a:tailEnd type="arrow" w="med" len="med"/>
          </a:ln>
        </p:spPr>
        <p:style>
          <a:lnRef idx="2">
            <a:schemeClr val="dk1"/>
          </a:lnRef>
          <a:fillRef idx="1">
            <a:schemeClr val="lt1"/>
          </a:fillRef>
          <a:effectRef idx="0">
            <a:schemeClr val="dk1"/>
          </a:effectRef>
          <a:fontRef idx="minor">
            <a:schemeClr val="dk1"/>
          </a:fontRef>
        </p:style>
      </p:cxnSp>
      <p:cxnSp>
        <p:nvCxnSpPr>
          <p:cNvPr id="29" name="Elbow Connector 28"/>
          <p:cNvCxnSpPr>
            <a:stCxn id="7" idx="2"/>
            <a:endCxn id="8" idx="0"/>
          </p:cNvCxnSpPr>
          <p:nvPr/>
        </p:nvCxnSpPr>
        <p:spPr>
          <a:xfrm rot="5400000" flipV="1">
            <a:off x="5960428" y="783908"/>
            <a:ext cx="360045" cy="720090"/>
          </a:xfrm>
          <a:prstGeom prst="bentConnector3">
            <a:avLst>
              <a:gd name="adj1" fmla="val 50000"/>
            </a:avLst>
          </a:prstGeom>
          <a:ln>
            <a:tailEnd type="arrow" w="med" len="med"/>
          </a:ln>
        </p:spPr>
        <p:style>
          <a:lnRef idx="2">
            <a:schemeClr val="dk1"/>
          </a:lnRef>
          <a:fillRef idx="1">
            <a:schemeClr val="lt1"/>
          </a:fillRef>
          <a:effectRef idx="0">
            <a:schemeClr val="dk1"/>
          </a:effectRef>
          <a:fontRef idx="minor">
            <a:schemeClr val="dk1"/>
          </a:fontRef>
        </p:style>
      </p:cxnSp>
      <p:cxnSp>
        <p:nvCxnSpPr>
          <p:cNvPr id="31" name="Straight Arrow Connector 30"/>
          <p:cNvCxnSpPr>
            <a:endCxn id="11" idx="0"/>
          </p:cNvCxnSpPr>
          <p:nvPr/>
        </p:nvCxnSpPr>
        <p:spPr>
          <a:xfrm>
            <a:off x="4611984" y="747941"/>
            <a:ext cx="0" cy="576064"/>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34" name="Straight Arrow Connector 33"/>
          <p:cNvCxnSpPr>
            <a:stCxn id="11" idx="2"/>
            <a:endCxn id="13" idx="0"/>
          </p:cNvCxnSpPr>
          <p:nvPr/>
        </p:nvCxnSpPr>
        <p:spPr>
          <a:xfrm>
            <a:off x="4611984" y="1756053"/>
            <a:ext cx="7620" cy="648335"/>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36" name="Straight Arrow Connector 35"/>
          <p:cNvCxnSpPr>
            <a:stCxn id="13" idx="2"/>
            <a:endCxn id="14" idx="0"/>
          </p:cNvCxnSpPr>
          <p:nvPr/>
        </p:nvCxnSpPr>
        <p:spPr>
          <a:xfrm>
            <a:off x="4619405" y="3052197"/>
            <a:ext cx="635" cy="575945"/>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40" name="Straight Arrow Connector 39"/>
          <p:cNvCxnSpPr>
            <a:stCxn id="14" idx="2"/>
            <a:endCxn id="15" idx="0"/>
          </p:cNvCxnSpPr>
          <p:nvPr/>
        </p:nvCxnSpPr>
        <p:spPr>
          <a:xfrm flipH="1">
            <a:off x="4611785" y="4132317"/>
            <a:ext cx="8255" cy="431800"/>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43" name="Elbow Connector 42"/>
          <p:cNvCxnSpPr>
            <a:stCxn id="12" idx="3"/>
            <a:endCxn id="14" idx="1"/>
          </p:cNvCxnSpPr>
          <p:nvPr/>
        </p:nvCxnSpPr>
        <p:spPr>
          <a:xfrm>
            <a:off x="3439795" y="1569720"/>
            <a:ext cx="316230" cy="2310765"/>
          </a:xfrm>
          <a:prstGeom prst="bentConnector3">
            <a:avLst>
              <a:gd name="adj1" fmla="val 50000"/>
            </a:avLst>
          </a:prstGeom>
          <a:ln>
            <a:tailEnd type="arrow" w="med" len="med"/>
          </a:ln>
        </p:spPr>
        <p:style>
          <a:lnRef idx="2">
            <a:schemeClr val="dk1"/>
          </a:lnRef>
          <a:fillRef idx="1">
            <a:schemeClr val="lt1"/>
          </a:fillRef>
          <a:effectRef idx="0">
            <a:schemeClr val="dk1"/>
          </a:effectRef>
          <a:fontRef idx="minor">
            <a:schemeClr val="dk1"/>
          </a:fontRef>
        </p:style>
      </p:cxnSp>
      <p:cxnSp>
        <p:nvCxnSpPr>
          <p:cNvPr id="45" name="Elbow Connector 44"/>
          <p:cNvCxnSpPr/>
          <p:nvPr/>
        </p:nvCxnSpPr>
        <p:spPr>
          <a:xfrm flipV="1">
            <a:off x="5476080" y="1756053"/>
            <a:ext cx="664184" cy="3001024"/>
          </a:xfrm>
          <a:prstGeom prst="bentConnector2">
            <a:avLst/>
          </a:prstGeom>
          <a:ln>
            <a:tailEnd type="arrow" w="med" len="med"/>
          </a:ln>
        </p:spPr>
        <p:style>
          <a:lnRef idx="2">
            <a:schemeClr val="dk1"/>
          </a:lnRef>
          <a:fillRef idx="1">
            <a:schemeClr val="lt1"/>
          </a:fillRef>
          <a:effectRef idx="0">
            <a:schemeClr val="dk1"/>
          </a:effectRef>
          <a:fontRef idx="minor">
            <a:schemeClr val="dk1"/>
          </a:fontRef>
        </p:style>
      </p:cxnSp>
      <p:cxnSp>
        <p:nvCxnSpPr>
          <p:cNvPr id="47" name="Elbow Connector 46"/>
          <p:cNvCxnSpPr>
            <a:stCxn id="9" idx="2"/>
            <a:endCxn id="18" idx="1"/>
          </p:cNvCxnSpPr>
          <p:nvPr/>
        </p:nvCxnSpPr>
        <p:spPr>
          <a:xfrm rot="5400000">
            <a:off x="7010718" y="1547178"/>
            <a:ext cx="598805" cy="1619250"/>
          </a:xfrm>
          <a:prstGeom prst="bentConnector4">
            <a:avLst>
              <a:gd name="adj1" fmla="val 28897"/>
              <a:gd name="adj2" fmla="val 114725"/>
            </a:avLst>
          </a:prstGeom>
          <a:ln>
            <a:tailEnd type="arrow" w="med" len="med"/>
          </a:ln>
        </p:spPr>
        <p:style>
          <a:lnRef idx="2">
            <a:schemeClr val="dk1"/>
          </a:lnRef>
          <a:fillRef idx="1">
            <a:schemeClr val="lt1"/>
          </a:fillRef>
          <a:effectRef idx="0">
            <a:schemeClr val="dk1"/>
          </a:effectRef>
          <a:fontRef idx="minor">
            <a:schemeClr val="dk1"/>
          </a:fontRef>
        </p:style>
      </p:cxnSp>
      <p:cxnSp>
        <p:nvCxnSpPr>
          <p:cNvPr id="49" name="Straight Arrow Connector 48"/>
          <p:cNvCxnSpPr>
            <a:stCxn id="9" idx="3"/>
            <a:endCxn id="10" idx="1"/>
          </p:cNvCxnSpPr>
          <p:nvPr/>
        </p:nvCxnSpPr>
        <p:spPr>
          <a:xfrm>
            <a:off x="8767921" y="1553194"/>
            <a:ext cx="773430" cy="16510"/>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57" name="Straight Arrow Connector 56"/>
          <p:cNvCxnSpPr>
            <a:stCxn id="8" idx="3"/>
            <a:endCxn id="9" idx="1"/>
          </p:cNvCxnSpPr>
          <p:nvPr/>
        </p:nvCxnSpPr>
        <p:spPr>
          <a:xfrm>
            <a:off x="7040364" y="1540029"/>
            <a:ext cx="431165" cy="13335"/>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62" name="Straight Arrow Connector 61"/>
          <p:cNvCxnSpPr>
            <a:stCxn id="18" idx="3"/>
            <a:endCxn id="17" idx="1"/>
          </p:cNvCxnSpPr>
          <p:nvPr/>
        </p:nvCxnSpPr>
        <p:spPr>
          <a:xfrm>
            <a:off x="7869091" y="2656153"/>
            <a:ext cx="275590" cy="0"/>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67" name="Straight Arrow Connector 66"/>
          <p:cNvCxnSpPr>
            <a:stCxn id="17" idx="3"/>
            <a:endCxn id="16" idx="1"/>
          </p:cNvCxnSpPr>
          <p:nvPr/>
        </p:nvCxnSpPr>
        <p:spPr>
          <a:xfrm>
            <a:off x="9520450" y="2656153"/>
            <a:ext cx="459105" cy="0"/>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70" name="Elbow Connector 69"/>
          <p:cNvCxnSpPr>
            <a:stCxn id="17" idx="2"/>
            <a:endCxn id="19" idx="0"/>
          </p:cNvCxnSpPr>
          <p:nvPr/>
        </p:nvCxnSpPr>
        <p:spPr>
          <a:xfrm rot="5400000">
            <a:off x="7790498" y="2544763"/>
            <a:ext cx="462915" cy="1621790"/>
          </a:xfrm>
          <a:prstGeom prst="bentConnector3">
            <a:avLst>
              <a:gd name="adj1" fmla="val 50000"/>
            </a:avLst>
          </a:prstGeom>
          <a:ln>
            <a:tailEnd type="arrow" w="med" len="med"/>
          </a:ln>
        </p:spPr>
        <p:style>
          <a:lnRef idx="2">
            <a:schemeClr val="dk1"/>
          </a:lnRef>
          <a:fillRef idx="1">
            <a:schemeClr val="lt1"/>
          </a:fillRef>
          <a:effectRef idx="0">
            <a:schemeClr val="dk1"/>
          </a:effectRef>
          <a:fontRef idx="minor">
            <a:schemeClr val="dk1"/>
          </a:fontRef>
        </p:style>
      </p:cxnSp>
      <p:cxnSp>
        <p:nvCxnSpPr>
          <p:cNvPr id="72" name="Straight Arrow Connector 71"/>
          <p:cNvCxnSpPr>
            <a:stCxn id="19" idx="3"/>
            <a:endCxn id="20" idx="1"/>
          </p:cNvCxnSpPr>
          <p:nvPr/>
        </p:nvCxnSpPr>
        <p:spPr>
          <a:xfrm>
            <a:off x="7894966" y="3875301"/>
            <a:ext cx="297815" cy="0"/>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78" name="Straight Arrow Connector 77"/>
          <p:cNvCxnSpPr>
            <a:stCxn id="20" idx="2"/>
            <a:endCxn id="21" idx="0"/>
          </p:cNvCxnSpPr>
          <p:nvPr/>
        </p:nvCxnSpPr>
        <p:spPr>
          <a:xfrm flipH="1">
            <a:off x="9078274" y="4348342"/>
            <a:ext cx="8255" cy="575945"/>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81" name="Straight Arrow Connector 80"/>
          <p:cNvCxnSpPr>
            <a:stCxn id="21" idx="2"/>
            <a:endCxn id="22" idx="0"/>
          </p:cNvCxnSpPr>
          <p:nvPr/>
        </p:nvCxnSpPr>
        <p:spPr>
          <a:xfrm>
            <a:off x="9077967" y="5500469"/>
            <a:ext cx="0" cy="504190"/>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84" name="Straight Arrow Connector 83"/>
          <p:cNvCxnSpPr>
            <a:stCxn id="22" idx="1"/>
            <a:endCxn id="23" idx="3"/>
          </p:cNvCxnSpPr>
          <p:nvPr/>
        </p:nvCxnSpPr>
        <p:spPr>
          <a:xfrm flipH="1">
            <a:off x="7895034" y="6292557"/>
            <a:ext cx="570865" cy="11430"/>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cxnSp>
        <p:nvCxnSpPr>
          <p:cNvPr id="86" name="Elbow Connector 85"/>
          <p:cNvCxnSpPr>
            <a:endCxn id="19" idx="2"/>
          </p:cNvCxnSpPr>
          <p:nvPr/>
        </p:nvCxnSpPr>
        <p:spPr>
          <a:xfrm rot="10800000">
            <a:off x="7210891" y="4163334"/>
            <a:ext cx="1867077" cy="389233"/>
          </a:xfrm>
          <a:prstGeom prst="bentConnector2">
            <a:avLst/>
          </a:prstGeom>
          <a:ln>
            <a:tailEnd type="arrow" w="med" len="med"/>
          </a:ln>
        </p:spPr>
        <p:style>
          <a:lnRef idx="2">
            <a:schemeClr val="dk1"/>
          </a:lnRef>
          <a:fillRef idx="1">
            <a:schemeClr val="lt1"/>
          </a:fillRef>
          <a:effectRef idx="0">
            <a:schemeClr val="dk1"/>
          </a:effectRef>
          <a:fontRef idx="minor">
            <a:schemeClr val="dk1"/>
          </a:fontRef>
        </p:style>
      </p:cxnSp>
      <p:sp>
        <p:nvSpPr>
          <p:cNvPr id="87" name="Flowchart: Summing Junction 86"/>
          <p:cNvSpPr/>
          <p:nvPr/>
        </p:nvSpPr>
        <p:spPr>
          <a:xfrm>
            <a:off x="5152044" y="6004525"/>
            <a:ext cx="628180" cy="576064"/>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89" name="Straight Arrow Connector 88"/>
          <p:cNvCxnSpPr>
            <a:stCxn id="23" idx="1"/>
            <a:endCxn id="87" idx="6"/>
          </p:cNvCxnSpPr>
          <p:nvPr/>
        </p:nvCxnSpPr>
        <p:spPr>
          <a:xfrm flipH="1" flipV="1">
            <a:off x="5779674" y="6292557"/>
            <a:ext cx="612775" cy="11430"/>
          </a:xfrm>
          <a:prstGeom prst="straightConnector1">
            <a:avLst/>
          </a:prstGeom>
          <a:ln>
            <a:tailEnd type="arrow" w="med" len="med"/>
          </a:ln>
        </p:spPr>
        <p:style>
          <a:lnRef idx="2">
            <a:schemeClr val="dk1"/>
          </a:lnRef>
          <a:fillRef idx="1">
            <a:schemeClr val="lt1"/>
          </a:fillRef>
          <a:effectRef idx="0">
            <a:schemeClr val="dk1"/>
          </a:effectRef>
          <a:fontRef idx="minor">
            <a:schemeClr val="dk1"/>
          </a:fontRef>
        </p:style>
      </p:cxnSp>
      <p:sp>
        <p:nvSpPr>
          <p:cNvPr id="117" name="TextBox 116"/>
          <p:cNvSpPr txBox="1"/>
          <p:nvPr/>
        </p:nvSpPr>
        <p:spPr>
          <a:xfrm>
            <a:off x="7894837" y="4616435"/>
            <a:ext cx="394660" cy="307777"/>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IN" sz="1400" dirty="0"/>
              <a:t>No</a:t>
            </a:r>
          </a:p>
        </p:txBody>
      </p:sp>
      <p:sp>
        <p:nvSpPr>
          <p:cNvPr id="4" name="TextBox 113"/>
          <p:cNvSpPr txBox="1"/>
          <p:nvPr/>
        </p:nvSpPr>
        <p:spPr>
          <a:xfrm>
            <a:off x="6775573" y="1880480"/>
            <a:ext cx="782265" cy="307777"/>
          </a:xfrm>
          <a:prstGeom prst="rect">
            <a:avLst/>
          </a:prstGeom>
          <a:noFill/>
        </p:spPr>
        <p:txBody>
          <a:bodyPr wrap="none" rtlCol="0">
            <a:spAutoFit/>
          </a:bodyPr>
          <a:lstStyle/>
          <a:p>
            <a:r>
              <a:rPr lang="en-IN" sz="1400" dirty="0"/>
              <a:t>Item &gt; 0</a:t>
            </a:r>
          </a:p>
        </p:txBody>
      </p:sp>
      <p:sp>
        <p:nvSpPr>
          <p:cNvPr id="5" name="TextBox 117"/>
          <p:cNvSpPr txBox="1"/>
          <p:nvPr/>
        </p:nvSpPr>
        <p:spPr>
          <a:xfrm>
            <a:off x="7290518" y="3052450"/>
            <a:ext cx="420243" cy="307777"/>
          </a:xfrm>
          <a:prstGeom prst="rect">
            <a:avLst/>
          </a:prstGeom>
          <a:noFill/>
        </p:spPr>
        <p:txBody>
          <a:bodyPr wrap="none" rtlCol="0">
            <a:spAutoFit/>
          </a:bodyPr>
          <a:lstStyle/>
          <a:p>
            <a:r>
              <a:rPr lang="en-IN" sz="1400" dirty="0"/>
              <a:t>Yes</a:t>
            </a:r>
          </a:p>
        </p:txBody>
      </p:sp>
      <p:sp>
        <p:nvSpPr>
          <p:cNvPr id="6" name="TextBox 114"/>
          <p:cNvSpPr txBox="1"/>
          <p:nvPr/>
        </p:nvSpPr>
        <p:spPr>
          <a:xfrm>
            <a:off x="9331221" y="2279231"/>
            <a:ext cx="394660" cy="307777"/>
          </a:xfrm>
          <a:prstGeom prst="rect">
            <a:avLst/>
          </a:prstGeom>
          <a:noFill/>
        </p:spPr>
        <p:txBody>
          <a:bodyPr wrap="none" rtlCol="0">
            <a:spAutoFit/>
          </a:bodyPr>
          <a:lstStyle/>
          <a:p>
            <a:r>
              <a:rPr lang="en-IN" sz="1400" dirty="0"/>
              <a:t>No</a:t>
            </a:r>
          </a:p>
        </p:txBody>
      </p:sp>
      <p:sp>
        <p:nvSpPr>
          <p:cNvPr id="24" name="TextBox 112"/>
          <p:cNvSpPr txBox="1"/>
          <p:nvPr/>
        </p:nvSpPr>
        <p:spPr>
          <a:xfrm>
            <a:off x="8738186" y="1170116"/>
            <a:ext cx="782265" cy="307777"/>
          </a:xfrm>
          <a:prstGeom prst="rect">
            <a:avLst/>
          </a:prstGeom>
          <a:noFill/>
        </p:spPr>
        <p:txBody>
          <a:bodyPr wrap="none" rtlCol="0">
            <a:spAutoFit/>
          </a:bodyPr>
          <a:lstStyle/>
          <a:p>
            <a:r>
              <a:rPr lang="en-IN" sz="1400" dirty="0"/>
              <a:t>Item = 0</a:t>
            </a:r>
          </a:p>
        </p:txBody>
      </p:sp>
      <p:sp>
        <p:nvSpPr>
          <p:cNvPr id="26" name="TextBox 117"/>
          <p:cNvSpPr txBox="1"/>
          <p:nvPr/>
        </p:nvSpPr>
        <p:spPr>
          <a:xfrm>
            <a:off x="9269813" y="4448815"/>
            <a:ext cx="420243" cy="307777"/>
          </a:xfrm>
          <a:prstGeom prst="rect">
            <a:avLst/>
          </a:prstGeom>
          <a:noFill/>
        </p:spPr>
        <p:txBody>
          <a:bodyPr wrap="none" rtlCol="0">
            <a:spAutoFit/>
          </a:bodyPr>
          <a:lstStyle/>
          <a:p>
            <a:r>
              <a:rPr lang="en-IN" sz="1400" dirty="0"/>
              <a:t>Yes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609600" y="657860"/>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indent="0" algn="just">
              <a:buNone/>
            </a:pPr>
            <a:r>
              <a:rPr lang="en-GB" altLang="en-IN" dirty="0">
                <a:solidFill>
                  <a:schemeClr val="accent1"/>
                </a:solidFill>
                <a:effectLst>
                  <a:outerShdw blurRad="38100" dist="25400" dir="5400000" algn="ctr" rotWithShape="0">
                    <a:srgbClr val="6E747A">
                      <a:alpha val="43000"/>
                    </a:srgbClr>
                  </a:outerShdw>
                </a:effectLst>
                <a:sym typeface="+mn-ea"/>
              </a:rPr>
              <a:t>Snapshots</a:t>
            </a:r>
          </a:p>
        </p:txBody>
      </p:sp>
      <p:pic>
        <p:nvPicPr>
          <p:cNvPr id="3" name="Picture 2" descr="WhatsApp Image 2021-12-13 at 1.19.48 AM"/>
          <p:cNvPicPr>
            <a:picLocks noChangeAspect="1"/>
          </p:cNvPicPr>
          <p:nvPr/>
        </p:nvPicPr>
        <p:blipFill>
          <a:blip r:embed="rId2"/>
          <a:stretch>
            <a:fillRect/>
          </a:stretch>
        </p:blipFill>
        <p:spPr>
          <a:xfrm>
            <a:off x="1162050" y="1371600"/>
            <a:ext cx="8333105" cy="51301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41837_3015959_375573_image"/>
          <p:cNvPicPr>
            <a:picLocks noChangeAspect="1"/>
          </p:cNvPicPr>
          <p:nvPr/>
        </p:nvPicPr>
        <p:blipFill>
          <a:blip r:embed="rId2"/>
          <a:stretch>
            <a:fillRect/>
          </a:stretch>
        </p:blipFill>
        <p:spPr>
          <a:xfrm>
            <a:off x="858520" y="1198245"/>
            <a:ext cx="5029200" cy="4191000"/>
          </a:xfrm>
          <a:prstGeom prst="rect">
            <a:avLst/>
          </a:prstGeom>
        </p:spPr>
      </p:pic>
      <p:sp>
        <p:nvSpPr>
          <p:cNvPr id="5" name="Text Box 4"/>
          <p:cNvSpPr txBox="1"/>
          <p:nvPr/>
        </p:nvSpPr>
        <p:spPr>
          <a:xfrm>
            <a:off x="6172200" y="2438400"/>
            <a:ext cx="4051300" cy="1322070"/>
          </a:xfrm>
          <a:prstGeom prst="rect">
            <a:avLst/>
          </a:prstGeom>
          <a:noFill/>
        </p:spPr>
        <p:txBody>
          <a:bodyPr wrap="square" rtlCol="0">
            <a:spAutoFit/>
          </a:bodyPr>
          <a:lstStyle/>
          <a:p>
            <a:pPr algn="ctr"/>
            <a:r>
              <a:rPr lang="en-GB" altLang="en-US" sz="4000">
                <a:cs typeface="+mn-lt"/>
              </a:rPr>
              <a:t>Daily Meal Solutions</a:t>
            </a:r>
            <a:endParaRPr lang="en-IN" altLang="en-US" sz="2000" b="1" dirty="0">
              <a:solidFill>
                <a:srgbClr val="000000"/>
              </a:solidFill>
              <a:cs typeface="+mn-lt"/>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609600" y="657860"/>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indent="0" algn="just">
              <a:buNone/>
            </a:pPr>
            <a:r>
              <a:rPr lang="en-GB" altLang="en-IN" dirty="0">
                <a:solidFill>
                  <a:schemeClr val="accent1"/>
                </a:solidFill>
                <a:effectLst>
                  <a:outerShdw blurRad="38100" dist="25400" dir="5400000" algn="ctr" rotWithShape="0">
                    <a:srgbClr val="6E747A">
                      <a:alpha val="43000"/>
                    </a:srgbClr>
                  </a:outerShdw>
                </a:effectLst>
                <a:sym typeface="+mn-ea"/>
              </a:rPr>
              <a:t>Snapshots (Cont...)</a:t>
            </a:r>
          </a:p>
        </p:txBody>
      </p:sp>
      <p:pic>
        <p:nvPicPr>
          <p:cNvPr id="3" name="Picture 2" descr="WhatsApp Image 2021-12-13 at 1.20.06 AM"/>
          <p:cNvPicPr>
            <a:picLocks noChangeAspect="1"/>
          </p:cNvPicPr>
          <p:nvPr/>
        </p:nvPicPr>
        <p:blipFill>
          <a:blip r:embed="rId2"/>
          <a:stretch>
            <a:fillRect/>
          </a:stretch>
        </p:blipFill>
        <p:spPr>
          <a:xfrm>
            <a:off x="1146810" y="1386205"/>
            <a:ext cx="8492490" cy="52082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609600" y="657860"/>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indent="0" algn="just">
              <a:buNone/>
            </a:pPr>
            <a:r>
              <a:rPr lang="en-GB" altLang="en-IN" dirty="0">
                <a:solidFill>
                  <a:schemeClr val="accent1"/>
                </a:solidFill>
                <a:effectLst>
                  <a:outerShdw blurRad="38100" dist="25400" dir="5400000" algn="ctr" rotWithShape="0">
                    <a:srgbClr val="6E747A">
                      <a:alpha val="43000"/>
                    </a:srgbClr>
                  </a:outerShdw>
                </a:effectLst>
                <a:sym typeface="+mn-ea"/>
              </a:rPr>
              <a:t>Snapshots (Cont...)</a:t>
            </a:r>
          </a:p>
        </p:txBody>
      </p:sp>
      <p:pic>
        <p:nvPicPr>
          <p:cNvPr id="3" name="Picture 2" descr="WhatsApp Image 2021-12-13 at 1.20.42 AM"/>
          <p:cNvPicPr>
            <a:picLocks noChangeAspect="1"/>
          </p:cNvPicPr>
          <p:nvPr/>
        </p:nvPicPr>
        <p:blipFill>
          <a:blip r:embed="rId2"/>
          <a:stretch>
            <a:fillRect/>
          </a:stretch>
        </p:blipFill>
        <p:spPr>
          <a:xfrm>
            <a:off x="1163955" y="1310005"/>
            <a:ext cx="8129905" cy="54178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3CEB1-6AF2-48DC-A3B6-81E77E8CE06E}"/>
              </a:ext>
            </a:extLst>
          </p:cNvPr>
          <p:cNvSpPr>
            <a:spLocks noGrp="1"/>
          </p:cNvSpPr>
          <p:nvPr/>
        </p:nvSpPr>
        <p:spPr>
          <a:xfrm>
            <a:off x="609600" y="657860"/>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indent="0" algn="just">
              <a:buNone/>
            </a:pPr>
            <a:r>
              <a:rPr lang="en-GB" altLang="en-IN" dirty="0">
                <a:solidFill>
                  <a:schemeClr val="accent1"/>
                </a:solidFill>
                <a:effectLst>
                  <a:outerShdw blurRad="38100" dist="25400" dir="5400000" algn="ctr" rotWithShape="0">
                    <a:srgbClr val="6E747A">
                      <a:alpha val="43000"/>
                    </a:srgbClr>
                  </a:outerShdw>
                </a:effectLst>
                <a:sym typeface="+mn-ea"/>
              </a:rPr>
              <a:t>Future Scope</a:t>
            </a:r>
          </a:p>
        </p:txBody>
      </p:sp>
      <p:sp>
        <p:nvSpPr>
          <p:cNvPr id="3" name="Text Box 2">
            <a:extLst>
              <a:ext uri="{FF2B5EF4-FFF2-40B4-BE49-F238E27FC236}">
                <a16:creationId xmlns:a16="http://schemas.microsoft.com/office/drawing/2014/main" id="{B666A87B-CF9C-422A-BD91-3BD21F74A522}"/>
              </a:ext>
            </a:extLst>
          </p:cNvPr>
          <p:cNvSpPr txBox="1"/>
          <p:nvPr/>
        </p:nvSpPr>
        <p:spPr>
          <a:xfrm>
            <a:off x="732155" y="1844357"/>
            <a:ext cx="8494395" cy="3477875"/>
          </a:xfrm>
          <a:prstGeom prst="rect">
            <a:avLst/>
          </a:prstGeom>
          <a:noFill/>
        </p:spPr>
        <p:txBody>
          <a:bodyPr wrap="square" rtlCol="0">
            <a:spAutoFit/>
          </a:bodyPr>
          <a:lstStyle/>
          <a:p>
            <a:r>
              <a:rPr lang="en-IN" sz="2000" dirty="0"/>
              <a:t>The project will be providing a daily meal solution. The user will be having an interface to order or subscribe for the tiffin services. The customer will be able to subscribe to the tiffin services on the monthly basis or if want to make some changes to his current tiffin then he can order a customized tiffin. There will be different plans of tiffin, one can subscribe to the food services according to their will by choosing a plan.</a:t>
            </a:r>
          </a:p>
          <a:p>
            <a:endParaRPr lang="en-IN" altLang="en-US" sz="2000" dirty="0"/>
          </a:p>
          <a:p>
            <a:r>
              <a:rPr lang="en-IN" sz="2000" dirty="0"/>
              <a:t>There is also one more goal of this project to employ a crowd, so in the future, we may contact and partner with the different small-scale hotel (</a:t>
            </a:r>
            <a:r>
              <a:rPr lang="en-IN" sz="2000" dirty="0" err="1"/>
              <a:t>Dhaba</a:t>
            </a:r>
            <a:r>
              <a:rPr lang="en-IN" sz="2000" dirty="0"/>
              <a:t>) owners to increase their area of services.</a:t>
            </a:r>
          </a:p>
          <a:p>
            <a:endParaRPr lang="en-GB" altLang="en-US" sz="2000" dirty="0"/>
          </a:p>
        </p:txBody>
      </p:sp>
    </p:spTree>
    <p:extLst>
      <p:ext uri="{BB962C8B-B14F-4D97-AF65-F5344CB8AC3E}">
        <p14:creationId xmlns:p14="http://schemas.microsoft.com/office/powerpoint/2010/main" val="2631350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609600" y="657860"/>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indent="0" algn="just">
              <a:buNone/>
            </a:pPr>
            <a:r>
              <a:rPr lang="en-GB" altLang="en-IN" dirty="0">
                <a:solidFill>
                  <a:schemeClr val="accent1"/>
                </a:solidFill>
                <a:effectLst>
                  <a:outerShdw blurRad="38100" dist="25400" dir="5400000" algn="ctr" rotWithShape="0">
                    <a:srgbClr val="6E747A">
                      <a:alpha val="43000"/>
                    </a:srgbClr>
                  </a:outerShdw>
                </a:effectLst>
                <a:sym typeface="+mn-ea"/>
              </a:rPr>
              <a:t>Results and Conclusion</a:t>
            </a:r>
          </a:p>
        </p:txBody>
      </p:sp>
      <p:sp>
        <p:nvSpPr>
          <p:cNvPr id="3" name="Text Box 2"/>
          <p:cNvSpPr txBox="1"/>
          <p:nvPr/>
        </p:nvSpPr>
        <p:spPr>
          <a:xfrm>
            <a:off x="732155" y="1844357"/>
            <a:ext cx="8494395" cy="3169285"/>
          </a:xfrm>
          <a:prstGeom prst="rect">
            <a:avLst/>
          </a:prstGeom>
          <a:noFill/>
        </p:spPr>
        <p:txBody>
          <a:bodyPr wrap="square" rtlCol="0">
            <a:spAutoFit/>
          </a:bodyPr>
          <a:lstStyle/>
          <a:p>
            <a:pPr marL="342900" indent="-342900">
              <a:buFont typeface="Wingdings" panose="05000000000000000000" charset="0"/>
              <a:buChar char="Ø"/>
            </a:pPr>
            <a:r>
              <a:rPr lang="en-GB" altLang="en-US" sz="2000" dirty="0"/>
              <a:t>We were successfully able to design a web app having full stack </a:t>
            </a:r>
            <a:r>
              <a:rPr lang="en-GB" altLang="en-US" sz="2000" dirty="0" err="1"/>
              <a:t>capabilites</a:t>
            </a:r>
            <a:endParaRPr lang="en-GB" altLang="en-US" sz="2000" dirty="0"/>
          </a:p>
          <a:p>
            <a:pPr marL="342900" indent="-342900">
              <a:buFont typeface="Wingdings" panose="05000000000000000000" charset="0"/>
              <a:buChar char="Ø"/>
            </a:pPr>
            <a:endParaRPr lang="en-GB" altLang="en-US" sz="2000" dirty="0"/>
          </a:p>
          <a:p>
            <a:pPr marL="342900" indent="-342900">
              <a:buFont typeface="Wingdings" panose="05000000000000000000" charset="0"/>
              <a:buChar char="Ø"/>
            </a:pPr>
            <a:r>
              <a:rPr lang="en-GB" altLang="en-US" sz="2000" dirty="0"/>
              <a:t>This app can be used to search food category wise and </a:t>
            </a:r>
            <a:r>
              <a:rPr lang="en-GB" altLang="en-US" sz="2000" dirty="0" err="1"/>
              <a:t>and</a:t>
            </a:r>
            <a:r>
              <a:rPr lang="en-GB" altLang="en-US" sz="2000" dirty="0"/>
              <a:t> add it to the cart.</a:t>
            </a:r>
          </a:p>
          <a:p>
            <a:pPr marL="342900" indent="-342900">
              <a:buFont typeface="Wingdings" panose="05000000000000000000" charset="0"/>
              <a:buChar char="Ø"/>
            </a:pPr>
            <a:endParaRPr lang="en-GB" altLang="en-US" sz="2000" dirty="0"/>
          </a:p>
          <a:p>
            <a:pPr marL="342900" indent="-342900">
              <a:buFont typeface="Wingdings" panose="05000000000000000000" charset="0"/>
              <a:buChar char="Ø"/>
            </a:pPr>
            <a:r>
              <a:rPr lang="en-GB" altLang="en-US" sz="2000" dirty="0"/>
              <a:t>When the cart is not empty we can review our meal and proceed to checkout.</a:t>
            </a:r>
          </a:p>
          <a:p>
            <a:pPr marL="342900" indent="-342900">
              <a:buFont typeface="Wingdings" panose="05000000000000000000" charset="0"/>
              <a:buChar char="Ø"/>
            </a:pPr>
            <a:endParaRPr lang="en-GB" altLang="en-US" sz="2000" dirty="0"/>
          </a:p>
          <a:p>
            <a:pPr marL="342900" indent="-342900">
              <a:buFont typeface="Wingdings" panose="05000000000000000000" charset="0"/>
              <a:buChar char="Ø"/>
            </a:pPr>
            <a:r>
              <a:rPr lang="en-GB" altLang="en-US" sz="2000" dirty="0"/>
              <a:t>After checking out we can enjoy our meal at our place.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609600" y="657860"/>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indent="0" algn="just">
              <a:buNone/>
            </a:pPr>
            <a:r>
              <a:rPr lang="en-GB" altLang="en-IN" dirty="0">
                <a:solidFill>
                  <a:schemeClr val="accent1"/>
                </a:solidFill>
                <a:effectLst>
                  <a:outerShdw blurRad="38100" dist="25400" dir="5400000" algn="ctr" rotWithShape="0">
                    <a:srgbClr val="6E747A">
                      <a:alpha val="43000"/>
                    </a:srgbClr>
                  </a:outerShdw>
                </a:effectLst>
                <a:sym typeface="+mn-ea"/>
              </a:rPr>
              <a:t>References</a:t>
            </a:r>
          </a:p>
        </p:txBody>
      </p:sp>
      <p:sp>
        <p:nvSpPr>
          <p:cNvPr id="3" name="Text Box 2"/>
          <p:cNvSpPr txBox="1"/>
          <p:nvPr/>
        </p:nvSpPr>
        <p:spPr>
          <a:xfrm>
            <a:off x="743585" y="1479550"/>
            <a:ext cx="7893685" cy="3692525"/>
          </a:xfrm>
          <a:prstGeom prst="rect">
            <a:avLst/>
          </a:prstGeom>
          <a:noFill/>
        </p:spPr>
        <p:txBody>
          <a:bodyPr wrap="square" rtlCol="0">
            <a:spAutoFit/>
          </a:bodyPr>
          <a:lstStyle/>
          <a:p>
            <a:pPr marL="342900" indent="-342900">
              <a:buFont typeface="+mj-lt"/>
              <a:buAutoNum type="arabicPeriod"/>
            </a:pPr>
            <a:r>
              <a:rPr lang="en-GB" altLang="en-US"/>
              <a:t>MDN Web Docs</a:t>
            </a:r>
          </a:p>
          <a:p>
            <a:pPr lvl="1" indent="0">
              <a:buFont typeface="+mj-lt"/>
              <a:buNone/>
            </a:pPr>
            <a:r>
              <a:rPr lang="en-GB" altLang="en-US"/>
              <a:t>https://developer.mozilla.org/en-US/</a:t>
            </a:r>
          </a:p>
          <a:p>
            <a:pPr lvl="1" indent="0">
              <a:buFont typeface="+mj-lt"/>
              <a:buNone/>
            </a:pPr>
            <a:endParaRPr lang="en-GB" altLang="en-US"/>
          </a:p>
          <a:p>
            <a:pPr marL="342900" indent="-342900">
              <a:buFont typeface="+mj-lt"/>
              <a:buAutoNum type="arabicPeriod"/>
            </a:pPr>
            <a:r>
              <a:rPr lang="en-GB" altLang="en-US"/>
              <a:t>W3Schools Online Web Tutorials</a:t>
            </a:r>
          </a:p>
          <a:p>
            <a:pPr lvl="1" indent="0">
              <a:buFont typeface="+mj-lt"/>
              <a:buNone/>
            </a:pPr>
            <a:r>
              <a:rPr lang="en-GB" altLang="en-US"/>
              <a:t>https://www.w3schools.com/</a:t>
            </a:r>
          </a:p>
          <a:p>
            <a:pPr lvl="1" indent="0">
              <a:buFont typeface="+mj-lt"/>
              <a:buNone/>
            </a:pPr>
            <a:endParaRPr lang="en-GB" altLang="en-US"/>
          </a:p>
          <a:p>
            <a:pPr marL="342900" indent="-342900">
              <a:buFont typeface="+mj-lt"/>
              <a:buAutoNum type="arabicPeriod"/>
            </a:pPr>
            <a:r>
              <a:rPr lang="en-GB" altLang="en-US"/>
              <a:t>The Complete 2022 Web Development</a:t>
            </a:r>
          </a:p>
          <a:p>
            <a:pPr lvl="1" indent="0">
              <a:buFont typeface="+mj-lt"/>
              <a:buNone/>
            </a:pPr>
            <a:r>
              <a:rPr lang="en-GB" altLang="en-US"/>
              <a:t>https://www.udemy.com/course/the-complete-web-development-bootcamp/</a:t>
            </a:r>
          </a:p>
          <a:p>
            <a:pPr lvl="1" indent="0">
              <a:buFont typeface="+mj-lt"/>
              <a:buNone/>
            </a:pPr>
            <a:endParaRPr lang="en-GB" altLang="en-US"/>
          </a:p>
          <a:p>
            <a:pPr marL="342900" indent="-342900">
              <a:buFont typeface="+mj-lt"/>
              <a:buAutoNum type="arabicPeriod"/>
            </a:pPr>
            <a:r>
              <a:rPr lang="en-GB" altLang="en-US"/>
              <a:t>Burdman, Jessica, “Collaborative Web Development” Addison Wesley</a:t>
            </a:r>
          </a:p>
          <a:p>
            <a:pPr marL="342900" indent="-342900">
              <a:buFont typeface="+mj-lt"/>
              <a:buAutoNum type="arabicPeriod"/>
            </a:pPr>
            <a:endParaRPr lang="en-GB" altLang="en-US"/>
          </a:p>
          <a:p>
            <a:pPr marL="342900" indent="-342900">
              <a:buFont typeface="+mj-lt"/>
              <a:buAutoNum type="arabicPeriod"/>
            </a:pPr>
            <a:r>
              <a:rPr lang="en-GB" altLang="en-US"/>
              <a:t>Xavier, C, “ Web Technology and Design” , New Age International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00505" y="622300"/>
            <a:ext cx="6468110" cy="5815965"/>
          </a:xfrm>
          <a:prstGeom prst="rect">
            <a:avLst/>
          </a:prstGeom>
          <a:noFill/>
        </p:spPr>
        <p:txBody>
          <a:bodyPr wrap="square" rtlCol="0">
            <a:spAutoFit/>
          </a:bodyPr>
          <a:lstStyle/>
          <a:p>
            <a:r>
              <a:rPr lang="en-GB" altLang="en-US" sz="3200">
                <a:solidFill>
                  <a:schemeClr val="accent1"/>
                </a:solidFill>
                <a:effectLst>
                  <a:outerShdw blurRad="38100" dist="25400" dir="5400000" algn="ctr" rotWithShape="0">
                    <a:srgbClr val="6E747A">
                      <a:alpha val="43000"/>
                    </a:srgbClr>
                  </a:outerShdw>
                </a:effectLst>
                <a:cs typeface="+mn-lt"/>
              </a:rPr>
              <a:t>Table of Contents</a:t>
            </a:r>
          </a:p>
          <a:p>
            <a:endParaRPr lang="en-GB" altLang="en-US" sz="2800">
              <a:ln w="9525">
                <a:solidFill>
                  <a:schemeClr val="bg1"/>
                </a:solidFill>
                <a:prstDash val="solid"/>
              </a:ln>
              <a:solidFill>
                <a:schemeClr val="tx1"/>
              </a:solidFill>
              <a:effectLst>
                <a:outerShdw blurRad="12700" dist="38100" dir="2700000" algn="tl" rotWithShape="0">
                  <a:schemeClr val="bg1">
                    <a:lumMod val="50000"/>
                  </a:schemeClr>
                </a:outerShdw>
              </a:effectLst>
              <a:cs typeface="+mn-lt"/>
            </a:endParaRPr>
          </a:p>
          <a:p>
            <a:pPr marL="342900" indent="-342900">
              <a:buFont typeface="Wingdings" panose="05000000000000000000" charset="0"/>
              <a:buChar char="Ø"/>
            </a:pPr>
            <a:r>
              <a:rPr lang="en-GB" altLang="en-US" sz="2400" dirty="0">
                <a:cs typeface="+mn-lt"/>
                <a:sym typeface="+mn-ea"/>
              </a:rPr>
              <a:t>Objective</a:t>
            </a:r>
          </a:p>
          <a:p>
            <a:pPr marL="285750" indent="-285750" algn="just">
              <a:buFont typeface="Wingdings" panose="05000000000000000000" pitchFamily="2" charset="2"/>
              <a:buChar char="Ø"/>
            </a:pPr>
            <a:r>
              <a:rPr lang="en-GB" altLang="en-US" sz="2400" dirty="0">
                <a:sym typeface="+mn-ea"/>
              </a:rPr>
              <a:t> </a:t>
            </a:r>
            <a:r>
              <a:rPr lang="en-US" sz="2400" dirty="0">
                <a:sym typeface="+mn-ea"/>
              </a:rPr>
              <a:t>Importance and Need</a:t>
            </a:r>
            <a:endParaRPr lang="en-US" sz="2400" dirty="0"/>
          </a:p>
          <a:p>
            <a:pPr marL="285750" indent="-285750" algn="just">
              <a:buFont typeface="Wingdings" panose="05000000000000000000" pitchFamily="2" charset="2"/>
              <a:buChar char="Ø"/>
            </a:pPr>
            <a:r>
              <a:rPr lang="en-GB" altLang="en-US" sz="2400" dirty="0">
                <a:sym typeface="+mn-ea"/>
              </a:rPr>
              <a:t> </a:t>
            </a:r>
            <a:r>
              <a:rPr lang="en-US" sz="2400" dirty="0">
                <a:sym typeface="+mn-ea"/>
              </a:rPr>
              <a:t>Methodology</a:t>
            </a:r>
            <a:endParaRPr lang="en-US" sz="2400" dirty="0"/>
          </a:p>
          <a:p>
            <a:pPr marL="285750" indent="-285750" algn="just">
              <a:buFont typeface="Wingdings" panose="05000000000000000000" pitchFamily="2" charset="2"/>
              <a:buChar char="Ø"/>
            </a:pPr>
            <a:r>
              <a:rPr lang="en-GB" altLang="en-IN" sz="2400" dirty="0">
                <a:sym typeface="+mn-ea"/>
              </a:rPr>
              <a:t> </a:t>
            </a:r>
            <a:r>
              <a:rPr lang="en-IN" sz="2400" dirty="0">
                <a:sym typeface="+mn-ea"/>
              </a:rPr>
              <a:t>Technology Domain</a:t>
            </a:r>
            <a:endParaRPr lang="en-IN" sz="2400" dirty="0"/>
          </a:p>
          <a:p>
            <a:pPr marL="285750" indent="-285750" algn="just">
              <a:buFont typeface="Wingdings" panose="05000000000000000000" pitchFamily="2" charset="2"/>
              <a:buChar char="Ø"/>
            </a:pPr>
            <a:r>
              <a:rPr lang="en-GB" altLang="en-IN" sz="2400" dirty="0">
                <a:sym typeface="+mn-ea"/>
              </a:rPr>
              <a:t> </a:t>
            </a:r>
            <a:r>
              <a:rPr lang="en-IN" sz="2400" dirty="0">
                <a:sym typeface="+mn-ea"/>
              </a:rPr>
              <a:t>ARCHITECTURE</a:t>
            </a:r>
            <a:endParaRPr lang="en-IN" sz="2400" dirty="0"/>
          </a:p>
          <a:p>
            <a:pPr marL="285750" indent="-285750" algn="just">
              <a:buFont typeface="Wingdings" panose="05000000000000000000" pitchFamily="2" charset="2"/>
              <a:buChar char="Ø"/>
            </a:pPr>
            <a:r>
              <a:rPr lang="en-GB" altLang="en-IN" sz="2400" dirty="0">
                <a:sym typeface="+mn-ea"/>
              </a:rPr>
              <a:t> </a:t>
            </a:r>
            <a:r>
              <a:rPr lang="en-IN" sz="2400" dirty="0">
                <a:sym typeface="+mn-ea"/>
              </a:rPr>
              <a:t>Hardware/Software Specifications</a:t>
            </a:r>
            <a:endParaRPr lang="en-IN" sz="2400" dirty="0"/>
          </a:p>
          <a:p>
            <a:pPr marL="285750" indent="-285750" algn="just">
              <a:buFont typeface="Wingdings" panose="05000000000000000000" pitchFamily="2" charset="2"/>
              <a:buChar char="Ø"/>
            </a:pPr>
            <a:r>
              <a:rPr lang="en-GB" altLang="en-IN" sz="2400" dirty="0">
                <a:sym typeface="+mn-ea"/>
              </a:rPr>
              <a:t> </a:t>
            </a:r>
            <a:r>
              <a:rPr lang="en-IN" sz="2400" dirty="0">
                <a:sym typeface="+mn-ea"/>
              </a:rPr>
              <a:t>Feasibility Study</a:t>
            </a:r>
            <a:endParaRPr lang="en-IN" sz="2400" dirty="0"/>
          </a:p>
          <a:p>
            <a:pPr marL="285750" indent="-285750" algn="just">
              <a:buFont typeface="Wingdings" panose="05000000000000000000" pitchFamily="2" charset="2"/>
              <a:buChar char="Ø"/>
            </a:pPr>
            <a:r>
              <a:rPr lang="en-GB" altLang="en-IN" sz="2400" dirty="0">
                <a:sym typeface="+mn-ea"/>
              </a:rPr>
              <a:t> Academic Objectives</a:t>
            </a:r>
            <a:endParaRPr lang="en-IN" sz="2400" dirty="0">
              <a:sym typeface="+mn-ea"/>
            </a:endParaRPr>
          </a:p>
          <a:p>
            <a:pPr marL="285750" indent="-285750" algn="just">
              <a:buFont typeface="Wingdings" panose="05000000000000000000" pitchFamily="2" charset="2"/>
              <a:buChar char="Ø"/>
            </a:pPr>
            <a:r>
              <a:rPr lang="en-GB" altLang="en-IN" sz="2400" dirty="0">
                <a:sym typeface="+mn-ea"/>
              </a:rPr>
              <a:t> Project Flow Diagram</a:t>
            </a:r>
          </a:p>
          <a:p>
            <a:pPr marL="285750" indent="-285750" algn="just">
              <a:buFont typeface="Wingdings" panose="05000000000000000000" pitchFamily="2" charset="2"/>
              <a:buChar char="Ø"/>
            </a:pPr>
            <a:r>
              <a:rPr lang="en-GB" altLang="en-IN" sz="2400" dirty="0">
                <a:sym typeface="+mn-ea"/>
              </a:rPr>
              <a:t> Flow Chart</a:t>
            </a:r>
          </a:p>
          <a:p>
            <a:pPr marL="285750" indent="-285750" algn="just">
              <a:buFont typeface="Wingdings" panose="05000000000000000000" pitchFamily="2" charset="2"/>
              <a:buChar char="Ø"/>
            </a:pPr>
            <a:r>
              <a:rPr lang="en-GB" altLang="en-IN" sz="2400" dirty="0">
                <a:sym typeface="+mn-ea"/>
              </a:rPr>
              <a:t> Snapshots</a:t>
            </a:r>
            <a:endParaRPr lang="en-IN" sz="2400" dirty="0"/>
          </a:p>
          <a:p>
            <a:pPr marL="285750" indent="-285750" algn="just">
              <a:buFont typeface="Wingdings" panose="05000000000000000000" pitchFamily="2" charset="2"/>
              <a:buChar char="Ø"/>
            </a:pPr>
            <a:r>
              <a:rPr lang="en-GB" altLang="en-IN" sz="2400" dirty="0">
                <a:sym typeface="+mn-ea"/>
              </a:rPr>
              <a:t> </a:t>
            </a:r>
            <a:r>
              <a:rPr lang="en-IN" sz="2400" dirty="0">
                <a:sym typeface="+mn-ea"/>
              </a:rPr>
              <a:t>Results and Conclusion</a:t>
            </a:r>
            <a:endParaRPr lang="en-IN" sz="2400" dirty="0"/>
          </a:p>
          <a:p>
            <a:pPr marL="285750" indent="-285750" algn="just">
              <a:buFont typeface="Wingdings" panose="05000000000000000000" pitchFamily="2" charset="2"/>
              <a:buChar char="Ø"/>
            </a:pPr>
            <a:r>
              <a:rPr lang="en-GB" altLang="en-IN" sz="2400" dirty="0">
                <a:sym typeface="+mn-ea"/>
              </a:rPr>
              <a:t> </a:t>
            </a:r>
            <a:r>
              <a:rPr lang="en-IN" sz="2400" dirty="0">
                <a:sym typeface="+mn-ea"/>
              </a:rPr>
              <a:t>References</a:t>
            </a:r>
            <a:endParaRPr lang="en-GB" altLang="en-US" sz="2400">
              <a:ln w="9525">
                <a:solidFill>
                  <a:schemeClr val="bg1"/>
                </a:solidFill>
                <a:prstDash val="solid"/>
              </a:ln>
              <a:solidFill>
                <a:schemeClr val="tx1"/>
              </a:solidFill>
              <a:effectLst>
                <a:outerShdw blurRad="12700" dist="38100" dir="2700000" algn="tl" rotWithShape="0">
                  <a:schemeClr val="bg1">
                    <a:lumMod val="50000"/>
                  </a:schemeClr>
                </a:outerShdw>
              </a:effectLs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609600" y="657860"/>
            <a:ext cx="10972800" cy="582613"/>
          </a:xfrm>
          <a:prstGeom prst="rect">
            <a:avLst/>
          </a:prstGeom>
          <a:noFill/>
          <a:ln w="9525">
            <a:noFill/>
          </a:ln>
        </p:spPr>
        <p:txBody>
          <a:bodyPr anchor="ctr" anchorCtr="0">
            <a:scene3d>
              <a:camera prst="orthographicFront"/>
              <a:lightRig rig="threePt" dir="t"/>
            </a:scene3d>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GB" altLang="en-US">
                <a:solidFill>
                  <a:schemeClr val="accent1"/>
                </a:solidFill>
                <a:effectLst>
                  <a:outerShdw blurRad="38100" dist="25400" dir="5400000" algn="ctr" rotWithShape="0">
                    <a:srgbClr val="6E747A">
                      <a:alpha val="43000"/>
                    </a:srgbClr>
                  </a:outerShdw>
                </a:effectLst>
              </a:rPr>
              <a:t>Objective</a:t>
            </a:r>
          </a:p>
        </p:txBody>
      </p:sp>
      <p:sp>
        <p:nvSpPr>
          <p:cNvPr id="5" name="Text Box 4"/>
          <p:cNvSpPr txBox="1"/>
          <p:nvPr/>
        </p:nvSpPr>
        <p:spPr>
          <a:xfrm>
            <a:off x="1144270" y="1713865"/>
            <a:ext cx="7558405" cy="3784600"/>
          </a:xfrm>
          <a:prstGeom prst="rect">
            <a:avLst/>
          </a:prstGeom>
          <a:noFill/>
        </p:spPr>
        <p:txBody>
          <a:bodyPr wrap="square" rtlCol="0">
            <a:spAutoFit/>
          </a:bodyPr>
          <a:lstStyle/>
          <a:p>
            <a:pPr marL="342900" indent="-342900">
              <a:buFont typeface="Wingdings" panose="05000000000000000000" charset="0"/>
              <a:buChar char="Ø"/>
            </a:pPr>
            <a:r>
              <a:rPr lang="en-GB" altLang="en-US" sz="2000"/>
              <a:t>Hunger is a felling of discomfort caused by lack of food and desire to eat. </a:t>
            </a:r>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a:t>It is detrimental to child’s ability to learn grow and stay healthy.</a:t>
            </a:r>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a:t>People go hungry because of inflation,high food prices,climate change diminishing natural resoruce and many other factors . </a:t>
            </a:r>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a:t>The objective of the project is to provide daily meal to the people who are hungry, people who are not able to cook their own meal on a daily basis and are looking for a daily meal solution.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609600" y="657860"/>
            <a:ext cx="10972800" cy="582613"/>
          </a:xfrm>
          <a:prstGeom prst="rect">
            <a:avLst/>
          </a:prstGeom>
          <a:noFill/>
          <a:ln w="9525">
            <a:noFill/>
          </a:ln>
        </p:spPr>
        <p:txBody>
          <a:bodyPr anchor="ctr" anchorCtr="0">
            <a:scene3d>
              <a:camera prst="orthographicFront"/>
              <a:lightRig rig="threePt" dir="t"/>
            </a:scene3d>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GB" altLang="en-US">
                <a:solidFill>
                  <a:schemeClr val="accent1"/>
                </a:solidFill>
                <a:effectLst>
                  <a:outerShdw blurRad="38100" dist="25400" dir="5400000" algn="ctr" rotWithShape="0">
                    <a:srgbClr val="6E747A">
                      <a:alpha val="43000"/>
                    </a:srgbClr>
                  </a:outerShdw>
                </a:effectLst>
              </a:rPr>
              <a:t>Importance and Need</a:t>
            </a:r>
          </a:p>
        </p:txBody>
      </p:sp>
      <p:sp>
        <p:nvSpPr>
          <p:cNvPr id="3" name="Text Box 2"/>
          <p:cNvSpPr txBox="1"/>
          <p:nvPr/>
        </p:nvSpPr>
        <p:spPr>
          <a:xfrm>
            <a:off x="699135" y="1490980"/>
            <a:ext cx="8382635" cy="5015865"/>
          </a:xfrm>
          <a:prstGeom prst="rect">
            <a:avLst/>
          </a:prstGeom>
          <a:noFill/>
        </p:spPr>
        <p:txBody>
          <a:bodyPr wrap="square" rtlCol="0">
            <a:spAutoFit/>
          </a:bodyPr>
          <a:lstStyle/>
          <a:p>
            <a:pPr marL="342900" indent="-342900">
              <a:buFont typeface="Wingdings" panose="05000000000000000000" charset="0"/>
              <a:buChar char="Ø"/>
            </a:pPr>
            <a:r>
              <a:rPr lang="en-GB" altLang="en-US" sz="2000"/>
              <a:t>As nowadays, we see in india the number of people living outside their home is increasing day by day. They are not able to make their food on the daily basis. This seems to be a big problem sometimes when it comes to time management, as cooking food requires much time and effort.</a:t>
            </a:r>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a:t>Students living far from their home try to subscribe the tiffin services, but sometimes it becomes very difficult for them to find a tiffin service that provides quality, hygienic and healthy food.</a:t>
            </a:r>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a:t>So the above problem for students and the working sector of our country encourages us to bring such a solution that resolves the above problem.</a:t>
            </a:r>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a:t>The primary reason to choose this topic is that it will somewhere save the time of people and will ensure a quality and healthy meal.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609600" y="657860"/>
            <a:ext cx="10972800" cy="582613"/>
          </a:xfrm>
          <a:prstGeom prst="rect">
            <a:avLst/>
          </a:prstGeom>
          <a:noFill/>
          <a:ln w="9525">
            <a:noFill/>
          </a:ln>
        </p:spPr>
        <p:txBody>
          <a:bodyPr anchor="ctr" anchorCtr="0">
            <a:scene3d>
              <a:camera prst="orthographicFront"/>
              <a:lightRig rig="threePt" dir="t"/>
            </a:scene3d>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GB" altLang="en-US">
                <a:solidFill>
                  <a:schemeClr val="accent1"/>
                </a:solidFill>
                <a:effectLst>
                  <a:outerShdw blurRad="38100" dist="25400" dir="5400000" algn="ctr" rotWithShape="0">
                    <a:srgbClr val="6E747A">
                      <a:alpha val="43000"/>
                    </a:srgbClr>
                  </a:outerShdw>
                </a:effectLst>
              </a:rPr>
              <a:t>Methodology</a:t>
            </a:r>
          </a:p>
        </p:txBody>
      </p:sp>
      <p:sp>
        <p:nvSpPr>
          <p:cNvPr id="3" name="Text Box 2"/>
          <p:cNvSpPr txBox="1"/>
          <p:nvPr/>
        </p:nvSpPr>
        <p:spPr>
          <a:xfrm>
            <a:off x="788035" y="1669415"/>
            <a:ext cx="8483600" cy="2861310"/>
          </a:xfrm>
          <a:prstGeom prst="rect">
            <a:avLst/>
          </a:prstGeom>
          <a:noFill/>
        </p:spPr>
        <p:txBody>
          <a:bodyPr wrap="square" rtlCol="0">
            <a:spAutoFit/>
          </a:bodyPr>
          <a:lstStyle/>
          <a:p>
            <a:pPr marL="342900" indent="-342900">
              <a:buFont typeface="Wingdings" panose="05000000000000000000" charset="0"/>
              <a:buChar char="Ø"/>
            </a:pPr>
            <a:r>
              <a:rPr lang="en-GB" altLang="en-US" sz="2000"/>
              <a:t>The user and the food provider both will be having different interfaces, the user will order from its end and the food provider will come to know about the orders.</a:t>
            </a:r>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a:t>When it comes to daily subscriptions the there is no need to order daily the order will be delivered based on the plan subscribed.</a:t>
            </a:r>
          </a:p>
          <a:p>
            <a:pPr marL="342900" indent="-342900">
              <a:buFont typeface="Wingdings" panose="05000000000000000000" charset="0"/>
              <a:buChar char="Ø"/>
            </a:pPr>
            <a:endParaRPr lang="en-GB" altLang="en-US" sz="2000"/>
          </a:p>
          <a:p>
            <a:pPr marL="342900" indent="-342900">
              <a:buFont typeface="Wingdings" panose="05000000000000000000" charset="0"/>
              <a:buChar char="Ø"/>
            </a:pPr>
            <a:r>
              <a:rPr lang="en-GB" altLang="en-US" sz="2000"/>
              <a:t>For any kind of changes to the meal or any kind of other requests, there will be another section to the user interface.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609600" y="657860"/>
            <a:ext cx="10972800" cy="582613"/>
          </a:xfrm>
          <a:prstGeom prst="rect">
            <a:avLst/>
          </a:prstGeom>
          <a:noFill/>
          <a:ln w="9525">
            <a:noFill/>
          </a:ln>
        </p:spPr>
        <p:txBody>
          <a:bodyPr anchor="ctr" anchorCtr="0">
            <a:scene3d>
              <a:camera prst="orthographicFront"/>
              <a:lightRig rig="threePt" dir="t"/>
            </a:scene3d>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GB" altLang="en-US" dirty="0">
                <a:solidFill>
                  <a:schemeClr val="accent1"/>
                </a:solidFill>
                <a:effectLst>
                  <a:outerShdw blurRad="38100" dist="25400" dir="5400000" algn="ctr" rotWithShape="0">
                    <a:srgbClr val="6E747A">
                      <a:alpha val="43000"/>
                    </a:srgbClr>
                  </a:outerShdw>
                </a:effectLst>
              </a:rPr>
              <a:t>Technology Domain</a:t>
            </a:r>
          </a:p>
        </p:txBody>
      </p:sp>
      <p:sp>
        <p:nvSpPr>
          <p:cNvPr id="4" name="Text Box 3"/>
          <p:cNvSpPr txBox="1"/>
          <p:nvPr/>
        </p:nvSpPr>
        <p:spPr>
          <a:xfrm>
            <a:off x="776605" y="1647190"/>
            <a:ext cx="7247255" cy="4523105"/>
          </a:xfrm>
          <a:prstGeom prst="rect">
            <a:avLst/>
          </a:prstGeom>
          <a:noFill/>
        </p:spPr>
        <p:txBody>
          <a:bodyPr wrap="square" rtlCol="0">
            <a:spAutoFit/>
          </a:bodyPr>
          <a:lstStyle/>
          <a:p>
            <a:pPr marL="342900" indent="-342900">
              <a:lnSpc>
                <a:spcPct val="120000"/>
              </a:lnSpc>
              <a:buFont typeface="Wingdings" panose="05000000000000000000" charset="0"/>
              <a:buChar char="Ø"/>
            </a:pPr>
            <a:r>
              <a:rPr lang="en-GB" altLang="en-IN" sz="2000" dirty="0">
                <a:effectLst>
                  <a:outerShdw blurRad="38100" dist="19050" dir="2700000" algn="tl" rotWithShape="0">
                    <a:schemeClr val="dk1">
                      <a:alpha val="40000"/>
                    </a:schemeClr>
                  </a:outerShdw>
                </a:effectLst>
                <a:sym typeface="+mn-ea"/>
              </a:rPr>
              <a:t>Technology</a:t>
            </a:r>
          </a:p>
          <a:p>
            <a:pPr marL="800100" lvl="1" indent="-342900">
              <a:lnSpc>
                <a:spcPct val="120000"/>
              </a:lnSpc>
              <a:buFont typeface="Arial" panose="020B0604020202020204" pitchFamily="34" charset="0"/>
              <a:buChar char="•"/>
            </a:pPr>
            <a:r>
              <a:rPr lang="en-GB" altLang="en-IN" sz="2000" dirty="0">
                <a:sym typeface="+mn-ea"/>
              </a:rPr>
              <a:t>Web Application / Web Services</a:t>
            </a:r>
            <a:endParaRPr lang="en-GB" altLang="en-IN" sz="2000" dirty="0">
              <a:effectLst>
                <a:outerShdw blurRad="38100" dist="19050" dir="2700000" algn="tl" rotWithShape="0">
                  <a:schemeClr val="dk1">
                    <a:alpha val="40000"/>
                  </a:schemeClr>
                </a:outerShdw>
              </a:effectLst>
              <a:sym typeface="+mn-ea"/>
            </a:endParaRPr>
          </a:p>
          <a:p>
            <a:pPr marL="342900" indent="-342900">
              <a:lnSpc>
                <a:spcPct val="120000"/>
              </a:lnSpc>
              <a:buFont typeface="Wingdings" panose="05000000000000000000" charset="0"/>
              <a:buChar char="Ø"/>
            </a:pPr>
            <a:r>
              <a:rPr lang="en-GB" altLang="en-IN" sz="2000" dirty="0">
                <a:effectLst>
                  <a:outerShdw blurRad="38100" dist="19050" dir="2700000" algn="tl" rotWithShape="0">
                    <a:schemeClr val="dk1">
                      <a:alpha val="40000"/>
                    </a:schemeClr>
                  </a:outerShdw>
                </a:effectLst>
                <a:sym typeface="+mn-ea"/>
              </a:rPr>
              <a:t>Stack</a:t>
            </a:r>
          </a:p>
          <a:p>
            <a:pPr marL="800100" lvl="1" indent="-342900">
              <a:lnSpc>
                <a:spcPct val="120000"/>
              </a:lnSpc>
              <a:buFont typeface="Arial" panose="020B0604020202020204" pitchFamily="34" charset="0"/>
              <a:buChar char="•"/>
            </a:pPr>
            <a:r>
              <a:rPr lang="en-GB" altLang="en-IN" sz="2000" dirty="0">
                <a:sym typeface="+mn-ea"/>
              </a:rPr>
              <a:t>MERN (MongoDB, Express, React, Node)</a:t>
            </a:r>
            <a:endParaRPr lang="en-GB" altLang="en-IN" sz="2000" dirty="0">
              <a:effectLst>
                <a:outerShdw blurRad="38100" dist="19050" dir="2700000" algn="tl" rotWithShape="0">
                  <a:schemeClr val="dk1">
                    <a:alpha val="40000"/>
                  </a:schemeClr>
                </a:outerShdw>
              </a:effectLst>
              <a:sym typeface="+mn-ea"/>
            </a:endParaRPr>
          </a:p>
          <a:p>
            <a:pPr marL="342900" indent="-342900">
              <a:lnSpc>
                <a:spcPct val="120000"/>
              </a:lnSpc>
              <a:buFont typeface="Wingdings" panose="05000000000000000000" charset="0"/>
              <a:buChar char="Ø"/>
            </a:pPr>
            <a:r>
              <a:rPr lang="en-GB" altLang="en-IN" sz="2000" dirty="0">
                <a:effectLst>
                  <a:outerShdw blurRad="38100" dist="19050" dir="2700000" algn="tl" rotWithShape="0">
                    <a:schemeClr val="dk1">
                      <a:alpha val="40000"/>
                    </a:schemeClr>
                  </a:outerShdw>
                </a:effectLst>
                <a:sym typeface="+mn-ea"/>
              </a:rPr>
              <a:t>Frontend</a:t>
            </a:r>
          </a:p>
          <a:p>
            <a:pPr marL="800100" lvl="1" indent="-342900">
              <a:lnSpc>
                <a:spcPct val="120000"/>
              </a:lnSpc>
              <a:buFont typeface="Arial" panose="020B0604020202020204" pitchFamily="34" charset="0"/>
              <a:buChar char="•"/>
            </a:pPr>
            <a:r>
              <a:rPr lang="en-GB" altLang="en-IN" sz="2000" dirty="0">
                <a:sym typeface="+mn-ea"/>
              </a:rPr>
              <a:t>React.js</a:t>
            </a:r>
          </a:p>
          <a:p>
            <a:pPr marL="342900" indent="-342900">
              <a:lnSpc>
                <a:spcPct val="120000"/>
              </a:lnSpc>
              <a:buFont typeface="Wingdings" panose="05000000000000000000" charset="0"/>
              <a:buChar char="Ø"/>
            </a:pPr>
            <a:r>
              <a:rPr lang="en-GB" altLang="en-IN" sz="2000" dirty="0">
                <a:effectLst>
                  <a:outerShdw blurRad="38100" dist="19050" dir="2700000" algn="tl" rotWithShape="0">
                    <a:schemeClr val="dk1">
                      <a:alpha val="40000"/>
                    </a:schemeClr>
                  </a:outerShdw>
                </a:effectLst>
                <a:sym typeface="+mn-ea"/>
              </a:rPr>
              <a:t>Backend</a:t>
            </a:r>
            <a:endParaRPr lang="en-GB" altLang="en-IN" sz="2000" dirty="0">
              <a:solidFill>
                <a:schemeClr val="tx1"/>
              </a:solidFill>
              <a:effectLst>
                <a:outerShdw blurRad="38100" dist="19050" dir="2700000" algn="tl" rotWithShape="0">
                  <a:schemeClr val="dk1">
                    <a:alpha val="40000"/>
                  </a:schemeClr>
                </a:outerShdw>
              </a:effectLst>
            </a:endParaRPr>
          </a:p>
          <a:p>
            <a:pPr marL="800100" lvl="1" indent="-342900">
              <a:lnSpc>
                <a:spcPct val="120000"/>
              </a:lnSpc>
              <a:buFont typeface="Arial" panose="020B0604020202020204" pitchFamily="34" charset="0"/>
              <a:buChar char="•"/>
            </a:pPr>
            <a:r>
              <a:rPr lang="en-GB" altLang="en-IN" sz="2000" dirty="0">
                <a:sym typeface="+mn-ea"/>
              </a:rPr>
              <a:t>Node.js</a:t>
            </a:r>
            <a:endParaRPr lang="en-GB" altLang="en-IN" sz="2000" dirty="0"/>
          </a:p>
          <a:p>
            <a:pPr marL="800100" lvl="1" indent="-342900">
              <a:lnSpc>
                <a:spcPct val="120000"/>
              </a:lnSpc>
              <a:buFont typeface="Arial" panose="020B0604020202020204" pitchFamily="34" charset="0"/>
              <a:buChar char="•"/>
            </a:pPr>
            <a:r>
              <a:rPr lang="en-GB" altLang="en-IN" sz="2000" dirty="0">
                <a:sym typeface="+mn-ea"/>
              </a:rPr>
              <a:t>Express.js (Framework)</a:t>
            </a:r>
            <a:endParaRPr lang="en-GB" altLang="en-IN" sz="2000" dirty="0"/>
          </a:p>
          <a:p>
            <a:pPr marL="342900" indent="-342900">
              <a:lnSpc>
                <a:spcPct val="120000"/>
              </a:lnSpc>
              <a:buFont typeface="Wingdings" panose="05000000000000000000" charset="0"/>
              <a:buChar char="Ø"/>
            </a:pPr>
            <a:r>
              <a:rPr lang="en-GB" altLang="en-IN" sz="2000" dirty="0">
                <a:effectLst>
                  <a:outerShdw blurRad="38100" dist="19050" dir="2700000" algn="tl" rotWithShape="0">
                    <a:schemeClr val="dk1">
                      <a:alpha val="40000"/>
                    </a:schemeClr>
                  </a:outerShdw>
                </a:effectLst>
                <a:sym typeface="+mn-ea"/>
              </a:rPr>
              <a:t>Database</a:t>
            </a:r>
            <a:endParaRPr lang="en-IN" sz="2000" dirty="0">
              <a:solidFill>
                <a:schemeClr val="tx1"/>
              </a:solidFill>
              <a:effectLst>
                <a:outerShdw blurRad="38100" dist="19050" dir="2700000" algn="tl" rotWithShape="0">
                  <a:schemeClr val="dk1">
                    <a:alpha val="40000"/>
                  </a:schemeClr>
                </a:outerShdw>
              </a:effectLst>
            </a:endParaRPr>
          </a:p>
          <a:p>
            <a:pPr marL="800100" lvl="1" indent="-342900">
              <a:lnSpc>
                <a:spcPct val="120000"/>
              </a:lnSpc>
              <a:buFont typeface="Arial" panose="020B0604020202020204" pitchFamily="34" charset="0"/>
              <a:buChar char="•"/>
            </a:pPr>
            <a:r>
              <a:rPr lang="en-GB" altLang="en-IN" sz="2000" dirty="0">
                <a:sym typeface="+mn-ea"/>
              </a:rPr>
              <a:t>MongoDB</a:t>
            </a:r>
            <a:endParaRPr lang="en-GB" altLang="en-IN" sz="2000" dirty="0"/>
          </a:p>
          <a:p>
            <a:pPr marL="800100" lvl="1" indent="-342900">
              <a:lnSpc>
                <a:spcPct val="120000"/>
              </a:lnSpc>
              <a:buFont typeface="Arial" panose="020B0604020202020204" pitchFamily="34" charset="0"/>
              <a:buChar char="•"/>
            </a:pPr>
            <a:r>
              <a:rPr lang="en-GB" altLang="en-IN" sz="2000" dirty="0">
                <a:sym typeface="+mn-ea"/>
              </a:rPr>
              <a:t>Mongoose (ODM)</a:t>
            </a:r>
            <a:endParaRPr lang="en-GB"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9738-33B8-41F8-8FBA-0188B7BB762F}"/>
              </a:ext>
            </a:extLst>
          </p:cNvPr>
          <p:cNvSpPr>
            <a:spLocks noGrp="1"/>
          </p:cNvSpPr>
          <p:nvPr/>
        </p:nvSpPr>
        <p:spPr>
          <a:xfrm>
            <a:off x="609600" y="657860"/>
            <a:ext cx="10972800" cy="582613"/>
          </a:xfrm>
          <a:prstGeom prst="rect">
            <a:avLst/>
          </a:prstGeom>
          <a:noFill/>
          <a:ln w="9525">
            <a:noFill/>
          </a:ln>
        </p:spPr>
        <p:txBody>
          <a:bodyPr anchor="ctr" anchorCtr="0">
            <a:scene3d>
              <a:camera prst="orthographicFront"/>
              <a:lightRig rig="threePt" dir="t"/>
            </a:scene3d>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GB" altLang="en-US" dirty="0">
                <a:solidFill>
                  <a:schemeClr val="accent1"/>
                </a:solidFill>
                <a:effectLst>
                  <a:outerShdw blurRad="38100" dist="25400" dir="5400000" algn="ctr" rotWithShape="0">
                    <a:srgbClr val="6E747A">
                      <a:alpha val="43000"/>
                    </a:srgbClr>
                  </a:outerShdw>
                </a:effectLst>
              </a:rPr>
              <a:t>MERN Stack:</a:t>
            </a:r>
          </a:p>
        </p:txBody>
      </p:sp>
      <p:sp>
        <p:nvSpPr>
          <p:cNvPr id="3" name="Text Box 3">
            <a:extLst>
              <a:ext uri="{FF2B5EF4-FFF2-40B4-BE49-F238E27FC236}">
                <a16:creationId xmlns:a16="http://schemas.microsoft.com/office/drawing/2014/main" id="{7C6A0312-DE98-4C9A-BDCF-0549C58C4EDE}"/>
              </a:ext>
            </a:extLst>
          </p:cNvPr>
          <p:cNvSpPr txBox="1"/>
          <p:nvPr/>
        </p:nvSpPr>
        <p:spPr>
          <a:xfrm>
            <a:off x="609600" y="2187961"/>
            <a:ext cx="8862986" cy="2246769"/>
          </a:xfrm>
          <a:prstGeom prst="rect">
            <a:avLst/>
          </a:prstGeom>
          <a:noFill/>
        </p:spPr>
        <p:txBody>
          <a:bodyPr wrap="square" rtlCol="0">
            <a:spAutoFit/>
          </a:bodyPr>
          <a:lstStyle/>
          <a:p>
            <a:pPr algn="l" fontAlgn="base"/>
            <a:r>
              <a:rPr lang="en-US" sz="2000" b="1" i="0" dirty="0">
                <a:effectLst/>
                <a:latin typeface="urw-din"/>
              </a:rPr>
              <a:t>MERN Stack:</a:t>
            </a:r>
            <a:r>
              <a:rPr lang="en-US" sz="2000" b="0" i="0" dirty="0">
                <a:effectLst/>
                <a:latin typeface="urw-din"/>
              </a:rPr>
              <a:t> MERN Stack is a </a:t>
            </a:r>
            <a:r>
              <a:rPr lang="en-US" sz="2000" b="0" i="0" dirty="0" err="1">
                <a:effectLst/>
                <a:latin typeface="urw-din"/>
              </a:rPr>
              <a:t>Javascript</a:t>
            </a:r>
            <a:r>
              <a:rPr lang="en-US" sz="2000" b="0" i="0" dirty="0">
                <a:effectLst/>
                <a:latin typeface="urw-din"/>
              </a:rPr>
              <a:t> Stack that is used for easier and faster deployment of full-stack web applications. MERN Stack comprises of 4 technologies namely: </a:t>
            </a:r>
            <a:r>
              <a:rPr lang="en-US" sz="2000" b="0" i="0" u="sng" dirty="0">
                <a:effectLst/>
                <a:latin typeface="urw-din"/>
                <a:hlinkClick r:id="rId2">
                  <a:extLst>
                    <a:ext uri="{A12FA001-AC4F-418D-AE19-62706E023703}">
                      <ahyp:hlinkClr xmlns:ahyp="http://schemas.microsoft.com/office/drawing/2018/hyperlinkcolor" val="tx"/>
                    </a:ext>
                  </a:extLst>
                </a:hlinkClick>
              </a:rPr>
              <a:t>MongoDB</a:t>
            </a:r>
            <a:r>
              <a:rPr lang="en-US" sz="2000" b="0" i="0" dirty="0">
                <a:effectLst/>
                <a:latin typeface="urw-din"/>
              </a:rPr>
              <a:t>, </a:t>
            </a:r>
            <a:r>
              <a:rPr lang="en-US" sz="2000" b="0" i="0" u="sng" dirty="0">
                <a:effectLst/>
                <a:latin typeface="urw-din"/>
                <a:hlinkClick r:id="rId3">
                  <a:extLst>
                    <a:ext uri="{A12FA001-AC4F-418D-AE19-62706E023703}">
                      <ahyp:hlinkClr xmlns:ahyp="http://schemas.microsoft.com/office/drawing/2018/hyperlinkcolor" val="tx"/>
                    </a:ext>
                  </a:extLst>
                </a:hlinkClick>
              </a:rPr>
              <a:t>Express</a:t>
            </a:r>
            <a:r>
              <a:rPr lang="en-US" sz="2000" b="0" i="0" dirty="0">
                <a:effectLst/>
                <a:latin typeface="urw-din"/>
              </a:rPr>
              <a:t>, </a:t>
            </a:r>
            <a:r>
              <a:rPr lang="en-US" sz="2000" b="0" i="0" u="sng" dirty="0">
                <a:effectLst/>
                <a:latin typeface="urw-din"/>
                <a:hlinkClick r:id="rId4">
                  <a:extLst>
                    <a:ext uri="{A12FA001-AC4F-418D-AE19-62706E023703}">
                      <ahyp:hlinkClr xmlns:ahyp="http://schemas.microsoft.com/office/drawing/2018/hyperlinkcolor" val="tx"/>
                    </a:ext>
                  </a:extLst>
                </a:hlinkClick>
              </a:rPr>
              <a:t>React</a:t>
            </a:r>
            <a:r>
              <a:rPr lang="en-US" sz="2000" b="0" i="0" dirty="0">
                <a:effectLst/>
                <a:latin typeface="urw-din"/>
              </a:rPr>
              <a:t> and </a:t>
            </a:r>
            <a:r>
              <a:rPr lang="en-US" sz="2000" b="0" i="0" u="sng" dirty="0">
                <a:effectLst/>
                <a:latin typeface="urw-din"/>
                <a:hlinkClick r:id="rId5">
                  <a:extLst>
                    <a:ext uri="{A12FA001-AC4F-418D-AE19-62706E023703}">
                      <ahyp:hlinkClr xmlns:ahyp="http://schemas.microsoft.com/office/drawing/2018/hyperlinkcolor" val="tx"/>
                    </a:ext>
                  </a:extLst>
                </a:hlinkClick>
              </a:rPr>
              <a:t>Node.js.</a:t>
            </a:r>
            <a:r>
              <a:rPr lang="en-US" sz="2000" b="0" i="0" dirty="0">
                <a:effectLst/>
                <a:latin typeface="urw-din"/>
              </a:rPr>
              <a:t> It is designed to make the development process smoother and easier.</a:t>
            </a:r>
          </a:p>
          <a:p>
            <a:pPr algn="l" fontAlgn="base"/>
            <a:r>
              <a:rPr lang="en-US" sz="2000" b="0" i="0" dirty="0">
                <a:effectLst/>
                <a:latin typeface="urw-din"/>
              </a:rPr>
              <a:t>Each of these 4 powerful technologies provides an end-to-end framework for the developers to work in and each of these technologies play a big part in the development of web applications.</a:t>
            </a:r>
          </a:p>
        </p:txBody>
      </p:sp>
    </p:spTree>
    <p:extLst>
      <p:ext uri="{BB962C8B-B14F-4D97-AF65-F5344CB8AC3E}">
        <p14:creationId xmlns:p14="http://schemas.microsoft.com/office/powerpoint/2010/main" val="1398100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FFF0E5-0932-4AAF-9961-C61EF9E09FC8}"/>
              </a:ext>
            </a:extLst>
          </p:cNvPr>
          <p:cNvSpPr txBox="1"/>
          <p:nvPr/>
        </p:nvSpPr>
        <p:spPr>
          <a:xfrm>
            <a:off x="455454" y="335355"/>
            <a:ext cx="9442401" cy="646331"/>
          </a:xfrm>
          <a:prstGeom prst="rect">
            <a:avLst/>
          </a:prstGeom>
          <a:noFill/>
        </p:spPr>
        <p:txBody>
          <a:bodyPr wrap="square">
            <a:spAutoFit/>
          </a:bodyPr>
          <a:lstStyle/>
          <a:p>
            <a:r>
              <a:rPr lang="en-GB" altLang="en-US" sz="3600" dirty="0">
                <a:solidFill>
                  <a:schemeClr val="accent1"/>
                </a:solidFill>
                <a:effectLst>
                  <a:outerShdw blurRad="38100" dist="25400" dir="5400000" algn="ctr" rotWithShape="0">
                    <a:srgbClr val="6E747A">
                      <a:alpha val="43000"/>
                    </a:srgbClr>
                  </a:outerShdw>
                </a:effectLst>
              </a:rPr>
              <a:t>MongoDB :</a:t>
            </a:r>
          </a:p>
        </p:txBody>
      </p:sp>
      <p:sp>
        <p:nvSpPr>
          <p:cNvPr id="6" name="Text Box 3">
            <a:extLst>
              <a:ext uri="{FF2B5EF4-FFF2-40B4-BE49-F238E27FC236}">
                <a16:creationId xmlns:a16="http://schemas.microsoft.com/office/drawing/2014/main" id="{1EE833E7-9C78-40D9-9A63-888452EBA604}"/>
              </a:ext>
            </a:extLst>
          </p:cNvPr>
          <p:cNvSpPr txBox="1"/>
          <p:nvPr/>
        </p:nvSpPr>
        <p:spPr>
          <a:xfrm>
            <a:off x="679402" y="1748211"/>
            <a:ext cx="8862986" cy="2554545"/>
          </a:xfrm>
          <a:prstGeom prst="rect">
            <a:avLst/>
          </a:prstGeom>
          <a:noFill/>
        </p:spPr>
        <p:txBody>
          <a:bodyPr wrap="square" rtlCol="0">
            <a:spAutoFit/>
          </a:bodyPr>
          <a:lstStyle/>
          <a:p>
            <a:pPr algn="l" fontAlgn="base"/>
            <a:r>
              <a:rPr lang="en-US" sz="2000" b="1" i="0" dirty="0">
                <a:effectLst/>
                <a:latin typeface="urw-din"/>
              </a:rPr>
              <a:t>MongoDB: Cross-platform Document-Oriented Database</a:t>
            </a:r>
            <a:r>
              <a:rPr lang="en-US" sz="2000" b="0" i="0" dirty="0">
                <a:effectLst/>
                <a:latin typeface="urw-din"/>
              </a:rPr>
              <a:t> </a:t>
            </a:r>
            <a:br>
              <a:rPr lang="en-US" sz="2000" dirty="0"/>
            </a:br>
            <a:r>
              <a:rPr lang="en-US" sz="2000" b="0" i="0" dirty="0">
                <a:effectLst/>
                <a:latin typeface="urw-din"/>
              </a:rPr>
              <a:t>MongoDB is a NoSQL database where each record is a document comprising of key-value pairs that are similar to JSON (JavaScript Object Notation) objects. MongoDB is flexible and allows its users to create schema, databases, tables, etc. Documents that are identifiable by a primary key make up the basic unit of MongoDB. Once MongoDB is installed, users can make use of Mongo shell as well. Mongo shell provides a JavaScript interface through which the users can interact and carry out operations (</a:t>
            </a:r>
            <a:r>
              <a:rPr lang="en-US" sz="2000" b="0" i="0" dirty="0" err="1">
                <a:effectLst/>
                <a:latin typeface="urw-din"/>
              </a:rPr>
              <a:t>eg</a:t>
            </a:r>
            <a:r>
              <a:rPr lang="en-US" sz="2000" b="0" i="0" dirty="0">
                <a:effectLst/>
                <a:latin typeface="urw-din"/>
              </a:rPr>
              <a:t>: querying, updating records, deleting records).</a:t>
            </a:r>
          </a:p>
        </p:txBody>
      </p:sp>
    </p:spTree>
    <p:extLst>
      <p:ext uri="{BB962C8B-B14F-4D97-AF65-F5344CB8AC3E}">
        <p14:creationId xmlns:p14="http://schemas.microsoft.com/office/powerpoint/2010/main" val="332983834"/>
      </p:ext>
    </p:extLst>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1601</Words>
  <Application>Microsoft Office PowerPoint</Application>
  <PresentationFormat>Widescreen</PresentationFormat>
  <Paragraphs>186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urw-din</vt:lpstr>
      <vt:lpstr>Wingdings</vt:lpstr>
      <vt:lpstr>Blue Waves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Saurabh Mishra</cp:lastModifiedBy>
  <cp:revision>9</cp:revision>
  <dcterms:created xsi:type="dcterms:W3CDTF">2021-12-13T00:49:00Z</dcterms:created>
  <dcterms:modified xsi:type="dcterms:W3CDTF">2021-12-13T04:20:00Z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CA996D5644B046C892BE261DBDE4BF53</vt:lpwstr>
  </property>
  <property fmtid="{D5CDD505-2E9C-101B-9397-08002B2CF9AE}" pid="3" name="KSOProductBuildVer">
    <vt:lpwstr>2057-11.2.0.10382</vt:lpwstr>
  </property>
</Properties>
</file>