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9" r:id="rId13"/>
    <p:sldId id="266" r:id="rId14"/>
    <p:sldId id="267" r:id="rId15"/>
    <p:sldId id="268"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PSIT"/>
          <p:cNvPicPr/>
          <p:nvPr/>
        </p:nvPicPr>
        <p:blipFill>
          <a:blip r:embed="rId1"/>
          <a:stretch>
            <a:fillRect/>
          </a:stretch>
        </p:blipFill>
        <p:spPr>
          <a:xfrm>
            <a:off x="4246245" y="304800"/>
            <a:ext cx="3300095" cy="2523490"/>
          </a:xfrm>
          <a:prstGeom prst="rect">
            <a:avLst/>
          </a:prstGeom>
          <a:ln>
            <a:noFill/>
          </a:ln>
        </p:spPr>
      </p:pic>
      <p:sp>
        <p:nvSpPr>
          <p:cNvPr id="5" name="Text Box 4"/>
          <p:cNvSpPr txBox="1"/>
          <p:nvPr/>
        </p:nvSpPr>
        <p:spPr>
          <a:xfrm>
            <a:off x="2640965" y="2921635"/>
            <a:ext cx="6678930" cy="1014730"/>
          </a:xfrm>
          <a:prstGeom prst="rect">
            <a:avLst/>
          </a:prstGeom>
          <a:noFill/>
        </p:spPr>
        <p:txBody>
          <a:bodyPr wrap="square" rtlCol="0">
            <a:spAutoFit/>
          </a:bodyPr>
          <a:p>
            <a:pPr algn="ctr"/>
            <a:r>
              <a:rPr lang="en-GB" altLang="en-US" sz="4000">
                <a:cs typeface="+mn-lt"/>
              </a:rPr>
              <a:t>Daily Meal Solutions</a:t>
            </a:r>
            <a:endParaRPr lang="en-GB" altLang="en-US" sz="4000">
              <a:cs typeface="+mn-lt"/>
            </a:endParaRPr>
          </a:p>
          <a:p>
            <a:pPr algn="ctr"/>
            <a:r>
              <a:rPr lang="en-IN" sz="2000" b="1" dirty="0">
                <a:solidFill>
                  <a:srgbClr val="000000"/>
                </a:solidFill>
                <a:cs typeface="+mn-lt"/>
                <a:sym typeface="+mn-ea"/>
              </a:rPr>
              <a:t>Project (KCS-75</a:t>
            </a:r>
            <a:r>
              <a:rPr lang="en-GB" altLang="en-IN" sz="2000" b="1" dirty="0">
                <a:solidFill>
                  <a:srgbClr val="000000"/>
                </a:solidFill>
                <a:cs typeface="+mn-lt"/>
                <a:sym typeface="+mn-ea"/>
              </a:rPr>
              <a:t>3</a:t>
            </a:r>
            <a:r>
              <a:rPr lang="en-IN" sz="2000" b="1" dirty="0">
                <a:solidFill>
                  <a:srgbClr val="000000"/>
                </a:solidFill>
                <a:cs typeface="+mn-lt"/>
                <a:sym typeface="+mn-ea"/>
              </a:rPr>
              <a:t>)</a:t>
            </a:r>
            <a:endParaRPr lang="en-IN" altLang="en-US" sz="2000" b="1" dirty="0">
              <a:solidFill>
                <a:srgbClr val="000000"/>
              </a:solidFill>
              <a:cs typeface="+mn-lt"/>
              <a:sym typeface="+mn-ea"/>
            </a:endParaRPr>
          </a:p>
        </p:txBody>
      </p:sp>
      <p:sp>
        <p:nvSpPr>
          <p:cNvPr id="9" name="Text Box 8"/>
          <p:cNvSpPr txBox="1"/>
          <p:nvPr/>
        </p:nvSpPr>
        <p:spPr>
          <a:xfrm>
            <a:off x="1111250" y="4789805"/>
            <a:ext cx="4486275" cy="1198880"/>
          </a:xfrm>
          <a:prstGeom prst="rect">
            <a:avLst/>
          </a:prstGeom>
          <a:noFill/>
        </p:spPr>
        <p:txBody>
          <a:bodyPr wrap="square" rtlCol="0">
            <a:spAutoFit/>
          </a:bodyPr>
          <a:p>
            <a:r>
              <a:rPr lang="en-GB" altLang="en-US" sz="2400"/>
              <a:t>Project Id: 22B12</a:t>
            </a:r>
            <a:endParaRPr lang="en-GB" altLang="en-US" sz="2400"/>
          </a:p>
          <a:p>
            <a:r>
              <a:rPr lang="en-GB" altLang="en-US" sz="2400"/>
              <a:t>Submitted to:</a:t>
            </a:r>
            <a:endParaRPr lang="en-GB" altLang="en-US" sz="2400"/>
          </a:p>
          <a:p>
            <a:r>
              <a:rPr lang="en-GB" altLang="en-US" sz="2400"/>
              <a:t>	Mr. Saumendu Bose</a:t>
            </a:r>
            <a:endParaRPr lang="en-GB" altLang="en-US" sz="2400"/>
          </a:p>
        </p:txBody>
      </p:sp>
      <p:sp>
        <p:nvSpPr>
          <p:cNvPr id="8" name="Text Box 7"/>
          <p:cNvSpPr txBox="1"/>
          <p:nvPr/>
        </p:nvSpPr>
        <p:spPr>
          <a:xfrm>
            <a:off x="5967095" y="4236085"/>
            <a:ext cx="5588000" cy="2306955"/>
          </a:xfrm>
          <a:prstGeom prst="rect">
            <a:avLst/>
          </a:prstGeom>
          <a:noFill/>
        </p:spPr>
        <p:txBody>
          <a:bodyPr wrap="square" rtlCol="0">
            <a:spAutoFit/>
          </a:bodyPr>
          <a:p>
            <a:r>
              <a:rPr lang="en-GB" altLang="en-US" sz="2400"/>
              <a:t>Team Members:</a:t>
            </a:r>
            <a:endParaRPr lang="en-GB" altLang="en-US" sz="2400"/>
          </a:p>
          <a:p>
            <a:r>
              <a:rPr lang="en-GB" altLang="en-US" sz="2400"/>
              <a:t>Abhinav Shukla (1816410011)</a:t>
            </a:r>
            <a:endParaRPr lang="en-GB" altLang="en-US" sz="2400"/>
          </a:p>
          <a:p>
            <a:r>
              <a:rPr lang="en-GB" altLang="en-US" sz="2400"/>
              <a:t>Akashdeep Soni (1816410036)</a:t>
            </a:r>
            <a:endParaRPr lang="en-GB" altLang="en-US" sz="2400"/>
          </a:p>
          <a:p>
            <a:r>
              <a:rPr lang="en-GB" altLang="en-US" sz="2400"/>
              <a:t>Anubhav Srivastava (1816410064)</a:t>
            </a:r>
            <a:endParaRPr lang="en-GB" altLang="en-US" sz="2400"/>
          </a:p>
          <a:p>
            <a:r>
              <a:rPr lang="en-GB" altLang="en-US" sz="2400"/>
              <a:t>Varchasv Shukla (1816410307)</a:t>
            </a:r>
            <a:endParaRPr lang="en-GB" altLang="en-US" sz="2400"/>
          </a:p>
          <a:p>
            <a:r>
              <a:rPr lang="en-GB" altLang="en-US" sz="2400"/>
              <a:t>Branch and Section: CS-4B</a:t>
            </a:r>
            <a:endParaRPr lang="en-GB"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IN" dirty="0">
                <a:solidFill>
                  <a:schemeClr val="accent1"/>
                </a:solidFill>
                <a:effectLst>
                  <a:outerShdw blurRad="38100" dist="25400" dir="5400000" algn="ctr" rotWithShape="0">
                    <a:srgbClr val="6E747A">
                      <a:alpha val="43000"/>
                    </a:srgbClr>
                  </a:outerShdw>
                </a:effectLst>
                <a:sym typeface="+mn-ea"/>
              </a:rPr>
              <a:t>Feasibility Study</a:t>
            </a:r>
            <a:endParaRPr lang="en-IN" altLang="en-US" dirty="0">
              <a:solidFill>
                <a:schemeClr val="accent1"/>
              </a:solidFill>
              <a:effectLst>
                <a:outerShdw blurRad="38100" dist="25400" dir="5400000" algn="ctr" rotWithShape="0">
                  <a:srgbClr val="6E747A">
                    <a:alpha val="43000"/>
                  </a:srgbClr>
                </a:outerShdw>
              </a:effectLst>
              <a:sym typeface="+mn-ea"/>
            </a:endParaRPr>
          </a:p>
        </p:txBody>
      </p:sp>
      <p:sp>
        <p:nvSpPr>
          <p:cNvPr id="3" name="Text Box 2"/>
          <p:cNvSpPr txBox="1"/>
          <p:nvPr/>
        </p:nvSpPr>
        <p:spPr>
          <a:xfrm>
            <a:off x="742950" y="1400810"/>
            <a:ext cx="7414260" cy="5323205"/>
          </a:xfrm>
          <a:prstGeom prst="rect">
            <a:avLst/>
          </a:prstGeom>
          <a:noFill/>
        </p:spPr>
        <p:txBody>
          <a:bodyPr wrap="square" rtlCol="0">
            <a:spAutoFit/>
          </a:bodyPr>
          <a:p>
            <a:pPr marL="342900" indent="-342900">
              <a:buFont typeface="Wingdings" panose="05000000000000000000" charset="0"/>
              <a:buChar char="Ø"/>
            </a:pPr>
            <a:r>
              <a:rPr lang="en-GB" altLang="en-US" sz="2000" b="1"/>
              <a:t>Technical feasibility</a:t>
            </a:r>
            <a:r>
              <a:rPr lang="en-GB" altLang="en-US" sz="2000"/>
              <a:t> – Project is technically feasible as all the technical requirements have been analysed and are easily obtainable.</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Operational feasibility</a:t>
            </a:r>
            <a:r>
              <a:rPr lang="en-GB" altLang="en-US" sz="2000"/>
              <a:t> – Project is operationally feasible as the project will contain an easy to use gui and a guide.</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Economic feasibility</a:t>
            </a:r>
            <a:r>
              <a:rPr lang="en-GB" altLang="en-US" sz="2000"/>
              <a:t> – project is economically feasible as it will be build using open source softwares and library which are free to use.</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Legal feasibility</a:t>
            </a:r>
            <a:r>
              <a:rPr lang="en-GB" altLang="en-US" sz="2000"/>
              <a:t> – Project is legally feasible as all modules used permit usage from open source and non-monetized applications.</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Schedule feasibility</a:t>
            </a:r>
            <a:r>
              <a:rPr lang="en-GB" altLang="en-US" sz="2000"/>
              <a:t> – Project is schedule feasible as the project can be completed within the said deadline.</a:t>
            </a:r>
            <a:endParaRPr lang="en-GB"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Academic Objectives</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sp>
        <p:nvSpPr>
          <p:cNvPr id="3" name="Text Box 2"/>
          <p:cNvSpPr txBox="1"/>
          <p:nvPr/>
        </p:nvSpPr>
        <p:spPr>
          <a:xfrm>
            <a:off x="709930" y="1613535"/>
            <a:ext cx="10109200" cy="2861310"/>
          </a:xfrm>
          <a:prstGeom prst="rect">
            <a:avLst/>
          </a:prstGeom>
          <a:noFill/>
        </p:spPr>
        <p:txBody>
          <a:bodyPr wrap="square" rtlCol="0">
            <a:spAutoFit/>
          </a:bodyPr>
          <a:p>
            <a:pPr marL="285750" indent="-285750">
              <a:buFont typeface="Wingdings" panose="05000000000000000000" charset="0"/>
              <a:buChar char="Ø"/>
            </a:pPr>
            <a:r>
              <a:rPr lang="en-GB" altLang="en-US" sz="2000"/>
              <a:t>Devlope a web app which has the full stack capability.</a:t>
            </a:r>
            <a:endParaRPr lang="en-GB" altLang="en-US" sz="2000"/>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Web App will have frontend, backend and database.</a:t>
            </a:r>
            <a:endParaRPr lang="en-GB" altLang="en-US" sz="2000"/>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Develope the frontend using react.js framework</a:t>
            </a:r>
            <a:endParaRPr lang="en-GB" altLang="en-US" sz="2000"/>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Develope the backend using express.js framework</a:t>
            </a:r>
            <a:endParaRPr lang="en-GB" altLang="en-US" sz="2000"/>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Develope the database using Mongoose ODM.</a:t>
            </a:r>
            <a:endParaRPr lang="en-GB"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Project Flow Diagram</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pic>
        <p:nvPicPr>
          <p:cNvPr id="3" name="Picture 2" descr="WhatsApp Image 2021-12-13 at 1.41.59 AM"/>
          <p:cNvPicPr>
            <a:picLocks noChangeAspect="1"/>
          </p:cNvPicPr>
          <p:nvPr/>
        </p:nvPicPr>
        <p:blipFill>
          <a:blip r:embed="rId1"/>
          <a:stretch>
            <a:fillRect/>
          </a:stretch>
        </p:blipFill>
        <p:spPr>
          <a:xfrm>
            <a:off x="1909445" y="1457960"/>
            <a:ext cx="7025640" cy="4831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164465" y="58737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Flow Chart</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sp>
        <p:nvSpPr>
          <p:cNvPr id="7" name="Flowchart: Alternate Process 6"/>
          <p:cNvSpPr/>
          <p:nvPr/>
        </p:nvSpPr>
        <p:spPr>
          <a:xfrm>
            <a:off x="5168156" y="531917"/>
            <a:ext cx="122413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Home</a:t>
            </a:r>
            <a:endParaRPr lang="en-IN" sz="1600" dirty="0"/>
          </a:p>
        </p:txBody>
      </p:sp>
      <p:sp>
        <p:nvSpPr>
          <p:cNvPr id="8" name="Flowchart: Alternate Process 7"/>
          <p:cNvSpPr/>
          <p:nvPr/>
        </p:nvSpPr>
        <p:spPr>
          <a:xfrm>
            <a:off x="5960244" y="1324005"/>
            <a:ext cx="1080120"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My Cart</a:t>
            </a:r>
            <a:endParaRPr lang="en-IN" sz="1600" dirty="0"/>
          </a:p>
        </p:txBody>
      </p:sp>
      <p:sp>
        <p:nvSpPr>
          <p:cNvPr id="9" name="Flowchart: Decision 8"/>
          <p:cNvSpPr/>
          <p:nvPr/>
        </p:nvSpPr>
        <p:spPr>
          <a:xfrm>
            <a:off x="7471410" y="1049020"/>
            <a:ext cx="1296670" cy="100838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Item</a:t>
            </a:r>
            <a:endParaRPr lang="en-IN" sz="1600" dirty="0"/>
          </a:p>
        </p:txBody>
      </p:sp>
      <p:sp>
        <p:nvSpPr>
          <p:cNvPr id="10" name="Flowchart: Alternate Process 9"/>
          <p:cNvSpPr/>
          <p:nvPr/>
        </p:nvSpPr>
        <p:spPr>
          <a:xfrm>
            <a:off x="9541510" y="1214755"/>
            <a:ext cx="1273175" cy="70929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Continue</a:t>
            </a:r>
            <a:endParaRPr lang="en-IN" sz="1600" dirty="0" smtClean="0"/>
          </a:p>
          <a:p>
            <a:pPr algn="ctr"/>
            <a:r>
              <a:rPr lang="en-IN" sz="1600" dirty="0" smtClean="0"/>
              <a:t>Shopping</a:t>
            </a:r>
            <a:endParaRPr lang="en-IN" sz="1600" dirty="0"/>
          </a:p>
        </p:txBody>
      </p:sp>
      <p:sp>
        <p:nvSpPr>
          <p:cNvPr id="11" name="Flowchart: Alternate Process 10"/>
          <p:cNvSpPr/>
          <p:nvPr/>
        </p:nvSpPr>
        <p:spPr>
          <a:xfrm>
            <a:off x="4071924" y="1324005"/>
            <a:ext cx="1080120"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Menu</a:t>
            </a:r>
            <a:endParaRPr lang="en-IN" sz="1600" dirty="0"/>
          </a:p>
        </p:txBody>
      </p:sp>
      <p:sp>
        <p:nvSpPr>
          <p:cNvPr id="12" name="Flowchart: Alternate Process 11"/>
          <p:cNvSpPr/>
          <p:nvPr/>
        </p:nvSpPr>
        <p:spPr>
          <a:xfrm>
            <a:off x="2287836" y="1324005"/>
            <a:ext cx="1152128" cy="4913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Select </a:t>
            </a:r>
            <a:endParaRPr lang="en-IN" sz="1600" dirty="0" smtClean="0"/>
          </a:p>
          <a:p>
            <a:pPr algn="ctr"/>
            <a:r>
              <a:rPr lang="en-IN" sz="1600" dirty="0" smtClean="0"/>
              <a:t>Product</a:t>
            </a:r>
            <a:endParaRPr lang="en-IN" sz="1600" dirty="0"/>
          </a:p>
        </p:txBody>
      </p:sp>
      <p:sp>
        <p:nvSpPr>
          <p:cNvPr id="13" name="Flowchart: Alternate Process 12"/>
          <p:cNvSpPr/>
          <p:nvPr/>
        </p:nvSpPr>
        <p:spPr>
          <a:xfrm>
            <a:off x="4071924" y="2404125"/>
            <a:ext cx="1096232" cy="64807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Select</a:t>
            </a:r>
            <a:endParaRPr lang="en-IN" sz="1600" dirty="0" smtClean="0"/>
          </a:p>
          <a:p>
            <a:pPr algn="ctr"/>
            <a:r>
              <a:rPr lang="en-IN" sz="1600" dirty="0" smtClean="0"/>
              <a:t>Category</a:t>
            </a:r>
            <a:endParaRPr lang="en-IN" sz="1600" dirty="0"/>
          </a:p>
        </p:txBody>
      </p:sp>
      <p:sp>
        <p:nvSpPr>
          <p:cNvPr id="14" name="Flowchart: Alternate Process 13"/>
          <p:cNvSpPr/>
          <p:nvPr/>
        </p:nvSpPr>
        <p:spPr>
          <a:xfrm>
            <a:off x="3755944" y="3628261"/>
            <a:ext cx="1728192" cy="50405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View Product</a:t>
            </a:r>
            <a:endParaRPr lang="en-IN" sz="1600" dirty="0"/>
          </a:p>
        </p:txBody>
      </p:sp>
      <p:sp>
        <p:nvSpPr>
          <p:cNvPr id="15" name="Flowchart: Alternate Process 14"/>
          <p:cNvSpPr/>
          <p:nvPr/>
        </p:nvSpPr>
        <p:spPr>
          <a:xfrm>
            <a:off x="3747888" y="4564365"/>
            <a:ext cx="1728192" cy="50405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Add to Cart</a:t>
            </a:r>
            <a:endParaRPr lang="en-IN" sz="1600" dirty="0"/>
          </a:p>
        </p:txBody>
      </p:sp>
      <p:sp>
        <p:nvSpPr>
          <p:cNvPr id="16" name="Rounded Rectangle 15"/>
          <p:cNvSpPr/>
          <p:nvPr/>
        </p:nvSpPr>
        <p:spPr>
          <a:xfrm>
            <a:off x="9979500" y="2476133"/>
            <a:ext cx="1224136"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Sign In</a:t>
            </a:r>
            <a:endParaRPr lang="en-IN" sz="1600" dirty="0"/>
          </a:p>
        </p:txBody>
      </p:sp>
      <p:sp>
        <p:nvSpPr>
          <p:cNvPr id="17" name="Flowchart: Decision 16"/>
          <p:cNvSpPr/>
          <p:nvPr/>
        </p:nvSpPr>
        <p:spPr>
          <a:xfrm>
            <a:off x="8144510" y="2188210"/>
            <a:ext cx="1376045" cy="93599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GB" altLang="en-IN" sz="1600" dirty="0" smtClean="0"/>
              <a:t>Login</a:t>
            </a:r>
            <a:endParaRPr lang="en-GB" altLang="en-IN" sz="1600" dirty="0" smtClean="0"/>
          </a:p>
        </p:txBody>
      </p:sp>
      <p:sp>
        <p:nvSpPr>
          <p:cNvPr id="18" name="Flowchart: Alternate Process 17"/>
          <p:cNvSpPr/>
          <p:nvPr/>
        </p:nvSpPr>
        <p:spPr>
          <a:xfrm>
            <a:off x="6500304" y="2404125"/>
            <a:ext cx="1368152" cy="50405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Proceed to</a:t>
            </a:r>
            <a:endParaRPr lang="en-IN" sz="1600" dirty="0" smtClean="0"/>
          </a:p>
          <a:p>
            <a:pPr algn="ctr"/>
            <a:r>
              <a:rPr lang="en-IN" sz="1600" dirty="0" smtClean="0"/>
              <a:t>Checkout</a:t>
            </a:r>
            <a:endParaRPr lang="en-IN" sz="1600" dirty="0"/>
          </a:p>
        </p:txBody>
      </p:sp>
      <p:sp>
        <p:nvSpPr>
          <p:cNvPr id="19" name="Flowchart: Alternate Process 18"/>
          <p:cNvSpPr/>
          <p:nvPr/>
        </p:nvSpPr>
        <p:spPr>
          <a:xfrm>
            <a:off x="6526814" y="3587269"/>
            <a:ext cx="1368152" cy="5760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Payment</a:t>
            </a:r>
            <a:endParaRPr lang="en-IN" sz="1600" dirty="0" smtClean="0"/>
          </a:p>
          <a:p>
            <a:pPr algn="ctr"/>
            <a:r>
              <a:rPr lang="en-IN" sz="1600" dirty="0" smtClean="0"/>
              <a:t>Information</a:t>
            </a:r>
            <a:endParaRPr lang="en-IN" sz="1600" dirty="0"/>
          </a:p>
        </p:txBody>
      </p:sp>
      <p:sp>
        <p:nvSpPr>
          <p:cNvPr id="20" name="Flowchart: Decision 19"/>
          <p:cNvSpPr/>
          <p:nvPr/>
        </p:nvSpPr>
        <p:spPr>
          <a:xfrm>
            <a:off x="8192493" y="3402260"/>
            <a:ext cx="1786801" cy="94608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Correct</a:t>
            </a:r>
            <a:endParaRPr lang="en-IN" sz="1600" dirty="0"/>
          </a:p>
        </p:txBody>
      </p:sp>
      <p:sp>
        <p:nvSpPr>
          <p:cNvPr id="21" name="Flowchart: Alternate Process 20"/>
          <p:cNvSpPr/>
          <p:nvPr/>
        </p:nvSpPr>
        <p:spPr>
          <a:xfrm>
            <a:off x="8465899" y="4924405"/>
            <a:ext cx="1224136" cy="5760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Review</a:t>
            </a:r>
            <a:endParaRPr lang="en-IN" sz="1600" dirty="0" smtClean="0"/>
          </a:p>
          <a:p>
            <a:pPr algn="ctr"/>
            <a:r>
              <a:rPr lang="en-IN" sz="1600" dirty="0" smtClean="0"/>
              <a:t>Order</a:t>
            </a:r>
            <a:endParaRPr lang="en-IN" sz="1600" dirty="0"/>
          </a:p>
        </p:txBody>
      </p:sp>
      <p:sp>
        <p:nvSpPr>
          <p:cNvPr id="22" name="Flowchart: Alternate Process 21"/>
          <p:cNvSpPr/>
          <p:nvPr/>
        </p:nvSpPr>
        <p:spPr>
          <a:xfrm>
            <a:off x="8465899" y="6004525"/>
            <a:ext cx="1224136" cy="5760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Check Out</a:t>
            </a:r>
            <a:endParaRPr lang="en-IN" sz="1600" dirty="0"/>
          </a:p>
        </p:txBody>
      </p:sp>
      <p:sp>
        <p:nvSpPr>
          <p:cNvPr id="23" name="Flowchart: Alternate Process 22"/>
          <p:cNvSpPr/>
          <p:nvPr/>
        </p:nvSpPr>
        <p:spPr>
          <a:xfrm>
            <a:off x="6392545" y="5894070"/>
            <a:ext cx="1502410" cy="81978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sz="1600" dirty="0" smtClean="0"/>
              <a:t>Order </a:t>
            </a:r>
            <a:endParaRPr lang="en-IN" sz="1600" dirty="0" smtClean="0"/>
          </a:p>
          <a:p>
            <a:pPr algn="ctr"/>
            <a:r>
              <a:rPr lang="en-IN" sz="1600" dirty="0" smtClean="0"/>
              <a:t>Confirmation</a:t>
            </a:r>
            <a:endParaRPr lang="en-IN" sz="1600" dirty="0"/>
          </a:p>
        </p:txBody>
      </p:sp>
      <p:cxnSp>
        <p:nvCxnSpPr>
          <p:cNvPr id="25" name="Elbow Connector 24"/>
          <p:cNvCxnSpPr>
            <a:stCxn id="7" idx="1"/>
            <a:endCxn id="12" idx="0"/>
          </p:cNvCxnSpPr>
          <p:nvPr/>
        </p:nvCxnSpPr>
        <p:spPr>
          <a:xfrm rot="10800000" flipV="1">
            <a:off x="2863850" y="748030"/>
            <a:ext cx="2304415" cy="575945"/>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7" name="Elbow Connector 26"/>
          <p:cNvCxnSpPr>
            <a:stCxn id="10" idx="0"/>
            <a:endCxn id="7" idx="3"/>
          </p:cNvCxnSpPr>
          <p:nvPr/>
        </p:nvCxnSpPr>
        <p:spPr>
          <a:xfrm rot="16200000" flipV="1">
            <a:off x="8052118" y="-911542"/>
            <a:ext cx="466725" cy="3785870"/>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9" name="Elbow Connector 28"/>
          <p:cNvCxnSpPr>
            <a:stCxn id="7" idx="2"/>
            <a:endCxn id="8" idx="0"/>
          </p:cNvCxnSpPr>
          <p:nvPr/>
        </p:nvCxnSpPr>
        <p:spPr>
          <a:xfrm rot="5400000" flipV="1">
            <a:off x="5960428" y="783908"/>
            <a:ext cx="360045" cy="720090"/>
          </a:xfrm>
          <a:prstGeom prst="bentConnector3">
            <a:avLst>
              <a:gd name="adj1" fmla="val 50000"/>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endCxn id="11" idx="0"/>
          </p:cNvCxnSpPr>
          <p:nvPr/>
        </p:nvCxnSpPr>
        <p:spPr>
          <a:xfrm>
            <a:off x="4611984" y="747941"/>
            <a:ext cx="0" cy="576064"/>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1" idx="2"/>
            <a:endCxn id="13" idx="0"/>
          </p:cNvCxnSpPr>
          <p:nvPr/>
        </p:nvCxnSpPr>
        <p:spPr>
          <a:xfrm>
            <a:off x="4611984" y="1756053"/>
            <a:ext cx="7620" cy="64833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13" idx="2"/>
            <a:endCxn id="14" idx="0"/>
          </p:cNvCxnSpPr>
          <p:nvPr/>
        </p:nvCxnSpPr>
        <p:spPr>
          <a:xfrm>
            <a:off x="4619405" y="3052197"/>
            <a:ext cx="635" cy="57594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14" idx="2"/>
            <a:endCxn id="15" idx="0"/>
          </p:cNvCxnSpPr>
          <p:nvPr/>
        </p:nvCxnSpPr>
        <p:spPr>
          <a:xfrm flipH="1">
            <a:off x="4611785" y="4132317"/>
            <a:ext cx="8255" cy="43180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3" name="Elbow Connector 42"/>
          <p:cNvCxnSpPr>
            <a:stCxn id="12" idx="3"/>
            <a:endCxn id="14" idx="1"/>
          </p:cNvCxnSpPr>
          <p:nvPr/>
        </p:nvCxnSpPr>
        <p:spPr>
          <a:xfrm>
            <a:off x="3439795" y="1569720"/>
            <a:ext cx="316230" cy="2310765"/>
          </a:xfrm>
          <a:prstGeom prst="bentConnector3">
            <a:avLst>
              <a:gd name="adj1" fmla="val 50000"/>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5" name="Elbow Connector 44"/>
          <p:cNvCxnSpPr/>
          <p:nvPr/>
        </p:nvCxnSpPr>
        <p:spPr>
          <a:xfrm flipV="1">
            <a:off x="5476080" y="1756053"/>
            <a:ext cx="664184" cy="3001024"/>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7" name="Elbow Connector 46"/>
          <p:cNvCxnSpPr>
            <a:stCxn id="9" idx="2"/>
            <a:endCxn id="18" idx="1"/>
          </p:cNvCxnSpPr>
          <p:nvPr/>
        </p:nvCxnSpPr>
        <p:spPr>
          <a:xfrm rot="5400000">
            <a:off x="7010718" y="1547178"/>
            <a:ext cx="598805" cy="1619250"/>
          </a:xfrm>
          <a:prstGeom prst="bentConnector4">
            <a:avLst>
              <a:gd name="adj1" fmla="val 28897"/>
              <a:gd name="adj2" fmla="val 114725"/>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9" idx="3"/>
            <a:endCxn id="10" idx="1"/>
          </p:cNvCxnSpPr>
          <p:nvPr/>
        </p:nvCxnSpPr>
        <p:spPr>
          <a:xfrm>
            <a:off x="8767921" y="1553194"/>
            <a:ext cx="773430" cy="1651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57" name="Straight Arrow Connector 56"/>
          <p:cNvCxnSpPr>
            <a:stCxn id="8" idx="3"/>
            <a:endCxn id="9" idx="1"/>
          </p:cNvCxnSpPr>
          <p:nvPr/>
        </p:nvCxnSpPr>
        <p:spPr>
          <a:xfrm>
            <a:off x="7040364" y="1540029"/>
            <a:ext cx="431165" cy="1333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62" name="Straight Arrow Connector 61"/>
          <p:cNvCxnSpPr>
            <a:stCxn id="18" idx="3"/>
            <a:endCxn id="17" idx="1"/>
          </p:cNvCxnSpPr>
          <p:nvPr/>
        </p:nvCxnSpPr>
        <p:spPr>
          <a:xfrm>
            <a:off x="7869091" y="2656153"/>
            <a:ext cx="275590" cy="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67" name="Straight Arrow Connector 66"/>
          <p:cNvCxnSpPr>
            <a:stCxn id="17" idx="3"/>
            <a:endCxn id="16" idx="1"/>
          </p:cNvCxnSpPr>
          <p:nvPr/>
        </p:nvCxnSpPr>
        <p:spPr>
          <a:xfrm>
            <a:off x="9520450" y="2656153"/>
            <a:ext cx="459105" cy="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70" name="Elbow Connector 69"/>
          <p:cNvCxnSpPr>
            <a:stCxn id="17" idx="2"/>
            <a:endCxn id="19" idx="0"/>
          </p:cNvCxnSpPr>
          <p:nvPr/>
        </p:nvCxnSpPr>
        <p:spPr>
          <a:xfrm rot="5400000">
            <a:off x="7790498" y="2544763"/>
            <a:ext cx="462915" cy="1621790"/>
          </a:xfrm>
          <a:prstGeom prst="bentConnector3">
            <a:avLst>
              <a:gd name="adj1" fmla="val 50000"/>
            </a:avLst>
          </a:prstGeom>
          <a:ln>
            <a:tailEnd type="arrow" w="med" len="med"/>
          </a:ln>
        </p:spPr>
        <p:style>
          <a:lnRef idx="2">
            <a:schemeClr val="dk1"/>
          </a:lnRef>
          <a:fillRef idx="1">
            <a:schemeClr val="lt1"/>
          </a:fillRef>
          <a:effectRef idx="0">
            <a:schemeClr val="dk1"/>
          </a:effectRef>
          <a:fontRef idx="minor">
            <a:schemeClr val="dk1"/>
          </a:fontRef>
        </p:style>
      </p:cxnSp>
      <p:cxnSp>
        <p:nvCxnSpPr>
          <p:cNvPr id="72" name="Straight Arrow Connector 71"/>
          <p:cNvCxnSpPr>
            <a:stCxn id="19" idx="3"/>
            <a:endCxn id="20" idx="1"/>
          </p:cNvCxnSpPr>
          <p:nvPr/>
        </p:nvCxnSpPr>
        <p:spPr>
          <a:xfrm>
            <a:off x="7894966" y="3875301"/>
            <a:ext cx="297815" cy="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78" name="Straight Arrow Connector 77"/>
          <p:cNvCxnSpPr>
            <a:stCxn id="20" idx="2"/>
            <a:endCxn id="21" idx="0"/>
          </p:cNvCxnSpPr>
          <p:nvPr/>
        </p:nvCxnSpPr>
        <p:spPr>
          <a:xfrm flipH="1">
            <a:off x="9078274" y="4348342"/>
            <a:ext cx="8255" cy="57594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21" idx="2"/>
            <a:endCxn id="22" idx="0"/>
          </p:cNvCxnSpPr>
          <p:nvPr/>
        </p:nvCxnSpPr>
        <p:spPr>
          <a:xfrm>
            <a:off x="9077967" y="5500469"/>
            <a:ext cx="0" cy="50419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84" name="Straight Arrow Connector 83"/>
          <p:cNvCxnSpPr>
            <a:stCxn id="22" idx="1"/>
            <a:endCxn id="23" idx="3"/>
          </p:cNvCxnSpPr>
          <p:nvPr/>
        </p:nvCxnSpPr>
        <p:spPr>
          <a:xfrm flipH="1">
            <a:off x="7895034" y="6292557"/>
            <a:ext cx="570865" cy="1143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86" name="Elbow Connector 85"/>
          <p:cNvCxnSpPr>
            <a:endCxn id="19" idx="2"/>
          </p:cNvCxnSpPr>
          <p:nvPr/>
        </p:nvCxnSpPr>
        <p:spPr>
          <a:xfrm rot="10800000">
            <a:off x="7210891" y="4163334"/>
            <a:ext cx="1867077" cy="389233"/>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sp>
        <p:nvSpPr>
          <p:cNvPr id="87" name="Flowchart: Summing Junction 86"/>
          <p:cNvSpPr/>
          <p:nvPr/>
        </p:nvSpPr>
        <p:spPr>
          <a:xfrm>
            <a:off x="5152044" y="6004525"/>
            <a:ext cx="628180" cy="576064"/>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p>
            <a:pPr algn="ctr"/>
            <a:endParaRPr lang="en-IN"/>
          </a:p>
        </p:txBody>
      </p:sp>
      <p:cxnSp>
        <p:nvCxnSpPr>
          <p:cNvPr id="89" name="Straight Arrow Connector 88"/>
          <p:cNvCxnSpPr>
            <a:stCxn id="23" idx="1"/>
            <a:endCxn id="87" idx="6"/>
          </p:cNvCxnSpPr>
          <p:nvPr/>
        </p:nvCxnSpPr>
        <p:spPr>
          <a:xfrm flipH="1" flipV="1">
            <a:off x="5779674" y="6292557"/>
            <a:ext cx="612775" cy="1143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sp>
        <p:nvSpPr>
          <p:cNvPr id="117" name="TextBox 116"/>
          <p:cNvSpPr txBox="1"/>
          <p:nvPr/>
        </p:nvSpPr>
        <p:spPr>
          <a:xfrm>
            <a:off x="7894837" y="4616435"/>
            <a:ext cx="394660"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r>
              <a:rPr lang="en-IN" sz="1400" dirty="0" smtClean="0"/>
              <a:t>No</a:t>
            </a:r>
            <a:endParaRPr lang="en-IN" sz="1400" dirty="0"/>
          </a:p>
        </p:txBody>
      </p:sp>
      <p:sp>
        <p:nvSpPr>
          <p:cNvPr id="4" name="TextBox 113"/>
          <p:cNvSpPr txBox="1"/>
          <p:nvPr/>
        </p:nvSpPr>
        <p:spPr>
          <a:xfrm>
            <a:off x="6775573" y="1880480"/>
            <a:ext cx="782265" cy="307777"/>
          </a:xfrm>
          <a:prstGeom prst="rect">
            <a:avLst/>
          </a:prstGeom>
          <a:noFill/>
        </p:spPr>
        <p:txBody>
          <a:bodyPr wrap="none" rtlCol="0">
            <a:spAutoFit/>
          </a:bodyPr>
          <a:p>
            <a:r>
              <a:rPr lang="en-IN" sz="1400" dirty="0" smtClean="0"/>
              <a:t>Item &gt; 0</a:t>
            </a:r>
            <a:endParaRPr lang="en-IN" sz="1400" dirty="0"/>
          </a:p>
        </p:txBody>
      </p:sp>
      <p:sp>
        <p:nvSpPr>
          <p:cNvPr id="5" name="TextBox 117"/>
          <p:cNvSpPr txBox="1"/>
          <p:nvPr/>
        </p:nvSpPr>
        <p:spPr>
          <a:xfrm>
            <a:off x="7290518" y="3052450"/>
            <a:ext cx="420243" cy="307777"/>
          </a:xfrm>
          <a:prstGeom prst="rect">
            <a:avLst/>
          </a:prstGeom>
          <a:noFill/>
        </p:spPr>
        <p:txBody>
          <a:bodyPr wrap="none" rtlCol="0">
            <a:spAutoFit/>
          </a:bodyPr>
          <a:p>
            <a:r>
              <a:rPr lang="en-IN" sz="1400" dirty="0" smtClean="0"/>
              <a:t>Yes</a:t>
            </a:r>
            <a:endParaRPr lang="en-IN" sz="1400" dirty="0"/>
          </a:p>
        </p:txBody>
      </p:sp>
      <p:sp>
        <p:nvSpPr>
          <p:cNvPr id="6" name="TextBox 114"/>
          <p:cNvSpPr txBox="1"/>
          <p:nvPr/>
        </p:nvSpPr>
        <p:spPr>
          <a:xfrm>
            <a:off x="9331221" y="2279231"/>
            <a:ext cx="394660" cy="307777"/>
          </a:xfrm>
          <a:prstGeom prst="rect">
            <a:avLst/>
          </a:prstGeom>
          <a:noFill/>
        </p:spPr>
        <p:txBody>
          <a:bodyPr wrap="none" rtlCol="0">
            <a:spAutoFit/>
          </a:bodyPr>
          <a:p>
            <a:r>
              <a:rPr lang="en-IN" sz="1400" dirty="0" smtClean="0"/>
              <a:t>No</a:t>
            </a:r>
            <a:endParaRPr lang="en-IN" sz="1400" dirty="0"/>
          </a:p>
        </p:txBody>
      </p:sp>
      <p:sp>
        <p:nvSpPr>
          <p:cNvPr id="24" name="TextBox 112"/>
          <p:cNvSpPr txBox="1"/>
          <p:nvPr/>
        </p:nvSpPr>
        <p:spPr>
          <a:xfrm>
            <a:off x="8738186" y="1170116"/>
            <a:ext cx="782265" cy="307777"/>
          </a:xfrm>
          <a:prstGeom prst="rect">
            <a:avLst/>
          </a:prstGeom>
          <a:noFill/>
        </p:spPr>
        <p:txBody>
          <a:bodyPr wrap="none" rtlCol="0">
            <a:spAutoFit/>
          </a:bodyPr>
          <a:p>
            <a:r>
              <a:rPr lang="en-IN" sz="1400" dirty="0" smtClean="0"/>
              <a:t>Item = 0</a:t>
            </a:r>
            <a:endParaRPr lang="en-IN" sz="1400" dirty="0"/>
          </a:p>
        </p:txBody>
      </p:sp>
      <p:sp>
        <p:nvSpPr>
          <p:cNvPr id="26" name="TextBox 117"/>
          <p:cNvSpPr txBox="1"/>
          <p:nvPr/>
        </p:nvSpPr>
        <p:spPr>
          <a:xfrm>
            <a:off x="9269813" y="4448815"/>
            <a:ext cx="420243" cy="307777"/>
          </a:xfrm>
          <a:prstGeom prst="rect">
            <a:avLst/>
          </a:prstGeom>
          <a:noFill/>
        </p:spPr>
        <p:txBody>
          <a:bodyPr wrap="none" rtlCol="0">
            <a:spAutoFit/>
          </a:bodyPr>
          <a:p>
            <a:r>
              <a:rPr lang="en-IN" sz="1400" dirty="0" smtClean="0"/>
              <a:t>Yes</a:t>
            </a:r>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Snapshots</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pic>
        <p:nvPicPr>
          <p:cNvPr id="3" name="Picture 2" descr="WhatsApp Image 2021-12-13 at 1.19.48 AM"/>
          <p:cNvPicPr>
            <a:picLocks noChangeAspect="1"/>
          </p:cNvPicPr>
          <p:nvPr/>
        </p:nvPicPr>
        <p:blipFill>
          <a:blip r:embed="rId1"/>
          <a:stretch>
            <a:fillRect/>
          </a:stretch>
        </p:blipFill>
        <p:spPr>
          <a:xfrm>
            <a:off x="1162050" y="1371600"/>
            <a:ext cx="8333105" cy="5130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Snapshots (Cont...)</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pic>
        <p:nvPicPr>
          <p:cNvPr id="3" name="Picture 2" descr="WhatsApp Image 2021-12-13 at 1.20.06 AM"/>
          <p:cNvPicPr>
            <a:picLocks noChangeAspect="1"/>
          </p:cNvPicPr>
          <p:nvPr/>
        </p:nvPicPr>
        <p:blipFill>
          <a:blip r:embed="rId1"/>
          <a:stretch>
            <a:fillRect/>
          </a:stretch>
        </p:blipFill>
        <p:spPr>
          <a:xfrm>
            <a:off x="1146810" y="1386205"/>
            <a:ext cx="8492490" cy="5208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Snapshots (Cont...)</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pic>
        <p:nvPicPr>
          <p:cNvPr id="3" name="Picture 2" descr="WhatsApp Image 2021-12-13 at 1.20.42 AM"/>
          <p:cNvPicPr>
            <a:picLocks noChangeAspect="1"/>
          </p:cNvPicPr>
          <p:nvPr/>
        </p:nvPicPr>
        <p:blipFill>
          <a:blip r:embed="rId1"/>
          <a:stretch>
            <a:fillRect/>
          </a:stretch>
        </p:blipFill>
        <p:spPr>
          <a:xfrm>
            <a:off x="1163955" y="1310005"/>
            <a:ext cx="8129905" cy="5417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Results and Conclusion</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sp>
        <p:nvSpPr>
          <p:cNvPr id="3" name="Text Box 2"/>
          <p:cNvSpPr txBox="1"/>
          <p:nvPr/>
        </p:nvSpPr>
        <p:spPr>
          <a:xfrm>
            <a:off x="732155" y="1843948"/>
            <a:ext cx="8494395" cy="3169285"/>
          </a:xfrm>
          <a:prstGeom prst="rect">
            <a:avLst/>
          </a:prstGeom>
          <a:noFill/>
        </p:spPr>
        <p:txBody>
          <a:bodyPr wrap="square" rtlCol="0">
            <a:spAutoFit/>
          </a:bodyPr>
          <a:p>
            <a:pPr marL="342900" indent="-342900">
              <a:buFont typeface="Wingdings" panose="05000000000000000000" charset="0"/>
              <a:buChar char="Ø"/>
            </a:pPr>
            <a:r>
              <a:rPr lang="en-GB" altLang="en-US" sz="2000"/>
              <a:t>We were successfully able to design a web app having full stack capabilites</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This app can be used to search food category wise and and add it to the cart.</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When the cart is not empty we can review our meal and proceed to checkout.</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After checking out we can enjoy our meal at our place.</a:t>
            </a:r>
            <a:endParaRPr lang="en-GB"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References</a:t>
            </a:r>
            <a:endParaRPr lang="en-GB" altLang="en-IN" dirty="0">
              <a:solidFill>
                <a:schemeClr val="accent1"/>
              </a:solidFill>
              <a:effectLst>
                <a:outerShdw blurRad="38100" dist="25400" dir="5400000" algn="ctr" rotWithShape="0">
                  <a:srgbClr val="6E747A">
                    <a:alpha val="43000"/>
                  </a:srgbClr>
                </a:outerShdw>
              </a:effectLst>
              <a:sym typeface="+mn-ea"/>
            </a:endParaRPr>
          </a:p>
        </p:txBody>
      </p:sp>
      <p:sp>
        <p:nvSpPr>
          <p:cNvPr id="3" name="Text Box 2"/>
          <p:cNvSpPr txBox="1"/>
          <p:nvPr/>
        </p:nvSpPr>
        <p:spPr>
          <a:xfrm>
            <a:off x="743585" y="1479550"/>
            <a:ext cx="7893685" cy="3692525"/>
          </a:xfrm>
          <a:prstGeom prst="rect">
            <a:avLst/>
          </a:prstGeom>
          <a:noFill/>
        </p:spPr>
        <p:txBody>
          <a:bodyPr wrap="square" rtlCol="0">
            <a:spAutoFit/>
          </a:bodyPr>
          <a:p>
            <a:pPr marL="342900" indent="-342900">
              <a:buFont typeface="+mj-lt"/>
              <a:buAutoNum type="arabicPeriod"/>
            </a:pPr>
            <a:r>
              <a:rPr lang="en-GB" altLang="en-US"/>
              <a:t>MDN Web Docs</a:t>
            </a:r>
            <a:endParaRPr lang="en-GB" altLang="en-US"/>
          </a:p>
          <a:p>
            <a:pPr lvl="1" indent="0">
              <a:buFont typeface="+mj-lt"/>
              <a:buNone/>
            </a:pPr>
            <a:r>
              <a:rPr lang="en-GB" altLang="en-US"/>
              <a:t>https://developer.mozilla.org/en-US/</a:t>
            </a:r>
            <a:endParaRPr lang="en-GB" altLang="en-US"/>
          </a:p>
          <a:p>
            <a:pPr lvl="1" indent="0">
              <a:buFont typeface="+mj-lt"/>
              <a:buNone/>
            </a:pPr>
            <a:endParaRPr lang="en-GB" altLang="en-US"/>
          </a:p>
          <a:p>
            <a:pPr marL="342900" indent="-342900">
              <a:buFont typeface="+mj-lt"/>
              <a:buAutoNum type="arabicPeriod"/>
            </a:pPr>
            <a:r>
              <a:rPr lang="en-GB" altLang="en-US"/>
              <a:t>W3Schools Online Web Tutorials</a:t>
            </a:r>
            <a:endParaRPr lang="en-GB" altLang="en-US"/>
          </a:p>
          <a:p>
            <a:pPr lvl="1" indent="0">
              <a:buFont typeface="+mj-lt"/>
              <a:buNone/>
            </a:pPr>
            <a:r>
              <a:rPr lang="en-GB" altLang="en-US"/>
              <a:t>https://www.w3schools.com/</a:t>
            </a:r>
            <a:endParaRPr lang="en-GB" altLang="en-US"/>
          </a:p>
          <a:p>
            <a:pPr lvl="1" indent="0">
              <a:buFont typeface="+mj-lt"/>
              <a:buNone/>
            </a:pPr>
            <a:endParaRPr lang="en-GB" altLang="en-US"/>
          </a:p>
          <a:p>
            <a:pPr marL="342900" indent="-342900">
              <a:buFont typeface="+mj-lt"/>
              <a:buAutoNum type="arabicPeriod"/>
            </a:pPr>
            <a:r>
              <a:rPr lang="en-GB" altLang="en-US"/>
              <a:t>The Complete 2022 Web Development</a:t>
            </a:r>
            <a:endParaRPr lang="en-GB" altLang="en-US"/>
          </a:p>
          <a:p>
            <a:pPr lvl="1" indent="0">
              <a:buFont typeface="+mj-lt"/>
              <a:buNone/>
            </a:pPr>
            <a:r>
              <a:rPr lang="en-GB" altLang="en-US"/>
              <a:t>https://www.udemy.com/course/the-complete-web-development-bootcamp/</a:t>
            </a:r>
            <a:endParaRPr lang="en-GB" altLang="en-US"/>
          </a:p>
          <a:p>
            <a:pPr lvl="1" indent="0">
              <a:buFont typeface="+mj-lt"/>
              <a:buNone/>
            </a:pPr>
            <a:endParaRPr lang="en-GB" altLang="en-US"/>
          </a:p>
          <a:p>
            <a:pPr marL="342900" indent="-342900">
              <a:buFont typeface="+mj-lt"/>
              <a:buAutoNum type="arabicPeriod"/>
            </a:pPr>
            <a:r>
              <a:rPr lang="en-GB" altLang="en-US"/>
              <a:t>Burdman, Jessica, “Collaborative Web Development” Addison Wesley</a:t>
            </a:r>
            <a:endParaRPr lang="en-GB" altLang="en-US"/>
          </a:p>
          <a:p>
            <a:pPr marL="342900" indent="-342900">
              <a:buFont typeface="+mj-lt"/>
              <a:buAutoNum type="arabicPeriod"/>
            </a:pPr>
            <a:endParaRPr lang="en-GB" altLang="en-US"/>
          </a:p>
          <a:p>
            <a:pPr marL="342900" indent="-342900">
              <a:buFont typeface="+mj-lt"/>
              <a:buAutoNum type="arabicPeriod"/>
            </a:pPr>
            <a:r>
              <a:rPr lang="en-GB" altLang="en-US"/>
              <a:t>Xavier, C, “ Web Technology and Design” , New Age International</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141837_3015959_375573_image"/>
          <p:cNvPicPr>
            <a:picLocks noChangeAspect="1"/>
          </p:cNvPicPr>
          <p:nvPr/>
        </p:nvPicPr>
        <p:blipFill>
          <a:blip r:embed="rId1"/>
          <a:stretch>
            <a:fillRect/>
          </a:stretch>
        </p:blipFill>
        <p:spPr>
          <a:xfrm>
            <a:off x="858520" y="1198245"/>
            <a:ext cx="5029200" cy="4191000"/>
          </a:xfrm>
          <a:prstGeom prst="rect">
            <a:avLst/>
          </a:prstGeom>
        </p:spPr>
      </p:pic>
      <p:sp>
        <p:nvSpPr>
          <p:cNvPr id="5" name="Text Box 4"/>
          <p:cNvSpPr txBox="1"/>
          <p:nvPr/>
        </p:nvSpPr>
        <p:spPr>
          <a:xfrm>
            <a:off x="6172200" y="2438400"/>
            <a:ext cx="4051300" cy="1322070"/>
          </a:xfrm>
          <a:prstGeom prst="rect">
            <a:avLst/>
          </a:prstGeom>
          <a:noFill/>
        </p:spPr>
        <p:txBody>
          <a:bodyPr wrap="square" rtlCol="0">
            <a:spAutoFit/>
          </a:bodyPr>
          <a:p>
            <a:pPr algn="ctr"/>
            <a:r>
              <a:rPr lang="en-GB" altLang="en-US" sz="4000">
                <a:cs typeface="+mn-lt"/>
              </a:rPr>
              <a:t>Daily Meal Solutions</a:t>
            </a:r>
            <a:endParaRPr lang="en-IN" altLang="en-US" sz="2000" b="1" dirty="0">
              <a:solidFill>
                <a:srgbClr val="000000"/>
              </a:solidFill>
              <a:cs typeface="+mn-l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00505" y="622300"/>
            <a:ext cx="6468110" cy="5815965"/>
          </a:xfrm>
          <a:prstGeom prst="rect">
            <a:avLst/>
          </a:prstGeom>
          <a:noFill/>
        </p:spPr>
        <p:txBody>
          <a:bodyPr wrap="square" rtlCol="0">
            <a:spAutoFit/>
          </a:bodyPr>
          <a:p>
            <a:r>
              <a:rPr lang="en-GB" altLang="en-US" sz="3200">
                <a:solidFill>
                  <a:schemeClr val="accent1"/>
                </a:solidFill>
                <a:effectLst>
                  <a:outerShdw blurRad="38100" dist="25400" dir="5400000" algn="ctr" rotWithShape="0">
                    <a:srgbClr val="6E747A">
                      <a:alpha val="43000"/>
                    </a:srgbClr>
                  </a:outerShdw>
                </a:effectLst>
                <a:cs typeface="+mn-lt"/>
              </a:rPr>
              <a:t>Table of Contents</a:t>
            </a:r>
            <a:endParaRPr lang="en-GB" altLang="en-US" sz="3200">
              <a:solidFill>
                <a:schemeClr val="accent1"/>
              </a:solidFill>
              <a:effectLst>
                <a:outerShdw blurRad="38100" dist="25400" dir="5400000" algn="ctr" rotWithShape="0">
                  <a:srgbClr val="6E747A">
                    <a:alpha val="43000"/>
                  </a:srgbClr>
                </a:outerShdw>
              </a:effectLst>
              <a:cs typeface="+mn-lt"/>
            </a:endParaRPr>
          </a:p>
          <a:p>
            <a:endParaRPr lang="en-GB" altLang="en-US" sz="2800">
              <a:ln w="9525">
                <a:solidFill>
                  <a:schemeClr val="bg1"/>
                </a:solidFill>
                <a:prstDash val="solid"/>
              </a:ln>
              <a:solidFill>
                <a:schemeClr val="tx1"/>
              </a:solidFill>
              <a:effectLst>
                <a:outerShdw blurRad="12700" dist="38100" dir="2700000" algn="tl" rotWithShape="0">
                  <a:schemeClr val="bg1">
                    <a:lumMod val="50000"/>
                  </a:schemeClr>
                </a:outerShdw>
              </a:effectLst>
              <a:cs typeface="+mn-lt"/>
            </a:endParaRPr>
          </a:p>
          <a:p>
            <a:pPr marL="342900" indent="-342900">
              <a:buFont typeface="Wingdings" panose="05000000000000000000" charset="0"/>
              <a:buChar char="Ø"/>
            </a:pPr>
            <a:r>
              <a:rPr lang="en-GB" altLang="en-US" sz="2400" dirty="0">
                <a:cs typeface="+mn-lt"/>
                <a:sym typeface="+mn-ea"/>
              </a:rPr>
              <a:t>Objective</a:t>
            </a:r>
            <a:endParaRPr lang="en-GB" altLang="en-US" sz="2400" dirty="0">
              <a:cs typeface="+mn-lt"/>
              <a:sym typeface="+mn-ea"/>
            </a:endParaRPr>
          </a:p>
          <a:p>
            <a:pPr marL="285750" indent="-285750" algn="just">
              <a:buFont typeface="Wingdings" panose="05000000000000000000" pitchFamily="2" charset="2"/>
              <a:buChar char="Ø"/>
            </a:pPr>
            <a:r>
              <a:rPr lang="en-GB" altLang="en-US" sz="2400" dirty="0">
                <a:sym typeface="+mn-ea"/>
              </a:rPr>
              <a:t> </a:t>
            </a:r>
            <a:r>
              <a:rPr lang="en-US" sz="2400" dirty="0">
                <a:sym typeface="+mn-ea"/>
              </a:rPr>
              <a:t>Importance and Need</a:t>
            </a:r>
            <a:endParaRPr lang="en-US" sz="2400" dirty="0"/>
          </a:p>
          <a:p>
            <a:pPr marL="285750" indent="-285750" algn="just">
              <a:buFont typeface="Wingdings" panose="05000000000000000000" pitchFamily="2" charset="2"/>
              <a:buChar char="Ø"/>
            </a:pPr>
            <a:r>
              <a:rPr lang="en-GB" altLang="en-US" sz="2400" dirty="0">
                <a:sym typeface="+mn-ea"/>
              </a:rPr>
              <a:t> </a:t>
            </a:r>
            <a:r>
              <a:rPr lang="en-US" sz="2400" dirty="0">
                <a:sym typeface="+mn-ea"/>
              </a:rPr>
              <a:t>Methodology</a:t>
            </a:r>
            <a:endParaRPr lang="en-US"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Technology Domain</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ARCHITECTURE</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Hardware/Software Specifications</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Feasibility Study</a:t>
            </a:r>
            <a:endParaRPr lang="en-IN" sz="2400" dirty="0"/>
          </a:p>
          <a:p>
            <a:pPr marL="285750" indent="-285750" algn="just">
              <a:buFont typeface="Wingdings" panose="05000000000000000000" pitchFamily="2" charset="2"/>
              <a:buChar char="Ø"/>
            </a:pPr>
            <a:r>
              <a:rPr lang="en-GB" altLang="en-IN" sz="2400" dirty="0">
                <a:sym typeface="+mn-ea"/>
              </a:rPr>
              <a:t> Academic Objectives</a:t>
            </a:r>
            <a:endParaRPr lang="en-IN" sz="2400" dirty="0">
              <a:sym typeface="+mn-ea"/>
            </a:endParaRPr>
          </a:p>
          <a:p>
            <a:pPr marL="285750" indent="-285750" algn="just">
              <a:buFont typeface="Wingdings" panose="05000000000000000000" pitchFamily="2" charset="2"/>
              <a:buChar char="Ø"/>
            </a:pPr>
            <a:r>
              <a:rPr lang="en-GB" altLang="en-IN" sz="2400" dirty="0">
                <a:sym typeface="+mn-ea"/>
              </a:rPr>
              <a:t> Project Flow Diagram</a:t>
            </a:r>
            <a:endParaRPr lang="en-GB" altLang="en-IN" sz="2400" dirty="0">
              <a:sym typeface="+mn-ea"/>
            </a:endParaRPr>
          </a:p>
          <a:p>
            <a:pPr marL="285750" indent="-285750" algn="just">
              <a:buFont typeface="Wingdings" panose="05000000000000000000" pitchFamily="2" charset="2"/>
              <a:buChar char="Ø"/>
            </a:pPr>
            <a:r>
              <a:rPr lang="en-GB" altLang="en-IN" sz="2400" dirty="0">
                <a:sym typeface="+mn-ea"/>
              </a:rPr>
              <a:t> Flow Chart</a:t>
            </a:r>
            <a:endParaRPr lang="en-GB" altLang="en-IN" sz="2400" dirty="0">
              <a:sym typeface="+mn-ea"/>
            </a:endParaRPr>
          </a:p>
          <a:p>
            <a:pPr marL="285750" indent="-285750" algn="just">
              <a:buFont typeface="Wingdings" panose="05000000000000000000" pitchFamily="2" charset="2"/>
              <a:buChar char="Ø"/>
            </a:pPr>
            <a:r>
              <a:rPr lang="en-GB" altLang="en-IN" sz="2400" dirty="0">
                <a:sym typeface="+mn-ea"/>
              </a:rPr>
              <a:t> Snapshots</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Results and Conclusion</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References</a:t>
            </a:r>
            <a:endParaRPr lang="en-GB" altLang="en-US" sz="2400">
              <a:ln w="9525">
                <a:solidFill>
                  <a:schemeClr val="bg1"/>
                </a:solidFill>
                <a:prstDash val="solid"/>
              </a:ln>
              <a:solidFill>
                <a:schemeClr val="tx1"/>
              </a:solidFill>
              <a:effectLst>
                <a:outerShdw blurRad="12700" dist="38100" dir="2700000" algn="tl" rotWithShape="0">
                  <a:schemeClr val="bg1">
                    <a:lumMod val="50000"/>
                  </a:schemeClr>
                </a:outerShdw>
              </a:effectLs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Objective</a:t>
            </a:r>
            <a:endParaRPr lang="en-GB" altLang="en-US">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1144270" y="1713865"/>
            <a:ext cx="7558405" cy="3784600"/>
          </a:xfrm>
          <a:prstGeom prst="rect">
            <a:avLst/>
          </a:prstGeom>
          <a:noFill/>
        </p:spPr>
        <p:txBody>
          <a:bodyPr wrap="square" rtlCol="0">
            <a:spAutoFit/>
          </a:bodyPr>
          <a:p>
            <a:pPr marL="342900" indent="-342900">
              <a:buFont typeface="Wingdings" panose="05000000000000000000" charset="0"/>
              <a:buChar char="Ø"/>
            </a:pPr>
            <a:r>
              <a:rPr lang="en-GB" altLang="en-US" sz="2000"/>
              <a:t>Hunger is a felling of discomfort caused by lack of food and desire to eat. </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It is detrimental to child’s ability to learn grow and stay healthy.</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People go hungry because of inflation,high food prices,climate change diminishing natural resoruce and many other factors . </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The objective of the project is to provide daily meal to the people who are hungry, people who are not able to cook their own meal on a daily basis and are looking for a daily meal solution.</a:t>
            </a:r>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Importance and Need</a:t>
            </a:r>
            <a:endParaRPr lang="en-GB" altLang="en-US">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699135" y="1490980"/>
            <a:ext cx="8382635" cy="5015865"/>
          </a:xfrm>
          <a:prstGeom prst="rect">
            <a:avLst/>
          </a:prstGeom>
          <a:noFill/>
        </p:spPr>
        <p:txBody>
          <a:bodyPr wrap="square" rtlCol="0">
            <a:spAutoFit/>
          </a:bodyPr>
          <a:p>
            <a:pPr marL="342900" indent="-342900">
              <a:buFont typeface="Wingdings" panose="05000000000000000000" charset="0"/>
              <a:buChar char="Ø"/>
            </a:pPr>
            <a:r>
              <a:rPr lang="en-GB" altLang="en-US" sz="2000"/>
              <a:t>As nowadays, we see in india the number of people living outside their home is increasing day by day. They are not able to make their food on the daily basis. This seems to be a big problem sometimes when it comes to time management, as cooking food requires much time and effort.</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Students living far from their home try to subscribe the tiffin services, but sometimes it becomes very difficult for them to find a tiffin service that provides quality, hygienic and healthy food.</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So the above problem for students and the working sector of our country encourages us to bring such a solution that resolves the above problem.</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The primary reason to choose this topic is that it will somewhere save the time of people and will ensure a quality and healthy meal.</a:t>
            </a:r>
            <a:endParaRPr lang="en-GB"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Methodology</a:t>
            </a:r>
            <a:endParaRPr lang="en-GB" altLang="en-US">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788035" y="1669415"/>
            <a:ext cx="8483600" cy="2861310"/>
          </a:xfrm>
          <a:prstGeom prst="rect">
            <a:avLst/>
          </a:prstGeom>
          <a:noFill/>
        </p:spPr>
        <p:txBody>
          <a:bodyPr wrap="square" rtlCol="0">
            <a:spAutoFit/>
          </a:bodyPr>
          <a:p>
            <a:pPr marL="342900" indent="-342900">
              <a:buFont typeface="Wingdings" panose="05000000000000000000" charset="0"/>
              <a:buChar char="Ø"/>
            </a:pPr>
            <a:r>
              <a:rPr lang="en-GB" altLang="en-US" sz="2000"/>
              <a:t>The user and the food provider both will be having different interfaces, the user will order from its end and the food provider will come to know about the orders.</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When it comes to daily subscriptions the there is no need to order daily the order will be delivered based on the plan subscribed.</a:t>
            </a:r>
            <a:endParaRPr lang="en-GB" altLang="en-US" sz="2000"/>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For any kind of changes to the meal or any kind of other requests, there will be another section to the user interface.</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Technology Domain</a:t>
            </a:r>
            <a:endParaRPr lang="en-GB" altLang="en-US">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776605" y="1647190"/>
            <a:ext cx="7247255" cy="4523105"/>
          </a:xfrm>
          <a:prstGeom prst="rect">
            <a:avLst/>
          </a:prstGeom>
          <a:noFill/>
        </p:spPr>
        <p:txBody>
          <a:bodyPr wrap="square" rtlCol="0">
            <a:spAutoFit/>
          </a:bodyPr>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Technology</a:t>
            </a:r>
            <a:endParaRPr lang="en-GB" altLang="en-IN" sz="2000" dirty="0">
              <a:effectLst>
                <a:outerShdw blurRad="38100" dist="19050" dir="2700000" algn="tl" rotWithShape="0">
                  <a:schemeClr val="dk1">
                    <a:alpha val="40000"/>
                  </a:schemeClr>
                </a:outerShdw>
              </a:effectLst>
              <a:sym typeface="+mn-ea"/>
            </a:endParaRPr>
          </a:p>
          <a:p>
            <a:pPr marL="800100" lvl="1" indent="-342900">
              <a:lnSpc>
                <a:spcPct val="120000"/>
              </a:lnSpc>
              <a:buFont typeface="Arial" panose="020B0604020202020204" pitchFamily="34" charset="0"/>
              <a:buChar char="•"/>
            </a:pPr>
            <a:r>
              <a:rPr lang="en-GB" altLang="en-IN" sz="2000" dirty="0">
                <a:sym typeface="+mn-ea"/>
              </a:rPr>
              <a:t>Web Application / Web Services</a:t>
            </a:r>
            <a:endParaRPr lang="en-GB" altLang="en-IN" sz="2000" dirty="0">
              <a:effectLst>
                <a:outerShdw blurRad="38100" dist="19050" dir="2700000" algn="tl" rotWithShape="0">
                  <a:schemeClr val="dk1">
                    <a:alpha val="40000"/>
                  </a:schemeClr>
                </a:outerShdw>
              </a:effectLst>
              <a:sym typeface="+mn-ea"/>
            </a:endParaRPr>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Stack</a:t>
            </a:r>
            <a:endParaRPr lang="en-GB" altLang="en-IN" sz="2000" dirty="0">
              <a:effectLst>
                <a:outerShdw blurRad="38100" dist="19050" dir="2700000" algn="tl" rotWithShape="0">
                  <a:schemeClr val="dk1">
                    <a:alpha val="40000"/>
                  </a:schemeClr>
                </a:outerShdw>
              </a:effectLst>
              <a:sym typeface="+mn-ea"/>
            </a:endParaRPr>
          </a:p>
          <a:p>
            <a:pPr marL="800100" lvl="1" indent="-342900">
              <a:lnSpc>
                <a:spcPct val="120000"/>
              </a:lnSpc>
              <a:buFont typeface="Arial" panose="020B0604020202020204" pitchFamily="34" charset="0"/>
              <a:buChar char="•"/>
            </a:pPr>
            <a:r>
              <a:rPr lang="en-GB" altLang="en-IN" sz="2000" dirty="0">
                <a:sym typeface="+mn-ea"/>
              </a:rPr>
              <a:t>MERN (MongoDB, Express, React, Node)</a:t>
            </a:r>
            <a:endParaRPr lang="en-GB" altLang="en-IN" sz="2000" dirty="0">
              <a:effectLst>
                <a:outerShdw blurRad="38100" dist="19050" dir="2700000" algn="tl" rotWithShape="0">
                  <a:schemeClr val="dk1">
                    <a:alpha val="40000"/>
                  </a:schemeClr>
                </a:outerShdw>
              </a:effectLst>
              <a:sym typeface="+mn-ea"/>
            </a:endParaRPr>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Frontend</a:t>
            </a:r>
            <a:endParaRPr lang="en-GB" altLang="en-IN" sz="2000" dirty="0">
              <a:effectLst>
                <a:outerShdw blurRad="38100" dist="19050" dir="2700000" algn="tl" rotWithShape="0">
                  <a:schemeClr val="dk1">
                    <a:alpha val="40000"/>
                  </a:schemeClr>
                </a:outerShdw>
              </a:effectLst>
              <a:sym typeface="+mn-ea"/>
            </a:endParaRPr>
          </a:p>
          <a:p>
            <a:pPr marL="800100" lvl="1" indent="-342900">
              <a:lnSpc>
                <a:spcPct val="120000"/>
              </a:lnSpc>
              <a:buFont typeface="Arial" panose="020B0604020202020204" pitchFamily="34" charset="0"/>
              <a:buChar char="•"/>
            </a:pPr>
            <a:r>
              <a:rPr lang="en-GB" altLang="en-IN" sz="2000" dirty="0">
                <a:sym typeface="+mn-ea"/>
              </a:rPr>
              <a:t>React.js</a:t>
            </a:r>
            <a:endParaRPr lang="en-GB" altLang="en-IN" sz="2000" dirty="0">
              <a:sym typeface="+mn-ea"/>
            </a:endParaRPr>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Backend</a:t>
            </a:r>
            <a:endParaRPr lang="en-GB" altLang="en-IN" sz="2000" dirty="0">
              <a:solidFill>
                <a:schemeClr val="tx1"/>
              </a:solidFill>
              <a:effectLst>
                <a:outerShdw blurRad="38100" dist="19050" dir="2700000" algn="tl" rotWithShape="0">
                  <a:schemeClr val="dk1">
                    <a:alpha val="40000"/>
                  </a:schemeClr>
                </a:outerShdw>
              </a:effectLst>
            </a:endParaRPr>
          </a:p>
          <a:p>
            <a:pPr marL="800100" lvl="1" indent="-342900">
              <a:lnSpc>
                <a:spcPct val="120000"/>
              </a:lnSpc>
              <a:buFont typeface="Arial" panose="020B0604020202020204" pitchFamily="34" charset="0"/>
              <a:buChar char="•"/>
            </a:pPr>
            <a:r>
              <a:rPr lang="en-GB" altLang="en-IN" sz="2000" dirty="0">
                <a:sym typeface="+mn-ea"/>
              </a:rPr>
              <a:t>Node.js</a:t>
            </a:r>
            <a:endParaRPr lang="en-GB" altLang="en-IN" sz="2000" dirty="0"/>
          </a:p>
          <a:p>
            <a:pPr marL="800100" lvl="1" indent="-342900">
              <a:lnSpc>
                <a:spcPct val="120000"/>
              </a:lnSpc>
              <a:buFont typeface="Arial" panose="020B0604020202020204" pitchFamily="34" charset="0"/>
              <a:buChar char="•"/>
            </a:pPr>
            <a:r>
              <a:rPr lang="en-GB" altLang="en-IN" sz="2000" dirty="0">
                <a:sym typeface="+mn-ea"/>
              </a:rPr>
              <a:t>Express.js (Framework)</a:t>
            </a:r>
            <a:endParaRPr lang="en-GB" altLang="en-IN" sz="2000" dirty="0"/>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Database</a:t>
            </a:r>
            <a:endParaRPr lang="en-IN" sz="2000" dirty="0">
              <a:solidFill>
                <a:schemeClr val="tx1"/>
              </a:solidFill>
              <a:effectLst>
                <a:outerShdw blurRad="38100" dist="19050" dir="2700000" algn="tl" rotWithShape="0">
                  <a:schemeClr val="dk1">
                    <a:alpha val="40000"/>
                  </a:schemeClr>
                </a:outerShdw>
              </a:effectLst>
            </a:endParaRPr>
          </a:p>
          <a:p>
            <a:pPr marL="800100" lvl="1" indent="-342900">
              <a:lnSpc>
                <a:spcPct val="120000"/>
              </a:lnSpc>
              <a:buFont typeface="Arial" panose="020B0604020202020204" pitchFamily="34" charset="0"/>
              <a:buChar char="•"/>
            </a:pPr>
            <a:r>
              <a:rPr lang="en-GB" altLang="en-IN" sz="2000" dirty="0">
                <a:sym typeface="+mn-ea"/>
              </a:rPr>
              <a:t>MongoDB</a:t>
            </a:r>
            <a:endParaRPr lang="en-GB" altLang="en-IN" sz="2000" dirty="0"/>
          </a:p>
          <a:p>
            <a:pPr marL="800100" lvl="1" indent="-342900">
              <a:lnSpc>
                <a:spcPct val="120000"/>
              </a:lnSpc>
              <a:buFont typeface="Arial" panose="020B0604020202020204" pitchFamily="34" charset="0"/>
              <a:buChar char="•"/>
            </a:pPr>
            <a:r>
              <a:rPr lang="en-GB" altLang="en-IN" sz="2000" dirty="0">
                <a:sym typeface="+mn-ea"/>
              </a:rPr>
              <a:t>Mongoose (ODM)</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Architecture</a:t>
            </a:r>
            <a:endParaRPr lang="en-GB" altLang="en-US">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3635" y="1795780"/>
            <a:ext cx="4878705" cy="4159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Hardware / Software Specification</a:t>
            </a:r>
            <a:endParaRPr lang="en-GB" altLang="en-US">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977265" y="1691640"/>
            <a:ext cx="8961755" cy="3969385"/>
          </a:xfrm>
          <a:prstGeom prst="rect">
            <a:avLst/>
          </a:prstGeom>
          <a:noFill/>
        </p:spPr>
        <p:txBody>
          <a:bodyPr wrap="square" rtlCol="0">
            <a:spAutoFit/>
          </a:bodyPr>
          <a:p>
            <a:pPr indent="0">
              <a:buFont typeface="Arial" panose="020B0604020202020204" pitchFamily="34" charset="0"/>
              <a:buNone/>
            </a:pPr>
            <a:r>
              <a:rPr lang="en-IN" sz="2400" dirty="0">
                <a:solidFill>
                  <a:schemeClr val="tx1"/>
                </a:solidFill>
                <a:effectLst>
                  <a:outerShdw blurRad="38100" dist="19050" dir="2700000" algn="tl" rotWithShape="0">
                    <a:schemeClr val="dk1">
                      <a:alpha val="40000"/>
                    </a:schemeClr>
                  </a:outerShdw>
                </a:effectLst>
                <a:sym typeface="+mn-ea"/>
              </a:rPr>
              <a:t>Hardware used</a:t>
            </a:r>
            <a:endParaRPr lang="en-IN" sz="2400" dirty="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GB" altLang="en-IN" sz="2000" dirty="0">
              <a:sym typeface="+mn-ea"/>
            </a:endParaRPr>
          </a:p>
          <a:p>
            <a:pPr marL="800100" lvl="1" indent="-342900">
              <a:buFont typeface="Arial" panose="020B0604020202020204" pitchFamily="34" charset="0"/>
              <a:buChar char="•"/>
            </a:pPr>
            <a:r>
              <a:rPr lang="en-GB" altLang="en-IN" sz="2000" dirty="0">
                <a:sym typeface="+mn-ea"/>
              </a:rPr>
              <a:t>Processor: i3 or better</a:t>
            </a:r>
            <a:endParaRPr lang="en-GB" altLang="en-IN" sz="2000" dirty="0"/>
          </a:p>
          <a:p>
            <a:pPr marL="800100" lvl="1" indent="-342900">
              <a:buFont typeface="Arial" panose="020B0604020202020204" pitchFamily="34" charset="0"/>
              <a:buChar char="•"/>
            </a:pPr>
            <a:r>
              <a:rPr lang="en-GB" altLang="en-IN" sz="2000" dirty="0">
                <a:sym typeface="+mn-ea"/>
              </a:rPr>
              <a:t>RAM: 2GB or more</a:t>
            </a:r>
            <a:endParaRPr lang="en-IN" sz="2000" dirty="0"/>
          </a:p>
          <a:p>
            <a:pPr marL="800100" lvl="1" indent="-342900">
              <a:buFont typeface="Arial" panose="020B0604020202020204" pitchFamily="34" charset="0"/>
              <a:buChar char="•"/>
            </a:pPr>
            <a:r>
              <a:rPr lang="en-GB" altLang="en-IN" sz="2000" dirty="0">
                <a:sym typeface="+mn-ea"/>
              </a:rPr>
              <a:t>Storage: 2GB or more</a:t>
            </a:r>
            <a:endParaRPr lang="en-GB" altLang="en-IN" sz="2000" dirty="0">
              <a:sym typeface="+mn-ea"/>
            </a:endParaRPr>
          </a:p>
          <a:p>
            <a:pPr marL="342900" indent="-342900">
              <a:buFont typeface="Arial" panose="020B0604020202020204" pitchFamily="34" charset="0"/>
              <a:buChar char="•"/>
            </a:pPr>
            <a:endParaRPr lang="en-GB" altLang="en-IN" sz="2000" dirty="0">
              <a:sym typeface="+mn-ea"/>
            </a:endParaRPr>
          </a:p>
          <a:p>
            <a:pPr indent="0">
              <a:buFont typeface="Arial" panose="020B0604020202020204" pitchFamily="34" charset="0"/>
              <a:buNone/>
            </a:pPr>
            <a:r>
              <a:rPr lang="en-IN" sz="2400" dirty="0">
                <a:solidFill>
                  <a:schemeClr val="tx1"/>
                </a:solidFill>
                <a:effectLst>
                  <a:outerShdw blurRad="38100" dist="19050" dir="2700000" algn="tl" rotWithShape="0">
                    <a:schemeClr val="dk1">
                      <a:alpha val="40000"/>
                    </a:schemeClr>
                  </a:outerShdw>
                </a:effectLst>
                <a:sym typeface="+mn-ea"/>
              </a:rPr>
              <a:t>Software used</a:t>
            </a:r>
            <a:endParaRPr lang="en-IN" sz="2400" dirty="0">
              <a:solidFill>
                <a:schemeClr val="tx1"/>
              </a:solidFill>
              <a:effectLst>
                <a:outerShdw blurRad="38100" dist="19050" dir="2700000" algn="tl" rotWithShape="0">
                  <a:schemeClr val="dk1">
                    <a:alpha val="40000"/>
                  </a:schemeClr>
                </a:outerShdw>
              </a:effectLst>
              <a:sym typeface="+mn-ea"/>
            </a:endParaRPr>
          </a:p>
          <a:p>
            <a:pPr indent="0">
              <a:buFont typeface="Arial" panose="020B0604020202020204" pitchFamily="34" charset="0"/>
              <a:buNone/>
            </a:pPr>
            <a:endParaRPr lang="en-IN" sz="2400" b="1" dirty="0">
              <a:sym typeface="+mn-ea"/>
            </a:endParaRPr>
          </a:p>
          <a:p>
            <a:pPr marL="800100" lvl="1" indent="-342900" algn="l">
              <a:buFont typeface="Arial" panose="020B0604020202020204" pitchFamily="34" charset="0"/>
              <a:buChar char="•"/>
            </a:pPr>
            <a:r>
              <a:rPr lang="en-GB" altLang="en-IN" sz="2000" dirty="0">
                <a:sym typeface="+mn-ea"/>
              </a:rPr>
              <a:t>Editor: Visual Studio Code</a:t>
            </a:r>
            <a:endParaRPr lang="en-GB" altLang="en-IN" sz="2000" dirty="0"/>
          </a:p>
          <a:p>
            <a:pPr marL="800100" lvl="1" indent="-342900">
              <a:buFont typeface="Arial" panose="020B0604020202020204" pitchFamily="34" charset="0"/>
              <a:buChar char="•"/>
            </a:pPr>
            <a:r>
              <a:rPr lang="en-GB" altLang="en-IN" sz="2000" dirty="0">
                <a:sym typeface="+mn-ea"/>
              </a:rPr>
              <a:t>Browser: Chrome or Firefox</a:t>
            </a:r>
            <a:endParaRPr lang="en-GB" altLang="en-IN" sz="2000" dirty="0"/>
          </a:p>
          <a:p>
            <a:pPr marL="800100" lvl="1" indent="-342900">
              <a:buFont typeface="Arial" panose="020B0604020202020204" pitchFamily="34" charset="0"/>
              <a:buChar char="•"/>
            </a:pPr>
            <a:r>
              <a:rPr lang="en-GB" altLang="en-IN" sz="2000" dirty="0">
                <a:sym typeface="+mn-ea"/>
              </a:rPr>
              <a:t>Version Control: Git</a:t>
            </a:r>
            <a:endParaRPr lang="en-GB" altLang="en-IN" sz="2000" dirty="0"/>
          </a:p>
          <a:p>
            <a:endParaRPr lang="en-GB" alt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4363</Words>
  <Application>WPS Presentation</Application>
  <PresentationFormat>Widescreen</PresentationFormat>
  <Paragraphs>204</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Wingdings</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Akash</cp:lastModifiedBy>
  <cp:revision>6</cp:revision>
  <dcterms:created xsi:type="dcterms:W3CDTF">2021-12-13T00:49:00Z</dcterms:created>
  <dcterms:modified xsi:type="dcterms:W3CDTF">2021-12-13T01:59:51Z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CA996D5644B046C892BE261DBDE4BF53</vt:lpwstr>
  </property>
  <property fmtid="{D5CDD505-2E9C-101B-9397-08002B2CF9AE}" pid="3" name="KSOProductBuildVer">
    <vt:lpwstr>2057-11.2.0.10382</vt:lpwstr>
  </property>
</Properties>
</file>