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389" r:id="rId3"/>
    <p:sldId id="391" r:id="rId4"/>
    <p:sldId id="392" r:id="rId5"/>
    <p:sldId id="340" r:id="rId6"/>
    <p:sldId id="341" r:id="rId7"/>
    <p:sldId id="385" r:id="rId8"/>
    <p:sldId id="401" r:id="rId9"/>
    <p:sldId id="382" r:id="rId10"/>
    <p:sldId id="383" r:id="rId11"/>
    <p:sldId id="387" r:id="rId12"/>
    <p:sldId id="381" r:id="rId13"/>
    <p:sldId id="380" r:id="rId14"/>
    <p:sldId id="379" r:id="rId15"/>
    <p:sldId id="388" r:id="rId16"/>
    <p:sldId id="378" r:id="rId17"/>
    <p:sldId id="377" r:id="rId18"/>
    <p:sldId id="376" r:id="rId19"/>
    <p:sldId id="375" r:id="rId20"/>
    <p:sldId id="394" r:id="rId21"/>
    <p:sldId id="399" r:id="rId22"/>
    <p:sldId id="395" r:id="rId23"/>
    <p:sldId id="396" r:id="rId24"/>
    <p:sldId id="397" r:id="rId25"/>
    <p:sldId id="398" r:id="rId26"/>
    <p:sldId id="400" r:id="rId27"/>
    <p:sldId id="393" r:id="rId28"/>
    <p:sldId id="374" r:id="rId29"/>
    <p:sldId id="373" r:id="rId30"/>
    <p:sldId id="372" r:id="rId31"/>
    <p:sldId id="371" r:id="rId32"/>
    <p:sldId id="370" r:id="rId33"/>
    <p:sldId id="369" r:id="rId34"/>
    <p:sldId id="368" r:id="rId35"/>
    <p:sldId id="367" r:id="rId36"/>
    <p:sldId id="366" r:id="rId37"/>
    <p:sldId id="364" r:id="rId38"/>
    <p:sldId id="365" r:id="rId39"/>
    <p:sldId id="363" r:id="rId40"/>
    <p:sldId id="362" r:id="rId41"/>
    <p:sldId id="360" r:id="rId42"/>
    <p:sldId id="361" r:id="rId43"/>
    <p:sldId id="359" r:id="rId44"/>
    <p:sldId id="349" r:id="rId45"/>
    <p:sldId id="356" r:id="rId46"/>
    <p:sldId id="357" r:id="rId47"/>
    <p:sldId id="358" r:id="rId48"/>
    <p:sldId id="353" r:id="rId49"/>
    <p:sldId id="354" r:id="rId50"/>
    <p:sldId id="355" r:id="rId51"/>
    <p:sldId id="350" r:id="rId52"/>
    <p:sldId id="351" r:id="rId53"/>
    <p:sldId id="352" r:id="rId54"/>
    <p:sldId id="347" r:id="rId55"/>
    <p:sldId id="346" r:id="rId56"/>
    <p:sldId id="39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62"/>
      </p:cViewPr>
      <p:guideLst/>
    </p:cSldViewPr>
  </p:slideViewPr>
  <p:notesTextViewPr>
    <p:cViewPr>
      <p:scale>
        <a:sx n="1" d="1"/>
        <a:sy n="1" d="1"/>
      </p:scale>
      <p:origin x="0" y="0"/>
    </p:cViewPr>
  </p:notesTextViewPr>
  <p:sorterViewPr>
    <p:cViewPr>
      <p:scale>
        <a:sx n="100" d="100"/>
        <a:sy n="100" d="100"/>
      </p:scale>
      <p:origin x="0" y="-1105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BA263-1050-4E6B-8432-BD36913DB00E}"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EE05A-FB4C-4833-9C4F-3105CAFE4CEE}" type="slidenum">
              <a:rPr lang="en-IN" smtClean="0"/>
              <a:t>‹#›</a:t>
            </a:fld>
            <a:endParaRPr lang="en-IN"/>
          </a:p>
        </p:txBody>
      </p:sp>
    </p:spTree>
    <p:extLst>
      <p:ext uri="{BB962C8B-B14F-4D97-AF65-F5344CB8AC3E}">
        <p14:creationId xmlns:p14="http://schemas.microsoft.com/office/powerpoint/2010/main" val="190227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A4D60-9718-4AAE-8326-BE1FC0B037E0}" type="datetime1">
              <a:rPr lang="en-IN" smtClean="0"/>
              <a:t>26-06-2024</a:t>
            </a:fld>
            <a:endParaRPr lang="en-IN"/>
          </a:p>
        </p:txBody>
      </p:sp>
      <p:sp>
        <p:nvSpPr>
          <p:cNvPr id="5" name="Footer Placeholder 4"/>
          <p:cNvSpPr>
            <a:spLocks noGrp="1"/>
          </p:cNvSpPr>
          <p:nvPr>
            <p:ph type="ftr" sz="quarter" idx="11"/>
          </p:nvPr>
        </p:nvSpPr>
        <p:spPr/>
        <p:txBody>
          <a:bodyPr/>
          <a:lstStyle/>
          <a:p>
            <a:r>
              <a:rPr lang="en-US"/>
              <a:t>ML 64  Module 8 Study Group LendingCLub Case Study</a:t>
            </a:r>
            <a:endParaRPr lang="en-IN"/>
          </a:p>
        </p:txBody>
      </p:sp>
      <p:sp>
        <p:nvSpPr>
          <p:cNvPr id="6" name="Slide Number Placeholder 5"/>
          <p:cNvSpPr>
            <a:spLocks noGrp="1"/>
          </p:cNvSpPr>
          <p:nvPr>
            <p:ph type="sldNum" sz="quarter" idx="12"/>
          </p:nvPr>
        </p:nvSpPr>
        <p:spPr/>
        <p:txBody>
          <a:bodyPr/>
          <a:lstStyle/>
          <a:p>
            <a:fld id="{4690E762-34B1-480F-A81A-A582430362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21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51C78-8C43-407A-8C7D-7B6B66D90EA1}" type="datetime1">
              <a:rPr lang="en-IN" smtClean="0"/>
              <a:t>26-06-2024</a:t>
            </a:fld>
            <a:endParaRPr lang="en-IN"/>
          </a:p>
        </p:txBody>
      </p:sp>
      <p:sp>
        <p:nvSpPr>
          <p:cNvPr id="5" name="Footer Placeholder 4"/>
          <p:cNvSpPr>
            <a:spLocks noGrp="1"/>
          </p:cNvSpPr>
          <p:nvPr>
            <p:ph type="ftr" sz="quarter" idx="11"/>
          </p:nvPr>
        </p:nvSpPr>
        <p:spPr/>
        <p:txBody>
          <a:bodyPr/>
          <a:lstStyle/>
          <a:p>
            <a:r>
              <a:rPr lang="en-US"/>
              <a:t>ML 64  Module 8 Study Group LendingCLub Case Study</a:t>
            </a:r>
            <a:endParaRPr lang="en-IN"/>
          </a:p>
        </p:txBody>
      </p:sp>
      <p:sp>
        <p:nvSpPr>
          <p:cNvPr id="6" name="Slide Number Placeholder 5"/>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35165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96ED3-72FE-4A41-99A3-E8E2F5BE9073}" type="datetime1">
              <a:rPr lang="en-IN" smtClean="0"/>
              <a:t>26-06-2024</a:t>
            </a:fld>
            <a:endParaRPr lang="en-IN"/>
          </a:p>
        </p:txBody>
      </p:sp>
      <p:sp>
        <p:nvSpPr>
          <p:cNvPr id="5" name="Footer Placeholder 4"/>
          <p:cNvSpPr>
            <a:spLocks noGrp="1"/>
          </p:cNvSpPr>
          <p:nvPr>
            <p:ph type="ftr" sz="quarter" idx="11"/>
          </p:nvPr>
        </p:nvSpPr>
        <p:spPr/>
        <p:txBody>
          <a:bodyPr/>
          <a:lstStyle/>
          <a:p>
            <a:r>
              <a:rPr lang="en-US"/>
              <a:t>ML 64  Module 8 Study Group LendingCLub Case Study</a:t>
            </a:r>
            <a:endParaRPr lang="en-IN"/>
          </a:p>
        </p:txBody>
      </p:sp>
      <p:sp>
        <p:nvSpPr>
          <p:cNvPr id="6" name="Slide Number Placeholder 5"/>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233460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marL="0">
              <a:defRPr sz="3000">
                <a:latin typeface="Cambria Math" panose="02040503050406030204" pitchFamily="18" charset="0"/>
                <a:ea typeface="Cambria Math"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51031-8355-4B0E-9AE1-414D66F01B88}" type="datetime1">
              <a:rPr lang="en-IN" smtClean="0"/>
              <a:t>26-06-2024</a:t>
            </a:fld>
            <a:endParaRPr lang="en-IN"/>
          </a:p>
        </p:txBody>
      </p:sp>
      <p:sp>
        <p:nvSpPr>
          <p:cNvPr id="5" name="Footer Placeholder 4"/>
          <p:cNvSpPr>
            <a:spLocks noGrp="1"/>
          </p:cNvSpPr>
          <p:nvPr>
            <p:ph type="ftr" sz="quarter" idx="11"/>
          </p:nvPr>
        </p:nvSpPr>
        <p:spPr/>
        <p:txBody>
          <a:bodyPr/>
          <a:lstStyle/>
          <a:p>
            <a:r>
              <a:rPr lang="en-US"/>
              <a:t>ML 64  Module 8 Study Group LendingCLub Case Study</a:t>
            </a:r>
            <a:endParaRPr lang="en-IN"/>
          </a:p>
        </p:txBody>
      </p:sp>
      <p:sp>
        <p:nvSpPr>
          <p:cNvPr id="6" name="Slide Number Placeholder 5"/>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99237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99D5-BE5E-462E-B8BC-4860C1E241DD}" type="datetime1">
              <a:rPr lang="en-IN" smtClean="0"/>
              <a:t>26-06-2024</a:t>
            </a:fld>
            <a:endParaRPr lang="en-IN"/>
          </a:p>
        </p:txBody>
      </p:sp>
      <p:sp>
        <p:nvSpPr>
          <p:cNvPr id="5" name="Footer Placeholder 4"/>
          <p:cNvSpPr>
            <a:spLocks noGrp="1"/>
          </p:cNvSpPr>
          <p:nvPr>
            <p:ph type="ftr" sz="quarter" idx="11"/>
          </p:nvPr>
        </p:nvSpPr>
        <p:spPr/>
        <p:txBody>
          <a:bodyPr/>
          <a:lstStyle/>
          <a:p>
            <a:r>
              <a:rPr lang="en-US"/>
              <a:t>ML 64  Module 8 Study Group LendingCLub Case Study</a:t>
            </a:r>
            <a:endParaRPr lang="en-IN"/>
          </a:p>
        </p:txBody>
      </p:sp>
      <p:sp>
        <p:nvSpPr>
          <p:cNvPr id="6" name="Slide Number Placeholder 5"/>
          <p:cNvSpPr>
            <a:spLocks noGrp="1"/>
          </p:cNvSpPr>
          <p:nvPr>
            <p:ph type="sldNum" sz="quarter" idx="12"/>
          </p:nvPr>
        </p:nvSpPr>
        <p:spPr/>
        <p:txBody>
          <a:bodyPr/>
          <a:lstStyle/>
          <a:p>
            <a:fld id="{4690E762-34B1-480F-A81A-A582430362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4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7AD78-A996-41DC-8DDA-D2C7C6BC49C0}" type="datetime1">
              <a:rPr lang="en-IN" smtClean="0"/>
              <a:t>26-06-2024</a:t>
            </a:fld>
            <a:endParaRPr lang="en-IN"/>
          </a:p>
        </p:txBody>
      </p:sp>
      <p:sp>
        <p:nvSpPr>
          <p:cNvPr id="6" name="Footer Placeholder 5"/>
          <p:cNvSpPr>
            <a:spLocks noGrp="1"/>
          </p:cNvSpPr>
          <p:nvPr>
            <p:ph type="ftr" sz="quarter" idx="11"/>
          </p:nvPr>
        </p:nvSpPr>
        <p:spPr/>
        <p:txBody>
          <a:bodyPr/>
          <a:lstStyle/>
          <a:p>
            <a:r>
              <a:rPr lang="en-US"/>
              <a:t>ML 64  Module 8 Study Group LendingCLub Case Study</a:t>
            </a:r>
            <a:endParaRPr lang="en-IN"/>
          </a:p>
        </p:txBody>
      </p:sp>
      <p:sp>
        <p:nvSpPr>
          <p:cNvPr id="7" name="Slide Number Placeholder 6"/>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179233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67B99-17FF-4777-B8F8-FAB5D5BFDD2B}" type="datetime1">
              <a:rPr lang="en-IN" smtClean="0"/>
              <a:t>26-06-2024</a:t>
            </a:fld>
            <a:endParaRPr lang="en-IN"/>
          </a:p>
        </p:txBody>
      </p:sp>
      <p:sp>
        <p:nvSpPr>
          <p:cNvPr id="8" name="Footer Placeholder 7"/>
          <p:cNvSpPr>
            <a:spLocks noGrp="1"/>
          </p:cNvSpPr>
          <p:nvPr>
            <p:ph type="ftr" sz="quarter" idx="11"/>
          </p:nvPr>
        </p:nvSpPr>
        <p:spPr/>
        <p:txBody>
          <a:bodyPr/>
          <a:lstStyle/>
          <a:p>
            <a:r>
              <a:rPr lang="en-US"/>
              <a:t>ML 64  Module 8 Study Group LendingCLub Case Study</a:t>
            </a:r>
            <a:endParaRPr lang="en-IN"/>
          </a:p>
        </p:txBody>
      </p:sp>
      <p:sp>
        <p:nvSpPr>
          <p:cNvPr id="9" name="Slide Number Placeholder 8"/>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245873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F0BB5-E572-46E5-8E97-B9CBCC12199E}" type="datetime1">
              <a:rPr lang="en-IN" smtClean="0"/>
              <a:t>26-06-2024</a:t>
            </a:fld>
            <a:endParaRPr lang="en-IN"/>
          </a:p>
        </p:txBody>
      </p:sp>
      <p:sp>
        <p:nvSpPr>
          <p:cNvPr id="4" name="Footer Placeholder 3"/>
          <p:cNvSpPr>
            <a:spLocks noGrp="1"/>
          </p:cNvSpPr>
          <p:nvPr>
            <p:ph type="ftr" sz="quarter" idx="11"/>
          </p:nvPr>
        </p:nvSpPr>
        <p:spPr/>
        <p:txBody>
          <a:bodyPr/>
          <a:lstStyle/>
          <a:p>
            <a:r>
              <a:rPr lang="en-US"/>
              <a:t>ML 64  Module 8 Study Group LendingCLub Case Study</a:t>
            </a:r>
            <a:endParaRPr lang="en-IN"/>
          </a:p>
        </p:txBody>
      </p:sp>
      <p:sp>
        <p:nvSpPr>
          <p:cNvPr id="5" name="Slide Number Placeholder 4"/>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377052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6DAFD2-B7B5-41AE-AFB7-D3C7F383CF81}" type="datetime1">
              <a:rPr lang="en-IN" smtClean="0"/>
              <a:t>26-06-2024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ML 64  Module 8 Study Group LendingCLub Case Study</a:t>
            </a:r>
            <a:endParaRPr lang="en-IN"/>
          </a:p>
        </p:txBody>
      </p:sp>
      <p:sp>
        <p:nvSpPr>
          <p:cNvPr id="9" name="Slide Number Placeholder 8"/>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377134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DFCAA8-764F-40A0-8C4B-6A2B88096D53}" type="datetime1">
              <a:rPr lang="en-IN" smtClean="0"/>
              <a:t>26-06-2024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ML 64  Module 8 Study Group LendingCLub Case Study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90E762-34B1-480F-A81A-A5824303623B}" type="slidenum">
              <a:rPr lang="en-IN" smtClean="0"/>
              <a:t>‹#›</a:t>
            </a:fld>
            <a:endParaRPr lang="en-IN"/>
          </a:p>
        </p:txBody>
      </p:sp>
    </p:spTree>
    <p:extLst>
      <p:ext uri="{BB962C8B-B14F-4D97-AF65-F5344CB8AC3E}">
        <p14:creationId xmlns:p14="http://schemas.microsoft.com/office/powerpoint/2010/main" val="32364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CA550-6507-4505-8F38-8F967BC9AC7B}" type="datetime1">
              <a:rPr lang="en-IN" smtClean="0"/>
              <a:t>26-06-2024</a:t>
            </a:fld>
            <a:endParaRPr lang="en-IN"/>
          </a:p>
        </p:txBody>
      </p:sp>
      <p:sp>
        <p:nvSpPr>
          <p:cNvPr id="6" name="Footer Placeholder 5"/>
          <p:cNvSpPr>
            <a:spLocks noGrp="1"/>
          </p:cNvSpPr>
          <p:nvPr>
            <p:ph type="ftr" sz="quarter" idx="11"/>
          </p:nvPr>
        </p:nvSpPr>
        <p:spPr/>
        <p:txBody>
          <a:bodyPr/>
          <a:lstStyle/>
          <a:p>
            <a:r>
              <a:rPr lang="en-US"/>
              <a:t>ML 64  Module 8 Study Group LendingCLub Case Study</a:t>
            </a:r>
            <a:endParaRPr lang="en-IN"/>
          </a:p>
        </p:txBody>
      </p:sp>
      <p:sp>
        <p:nvSpPr>
          <p:cNvPr id="7" name="Slide Number Placeholder 6"/>
          <p:cNvSpPr>
            <a:spLocks noGrp="1"/>
          </p:cNvSpPr>
          <p:nvPr>
            <p:ph type="sldNum" sz="quarter" idx="12"/>
          </p:nvPr>
        </p:nvSpPr>
        <p:spPr/>
        <p:txBody>
          <a:bodyPr/>
          <a:lstStyle/>
          <a:p>
            <a:fld id="{4690E762-34B1-480F-A81A-A5824303623B}" type="slidenum">
              <a:rPr lang="en-IN" smtClean="0"/>
              <a:t>‹#›</a:t>
            </a:fld>
            <a:endParaRPr lang="en-IN"/>
          </a:p>
        </p:txBody>
      </p:sp>
    </p:spTree>
    <p:extLst>
      <p:ext uri="{BB962C8B-B14F-4D97-AF65-F5344CB8AC3E}">
        <p14:creationId xmlns:p14="http://schemas.microsoft.com/office/powerpoint/2010/main" val="928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C62A40-EFCC-4B5E-A217-F76F11BBB285}" type="datetime1">
              <a:rPr lang="en-IN" smtClean="0"/>
              <a:t>26-06-2024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ML 64  Module 8 Study Group LendingCLub Case Study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90E762-34B1-480F-A81A-A5824303623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94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11CA-2BF4-4719-32CE-6F0FBCAF8EAF}"/>
              </a:ext>
            </a:extLst>
          </p:cNvPr>
          <p:cNvSpPr>
            <a:spLocks noGrp="1"/>
          </p:cNvSpPr>
          <p:nvPr>
            <p:ph type="ctrTitle"/>
          </p:nvPr>
        </p:nvSpPr>
        <p:spPr>
          <a:xfrm>
            <a:off x="1190625" y="368427"/>
            <a:ext cx="10058400" cy="2727198"/>
          </a:xfrm>
        </p:spPr>
        <p:txBody>
          <a:bodyPr>
            <a:noAutofit/>
          </a:bodyPr>
          <a:lstStyle/>
          <a:p>
            <a:r>
              <a:rPr lang="en-US" sz="5400" dirty="0">
                <a:latin typeface="Times New Roman" panose="02020603050405020304" pitchFamily="18" charset="0"/>
                <a:cs typeface="Times New Roman" panose="02020603050405020304" pitchFamily="18" charset="0"/>
              </a:rPr>
              <a:t>Use of Exploratory Data Analysis techniques to perform Credit Risk Analytics for </a:t>
            </a:r>
            <a:r>
              <a:rPr lang="en-US" sz="5400" dirty="0" err="1">
                <a:latin typeface="Times New Roman" panose="02020603050405020304" pitchFamily="18" charset="0"/>
                <a:cs typeface="Times New Roman" panose="02020603050405020304" pitchFamily="18" charset="0"/>
              </a:rPr>
              <a:t>LendingClub</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740D71-5142-D030-F406-3BA118324935}"/>
              </a:ext>
            </a:extLst>
          </p:cNvPr>
          <p:cNvSpPr>
            <a:spLocks noGrp="1"/>
          </p:cNvSpPr>
          <p:nvPr>
            <p:ph type="subTitle" idx="1"/>
          </p:nvPr>
        </p:nvSpPr>
        <p:spPr>
          <a:xfrm>
            <a:off x="1190625" y="3934587"/>
            <a:ext cx="10099040" cy="2626042"/>
          </a:xfrm>
        </p:spPr>
        <p:txBody>
          <a:bodyPr>
            <a:normAutofit/>
          </a:bodyPr>
          <a:lstStyle/>
          <a:p>
            <a:r>
              <a:rPr lang="en-US" dirty="0">
                <a:latin typeface="Arial" panose="020B0604020202020204" pitchFamily="34" charset="0"/>
                <a:cs typeface="Arial" panose="020B0604020202020204" pitchFamily="34" charset="0"/>
              </a:rPr>
              <a:t>By</a:t>
            </a:r>
          </a:p>
          <a:p>
            <a:r>
              <a:rPr lang="en-US" dirty="0">
                <a:latin typeface="Arial" panose="020B0604020202020204" pitchFamily="34" charset="0"/>
                <a:cs typeface="Arial" panose="020B0604020202020204" pitchFamily="34" charset="0"/>
              </a:rPr>
              <a:t>Agnel Raj</a:t>
            </a:r>
          </a:p>
          <a:p>
            <a:r>
              <a:rPr lang="en-US" dirty="0">
                <a:latin typeface="Arial" panose="020B0604020202020204" pitchFamily="34" charset="0"/>
                <a:cs typeface="Arial" panose="020B0604020202020204" pitchFamily="34" charset="0"/>
              </a:rPr>
              <a:t>Akashdeep </a:t>
            </a:r>
            <a:r>
              <a:rPr lang="en-US" dirty="0" err="1">
                <a:latin typeface="Arial" panose="020B0604020202020204" pitchFamily="34" charset="0"/>
                <a:cs typeface="Arial" panose="020B0604020202020204" pitchFamily="34" charset="0"/>
              </a:rPr>
              <a:t>Howladar</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69F0D1D-CF5B-0281-FD20-280DCF7EB690}"/>
              </a:ext>
            </a:extLst>
          </p:cNvPr>
          <p:cNvSpPr>
            <a:spLocks noGrp="1"/>
          </p:cNvSpPr>
          <p:nvPr>
            <p:ph type="sldNum" sz="quarter" idx="12"/>
          </p:nvPr>
        </p:nvSpPr>
        <p:spPr/>
        <p:txBody>
          <a:bodyPr/>
          <a:lstStyle/>
          <a:p>
            <a:fld id="{4690E762-34B1-480F-A81A-A5824303623B}" type="slidenum">
              <a:rPr lang="en-IN" smtClean="0"/>
              <a:t>1</a:t>
            </a:fld>
            <a:endParaRPr lang="en-IN"/>
          </a:p>
        </p:txBody>
      </p:sp>
      <p:sp>
        <p:nvSpPr>
          <p:cNvPr id="5" name="Footer Placeholder 4">
            <a:extLst>
              <a:ext uri="{FF2B5EF4-FFF2-40B4-BE49-F238E27FC236}">
                <a16:creationId xmlns:a16="http://schemas.microsoft.com/office/drawing/2014/main" id="{5110CF0F-B41E-0427-55C1-B7DFDCD5F60B}"/>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65211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5F8C-EFEA-89E0-70FF-EB9080EB9F94}"/>
              </a:ext>
            </a:extLst>
          </p:cNvPr>
          <p:cNvSpPr>
            <a:spLocks noGrp="1"/>
          </p:cNvSpPr>
          <p:nvPr>
            <p:ph type="title"/>
          </p:nvPr>
        </p:nvSpPr>
        <p:spPr/>
        <p:txBody>
          <a:bodyPr/>
          <a:lstStyle/>
          <a:p>
            <a:r>
              <a:rPr lang="en-US" dirty="0"/>
              <a:t>Step 1: Dropping the (54) Columns with all null values </a:t>
            </a:r>
            <a:endParaRPr lang="en-IN" dirty="0"/>
          </a:p>
        </p:txBody>
      </p:sp>
      <p:pic>
        <p:nvPicPr>
          <p:cNvPr id="5" name="Content Placeholder 4">
            <a:extLst>
              <a:ext uri="{FF2B5EF4-FFF2-40B4-BE49-F238E27FC236}">
                <a16:creationId xmlns:a16="http://schemas.microsoft.com/office/drawing/2014/main" id="{82C0F812-B5A8-08D4-2513-E00E29BDA4C9}"/>
              </a:ext>
            </a:extLst>
          </p:cNvPr>
          <p:cNvPicPr>
            <a:picLocks noGrp="1" noChangeAspect="1"/>
          </p:cNvPicPr>
          <p:nvPr>
            <p:ph idx="1"/>
          </p:nvPr>
        </p:nvPicPr>
        <p:blipFill>
          <a:blip r:embed="rId2"/>
          <a:stretch>
            <a:fillRect/>
          </a:stretch>
        </p:blipFill>
        <p:spPr>
          <a:xfrm>
            <a:off x="2968483" y="1846263"/>
            <a:ext cx="6315359" cy="4022725"/>
          </a:xfrm>
        </p:spPr>
      </p:pic>
      <p:sp>
        <p:nvSpPr>
          <p:cNvPr id="3" name="Slide Number Placeholder 2">
            <a:extLst>
              <a:ext uri="{FF2B5EF4-FFF2-40B4-BE49-F238E27FC236}">
                <a16:creationId xmlns:a16="http://schemas.microsoft.com/office/drawing/2014/main" id="{C5CFA7EB-0744-1A69-0BB1-E1554611F94D}"/>
              </a:ext>
            </a:extLst>
          </p:cNvPr>
          <p:cNvSpPr>
            <a:spLocks noGrp="1"/>
          </p:cNvSpPr>
          <p:nvPr>
            <p:ph type="sldNum" sz="quarter" idx="12"/>
          </p:nvPr>
        </p:nvSpPr>
        <p:spPr/>
        <p:txBody>
          <a:bodyPr/>
          <a:lstStyle/>
          <a:p>
            <a:fld id="{4690E762-34B1-480F-A81A-A5824303623B}" type="slidenum">
              <a:rPr lang="en-IN" smtClean="0"/>
              <a:t>10</a:t>
            </a:fld>
            <a:endParaRPr lang="en-IN"/>
          </a:p>
        </p:txBody>
      </p:sp>
      <p:sp>
        <p:nvSpPr>
          <p:cNvPr id="4" name="Footer Placeholder 3">
            <a:extLst>
              <a:ext uri="{FF2B5EF4-FFF2-40B4-BE49-F238E27FC236}">
                <a16:creationId xmlns:a16="http://schemas.microsoft.com/office/drawing/2014/main" id="{C72D4B6A-5001-B3F7-C1D0-3B05477937C9}"/>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21313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D4AE-8A23-3D77-3C3D-59639EA71910}"/>
              </a:ext>
            </a:extLst>
          </p:cNvPr>
          <p:cNvSpPr>
            <a:spLocks noGrp="1"/>
          </p:cNvSpPr>
          <p:nvPr>
            <p:ph type="title"/>
          </p:nvPr>
        </p:nvSpPr>
        <p:spPr/>
        <p:txBody>
          <a:bodyPr/>
          <a:lstStyle/>
          <a:p>
            <a:r>
              <a:rPr lang="en-US" dirty="0"/>
              <a:t>Step 1: Dropping the (54) Columns with all null values </a:t>
            </a:r>
            <a:endParaRPr lang="en-IN" dirty="0"/>
          </a:p>
        </p:txBody>
      </p:sp>
      <p:pic>
        <p:nvPicPr>
          <p:cNvPr id="5" name="Content Placeholder 4">
            <a:extLst>
              <a:ext uri="{FF2B5EF4-FFF2-40B4-BE49-F238E27FC236}">
                <a16:creationId xmlns:a16="http://schemas.microsoft.com/office/drawing/2014/main" id="{A121D374-5455-876D-5DD0-229A64278303}"/>
              </a:ext>
            </a:extLst>
          </p:cNvPr>
          <p:cNvPicPr>
            <a:picLocks noGrp="1" noChangeAspect="1"/>
          </p:cNvPicPr>
          <p:nvPr>
            <p:ph idx="1"/>
          </p:nvPr>
        </p:nvPicPr>
        <p:blipFill>
          <a:blip r:embed="rId2"/>
          <a:stretch>
            <a:fillRect/>
          </a:stretch>
        </p:blipFill>
        <p:spPr>
          <a:xfrm>
            <a:off x="3969686" y="1846263"/>
            <a:ext cx="4312954" cy="4022725"/>
          </a:xfrm>
        </p:spPr>
      </p:pic>
      <p:sp>
        <p:nvSpPr>
          <p:cNvPr id="3" name="Slide Number Placeholder 2">
            <a:extLst>
              <a:ext uri="{FF2B5EF4-FFF2-40B4-BE49-F238E27FC236}">
                <a16:creationId xmlns:a16="http://schemas.microsoft.com/office/drawing/2014/main" id="{8FCFE51C-4565-37BF-034B-29B412C17894}"/>
              </a:ext>
            </a:extLst>
          </p:cNvPr>
          <p:cNvSpPr>
            <a:spLocks noGrp="1"/>
          </p:cNvSpPr>
          <p:nvPr>
            <p:ph type="sldNum" sz="quarter" idx="12"/>
          </p:nvPr>
        </p:nvSpPr>
        <p:spPr/>
        <p:txBody>
          <a:bodyPr/>
          <a:lstStyle/>
          <a:p>
            <a:fld id="{4690E762-34B1-480F-A81A-A5824303623B}" type="slidenum">
              <a:rPr lang="en-IN" smtClean="0"/>
              <a:t>11</a:t>
            </a:fld>
            <a:endParaRPr lang="en-IN"/>
          </a:p>
        </p:txBody>
      </p:sp>
      <p:sp>
        <p:nvSpPr>
          <p:cNvPr id="4" name="Footer Placeholder 3">
            <a:extLst>
              <a:ext uri="{FF2B5EF4-FFF2-40B4-BE49-F238E27FC236}">
                <a16:creationId xmlns:a16="http://schemas.microsoft.com/office/drawing/2014/main" id="{D276678F-6F51-D1E7-A337-7DD23571E1BB}"/>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69484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37CA-24F7-7F8E-485E-9F8E48ECB718}"/>
              </a:ext>
            </a:extLst>
          </p:cNvPr>
          <p:cNvSpPr>
            <a:spLocks noGrp="1"/>
          </p:cNvSpPr>
          <p:nvPr>
            <p:ph type="title"/>
          </p:nvPr>
        </p:nvSpPr>
        <p:spPr/>
        <p:txBody>
          <a:bodyPr>
            <a:normAutofit/>
          </a:bodyPr>
          <a:lstStyle/>
          <a:p>
            <a:r>
              <a:rPr lang="en-US" dirty="0"/>
              <a:t>Step 2: </a:t>
            </a:r>
            <a:br>
              <a:rPr lang="en-US" dirty="0"/>
            </a:br>
            <a:r>
              <a:rPr lang="en-US" dirty="0"/>
              <a:t>Dropping columns with same values that is unique value count is 1</a:t>
            </a:r>
            <a:endParaRPr lang="en-IN" dirty="0"/>
          </a:p>
        </p:txBody>
      </p:sp>
      <p:pic>
        <p:nvPicPr>
          <p:cNvPr id="5" name="Content Placeholder 4">
            <a:extLst>
              <a:ext uri="{FF2B5EF4-FFF2-40B4-BE49-F238E27FC236}">
                <a16:creationId xmlns:a16="http://schemas.microsoft.com/office/drawing/2014/main" id="{FA72D7B0-6590-8D2E-C387-F791AE102184}"/>
              </a:ext>
            </a:extLst>
          </p:cNvPr>
          <p:cNvPicPr>
            <a:picLocks noGrp="1" noChangeAspect="1"/>
          </p:cNvPicPr>
          <p:nvPr>
            <p:ph idx="1"/>
          </p:nvPr>
        </p:nvPicPr>
        <p:blipFill>
          <a:blip r:embed="rId2"/>
          <a:stretch>
            <a:fillRect/>
          </a:stretch>
        </p:blipFill>
        <p:spPr>
          <a:xfrm>
            <a:off x="3656577" y="1846263"/>
            <a:ext cx="4939172" cy="4022725"/>
          </a:xfrm>
        </p:spPr>
      </p:pic>
      <p:sp>
        <p:nvSpPr>
          <p:cNvPr id="3" name="Slide Number Placeholder 2">
            <a:extLst>
              <a:ext uri="{FF2B5EF4-FFF2-40B4-BE49-F238E27FC236}">
                <a16:creationId xmlns:a16="http://schemas.microsoft.com/office/drawing/2014/main" id="{7DDB1153-BE96-6D9D-172A-638E93541590}"/>
              </a:ext>
            </a:extLst>
          </p:cNvPr>
          <p:cNvSpPr>
            <a:spLocks noGrp="1"/>
          </p:cNvSpPr>
          <p:nvPr>
            <p:ph type="sldNum" sz="quarter" idx="12"/>
          </p:nvPr>
        </p:nvSpPr>
        <p:spPr/>
        <p:txBody>
          <a:bodyPr/>
          <a:lstStyle/>
          <a:p>
            <a:fld id="{4690E762-34B1-480F-A81A-A5824303623B}" type="slidenum">
              <a:rPr lang="en-IN" smtClean="0"/>
              <a:t>12</a:t>
            </a:fld>
            <a:endParaRPr lang="en-IN"/>
          </a:p>
        </p:txBody>
      </p:sp>
      <p:sp>
        <p:nvSpPr>
          <p:cNvPr id="4" name="Footer Placeholder 3">
            <a:extLst>
              <a:ext uri="{FF2B5EF4-FFF2-40B4-BE49-F238E27FC236}">
                <a16:creationId xmlns:a16="http://schemas.microsoft.com/office/drawing/2014/main" id="{C9958A95-914D-D7F1-D01E-D76D30435CDC}"/>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65981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37CA-24F7-7F8E-485E-9F8E48ECB718}"/>
              </a:ext>
            </a:extLst>
          </p:cNvPr>
          <p:cNvSpPr>
            <a:spLocks noGrp="1"/>
          </p:cNvSpPr>
          <p:nvPr>
            <p:ph type="title"/>
          </p:nvPr>
        </p:nvSpPr>
        <p:spPr/>
        <p:txBody>
          <a:bodyPr>
            <a:normAutofit/>
          </a:bodyPr>
          <a:lstStyle/>
          <a:p>
            <a:r>
              <a:rPr lang="en-US" dirty="0"/>
              <a:t>Step 3: </a:t>
            </a:r>
            <a:br>
              <a:rPr lang="en-US" dirty="0"/>
            </a:br>
            <a:r>
              <a:rPr lang="en-US" dirty="0"/>
              <a:t>Checking columns with large percentage of null values and drop these columns</a:t>
            </a:r>
            <a:endParaRPr lang="en-IN" dirty="0"/>
          </a:p>
        </p:txBody>
      </p:sp>
      <p:pic>
        <p:nvPicPr>
          <p:cNvPr id="5" name="Content Placeholder 4">
            <a:extLst>
              <a:ext uri="{FF2B5EF4-FFF2-40B4-BE49-F238E27FC236}">
                <a16:creationId xmlns:a16="http://schemas.microsoft.com/office/drawing/2014/main" id="{EF264F77-3DEB-E347-3E2F-3F40189AA0C0}"/>
              </a:ext>
            </a:extLst>
          </p:cNvPr>
          <p:cNvPicPr>
            <a:picLocks noGrp="1" noChangeAspect="1"/>
          </p:cNvPicPr>
          <p:nvPr>
            <p:ph idx="1"/>
          </p:nvPr>
        </p:nvPicPr>
        <p:blipFill>
          <a:blip r:embed="rId2"/>
          <a:stretch>
            <a:fillRect/>
          </a:stretch>
        </p:blipFill>
        <p:spPr>
          <a:xfrm>
            <a:off x="449357" y="1690688"/>
            <a:ext cx="5136325" cy="2514818"/>
          </a:xfrm>
        </p:spPr>
      </p:pic>
      <p:pic>
        <p:nvPicPr>
          <p:cNvPr id="7" name="Picture 6">
            <a:extLst>
              <a:ext uri="{FF2B5EF4-FFF2-40B4-BE49-F238E27FC236}">
                <a16:creationId xmlns:a16="http://schemas.microsoft.com/office/drawing/2014/main" id="{A3AEBA09-595E-64F8-0AFE-3111752203E4}"/>
              </a:ext>
            </a:extLst>
          </p:cNvPr>
          <p:cNvPicPr>
            <a:picLocks noChangeAspect="1"/>
          </p:cNvPicPr>
          <p:nvPr/>
        </p:nvPicPr>
        <p:blipFill>
          <a:blip r:embed="rId3"/>
          <a:stretch>
            <a:fillRect/>
          </a:stretch>
        </p:blipFill>
        <p:spPr>
          <a:xfrm>
            <a:off x="4191937" y="2445977"/>
            <a:ext cx="6917086" cy="4201244"/>
          </a:xfrm>
          <a:prstGeom prst="rect">
            <a:avLst/>
          </a:prstGeom>
        </p:spPr>
      </p:pic>
      <p:sp>
        <p:nvSpPr>
          <p:cNvPr id="3" name="Slide Number Placeholder 2">
            <a:extLst>
              <a:ext uri="{FF2B5EF4-FFF2-40B4-BE49-F238E27FC236}">
                <a16:creationId xmlns:a16="http://schemas.microsoft.com/office/drawing/2014/main" id="{1587A27D-A978-B504-05D1-C124D814EB12}"/>
              </a:ext>
            </a:extLst>
          </p:cNvPr>
          <p:cNvSpPr>
            <a:spLocks noGrp="1"/>
          </p:cNvSpPr>
          <p:nvPr>
            <p:ph type="sldNum" sz="quarter" idx="12"/>
          </p:nvPr>
        </p:nvSpPr>
        <p:spPr/>
        <p:txBody>
          <a:bodyPr/>
          <a:lstStyle/>
          <a:p>
            <a:fld id="{4690E762-34B1-480F-A81A-A5824303623B}" type="slidenum">
              <a:rPr lang="en-IN" smtClean="0"/>
              <a:t>13</a:t>
            </a:fld>
            <a:endParaRPr lang="en-IN"/>
          </a:p>
        </p:txBody>
      </p:sp>
      <p:sp>
        <p:nvSpPr>
          <p:cNvPr id="4" name="Footer Placeholder 3">
            <a:extLst>
              <a:ext uri="{FF2B5EF4-FFF2-40B4-BE49-F238E27FC236}">
                <a16:creationId xmlns:a16="http://schemas.microsoft.com/office/drawing/2014/main" id="{F1C8E1C6-3D85-FBAF-40CD-E3721D821962}"/>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61121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F596-9ADF-18D4-D196-56C143CAB810}"/>
              </a:ext>
            </a:extLst>
          </p:cNvPr>
          <p:cNvSpPr>
            <a:spLocks noGrp="1"/>
          </p:cNvSpPr>
          <p:nvPr>
            <p:ph type="title"/>
          </p:nvPr>
        </p:nvSpPr>
        <p:spPr/>
        <p:txBody>
          <a:bodyPr>
            <a:normAutofit/>
          </a:bodyPr>
          <a:lstStyle/>
          <a:p>
            <a:r>
              <a:rPr lang="en-US" dirty="0"/>
              <a:t>Step 4: </a:t>
            </a:r>
            <a:br>
              <a:rPr lang="en-US" dirty="0"/>
            </a:br>
            <a:r>
              <a:rPr lang="en-US" dirty="0"/>
              <a:t>Checking columns for the percentage of null values and fill missing values</a:t>
            </a:r>
            <a:endParaRPr lang="en-IN" dirty="0"/>
          </a:p>
        </p:txBody>
      </p:sp>
      <p:pic>
        <p:nvPicPr>
          <p:cNvPr id="5" name="Content Placeholder 4">
            <a:extLst>
              <a:ext uri="{FF2B5EF4-FFF2-40B4-BE49-F238E27FC236}">
                <a16:creationId xmlns:a16="http://schemas.microsoft.com/office/drawing/2014/main" id="{947B570A-6FFE-E1BC-2D7F-4794A9657A6B}"/>
              </a:ext>
            </a:extLst>
          </p:cNvPr>
          <p:cNvPicPr>
            <a:picLocks noGrp="1" noChangeAspect="1"/>
          </p:cNvPicPr>
          <p:nvPr>
            <p:ph idx="1"/>
          </p:nvPr>
        </p:nvPicPr>
        <p:blipFill>
          <a:blip r:embed="rId2"/>
          <a:stretch>
            <a:fillRect/>
          </a:stretch>
        </p:blipFill>
        <p:spPr>
          <a:xfrm>
            <a:off x="600208" y="1690688"/>
            <a:ext cx="5830304" cy="4351338"/>
          </a:xfrm>
        </p:spPr>
      </p:pic>
      <p:pic>
        <p:nvPicPr>
          <p:cNvPr id="7" name="Picture 6">
            <a:extLst>
              <a:ext uri="{FF2B5EF4-FFF2-40B4-BE49-F238E27FC236}">
                <a16:creationId xmlns:a16="http://schemas.microsoft.com/office/drawing/2014/main" id="{ADAC9F47-E74D-4573-0510-69794D4865F4}"/>
              </a:ext>
            </a:extLst>
          </p:cNvPr>
          <p:cNvPicPr>
            <a:picLocks noChangeAspect="1"/>
          </p:cNvPicPr>
          <p:nvPr/>
        </p:nvPicPr>
        <p:blipFill>
          <a:blip r:embed="rId3"/>
          <a:stretch>
            <a:fillRect/>
          </a:stretch>
        </p:blipFill>
        <p:spPr>
          <a:xfrm>
            <a:off x="6608915" y="1765236"/>
            <a:ext cx="3810330" cy="1478408"/>
          </a:xfrm>
          <a:prstGeom prst="rect">
            <a:avLst/>
          </a:prstGeom>
        </p:spPr>
      </p:pic>
      <p:sp>
        <p:nvSpPr>
          <p:cNvPr id="3" name="Slide Number Placeholder 2">
            <a:extLst>
              <a:ext uri="{FF2B5EF4-FFF2-40B4-BE49-F238E27FC236}">
                <a16:creationId xmlns:a16="http://schemas.microsoft.com/office/drawing/2014/main" id="{B89A844B-0145-B3C6-448D-FFB012730545}"/>
              </a:ext>
            </a:extLst>
          </p:cNvPr>
          <p:cNvSpPr>
            <a:spLocks noGrp="1"/>
          </p:cNvSpPr>
          <p:nvPr>
            <p:ph type="sldNum" sz="quarter" idx="12"/>
          </p:nvPr>
        </p:nvSpPr>
        <p:spPr/>
        <p:txBody>
          <a:bodyPr/>
          <a:lstStyle/>
          <a:p>
            <a:fld id="{4690E762-34B1-480F-A81A-A5824303623B}" type="slidenum">
              <a:rPr lang="en-IN" smtClean="0"/>
              <a:t>14</a:t>
            </a:fld>
            <a:endParaRPr lang="en-IN"/>
          </a:p>
        </p:txBody>
      </p:sp>
      <p:sp>
        <p:nvSpPr>
          <p:cNvPr id="4" name="Footer Placeholder 3">
            <a:extLst>
              <a:ext uri="{FF2B5EF4-FFF2-40B4-BE49-F238E27FC236}">
                <a16:creationId xmlns:a16="http://schemas.microsoft.com/office/drawing/2014/main" id="{0CFFF3F0-B2F3-3399-D0D5-429A2165083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82731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F596-9ADF-18D4-D196-56C143CAB810}"/>
              </a:ext>
            </a:extLst>
          </p:cNvPr>
          <p:cNvSpPr>
            <a:spLocks noGrp="1"/>
          </p:cNvSpPr>
          <p:nvPr>
            <p:ph type="title"/>
          </p:nvPr>
        </p:nvSpPr>
        <p:spPr/>
        <p:txBody>
          <a:bodyPr>
            <a:normAutofit/>
          </a:bodyPr>
          <a:lstStyle/>
          <a:p>
            <a:r>
              <a:rPr lang="en-US" dirty="0"/>
              <a:t>Step 4: </a:t>
            </a:r>
            <a:br>
              <a:rPr lang="en-US" dirty="0"/>
            </a:br>
            <a:r>
              <a:rPr lang="en-US" dirty="0"/>
              <a:t>Checking columns for the percentage of null values and fill missing values</a:t>
            </a:r>
            <a:endParaRPr lang="en-IN" dirty="0"/>
          </a:p>
        </p:txBody>
      </p:sp>
      <p:pic>
        <p:nvPicPr>
          <p:cNvPr id="8" name="Content Placeholder 7">
            <a:extLst>
              <a:ext uri="{FF2B5EF4-FFF2-40B4-BE49-F238E27FC236}">
                <a16:creationId xmlns:a16="http://schemas.microsoft.com/office/drawing/2014/main" id="{2830CA1D-4DE4-2B49-7FD4-A792BEE71673}"/>
              </a:ext>
            </a:extLst>
          </p:cNvPr>
          <p:cNvPicPr>
            <a:picLocks noGrp="1" noChangeAspect="1"/>
          </p:cNvPicPr>
          <p:nvPr>
            <p:ph idx="1"/>
          </p:nvPr>
        </p:nvPicPr>
        <p:blipFill>
          <a:blip r:embed="rId2"/>
          <a:stretch>
            <a:fillRect/>
          </a:stretch>
        </p:blipFill>
        <p:spPr>
          <a:xfrm>
            <a:off x="1315241" y="1846263"/>
            <a:ext cx="9621844" cy="4022725"/>
          </a:xfrm>
        </p:spPr>
      </p:pic>
      <p:pic>
        <p:nvPicPr>
          <p:cNvPr id="7" name="Picture 6">
            <a:extLst>
              <a:ext uri="{FF2B5EF4-FFF2-40B4-BE49-F238E27FC236}">
                <a16:creationId xmlns:a16="http://schemas.microsoft.com/office/drawing/2014/main" id="{ADAC9F47-E74D-4573-0510-69794D4865F4}"/>
              </a:ext>
            </a:extLst>
          </p:cNvPr>
          <p:cNvPicPr>
            <a:picLocks noChangeAspect="1"/>
          </p:cNvPicPr>
          <p:nvPr/>
        </p:nvPicPr>
        <p:blipFill>
          <a:blip r:embed="rId3"/>
          <a:stretch>
            <a:fillRect/>
          </a:stretch>
        </p:blipFill>
        <p:spPr>
          <a:xfrm>
            <a:off x="6608915" y="1765236"/>
            <a:ext cx="3810330" cy="1478408"/>
          </a:xfrm>
          <a:prstGeom prst="rect">
            <a:avLst/>
          </a:prstGeom>
        </p:spPr>
      </p:pic>
      <p:sp>
        <p:nvSpPr>
          <p:cNvPr id="3" name="Slide Number Placeholder 2">
            <a:extLst>
              <a:ext uri="{FF2B5EF4-FFF2-40B4-BE49-F238E27FC236}">
                <a16:creationId xmlns:a16="http://schemas.microsoft.com/office/drawing/2014/main" id="{9CD418DA-DC64-8437-9DB3-1ACDBACEBA81}"/>
              </a:ext>
            </a:extLst>
          </p:cNvPr>
          <p:cNvSpPr>
            <a:spLocks noGrp="1"/>
          </p:cNvSpPr>
          <p:nvPr>
            <p:ph type="sldNum" sz="quarter" idx="12"/>
          </p:nvPr>
        </p:nvSpPr>
        <p:spPr/>
        <p:txBody>
          <a:bodyPr/>
          <a:lstStyle/>
          <a:p>
            <a:fld id="{4690E762-34B1-480F-A81A-A5824303623B}" type="slidenum">
              <a:rPr lang="en-IN" smtClean="0"/>
              <a:t>15</a:t>
            </a:fld>
            <a:endParaRPr lang="en-IN"/>
          </a:p>
        </p:txBody>
      </p:sp>
      <p:sp>
        <p:nvSpPr>
          <p:cNvPr id="4" name="Footer Placeholder 3">
            <a:extLst>
              <a:ext uri="{FF2B5EF4-FFF2-40B4-BE49-F238E27FC236}">
                <a16:creationId xmlns:a16="http://schemas.microsoft.com/office/drawing/2014/main" id="{B67409E1-AB6F-2158-1A84-7DC0BD1F81F2}"/>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71943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0D2E-F9F6-BB20-13F3-CB34751A2FE0}"/>
              </a:ext>
            </a:extLst>
          </p:cNvPr>
          <p:cNvSpPr>
            <a:spLocks noGrp="1"/>
          </p:cNvSpPr>
          <p:nvPr>
            <p:ph type="title"/>
          </p:nvPr>
        </p:nvSpPr>
        <p:spPr/>
        <p:txBody>
          <a:bodyPr>
            <a:normAutofit/>
          </a:bodyPr>
          <a:lstStyle/>
          <a:p>
            <a:r>
              <a:rPr lang="en-US" dirty="0"/>
              <a:t>Step 5: </a:t>
            </a:r>
            <a:br>
              <a:rPr lang="en-US" dirty="0"/>
            </a:br>
            <a:r>
              <a:rPr lang="en-US" dirty="0"/>
              <a:t>Checking columns that are not necessary and dropping them. </a:t>
            </a:r>
            <a:endParaRPr lang="en-IN" dirty="0"/>
          </a:p>
        </p:txBody>
      </p:sp>
      <p:pic>
        <p:nvPicPr>
          <p:cNvPr id="5" name="Content Placeholder 4">
            <a:extLst>
              <a:ext uri="{FF2B5EF4-FFF2-40B4-BE49-F238E27FC236}">
                <a16:creationId xmlns:a16="http://schemas.microsoft.com/office/drawing/2014/main" id="{59B18A2B-80F1-1572-2DFA-A86C10A520F8}"/>
              </a:ext>
            </a:extLst>
          </p:cNvPr>
          <p:cNvPicPr>
            <a:picLocks noGrp="1" noChangeAspect="1"/>
          </p:cNvPicPr>
          <p:nvPr>
            <p:ph idx="1"/>
          </p:nvPr>
        </p:nvPicPr>
        <p:blipFill>
          <a:blip r:embed="rId2"/>
          <a:stretch>
            <a:fillRect/>
          </a:stretch>
        </p:blipFill>
        <p:spPr>
          <a:xfrm>
            <a:off x="1763335" y="2764060"/>
            <a:ext cx="8725656" cy="2187130"/>
          </a:xfrm>
        </p:spPr>
      </p:pic>
      <p:sp>
        <p:nvSpPr>
          <p:cNvPr id="3" name="Slide Number Placeholder 2">
            <a:extLst>
              <a:ext uri="{FF2B5EF4-FFF2-40B4-BE49-F238E27FC236}">
                <a16:creationId xmlns:a16="http://schemas.microsoft.com/office/drawing/2014/main" id="{C186B1F0-474D-C4B3-27EA-B259B582FA52}"/>
              </a:ext>
            </a:extLst>
          </p:cNvPr>
          <p:cNvSpPr>
            <a:spLocks noGrp="1"/>
          </p:cNvSpPr>
          <p:nvPr>
            <p:ph type="sldNum" sz="quarter" idx="12"/>
          </p:nvPr>
        </p:nvSpPr>
        <p:spPr/>
        <p:txBody>
          <a:bodyPr/>
          <a:lstStyle/>
          <a:p>
            <a:fld id="{4690E762-34B1-480F-A81A-A5824303623B}" type="slidenum">
              <a:rPr lang="en-IN" smtClean="0"/>
              <a:t>16</a:t>
            </a:fld>
            <a:endParaRPr lang="en-IN"/>
          </a:p>
        </p:txBody>
      </p:sp>
      <p:sp>
        <p:nvSpPr>
          <p:cNvPr id="4" name="Footer Placeholder 3">
            <a:extLst>
              <a:ext uri="{FF2B5EF4-FFF2-40B4-BE49-F238E27FC236}">
                <a16:creationId xmlns:a16="http://schemas.microsoft.com/office/drawing/2014/main" id="{037891BA-3577-EF6A-5599-87264C4F8F00}"/>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27843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9A5B-DA04-767F-EFA3-18B78865A639}"/>
              </a:ext>
            </a:extLst>
          </p:cNvPr>
          <p:cNvSpPr>
            <a:spLocks noGrp="1"/>
          </p:cNvSpPr>
          <p:nvPr>
            <p:ph type="title"/>
          </p:nvPr>
        </p:nvSpPr>
        <p:spPr/>
        <p:txBody>
          <a:bodyPr>
            <a:normAutofit/>
          </a:bodyPr>
          <a:lstStyle/>
          <a:p>
            <a:r>
              <a:rPr lang="en-US" dirty="0"/>
              <a:t>Step 6:</a:t>
            </a:r>
            <a:br>
              <a:rPr lang="en-US" dirty="0"/>
            </a:br>
            <a:r>
              <a:rPr lang="en-US" dirty="0"/>
              <a:t> Removing records that are not needed (Cleaning Rows)</a:t>
            </a:r>
            <a:endParaRPr lang="en-IN" dirty="0"/>
          </a:p>
        </p:txBody>
      </p:sp>
      <p:pic>
        <p:nvPicPr>
          <p:cNvPr id="5" name="Content Placeholder 4">
            <a:extLst>
              <a:ext uri="{FF2B5EF4-FFF2-40B4-BE49-F238E27FC236}">
                <a16:creationId xmlns:a16="http://schemas.microsoft.com/office/drawing/2014/main" id="{2DE74A60-E2CB-3E5F-D20E-63D6660D7217}"/>
              </a:ext>
            </a:extLst>
          </p:cNvPr>
          <p:cNvPicPr>
            <a:picLocks noGrp="1" noChangeAspect="1"/>
          </p:cNvPicPr>
          <p:nvPr>
            <p:ph idx="1"/>
          </p:nvPr>
        </p:nvPicPr>
        <p:blipFill>
          <a:blip r:embed="rId2"/>
          <a:stretch>
            <a:fillRect/>
          </a:stretch>
        </p:blipFill>
        <p:spPr>
          <a:xfrm>
            <a:off x="1096963" y="2509137"/>
            <a:ext cx="10058400" cy="2696977"/>
          </a:xfrm>
        </p:spPr>
      </p:pic>
      <p:sp>
        <p:nvSpPr>
          <p:cNvPr id="3" name="Slide Number Placeholder 2">
            <a:extLst>
              <a:ext uri="{FF2B5EF4-FFF2-40B4-BE49-F238E27FC236}">
                <a16:creationId xmlns:a16="http://schemas.microsoft.com/office/drawing/2014/main" id="{37581FB0-564C-1C1C-574E-D200B48FB193}"/>
              </a:ext>
            </a:extLst>
          </p:cNvPr>
          <p:cNvSpPr>
            <a:spLocks noGrp="1"/>
          </p:cNvSpPr>
          <p:nvPr>
            <p:ph type="sldNum" sz="quarter" idx="12"/>
          </p:nvPr>
        </p:nvSpPr>
        <p:spPr/>
        <p:txBody>
          <a:bodyPr/>
          <a:lstStyle/>
          <a:p>
            <a:fld id="{4690E762-34B1-480F-A81A-A5824303623B}" type="slidenum">
              <a:rPr lang="en-IN" smtClean="0"/>
              <a:t>17</a:t>
            </a:fld>
            <a:endParaRPr lang="en-IN"/>
          </a:p>
        </p:txBody>
      </p:sp>
      <p:sp>
        <p:nvSpPr>
          <p:cNvPr id="4" name="Footer Placeholder 3">
            <a:extLst>
              <a:ext uri="{FF2B5EF4-FFF2-40B4-BE49-F238E27FC236}">
                <a16:creationId xmlns:a16="http://schemas.microsoft.com/office/drawing/2014/main" id="{A7B8B0CA-71C6-04B6-71B6-A44D5332AAA4}"/>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33293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E1CE-3665-42E6-CCFA-375C1D1CEBE0}"/>
              </a:ext>
            </a:extLst>
          </p:cNvPr>
          <p:cNvSpPr>
            <a:spLocks noGrp="1"/>
          </p:cNvSpPr>
          <p:nvPr>
            <p:ph type="title"/>
          </p:nvPr>
        </p:nvSpPr>
        <p:spPr/>
        <p:txBody>
          <a:bodyPr>
            <a:normAutofit/>
          </a:bodyPr>
          <a:lstStyle/>
          <a:p>
            <a:r>
              <a:rPr lang="en-US" dirty="0"/>
              <a:t>Step 7: </a:t>
            </a:r>
            <a:br>
              <a:rPr lang="en-US" dirty="0"/>
            </a:br>
            <a:r>
              <a:rPr lang="en-US" dirty="0"/>
              <a:t>Correcting the datatype and value of columns that are invalid</a:t>
            </a:r>
            <a:endParaRPr lang="en-IN" u="none" dirty="0"/>
          </a:p>
        </p:txBody>
      </p:sp>
      <p:pic>
        <p:nvPicPr>
          <p:cNvPr id="5" name="Content Placeholder 4">
            <a:extLst>
              <a:ext uri="{FF2B5EF4-FFF2-40B4-BE49-F238E27FC236}">
                <a16:creationId xmlns:a16="http://schemas.microsoft.com/office/drawing/2014/main" id="{CF841E2F-A553-5C07-C7B7-26D44D5127A9}"/>
              </a:ext>
            </a:extLst>
          </p:cNvPr>
          <p:cNvPicPr>
            <a:picLocks noGrp="1" noChangeAspect="1"/>
          </p:cNvPicPr>
          <p:nvPr>
            <p:ph idx="1"/>
          </p:nvPr>
        </p:nvPicPr>
        <p:blipFill>
          <a:blip r:embed="rId2"/>
          <a:stretch>
            <a:fillRect/>
          </a:stretch>
        </p:blipFill>
        <p:spPr>
          <a:xfrm>
            <a:off x="328320" y="1690688"/>
            <a:ext cx="3610560" cy="4351338"/>
          </a:xfrm>
        </p:spPr>
      </p:pic>
      <p:pic>
        <p:nvPicPr>
          <p:cNvPr id="7" name="Picture 6">
            <a:extLst>
              <a:ext uri="{FF2B5EF4-FFF2-40B4-BE49-F238E27FC236}">
                <a16:creationId xmlns:a16="http://schemas.microsoft.com/office/drawing/2014/main" id="{EDB8CCE9-96F3-1AF7-FB07-840BA9D8FEE0}"/>
              </a:ext>
            </a:extLst>
          </p:cNvPr>
          <p:cNvPicPr>
            <a:picLocks noChangeAspect="1"/>
          </p:cNvPicPr>
          <p:nvPr/>
        </p:nvPicPr>
        <p:blipFill>
          <a:blip r:embed="rId3"/>
          <a:stretch>
            <a:fillRect/>
          </a:stretch>
        </p:blipFill>
        <p:spPr>
          <a:xfrm>
            <a:off x="4463302" y="1690688"/>
            <a:ext cx="6760437" cy="5014852"/>
          </a:xfrm>
          <a:prstGeom prst="rect">
            <a:avLst/>
          </a:prstGeom>
        </p:spPr>
      </p:pic>
      <p:sp>
        <p:nvSpPr>
          <p:cNvPr id="8" name="TextBox 7">
            <a:extLst>
              <a:ext uri="{FF2B5EF4-FFF2-40B4-BE49-F238E27FC236}">
                <a16:creationId xmlns:a16="http://schemas.microsoft.com/office/drawing/2014/main" id="{9E41EC72-6662-E823-862E-E151850C0002}"/>
              </a:ext>
            </a:extLst>
          </p:cNvPr>
          <p:cNvSpPr txBox="1"/>
          <p:nvPr/>
        </p:nvSpPr>
        <p:spPr>
          <a:xfrm>
            <a:off x="328320" y="6336208"/>
            <a:ext cx="6096000" cy="369332"/>
          </a:xfrm>
          <a:prstGeom prst="rect">
            <a:avLst/>
          </a:prstGeom>
          <a:noFill/>
        </p:spPr>
        <p:txBody>
          <a:bodyPr wrap="square">
            <a:spAutoFit/>
          </a:bodyPr>
          <a:lstStyle/>
          <a:p>
            <a:r>
              <a:rPr lang="en-US" u="none" dirty="0"/>
              <a:t>And several other steps up to cell </a:t>
            </a:r>
            <a:r>
              <a:rPr lang="en-US" dirty="0"/>
              <a:t>195</a:t>
            </a:r>
            <a:endParaRPr lang="en-IN" dirty="0"/>
          </a:p>
        </p:txBody>
      </p:sp>
      <p:sp>
        <p:nvSpPr>
          <p:cNvPr id="3" name="Slide Number Placeholder 2">
            <a:extLst>
              <a:ext uri="{FF2B5EF4-FFF2-40B4-BE49-F238E27FC236}">
                <a16:creationId xmlns:a16="http://schemas.microsoft.com/office/drawing/2014/main" id="{70B670D7-AC87-C620-00C4-8B8A0E71DA49}"/>
              </a:ext>
            </a:extLst>
          </p:cNvPr>
          <p:cNvSpPr>
            <a:spLocks noGrp="1"/>
          </p:cNvSpPr>
          <p:nvPr>
            <p:ph type="sldNum" sz="quarter" idx="12"/>
          </p:nvPr>
        </p:nvSpPr>
        <p:spPr/>
        <p:txBody>
          <a:bodyPr/>
          <a:lstStyle/>
          <a:p>
            <a:fld id="{4690E762-34B1-480F-A81A-A5824303623B}" type="slidenum">
              <a:rPr lang="en-IN" smtClean="0"/>
              <a:t>18</a:t>
            </a:fld>
            <a:endParaRPr lang="en-IN"/>
          </a:p>
        </p:txBody>
      </p:sp>
      <p:sp>
        <p:nvSpPr>
          <p:cNvPr id="4" name="Footer Placeholder 3">
            <a:extLst>
              <a:ext uri="{FF2B5EF4-FFF2-40B4-BE49-F238E27FC236}">
                <a16:creationId xmlns:a16="http://schemas.microsoft.com/office/drawing/2014/main" id="{5586257A-B81C-0387-6128-3F51F546E5D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58502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a:t>
            </a:r>
            <a:br>
              <a:rPr lang="en-US" dirty="0"/>
            </a:br>
            <a:r>
              <a:rPr lang="en-US" dirty="0"/>
              <a:t> Identifying Outliers and removing those records </a:t>
            </a:r>
            <a:endParaRPr lang="en-IN" dirty="0"/>
          </a:p>
        </p:txBody>
      </p:sp>
      <p:pic>
        <p:nvPicPr>
          <p:cNvPr id="5" name="Content Placeholder 4">
            <a:extLst>
              <a:ext uri="{FF2B5EF4-FFF2-40B4-BE49-F238E27FC236}">
                <a16:creationId xmlns:a16="http://schemas.microsoft.com/office/drawing/2014/main" id="{7402E84F-3E81-44C5-1254-561F9066773B}"/>
              </a:ext>
            </a:extLst>
          </p:cNvPr>
          <p:cNvPicPr>
            <a:picLocks noGrp="1" noChangeAspect="1"/>
          </p:cNvPicPr>
          <p:nvPr>
            <p:ph idx="1"/>
          </p:nvPr>
        </p:nvPicPr>
        <p:blipFill>
          <a:blip r:embed="rId2"/>
          <a:stretch>
            <a:fillRect/>
          </a:stretch>
        </p:blipFill>
        <p:spPr>
          <a:xfrm>
            <a:off x="3404908" y="1846263"/>
            <a:ext cx="5442510" cy="4022725"/>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sp>
        <p:nvSpPr>
          <p:cNvPr id="3" name="Slide Number Placeholder 2">
            <a:extLst>
              <a:ext uri="{FF2B5EF4-FFF2-40B4-BE49-F238E27FC236}">
                <a16:creationId xmlns:a16="http://schemas.microsoft.com/office/drawing/2014/main" id="{0F88E2A2-56AD-4B5E-2715-B59A21A592A9}"/>
              </a:ext>
            </a:extLst>
          </p:cNvPr>
          <p:cNvSpPr>
            <a:spLocks noGrp="1"/>
          </p:cNvSpPr>
          <p:nvPr>
            <p:ph type="sldNum" sz="quarter" idx="12"/>
          </p:nvPr>
        </p:nvSpPr>
        <p:spPr/>
        <p:txBody>
          <a:bodyPr/>
          <a:lstStyle/>
          <a:p>
            <a:fld id="{4690E762-34B1-480F-A81A-A5824303623B}" type="slidenum">
              <a:rPr lang="en-IN" smtClean="0"/>
              <a:t>19</a:t>
            </a:fld>
            <a:endParaRPr lang="en-IN"/>
          </a:p>
        </p:txBody>
      </p:sp>
      <p:sp>
        <p:nvSpPr>
          <p:cNvPr id="4" name="Footer Placeholder 3">
            <a:extLst>
              <a:ext uri="{FF2B5EF4-FFF2-40B4-BE49-F238E27FC236}">
                <a16:creationId xmlns:a16="http://schemas.microsoft.com/office/drawing/2014/main" id="{40EEEFF7-EE87-8C3B-64E4-3C372C2717D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37570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9885-23AB-A931-6D83-C7E056D71081}"/>
              </a:ext>
            </a:extLst>
          </p:cNvPr>
          <p:cNvSpPr>
            <a:spLocks noGrp="1"/>
          </p:cNvSpPr>
          <p:nvPr>
            <p:ph type="title"/>
          </p:nvPr>
        </p:nvSpPr>
        <p:spPr/>
        <p:txBody>
          <a:bodyPr>
            <a:normAutofit/>
          </a:bodyPr>
          <a:lstStyle/>
          <a:p>
            <a:r>
              <a:rPr lang="en-IN" dirty="0" err="1"/>
              <a:t>LendingCLub</a:t>
            </a:r>
            <a:r>
              <a:rPr lang="en-IN" dirty="0"/>
              <a:t> </a:t>
            </a:r>
            <a:br>
              <a:rPr lang="en-IN" dirty="0"/>
            </a:br>
            <a:r>
              <a:rPr lang="en-IN" dirty="0"/>
              <a:t>Company Information</a:t>
            </a:r>
            <a:br>
              <a:rPr lang="en-IN" dirty="0"/>
            </a:br>
            <a:endParaRPr lang="en-IN" dirty="0"/>
          </a:p>
        </p:txBody>
      </p:sp>
      <p:sp>
        <p:nvSpPr>
          <p:cNvPr id="3" name="Content Placeholder 2">
            <a:extLst>
              <a:ext uri="{FF2B5EF4-FFF2-40B4-BE49-F238E27FC236}">
                <a16:creationId xmlns:a16="http://schemas.microsoft.com/office/drawing/2014/main" id="{13043875-0C44-BDD1-FF22-5FE9866AB6C4}"/>
              </a:ext>
            </a:extLst>
          </p:cNvPr>
          <p:cNvSpPr>
            <a:spLocks noGrp="1"/>
          </p:cNvSpPr>
          <p:nvPr>
            <p:ph idx="1"/>
          </p:nvPr>
        </p:nvSpPr>
        <p:spPr/>
        <p:txBody>
          <a:bodyPr/>
          <a:lstStyle/>
          <a:p>
            <a:pPr algn="l"/>
            <a:r>
              <a:rPr lang="en-US" b="0" i="0" dirty="0">
                <a:solidFill>
                  <a:srgbClr val="1F2328"/>
                </a:solidFill>
                <a:effectLst/>
                <a:highlight>
                  <a:srgbClr val="FFFFFF"/>
                </a:highlight>
                <a:latin typeface="-apple-system"/>
              </a:rPr>
              <a:t>Lending Club, a peer-to-peer lending company based in the United States, was reviewed. Here, investors fund potential borrowers and earn profits based on the risks associated with the borrower's credit score. The company serves as a bridge between investors and borrowers.</a:t>
            </a:r>
          </a:p>
          <a:p>
            <a:endParaRPr lang="en-IN" dirty="0"/>
          </a:p>
        </p:txBody>
      </p:sp>
      <p:sp>
        <p:nvSpPr>
          <p:cNvPr id="4" name="Slide Number Placeholder 3">
            <a:extLst>
              <a:ext uri="{FF2B5EF4-FFF2-40B4-BE49-F238E27FC236}">
                <a16:creationId xmlns:a16="http://schemas.microsoft.com/office/drawing/2014/main" id="{B81656B2-89A2-BC10-9B1C-511196DAC23B}"/>
              </a:ext>
            </a:extLst>
          </p:cNvPr>
          <p:cNvSpPr>
            <a:spLocks noGrp="1"/>
          </p:cNvSpPr>
          <p:nvPr>
            <p:ph type="sldNum" sz="quarter" idx="12"/>
          </p:nvPr>
        </p:nvSpPr>
        <p:spPr/>
        <p:txBody>
          <a:bodyPr/>
          <a:lstStyle/>
          <a:p>
            <a:fld id="{4690E762-34B1-480F-A81A-A5824303623B}" type="slidenum">
              <a:rPr lang="en-IN" smtClean="0"/>
              <a:t>2</a:t>
            </a:fld>
            <a:endParaRPr lang="en-IN"/>
          </a:p>
        </p:txBody>
      </p:sp>
      <p:sp>
        <p:nvSpPr>
          <p:cNvPr id="5" name="Footer Placeholder 4">
            <a:extLst>
              <a:ext uri="{FF2B5EF4-FFF2-40B4-BE49-F238E27FC236}">
                <a16:creationId xmlns:a16="http://schemas.microsoft.com/office/drawing/2014/main" id="{AD49D2F1-DA7E-75C9-1914-7F355940D87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386355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a:t>
            </a:r>
            <a:br>
              <a:rPr lang="en-US" dirty="0"/>
            </a:br>
            <a:r>
              <a:rPr lang="en-US" dirty="0"/>
              <a:t> Identifying Outliers and removing those records </a:t>
            </a:r>
            <a:endParaRPr lang="en-IN" dirty="0"/>
          </a:p>
        </p:txBody>
      </p:sp>
      <p:pic>
        <p:nvPicPr>
          <p:cNvPr id="8" name="Content Placeholder 7">
            <a:extLst>
              <a:ext uri="{FF2B5EF4-FFF2-40B4-BE49-F238E27FC236}">
                <a16:creationId xmlns:a16="http://schemas.microsoft.com/office/drawing/2014/main" id="{D96C49C6-7403-1694-5149-792D4406D876}"/>
              </a:ext>
            </a:extLst>
          </p:cNvPr>
          <p:cNvPicPr>
            <a:picLocks noGrp="1" noChangeAspect="1"/>
          </p:cNvPicPr>
          <p:nvPr>
            <p:ph idx="1"/>
          </p:nvPr>
        </p:nvPicPr>
        <p:blipFill>
          <a:blip r:embed="rId2"/>
          <a:stretch>
            <a:fillRect/>
          </a:stretch>
        </p:blipFill>
        <p:spPr>
          <a:xfrm>
            <a:off x="838200" y="2166261"/>
            <a:ext cx="9784928" cy="4145639"/>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pic>
        <p:nvPicPr>
          <p:cNvPr id="10" name="Picture 9">
            <a:extLst>
              <a:ext uri="{FF2B5EF4-FFF2-40B4-BE49-F238E27FC236}">
                <a16:creationId xmlns:a16="http://schemas.microsoft.com/office/drawing/2014/main" id="{77C471C2-92F1-530F-2053-5F98ED38B862}"/>
              </a:ext>
            </a:extLst>
          </p:cNvPr>
          <p:cNvPicPr>
            <a:picLocks noChangeAspect="1"/>
          </p:cNvPicPr>
          <p:nvPr/>
        </p:nvPicPr>
        <p:blipFill>
          <a:blip r:embed="rId3"/>
          <a:stretch>
            <a:fillRect/>
          </a:stretch>
        </p:blipFill>
        <p:spPr>
          <a:xfrm>
            <a:off x="2316123" y="1798179"/>
            <a:ext cx="4115157" cy="1630821"/>
          </a:xfrm>
          <a:prstGeom prst="rect">
            <a:avLst/>
          </a:prstGeom>
        </p:spPr>
      </p:pic>
      <p:sp>
        <p:nvSpPr>
          <p:cNvPr id="11" name="Slide Number Placeholder 10">
            <a:extLst>
              <a:ext uri="{FF2B5EF4-FFF2-40B4-BE49-F238E27FC236}">
                <a16:creationId xmlns:a16="http://schemas.microsoft.com/office/drawing/2014/main" id="{4C0DF7B4-E389-F007-2A73-01C495E3E474}"/>
              </a:ext>
            </a:extLst>
          </p:cNvPr>
          <p:cNvSpPr>
            <a:spLocks noGrp="1"/>
          </p:cNvSpPr>
          <p:nvPr>
            <p:ph type="sldNum" sz="quarter" idx="12"/>
          </p:nvPr>
        </p:nvSpPr>
        <p:spPr/>
        <p:txBody>
          <a:bodyPr/>
          <a:lstStyle/>
          <a:p>
            <a:fld id="{4690E762-34B1-480F-A81A-A5824303623B}" type="slidenum">
              <a:rPr lang="en-IN" smtClean="0"/>
              <a:t>20</a:t>
            </a:fld>
            <a:endParaRPr lang="en-IN"/>
          </a:p>
        </p:txBody>
      </p:sp>
      <p:sp>
        <p:nvSpPr>
          <p:cNvPr id="12" name="Footer Placeholder 11">
            <a:extLst>
              <a:ext uri="{FF2B5EF4-FFF2-40B4-BE49-F238E27FC236}">
                <a16:creationId xmlns:a16="http://schemas.microsoft.com/office/drawing/2014/main" id="{89ADD474-7256-DF3C-CC93-08EF522A590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6563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a:t>
            </a:r>
            <a:br>
              <a:rPr lang="en-US" dirty="0"/>
            </a:br>
            <a:r>
              <a:rPr lang="en-US" dirty="0"/>
              <a:t> Identifying Outliers and removing those records </a:t>
            </a:r>
            <a:endParaRPr lang="en-IN" dirty="0"/>
          </a:p>
        </p:txBody>
      </p:sp>
      <p:pic>
        <p:nvPicPr>
          <p:cNvPr id="6" name="Content Placeholder 5">
            <a:extLst>
              <a:ext uri="{FF2B5EF4-FFF2-40B4-BE49-F238E27FC236}">
                <a16:creationId xmlns:a16="http://schemas.microsoft.com/office/drawing/2014/main" id="{82269905-34CF-C2CA-4DA6-8BFCE5217A29}"/>
              </a:ext>
            </a:extLst>
          </p:cNvPr>
          <p:cNvPicPr>
            <a:picLocks noGrp="1" noChangeAspect="1"/>
          </p:cNvPicPr>
          <p:nvPr>
            <p:ph idx="1"/>
          </p:nvPr>
        </p:nvPicPr>
        <p:blipFill rotWithShape="1">
          <a:blip r:embed="rId2"/>
          <a:srcRect b="15870"/>
          <a:stretch/>
        </p:blipFill>
        <p:spPr>
          <a:xfrm>
            <a:off x="1540595" y="1825625"/>
            <a:ext cx="9110809" cy="3660775"/>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pic>
        <p:nvPicPr>
          <p:cNvPr id="10" name="Picture 9">
            <a:extLst>
              <a:ext uri="{FF2B5EF4-FFF2-40B4-BE49-F238E27FC236}">
                <a16:creationId xmlns:a16="http://schemas.microsoft.com/office/drawing/2014/main" id="{77C471C2-92F1-530F-2053-5F98ED38B862}"/>
              </a:ext>
            </a:extLst>
          </p:cNvPr>
          <p:cNvPicPr>
            <a:picLocks noChangeAspect="1"/>
          </p:cNvPicPr>
          <p:nvPr/>
        </p:nvPicPr>
        <p:blipFill>
          <a:blip r:embed="rId3"/>
          <a:stretch>
            <a:fillRect/>
          </a:stretch>
        </p:blipFill>
        <p:spPr>
          <a:xfrm>
            <a:off x="2316123" y="1798179"/>
            <a:ext cx="4115157" cy="1630821"/>
          </a:xfrm>
          <a:prstGeom prst="rect">
            <a:avLst/>
          </a:prstGeom>
        </p:spPr>
      </p:pic>
      <p:sp>
        <p:nvSpPr>
          <p:cNvPr id="9" name="Slide Number Placeholder 8">
            <a:extLst>
              <a:ext uri="{FF2B5EF4-FFF2-40B4-BE49-F238E27FC236}">
                <a16:creationId xmlns:a16="http://schemas.microsoft.com/office/drawing/2014/main" id="{54EABAFB-D943-86BE-A43B-B302EDA47069}"/>
              </a:ext>
            </a:extLst>
          </p:cNvPr>
          <p:cNvSpPr>
            <a:spLocks noGrp="1"/>
          </p:cNvSpPr>
          <p:nvPr>
            <p:ph type="sldNum" sz="quarter" idx="12"/>
          </p:nvPr>
        </p:nvSpPr>
        <p:spPr/>
        <p:txBody>
          <a:bodyPr/>
          <a:lstStyle/>
          <a:p>
            <a:fld id="{4690E762-34B1-480F-A81A-A5824303623B}" type="slidenum">
              <a:rPr lang="en-IN" smtClean="0"/>
              <a:t>21</a:t>
            </a:fld>
            <a:endParaRPr lang="en-IN"/>
          </a:p>
        </p:txBody>
      </p:sp>
      <p:sp>
        <p:nvSpPr>
          <p:cNvPr id="11" name="Footer Placeholder 10">
            <a:extLst>
              <a:ext uri="{FF2B5EF4-FFF2-40B4-BE49-F238E27FC236}">
                <a16:creationId xmlns:a16="http://schemas.microsoft.com/office/drawing/2014/main" id="{14A1C3EB-E336-66F5-35A7-7BB17A1DACBB}"/>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1050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a:xfrm>
            <a:off x="1097280" y="267553"/>
            <a:ext cx="10058400" cy="1450757"/>
          </a:xfrm>
        </p:spPr>
        <p:txBody>
          <a:bodyPr>
            <a:noAutofit/>
          </a:bodyPr>
          <a:lstStyle/>
          <a:p>
            <a:r>
              <a:rPr lang="en-US" dirty="0"/>
              <a:t>Step 8:For </a:t>
            </a:r>
            <a:r>
              <a:rPr lang="en-US" dirty="0" err="1"/>
              <a:t>dti</a:t>
            </a:r>
            <a:r>
              <a:rPr lang="en-US" dirty="0"/>
              <a:t> column we see the values are evenly spread hence no outliers cleanup required for this column</a:t>
            </a:r>
            <a:endParaRPr lang="en-IN" dirty="0"/>
          </a:p>
        </p:txBody>
      </p:sp>
      <p:pic>
        <p:nvPicPr>
          <p:cNvPr id="8" name="Content Placeholder 7">
            <a:extLst>
              <a:ext uri="{FF2B5EF4-FFF2-40B4-BE49-F238E27FC236}">
                <a16:creationId xmlns:a16="http://schemas.microsoft.com/office/drawing/2014/main" id="{0B80D2CE-1BE8-6406-1A8F-65394D472006}"/>
              </a:ext>
            </a:extLst>
          </p:cNvPr>
          <p:cNvPicPr>
            <a:picLocks noGrp="1" noChangeAspect="1"/>
          </p:cNvPicPr>
          <p:nvPr>
            <p:ph idx="1"/>
          </p:nvPr>
        </p:nvPicPr>
        <p:blipFill>
          <a:blip r:embed="rId2"/>
          <a:stretch>
            <a:fillRect/>
          </a:stretch>
        </p:blipFill>
        <p:spPr>
          <a:xfrm>
            <a:off x="2308854" y="2227263"/>
            <a:ext cx="7634618" cy="4022725"/>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sp>
        <p:nvSpPr>
          <p:cNvPr id="9" name="Slide Number Placeholder 8">
            <a:extLst>
              <a:ext uri="{FF2B5EF4-FFF2-40B4-BE49-F238E27FC236}">
                <a16:creationId xmlns:a16="http://schemas.microsoft.com/office/drawing/2014/main" id="{F5EEAC9E-5312-BD6F-9C93-9FE3DB1F07C2}"/>
              </a:ext>
            </a:extLst>
          </p:cNvPr>
          <p:cNvSpPr>
            <a:spLocks noGrp="1"/>
          </p:cNvSpPr>
          <p:nvPr>
            <p:ph type="sldNum" sz="quarter" idx="12"/>
          </p:nvPr>
        </p:nvSpPr>
        <p:spPr/>
        <p:txBody>
          <a:bodyPr/>
          <a:lstStyle/>
          <a:p>
            <a:fld id="{4690E762-34B1-480F-A81A-A5824303623B}" type="slidenum">
              <a:rPr lang="en-IN" smtClean="0"/>
              <a:t>22</a:t>
            </a:fld>
            <a:endParaRPr lang="en-IN"/>
          </a:p>
        </p:txBody>
      </p:sp>
      <p:sp>
        <p:nvSpPr>
          <p:cNvPr id="10" name="Footer Placeholder 9">
            <a:extLst>
              <a:ext uri="{FF2B5EF4-FFF2-40B4-BE49-F238E27FC236}">
                <a16:creationId xmlns:a16="http://schemas.microsoft.com/office/drawing/2014/main" id="{20805B31-F867-CDE1-F33C-6450A800D92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451725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a:xfrm>
            <a:off x="1154083" y="33090"/>
            <a:ext cx="10058400" cy="1450757"/>
          </a:xfrm>
        </p:spPr>
        <p:txBody>
          <a:bodyPr>
            <a:normAutofit/>
          </a:bodyPr>
          <a:lstStyle/>
          <a:p>
            <a:r>
              <a:rPr lang="en-US" dirty="0"/>
              <a:t>Step 8: Identifying Outliers and removing those records </a:t>
            </a:r>
            <a:endParaRPr lang="en-IN" dirty="0"/>
          </a:p>
        </p:txBody>
      </p:sp>
      <p:pic>
        <p:nvPicPr>
          <p:cNvPr id="8" name="Content Placeholder 7">
            <a:extLst>
              <a:ext uri="{FF2B5EF4-FFF2-40B4-BE49-F238E27FC236}">
                <a16:creationId xmlns:a16="http://schemas.microsoft.com/office/drawing/2014/main" id="{EB0A6FF5-7E16-1F15-131A-0146196E8AD8}"/>
              </a:ext>
            </a:extLst>
          </p:cNvPr>
          <p:cNvPicPr>
            <a:picLocks noGrp="1" noChangeAspect="1"/>
          </p:cNvPicPr>
          <p:nvPr>
            <p:ph idx="1"/>
          </p:nvPr>
        </p:nvPicPr>
        <p:blipFill>
          <a:blip r:embed="rId2"/>
          <a:stretch>
            <a:fillRect/>
          </a:stretch>
        </p:blipFill>
        <p:spPr>
          <a:xfrm>
            <a:off x="3118295" y="1690688"/>
            <a:ext cx="8768905" cy="4351338"/>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sp>
        <p:nvSpPr>
          <p:cNvPr id="10" name="TextBox 9">
            <a:extLst>
              <a:ext uri="{FF2B5EF4-FFF2-40B4-BE49-F238E27FC236}">
                <a16:creationId xmlns:a16="http://schemas.microsoft.com/office/drawing/2014/main" id="{3E8F3539-4471-1AD7-E4EE-270368FDACA6}"/>
              </a:ext>
            </a:extLst>
          </p:cNvPr>
          <p:cNvSpPr txBox="1"/>
          <p:nvPr/>
        </p:nvSpPr>
        <p:spPr>
          <a:xfrm>
            <a:off x="304800" y="2276386"/>
            <a:ext cx="2813495" cy="2308324"/>
          </a:xfrm>
          <a:prstGeom prst="rect">
            <a:avLst/>
          </a:prstGeom>
          <a:noFill/>
        </p:spPr>
        <p:txBody>
          <a:bodyPr wrap="square">
            <a:spAutoFit/>
          </a:bodyPr>
          <a:lstStyle/>
          <a:p>
            <a:pPr algn="l">
              <a:buFont typeface="Arial" panose="020B0604020202020204" pitchFamily="34" charset="0"/>
              <a:buChar char="•"/>
            </a:pPr>
            <a:r>
              <a:rPr lang="en-US" b="0" i="0" dirty="0">
                <a:effectLst/>
                <a:highlight>
                  <a:srgbClr val="FFFFFF"/>
                </a:highlight>
                <a:latin typeface="system-ui"/>
              </a:rPr>
              <a:t>For </a:t>
            </a:r>
            <a:r>
              <a:rPr lang="en-US" b="0" i="0" dirty="0" err="1">
                <a:effectLst/>
                <a:highlight>
                  <a:srgbClr val="FFFFFF"/>
                </a:highlight>
                <a:latin typeface="system-ui"/>
              </a:rPr>
              <a:t>int_rate</a:t>
            </a:r>
            <a:r>
              <a:rPr lang="en-US" b="0" i="0" dirty="0">
                <a:effectLst/>
                <a:highlight>
                  <a:srgbClr val="FFFFFF"/>
                </a:highlight>
                <a:latin typeface="system-ui"/>
              </a:rPr>
              <a:t> column we see the values are evenly spread with some outliers seen above the upper fence.</a:t>
            </a:r>
          </a:p>
          <a:p>
            <a:pPr algn="l">
              <a:buFont typeface="Arial" panose="020B0604020202020204" pitchFamily="34" charset="0"/>
              <a:buChar char="•"/>
            </a:pPr>
            <a:r>
              <a:rPr lang="en-US" b="0" i="0" dirty="0">
                <a:effectLst/>
                <a:highlight>
                  <a:srgbClr val="FFFFFF"/>
                </a:highlight>
                <a:latin typeface="system-ui"/>
              </a:rPr>
              <a:t>since the difference is not that huge we can skip the cleanup for this column.</a:t>
            </a:r>
          </a:p>
        </p:txBody>
      </p:sp>
      <p:sp>
        <p:nvSpPr>
          <p:cNvPr id="11" name="Slide Number Placeholder 10">
            <a:extLst>
              <a:ext uri="{FF2B5EF4-FFF2-40B4-BE49-F238E27FC236}">
                <a16:creationId xmlns:a16="http://schemas.microsoft.com/office/drawing/2014/main" id="{3A759531-4298-808A-F8EC-0F5471AD56B7}"/>
              </a:ext>
            </a:extLst>
          </p:cNvPr>
          <p:cNvSpPr>
            <a:spLocks noGrp="1"/>
          </p:cNvSpPr>
          <p:nvPr>
            <p:ph type="sldNum" sz="quarter" idx="12"/>
          </p:nvPr>
        </p:nvSpPr>
        <p:spPr/>
        <p:txBody>
          <a:bodyPr/>
          <a:lstStyle/>
          <a:p>
            <a:fld id="{4690E762-34B1-480F-A81A-A5824303623B}" type="slidenum">
              <a:rPr lang="en-IN" smtClean="0"/>
              <a:t>23</a:t>
            </a:fld>
            <a:endParaRPr lang="en-IN"/>
          </a:p>
        </p:txBody>
      </p:sp>
      <p:sp>
        <p:nvSpPr>
          <p:cNvPr id="12" name="Footer Placeholder 11">
            <a:extLst>
              <a:ext uri="{FF2B5EF4-FFF2-40B4-BE49-F238E27FC236}">
                <a16:creationId xmlns:a16="http://schemas.microsoft.com/office/drawing/2014/main" id="{4140237B-547D-6E73-B571-3429E38E0B40}"/>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83612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 Identifying Outliers and removing those records </a:t>
            </a:r>
            <a:endParaRPr lang="en-IN" dirty="0"/>
          </a:p>
        </p:txBody>
      </p:sp>
      <p:pic>
        <p:nvPicPr>
          <p:cNvPr id="8" name="Content Placeholder 7">
            <a:extLst>
              <a:ext uri="{FF2B5EF4-FFF2-40B4-BE49-F238E27FC236}">
                <a16:creationId xmlns:a16="http://schemas.microsoft.com/office/drawing/2014/main" id="{70BBE6B7-3208-5C5D-B1DE-3305F4368809}"/>
              </a:ext>
            </a:extLst>
          </p:cNvPr>
          <p:cNvPicPr>
            <a:picLocks noGrp="1" noChangeAspect="1"/>
          </p:cNvPicPr>
          <p:nvPr>
            <p:ph idx="1"/>
          </p:nvPr>
        </p:nvPicPr>
        <p:blipFill>
          <a:blip r:embed="rId2"/>
          <a:stretch>
            <a:fillRect/>
          </a:stretch>
        </p:blipFill>
        <p:spPr>
          <a:xfrm>
            <a:off x="2103438" y="1846263"/>
            <a:ext cx="8045449" cy="4022725"/>
          </a:xfrm>
        </p:spPr>
      </p:pic>
      <p:sp>
        <p:nvSpPr>
          <p:cNvPr id="7" name="TextBox 6">
            <a:extLst>
              <a:ext uri="{FF2B5EF4-FFF2-40B4-BE49-F238E27FC236}">
                <a16:creationId xmlns:a16="http://schemas.microsoft.com/office/drawing/2014/main" id="{29F89B7B-BDC5-BBA4-8128-77832BAD6FBE}"/>
              </a:ext>
            </a:extLst>
          </p:cNvPr>
          <p:cNvSpPr txBox="1"/>
          <p:nvPr/>
        </p:nvSpPr>
        <p:spPr>
          <a:xfrm>
            <a:off x="3383280" y="6311900"/>
            <a:ext cx="6096000" cy="369332"/>
          </a:xfrm>
          <a:prstGeom prst="rect">
            <a:avLst/>
          </a:prstGeom>
          <a:noFill/>
        </p:spPr>
        <p:txBody>
          <a:bodyPr wrap="square">
            <a:spAutoFit/>
          </a:bodyPr>
          <a:lstStyle/>
          <a:p>
            <a:r>
              <a:rPr lang="en-US" u="none" dirty="0"/>
              <a:t>And several other steps up to cell </a:t>
            </a:r>
            <a:r>
              <a:rPr lang="en-US" dirty="0"/>
              <a:t>207</a:t>
            </a:r>
            <a:endParaRPr lang="en-IN" dirty="0"/>
          </a:p>
        </p:txBody>
      </p:sp>
      <p:sp>
        <p:nvSpPr>
          <p:cNvPr id="10" name="TextBox 9">
            <a:extLst>
              <a:ext uri="{FF2B5EF4-FFF2-40B4-BE49-F238E27FC236}">
                <a16:creationId xmlns:a16="http://schemas.microsoft.com/office/drawing/2014/main" id="{3568C5E3-6FB6-2434-7FDF-A8C6296EB329}"/>
              </a:ext>
            </a:extLst>
          </p:cNvPr>
          <p:cNvSpPr txBox="1"/>
          <p:nvPr/>
        </p:nvSpPr>
        <p:spPr>
          <a:xfrm>
            <a:off x="458788" y="1690688"/>
            <a:ext cx="2408237" cy="3139321"/>
          </a:xfrm>
          <a:prstGeom prst="rect">
            <a:avLst/>
          </a:prstGeom>
          <a:noFill/>
        </p:spPr>
        <p:txBody>
          <a:bodyPr wrap="square">
            <a:spAutoFit/>
          </a:bodyPr>
          <a:lstStyle/>
          <a:p>
            <a:pPr algn="l">
              <a:buFont typeface="Arial" panose="020B0604020202020204" pitchFamily="34" charset="0"/>
              <a:buChar char="•"/>
            </a:pPr>
            <a:r>
              <a:rPr lang="en-US" b="0" i="0" dirty="0">
                <a:effectLst/>
                <a:highlight>
                  <a:srgbClr val="FFFFFF"/>
                </a:highlight>
                <a:latin typeface="system-ui"/>
              </a:rPr>
              <a:t>For loan amount column we see the values are evenly spread with some outliers seen above the upper fence.</a:t>
            </a:r>
          </a:p>
          <a:p>
            <a:pPr algn="l">
              <a:buFont typeface="Arial" panose="020B0604020202020204" pitchFamily="34" charset="0"/>
              <a:buChar char="•"/>
            </a:pP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Since the difference is not that huge we can skip the cleanup for this column.</a:t>
            </a:r>
          </a:p>
        </p:txBody>
      </p:sp>
      <p:sp>
        <p:nvSpPr>
          <p:cNvPr id="11" name="Slide Number Placeholder 10">
            <a:extLst>
              <a:ext uri="{FF2B5EF4-FFF2-40B4-BE49-F238E27FC236}">
                <a16:creationId xmlns:a16="http://schemas.microsoft.com/office/drawing/2014/main" id="{F6D70AEB-3162-8938-952A-9DE5BC3F7BBE}"/>
              </a:ext>
            </a:extLst>
          </p:cNvPr>
          <p:cNvSpPr>
            <a:spLocks noGrp="1"/>
          </p:cNvSpPr>
          <p:nvPr>
            <p:ph type="sldNum" sz="quarter" idx="12"/>
          </p:nvPr>
        </p:nvSpPr>
        <p:spPr/>
        <p:txBody>
          <a:bodyPr/>
          <a:lstStyle/>
          <a:p>
            <a:fld id="{4690E762-34B1-480F-A81A-A5824303623B}" type="slidenum">
              <a:rPr lang="en-IN" smtClean="0"/>
              <a:t>24</a:t>
            </a:fld>
            <a:endParaRPr lang="en-IN"/>
          </a:p>
        </p:txBody>
      </p:sp>
      <p:sp>
        <p:nvSpPr>
          <p:cNvPr id="12" name="Footer Placeholder 11">
            <a:extLst>
              <a:ext uri="{FF2B5EF4-FFF2-40B4-BE49-F238E27FC236}">
                <a16:creationId xmlns:a16="http://schemas.microsoft.com/office/drawing/2014/main" id="{278FA97E-AA7D-6DFD-F89F-2AD1465EBF35}"/>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51966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 Identifying Outliers and removing those records </a:t>
            </a:r>
            <a:endParaRPr lang="en-IN" dirty="0"/>
          </a:p>
        </p:txBody>
      </p:sp>
      <p:pic>
        <p:nvPicPr>
          <p:cNvPr id="8" name="Content Placeholder 7">
            <a:extLst>
              <a:ext uri="{FF2B5EF4-FFF2-40B4-BE49-F238E27FC236}">
                <a16:creationId xmlns:a16="http://schemas.microsoft.com/office/drawing/2014/main" id="{37BA9E17-1193-A035-D2B2-0ECF08FDEC06}"/>
              </a:ext>
            </a:extLst>
          </p:cNvPr>
          <p:cNvPicPr>
            <a:picLocks noGrp="1" noChangeAspect="1"/>
          </p:cNvPicPr>
          <p:nvPr>
            <p:ph idx="1"/>
          </p:nvPr>
        </p:nvPicPr>
        <p:blipFill>
          <a:blip r:embed="rId2"/>
          <a:stretch>
            <a:fillRect/>
          </a:stretch>
        </p:blipFill>
        <p:spPr>
          <a:xfrm>
            <a:off x="3235923" y="1846263"/>
            <a:ext cx="5780480" cy="4022725"/>
          </a:xfrm>
        </p:spPr>
      </p:pic>
      <p:sp>
        <p:nvSpPr>
          <p:cNvPr id="9" name="Slide Number Placeholder 8">
            <a:extLst>
              <a:ext uri="{FF2B5EF4-FFF2-40B4-BE49-F238E27FC236}">
                <a16:creationId xmlns:a16="http://schemas.microsoft.com/office/drawing/2014/main" id="{7DAFC50C-F728-C7A4-8482-89562ED100FC}"/>
              </a:ext>
            </a:extLst>
          </p:cNvPr>
          <p:cNvSpPr>
            <a:spLocks noGrp="1"/>
          </p:cNvSpPr>
          <p:nvPr>
            <p:ph type="sldNum" sz="quarter" idx="12"/>
          </p:nvPr>
        </p:nvSpPr>
        <p:spPr/>
        <p:txBody>
          <a:bodyPr/>
          <a:lstStyle/>
          <a:p>
            <a:fld id="{4690E762-34B1-480F-A81A-A5824303623B}" type="slidenum">
              <a:rPr lang="en-IN" smtClean="0"/>
              <a:t>25</a:t>
            </a:fld>
            <a:endParaRPr lang="en-IN"/>
          </a:p>
        </p:txBody>
      </p:sp>
      <p:sp>
        <p:nvSpPr>
          <p:cNvPr id="10" name="Footer Placeholder 9">
            <a:extLst>
              <a:ext uri="{FF2B5EF4-FFF2-40B4-BE49-F238E27FC236}">
                <a16:creationId xmlns:a16="http://schemas.microsoft.com/office/drawing/2014/main" id="{3B105141-D05E-5581-B864-D16B180E29A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46690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A5E8-BD5A-8A2E-34DB-D721653853F3}"/>
              </a:ext>
            </a:extLst>
          </p:cNvPr>
          <p:cNvSpPr>
            <a:spLocks noGrp="1"/>
          </p:cNvSpPr>
          <p:nvPr>
            <p:ph type="title"/>
          </p:nvPr>
        </p:nvSpPr>
        <p:spPr/>
        <p:txBody>
          <a:bodyPr>
            <a:normAutofit/>
          </a:bodyPr>
          <a:lstStyle/>
          <a:p>
            <a:r>
              <a:rPr lang="en-US" dirty="0"/>
              <a:t>Step 8: Identifying Outliers and removing those records </a:t>
            </a:r>
            <a:endParaRPr lang="en-IN" dirty="0"/>
          </a:p>
        </p:txBody>
      </p:sp>
      <p:pic>
        <p:nvPicPr>
          <p:cNvPr id="6" name="Content Placeholder 5">
            <a:extLst>
              <a:ext uri="{FF2B5EF4-FFF2-40B4-BE49-F238E27FC236}">
                <a16:creationId xmlns:a16="http://schemas.microsoft.com/office/drawing/2014/main" id="{B8C591EB-7353-8F3C-1303-AD99E5CAA76F}"/>
              </a:ext>
            </a:extLst>
          </p:cNvPr>
          <p:cNvPicPr>
            <a:picLocks noGrp="1" noChangeAspect="1"/>
          </p:cNvPicPr>
          <p:nvPr>
            <p:ph idx="1"/>
          </p:nvPr>
        </p:nvPicPr>
        <p:blipFill>
          <a:blip r:embed="rId2"/>
          <a:stretch>
            <a:fillRect/>
          </a:stretch>
        </p:blipFill>
        <p:spPr>
          <a:xfrm>
            <a:off x="2163300" y="1846263"/>
            <a:ext cx="7925725" cy="4022725"/>
          </a:xfrm>
        </p:spPr>
      </p:pic>
      <p:sp>
        <p:nvSpPr>
          <p:cNvPr id="9" name="TextBox 8">
            <a:extLst>
              <a:ext uri="{FF2B5EF4-FFF2-40B4-BE49-F238E27FC236}">
                <a16:creationId xmlns:a16="http://schemas.microsoft.com/office/drawing/2014/main" id="{EB43691B-16BE-21D7-9F30-3924EB4BB570}"/>
              </a:ext>
            </a:extLst>
          </p:cNvPr>
          <p:cNvSpPr txBox="1"/>
          <p:nvPr/>
        </p:nvSpPr>
        <p:spPr>
          <a:xfrm>
            <a:off x="266700" y="1690687"/>
            <a:ext cx="3381375" cy="2862322"/>
          </a:xfrm>
          <a:prstGeom prst="rect">
            <a:avLst/>
          </a:prstGeom>
          <a:noFill/>
        </p:spPr>
        <p:txBody>
          <a:bodyPr wrap="square">
            <a:spAutoFit/>
          </a:bodyPr>
          <a:lstStyle/>
          <a:p>
            <a:pPr algn="l">
              <a:buFont typeface="Arial" panose="020B0604020202020204" pitchFamily="34" charset="0"/>
              <a:buChar char="•"/>
            </a:pPr>
            <a:r>
              <a:rPr lang="en-US" b="0" i="0" dirty="0">
                <a:effectLst/>
                <a:highlight>
                  <a:srgbClr val="FFFFFF"/>
                </a:highlight>
                <a:latin typeface="system-ui"/>
              </a:rPr>
              <a:t>For installment column we see the values are evenly spread with some outliers seen above the upper fence.</a:t>
            </a:r>
          </a:p>
          <a:p>
            <a:pPr algn="l">
              <a:buFont typeface="Arial" panose="020B0604020202020204" pitchFamily="34" charset="0"/>
              <a:buChar char="•"/>
            </a:pPr>
            <a:r>
              <a:rPr lang="en-US" b="0" i="0" dirty="0">
                <a:effectLst/>
                <a:highlight>
                  <a:srgbClr val="FFFFFF"/>
                </a:highlight>
                <a:latin typeface="system-ui"/>
              </a:rPr>
              <a:t>We see a huge difference between upper fence and max value but this column will not be that useful for our analysis</a:t>
            </a:r>
          </a:p>
          <a:p>
            <a:pPr algn="l">
              <a:buFont typeface="Arial" panose="020B0604020202020204" pitchFamily="34" charset="0"/>
              <a:buChar char="•"/>
            </a:pPr>
            <a:r>
              <a:rPr lang="en-US" b="0" i="0" dirty="0">
                <a:effectLst/>
                <a:highlight>
                  <a:srgbClr val="FFFFFF"/>
                </a:highlight>
                <a:latin typeface="system-ui"/>
              </a:rPr>
              <a:t>hence skipping cleanup of the outliers</a:t>
            </a:r>
          </a:p>
        </p:txBody>
      </p:sp>
      <p:sp>
        <p:nvSpPr>
          <p:cNvPr id="10" name="Slide Number Placeholder 9">
            <a:extLst>
              <a:ext uri="{FF2B5EF4-FFF2-40B4-BE49-F238E27FC236}">
                <a16:creationId xmlns:a16="http://schemas.microsoft.com/office/drawing/2014/main" id="{540D8604-FA92-D4D4-02B3-2494EE91267F}"/>
              </a:ext>
            </a:extLst>
          </p:cNvPr>
          <p:cNvSpPr>
            <a:spLocks noGrp="1"/>
          </p:cNvSpPr>
          <p:nvPr>
            <p:ph type="sldNum" sz="quarter" idx="12"/>
          </p:nvPr>
        </p:nvSpPr>
        <p:spPr/>
        <p:txBody>
          <a:bodyPr/>
          <a:lstStyle/>
          <a:p>
            <a:fld id="{4690E762-34B1-480F-A81A-A5824303623B}" type="slidenum">
              <a:rPr lang="en-IN" smtClean="0"/>
              <a:t>26</a:t>
            </a:fld>
            <a:endParaRPr lang="en-IN"/>
          </a:p>
        </p:txBody>
      </p:sp>
      <p:sp>
        <p:nvSpPr>
          <p:cNvPr id="11" name="Footer Placeholder 10">
            <a:extLst>
              <a:ext uri="{FF2B5EF4-FFF2-40B4-BE49-F238E27FC236}">
                <a16:creationId xmlns:a16="http://schemas.microsoft.com/office/drawing/2014/main" id="{0C85E977-1FBC-F67D-49F4-3432B78AEAF4}"/>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11416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79B4-70B5-5D79-7302-78D34C293FB7}"/>
              </a:ext>
            </a:extLst>
          </p:cNvPr>
          <p:cNvSpPr>
            <a:spLocks noGrp="1"/>
          </p:cNvSpPr>
          <p:nvPr>
            <p:ph type="title"/>
          </p:nvPr>
        </p:nvSpPr>
        <p:spPr/>
        <p:txBody>
          <a:bodyPr/>
          <a:lstStyle/>
          <a:p>
            <a:r>
              <a:rPr lang="en-US" dirty="0"/>
              <a:t>Step 9: Check for the duplicated records after cleanup activity</a:t>
            </a:r>
            <a:endParaRPr lang="en-IN" dirty="0"/>
          </a:p>
        </p:txBody>
      </p:sp>
      <p:pic>
        <p:nvPicPr>
          <p:cNvPr id="5" name="Content Placeholder 4">
            <a:extLst>
              <a:ext uri="{FF2B5EF4-FFF2-40B4-BE49-F238E27FC236}">
                <a16:creationId xmlns:a16="http://schemas.microsoft.com/office/drawing/2014/main" id="{A05729AF-DF32-830F-6C9C-18F97D1CAF62}"/>
              </a:ext>
            </a:extLst>
          </p:cNvPr>
          <p:cNvPicPr>
            <a:picLocks noGrp="1" noChangeAspect="1"/>
          </p:cNvPicPr>
          <p:nvPr>
            <p:ph idx="1"/>
          </p:nvPr>
        </p:nvPicPr>
        <p:blipFill>
          <a:blip r:embed="rId2"/>
          <a:stretch>
            <a:fillRect/>
          </a:stretch>
        </p:blipFill>
        <p:spPr>
          <a:xfrm>
            <a:off x="6282853" y="2261763"/>
            <a:ext cx="5417493" cy="2050312"/>
          </a:xfrm>
        </p:spPr>
      </p:pic>
      <p:sp>
        <p:nvSpPr>
          <p:cNvPr id="7" name="TextBox 6">
            <a:extLst>
              <a:ext uri="{FF2B5EF4-FFF2-40B4-BE49-F238E27FC236}">
                <a16:creationId xmlns:a16="http://schemas.microsoft.com/office/drawing/2014/main" id="{8E7736F2-A42A-F635-CDAD-9AC5BBA8CDF5}"/>
              </a:ext>
            </a:extLst>
          </p:cNvPr>
          <p:cNvSpPr txBox="1"/>
          <p:nvPr/>
        </p:nvSpPr>
        <p:spPr>
          <a:xfrm>
            <a:off x="491654" y="1690688"/>
            <a:ext cx="5791199" cy="3416320"/>
          </a:xfrm>
          <a:prstGeom prst="rect">
            <a:avLst/>
          </a:prstGeom>
          <a:noFill/>
        </p:spPr>
        <p:txBody>
          <a:bodyPr wrap="square">
            <a:spAutoFit/>
          </a:bodyPr>
          <a:lstStyle/>
          <a:p>
            <a:pPr marL="285750" indent="-285750">
              <a:buFont typeface="Arial" panose="020B0604020202020204" pitchFamily="34" charset="0"/>
              <a:buChar char="•"/>
            </a:pPr>
            <a:r>
              <a:rPr lang="en-IN" dirty="0"/>
              <a:t>The code snippet checks for duplicated records in the `</a:t>
            </a:r>
            <a:r>
              <a:rPr lang="en-IN" dirty="0" err="1"/>
              <a:t>loan_df_for_analysis</a:t>
            </a:r>
            <a:r>
              <a:rPr lang="en-IN" dirty="0"/>
              <a:t>` </a:t>
            </a:r>
            <a:r>
              <a:rPr lang="en-IN" dirty="0" err="1"/>
              <a:t>DataFrame</a:t>
            </a:r>
            <a:r>
              <a:rPr lang="en-IN" dirty="0"/>
              <a:t> by applying the `.duplicated()` method, which identifies duplicate rows.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The `.</a:t>
            </a:r>
            <a:r>
              <a:rPr lang="en-IN" dirty="0" err="1"/>
              <a:t>value_counts</a:t>
            </a:r>
            <a:r>
              <a:rPr lang="en-IN" dirty="0"/>
              <a:t>()` method is then used to count how many rows are unique versus duplicates. The output indicates that there are 36,815 unique rows and no duplicates (`False` indicates no duplicates).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confirms the data cleanup was effective, and the dataset is now ready for further analysis without redundancy issues.</a:t>
            </a:r>
          </a:p>
        </p:txBody>
      </p:sp>
      <p:sp>
        <p:nvSpPr>
          <p:cNvPr id="8" name="Slide Number Placeholder 7">
            <a:extLst>
              <a:ext uri="{FF2B5EF4-FFF2-40B4-BE49-F238E27FC236}">
                <a16:creationId xmlns:a16="http://schemas.microsoft.com/office/drawing/2014/main" id="{E3858611-DE90-FE6D-0EA8-FFD6B923A5E1}"/>
              </a:ext>
            </a:extLst>
          </p:cNvPr>
          <p:cNvSpPr>
            <a:spLocks noGrp="1"/>
          </p:cNvSpPr>
          <p:nvPr>
            <p:ph type="sldNum" sz="quarter" idx="12"/>
          </p:nvPr>
        </p:nvSpPr>
        <p:spPr/>
        <p:txBody>
          <a:bodyPr/>
          <a:lstStyle/>
          <a:p>
            <a:fld id="{4690E762-34B1-480F-A81A-A5824303623B}" type="slidenum">
              <a:rPr lang="en-IN" smtClean="0"/>
              <a:t>27</a:t>
            </a:fld>
            <a:endParaRPr lang="en-IN"/>
          </a:p>
        </p:txBody>
      </p:sp>
      <p:sp>
        <p:nvSpPr>
          <p:cNvPr id="9" name="Footer Placeholder 8">
            <a:extLst>
              <a:ext uri="{FF2B5EF4-FFF2-40B4-BE49-F238E27FC236}">
                <a16:creationId xmlns:a16="http://schemas.microsoft.com/office/drawing/2014/main" id="{A302CF9E-9662-8E4C-C78A-2C91AD765DB2}"/>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25641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67CA-5AC0-3316-B861-6DA026FD2F70}"/>
              </a:ext>
            </a:extLst>
          </p:cNvPr>
          <p:cNvSpPr>
            <a:spLocks noGrp="1"/>
          </p:cNvSpPr>
          <p:nvPr>
            <p:ph type="title"/>
          </p:nvPr>
        </p:nvSpPr>
        <p:spPr>
          <a:xfrm>
            <a:off x="1154083" y="33090"/>
            <a:ext cx="10058400" cy="1450757"/>
          </a:xfrm>
        </p:spPr>
        <p:txBody>
          <a:bodyPr>
            <a:noAutofit/>
          </a:bodyPr>
          <a:lstStyle/>
          <a:p>
            <a:r>
              <a:rPr lang="en-US" sz="3200" dirty="0"/>
              <a:t>Univariate Analysis :</a:t>
            </a:r>
            <a:br>
              <a:rPr lang="en-US" sz="3200" dirty="0"/>
            </a:br>
            <a:r>
              <a:rPr lang="en-US" sz="3200" dirty="0"/>
              <a:t> Determining charged off loan percentage vs. fully paid. </a:t>
            </a:r>
            <a:endParaRPr lang="en-IN" sz="3200" dirty="0"/>
          </a:p>
        </p:txBody>
      </p:sp>
      <p:sp>
        <p:nvSpPr>
          <p:cNvPr id="3" name="Content Placeholder 2">
            <a:extLst>
              <a:ext uri="{FF2B5EF4-FFF2-40B4-BE49-F238E27FC236}">
                <a16:creationId xmlns:a16="http://schemas.microsoft.com/office/drawing/2014/main" id="{75091078-6985-C39C-8215-E5594415BB22}"/>
              </a:ext>
            </a:extLst>
          </p:cNvPr>
          <p:cNvSpPr>
            <a:spLocks noGrp="1"/>
          </p:cNvSpPr>
          <p:nvPr>
            <p:ph idx="1"/>
          </p:nvPr>
        </p:nvSpPr>
        <p:spPr>
          <a:xfrm>
            <a:off x="734196" y="5697215"/>
            <a:ext cx="4874627" cy="770630"/>
          </a:xfrm>
        </p:spPr>
        <p:txBody>
          <a:bodyPr>
            <a:normAutofit fontScale="55000" lnSpcReduction="20000"/>
          </a:bodyPr>
          <a:lstStyle/>
          <a:p>
            <a:endParaRPr lang="en-US" sz="1600" dirty="0"/>
          </a:p>
          <a:p>
            <a:r>
              <a:rPr lang="en-US" sz="3200" dirty="0"/>
              <a:t>As per the graph, charged off loan percentage is less compared to fully paid. </a:t>
            </a:r>
            <a:endParaRPr lang="en-IN" sz="3200" dirty="0"/>
          </a:p>
        </p:txBody>
      </p:sp>
      <p:pic>
        <p:nvPicPr>
          <p:cNvPr id="5" name="Picture 4">
            <a:extLst>
              <a:ext uri="{FF2B5EF4-FFF2-40B4-BE49-F238E27FC236}">
                <a16:creationId xmlns:a16="http://schemas.microsoft.com/office/drawing/2014/main" id="{AAA0E674-8EAC-629A-DC71-987B6B4D521C}"/>
              </a:ext>
            </a:extLst>
          </p:cNvPr>
          <p:cNvPicPr>
            <a:picLocks noChangeAspect="1"/>
          </p:cNvPicPr>
          <p:nvPr/>
        </p:nvPicPr>
        <p:blipFill>
          <a:blip r:embed="rId2"/>
          <a:stretch>
            <a:fillRect/>
          </a:stretch>
        </p:blipFill>
        <p:spPr>
          <a:xfrm>
            <a:off x="100649" y="1547494"/>
            <a:ext cx="5610225" cy="4333875"/>
          </a:xfrm>
          <a:prstGeom prst="rect">
            <a:avLst/>
          </a:prstGeom>
        </p:spPr>
      </p:pic>
      <p:pic>
        <p:nvPicPr>
          <p:cNvPr id="7" name="Picture 6">
            <a:extLst>
              <a:ext uri="{FF2B5EF4-FFF2-40B4-BE49-F238E27FC236}">
                <a16:creationId xmlns:a16="http://schemas.microsoft.com/office/drawing/2014/main" id="{3EDC000F-C8DE-1B7E-B1CC-9E7450BA2598}"/>
              </a:ext>
            </a:extLst>
          </p:cNvPr>
          <p:cNvPicPr>
            <a:picLocks noChangeAspect="1"/>
          </p:cNvPicPr>
          <p:nvPr/>
        </p:nvPicPr>
        <p:blipFill>
          <a:blip r:embed="rId3"/>
          <a:stretch>
            <a:fillRect/>
          </a:stretch>
        </p:blipFill>
        <p:spPr>
          <a:xfrm>
            <a:off x="4223930" y="1592991"/>
            <a:ext cx="7810744" cy="3002994"/>
          </a:xfrm>
          <a:prstGeom prst="rect">
            <a:avLst/>
          </a:prstGeom>
        </p:spPr>
      </p:pic>
      <p:sp>
        <p:nvSpPr>
          <p:cNvPr id="4" name="Slide Number Placeholder 3">
            <a:extLst>
              <a:ext uri="{FF2B5EF4-FFF2-40B4-BE49-F238E27FC236}">
                <a16:creationId xmlns:a16="http://schemas.microsoft.com/office/drawing/2014/main" id="{14C3779B-912A-8A66-E1A8-D30A5CA407A0}"/>
              </a:ext>
            </a:extLst>
          </p:cNvPr>
          <p:cNvSpPr>
            <a:spLocks noGrp="1"/>
          </p:cNvSpPr>
          <p:nvPr>
            <p:ph type="sldNum" sz="quarter" idx="12"/>
          </p:nvPr>
        </p:nvSpPr>
        <p:spPr/>
        <p:txBody>
          <a:bodyPr/>
          <a:lstStyle/>
          <a:p>
            <a:fld id="{4690E762-34B1-480F-A81A-A5824303623B}" type="slidenum">
              <a:rPr lang="en-IN" smtClean="0"/>
              <a:t>28</a:t>
            </a:fld>
            <a:endParaRPr lang="en-IN"/>
          </a:p>
        </p:txBody>
      </p:sp>
      <p:sp>
        <p:nvSpPr>
          <p:cNvPr id="6" name="Footer Placeholder 5">
            <a:extLst>
              <a:ext uri="{FF2B5EF4-FFF2-40B4-BE49-F238E27FC236}">
                <a16:creationId xmlns:a16="http://schemas.microsoft.com/office/drawing/2014/main" id="{9CE1C537-5D26-5A02-713C-9674A73E52B5}"/>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10691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6BBD-F5EC-1B6D-15CB-BC027B2AB8A5}"/>
              </a:ext>
            </a:extLst>
          </p:cNvPr>
          <p:cNvSpPr>
            <a:spLocks noGrp="1"/>
          </p:cNvSpPr>
          <p:nvPr>
            <p:ph type="title"/>
          </p:nvPr>
        </p:nvSpPr>
        <p:spPr>
          <a:xfrm>
            <a:off x="838200" y="2766218"/>
            <a:ext cx="10515600" cy="1325563"/>
          </a:xfrm>
        </p:spPr>
        <p:txBody>
          <a:bodyPr>
            <a:normAutofit/>
          </a:bodyPr>
          <a:lstStyle/>
          <a:p>
            <a:r>
              <a:rPr lang="en-US" dirty="0"/>
              <a:t>Categorical Variable </a:t>
            </a:r>
            <a:r>
              <a:rPr lang="en-US" dirty="0" err="1"/>
              <a:t>Analaysis</a:t>
            </a:r>
            <a:r>
              <a:rPr lang="en-US" dirty="0"/>
              <a:t> on Charged Off (Default Customers)</a:t>
            </a:r>
            <a:endParaRPr lang="en-IN" dirty="0"/>
          </a:p>
        </p:txBody>
      </p:sp>
      <p:sp>
        <p:nvSpPr>
          <p:cNvPr id="3" name="Slide Number Placeholder 2">
            <a:extLst>
              <a:ext uri="{FF2B5EF4-FFF2-40B4-BE49-F238E27FC236}">
                <a16:creationId xmlns:a16="http://schemas.microsoft.com/office/drawing/2014/main" id="{311BC188-B57E-5442-D17A-1A72C9364CC6}"/>
              </a:ext>
            </a:extLst>
          </p:cNvPr>
          <p:cNvSpPr>
            <a:spLocks noGrp="1"/>
          </p:cNvSpPr>
          <p:nvPr>
            <p:ph type="sldNum" sz="quarter" idx="12"/>
          </p:nvPr>
        </p:nvSpPr>
        <p:spPr/>
        <p:txBody>
          <a:bodyPr/>
          <a:lstStyle/>
          <a:p>
            <a:fld id="{4690E762-34B1-480F-A81A-A5824303623B}" type="slidenum">
              <a:rPr lang="en-IN" smtClean="0"/>
              <a:t>29</a:t>
            </a:fld>
            <a:endParaRPr lang="en-IN"/>
          </a:p>
        </p:txBody>
      </p:sp>
      <p:sp>
        <p:nvSpPr>
          <p:cNvPr id="4" name="Footer Placeholder 3">
            <a:extLst>
              <a:ext uri="{FF2B5EF4-FFF2-40B4-BE49-F238E27FC236}">
                <a16:creationId xmlns:a16="http://schemas.microsoft.com/office/drawing/2014/main" id="{F4DA1DBF-15C4-DB18-0B6E-912E777E49B2}"/>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81172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6F0F-6582-C430-8917-045237889E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287E076-3145-72AE-B2DA-9743395CD1C3}"/>
              </a:ext>
            </a:extLst>
          </p:cNvPr>
          <p:cNvSpPr>
            <a:spLocks noGrp="1"/>
          </p:cNvSpPr>
          <p:nvPr>
            <p:ph idx="1"/>
          </p:nvPr>
        </p:nvSpPr>
        <p:spPr/>
        <p:txBody>
          <a:bodyPr>
            <a:normAutofit/>
          </a:bodyPr>
          <a:lstStyle/>
          <a:p>
            <a:r>
              <a:rPr lang="en-US" dirty="0"/>
              <a:t>Introduction</a:t>
            </a:r>
          </a:p>
          <a:p>
            <a:r>
              <a:rPr lang="en-US" dirty="0"/>
              <a:t>To develop a basic understanding of risk analytics in banking and financial services and understand how data is used to </a:t>
            </a:r>
            <a:r>
              <a:rPr lang="en-US" dirty="0" err="1"/>
              <a:t>minimise</a:t>
            </a:r>
            <a:r>
              <a:rPr lang="en-US" dirty="0"/>
              <a:t> the risk of losing money while lending to customers.</a:t>
            </a:r>
          </a:p>
          <a:p>
            <a:endParaRPr lang="en-US" dirty="0"/>
          </a:p>
          <a:p>
            <a:r>
              <a:rPr lang="en-US" dirty="0"/>
              <a:t>Business Risks</a:t>
            </a:r>
          </a:p>
          <a:p>
            <a:r>
              <a:rPr lang="en-US" dirty="0"/>
              <a:t>If the applicant is likely to repay the loan, then not approving the loan results in a loss of business to the company.</a:t>
            </a:r>
          </a:p>
          <a:p>
            <a:endParaRPr lang="en-US" dirty="0"/>
          </a:p>
          <a:p>
            <a:r>
              <a:rPr lang="en-US" dirty="0"/>
              <a:t>If the applicant is not likely to repay the loan, i.e. he/she is likely to default, then approving the loan may lead to a financial loss for the company.</a:t>
            </a:r>
          </a:p>
          <a:p>
            <a:endParaRPr lang="en-US" dirty="0"/>
          </a:p>
        </p:txBody>
      </p:sp>
      <p:sp>
        <p:nvSpPr>
          <p:cNvPr id="5" name="Slide Number Placeholder 4">
            <a:extLst>
              <a:ext uri="{FF2B5EF4-FFF2-40B4-BE49-F238E27FC236}">
                <a16:creationId xmlns:a16="http://schemas.microsoft.com/office/drawing/2014/main" id="{25E9CA98-3E5E-2824-5469-AD4A22C54595}"/>
              </a:ext>
            </a:extLst>
          </p:cNvPr>
          <p:cNvSpPr>
            <a:spLocks noGrp="1"/>
          </p:cNvSpPr>
          <p:nvPr>
            <p:ph type="sldNum" sz="quarter" idx="12"/>
          </p:nvPr>
        </p:nvSpPr>
        <p:spPr/>
        <p:txBody>
          <a:bodyPr/>
          <a:lstStyle/>
          <a:p>
            <a:fld id="{4690E762-34B1-480F-A81A-A5824303623B}" type="slidenum">
              <a:rPr lang="en-IN" smtClean="0"/>
              <a:t>3</a:t>
            </a:fld>
            <a:endParaRPr lang="en-IN"/>
          </a:p>
        </p:txBody>
      </p:sp>
      <p:sp>
        <p:nvSpPr>
          <p:cNvPr id="6" name="Footer Placeholder 5">
            <a:extLst>
              <a:ext uri="{FF2B5EF4-FFF2-40B4-BE49-F238E27FC236}">
                <a16:creationId xmlns:a16="http://schemas.microsoft.com/office/drawing/2014/main" id="{96469F3B-B691-9430-3DF5-A92656EC8492}"/>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65800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F306-AEF2-574B-B66D-6CDAA39AF181}"/>
              </a:ext>
            </a:extLst>
          </p:cNvPr>
          <p:cNvSpPr>
            <a:spLocks noGrp="1"/>
          </p:cNvSpPr>
          <p:nvPr>
            <p:ph type="title"/>
          </p:nvPr>
        </p:nvSpPr>
        <p:spPr/>
        <p:txBody>
          <a:bodyPr>
            <a:normAutofit/>
          </a:bodyPr>
          <a:lstStyle/>
          <a:p>
            <a:r>
              <a:rPr lang="en-US" dirty="0"/>
              <a:t>Observation 1:</a:t>
            </a:r>
            <a:br>
              <a:rPr lang="en-US" dirty="0"/>
            </a:br>
            <a:r>
              <a:rPr lang="en-US" dirty="0"/>
              <a:t> Majority of Charged off loans with "purpose" variable indicates that applicant took loans to pay off other debts </a:t>
            </a:r>
            <a:endParaRPr lang="en-IN" dirty="0"/>
          </a:p>
        </p:txBody>
      </p:sp>
      <p:pic>
        <p:nvPicPr>
          <p:cNvPr id="5" name="Content Placeholder 4">
            <a:extLst>
              <a:ext uri="{FF2B5EF4-FFF2-40B4-BE49-F238E27FC236}">
                <a16:creationId xmlns:a16="http://schemas.microsoft.com/office/drawing/2014/main" id="{05320FEB-C623-51E0-60A3-1B0DCDBE08D2}"/>
              </a:ext>
            </a:extLst>
          </p:cNvPr>
          <p:cNvPicPr>
            <a:picLocks noGrp="1" noChangeAspect="1"/>
          </p:cNvPicPr>
          <p:nvPr>
            <p:ph idx="1"/>
          </p:nvPr>
        </p:nvPicPr>
        <p:blipFill>
          <a:blip r:embed="rId2"/>
          <a:stretch>
            <a:fillRect/>
          </a:stretch>
        </p:blipFill>
        <p:spPr>
          <a:xfrm>
            <a:off x="103736" y="1822682"/>
            <a:ext cx="5001751" cy="5001751"/>
          </a:xfrm>
        </p:spPr>
      </p:pic>
      <p:pic>
        <p:nvPicPr>
          <p:cNvPr id="7" name="Picture 6">
            <a:extLst>
              <a:ext uri="{FF2B5EF4-FFF2-40B4-BE49-F238E27FC236}">
                <a16:creationId xmlns:a16="http://schemas.microsoft.com/office/drawing/2014/main" id="{C1C3F8B1-4C28-8F7A-552E-130BFD72E3F6}"/>
              </a:ext>
            </a:extLst>
          </p:cNvPr>
          <p:cNvPicPr>
            <a:picLocks noChangeAspect="1"/>
          </p:cNvPicPr>
          <p:nvPr/>
        </p:nvPicPr>
        <p:blipFill>
          <a:blip r:embed="rId3"/>
          <a:stretch>
            <a:fillRect/>
          </a:stretch>
        </p:blipFill>
        <p:spPr>
          <a:xfrm>
            <a:off x="4705595" y="2115359"/>
            <a:ext cx="7271529" cy="1916082"/>
          </a:xfrm>
          <a:prstGeom prst="rect">
            <a:avLst/>
          </a:prstGeom>
        </p:spPr>
      </p:pic>
      <p:sp>
        <p:nvSpPr>
          <p:cNvPr id="3" name="Slide Number Placeholder 2">
            <a:extLst>
              <a:ext uri="{FF2B5EF4-FFF2-40B4-BE49-F238E27FC236}">
                <a16:creationId xmlns:a16="http://schemas.microsoft.com/office/drawing/2014/main" id="{8630A4CA-B15C-AC8D-5BD8-7CAF2AAB813E}"/>
              </a:ext>
            </a:extLst>
          </p:cNvPr>
          <p:cNvSpPr>
            <a:spLocks noGrp="1"/>
          </p:cNvSpPr>
          <p:nvPr>
            <p:ph type="sldNum" sz="quarter" idx="12"/>
          </p:nvPr>
        </p:nvSpPr>
        <p:spPr/>
        <p:txBody>
          <a:bodyPr/>
          <a:lstStyle/>
          <a:p>
            <a:fld id="{4690E762-34B1-480F-A81A-A5824303623B}" type="slidenum">
              <a:rPr lang="en-IN" smtClean="0"/>
              <a:t>30</a:t>
            </a:fld>
            <a:endParaRPr lang="en-IN"/>
          </a:p>
        </p:txBody>
      </p:sp>
      <p:sp>
        <p:nvSpPr>
          <p:cNvPr id="4" name="Footer Placeholder 3">
            <a:extLst>
              <a:ext uri="{FF2B5EF4-FFF2-40B4-BE49-F238E27FC236}">
                <a16:creationId xmlns:a16="http://schemas.microsoft.com/office/drawing/2014/main" id="{399760DC-4092-75C4-7B16-F3668D55AF9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036911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B534-9B3A-386B-B5EB-AAE7BC4F6E9F}"/>
              </a:ext>
            </a:extLst>
          </p:cNvPr>
          <p:cNvSpPr>
            <a:spLocks noGrp="1"/>
          </p:cNvSpPr>
          <p:nvPr>
            <p:ph type="title"/>
          </p:nvPr>
        </p:nvSpPr>
        <p:spPr/>
        <p:txBody>
          <a:bodyPr>
            <a:normAutofit fontScale="90000"/>
          </a:bodyPr>
          <a:lstStyle/>
          <a:p>
            <a:r>
              <a:rPr lang="en-US" dirty="0"/>
              <a:t>Observation 2:</a:t>
            </a:r>
            <a:br>
              <a:rPr lang="en-US" dirty="0"/>
            </a:br>
            <a:r>
              <a:rPr lang="en-US" dirty="0"/>
              <a:t>Majority of Charged off loans with "</a:t>
            </a:r>
            <a:r>
              <a:rPr lang="en-US" dirty="0" err="1"/>
              <a:t>home_ownership</a:t>
            </a:r>
            <a:r>
              <a:rPr lang="en-US" dirty="0"/>
              <a:t>" variable indicates that applicant either stayed in rent or mortgaged house </a:t>
            </a:r>
            <a:endParaRPr lang="en-IN" dirty="0"/>
          </a:p>
        </p:txBody>
      </p:sp>
      <p:pic>
        <p:nvPicPr>
          <p:cNvPr id="5" name="Content Placeholder 4">
            <a:extLst>
              <a:ext uri="{FF2B5EF4-FFF2-40B4-BE49-F238E27FC236}">
                <a16:creationId xmlns:a16="http://schemas.microsoft.com/office/drawing/2014/main" id="{FA22E590-E3E1-45CD-0445-DEC344D036E5}"/>
              </a:ext>
            </a:extLst>
          </p:cNvPr>
          <p:cNvPicPr>
            <a:picLocks noGrp="1" noChangeAspect="1"/>
          </p:cNvPicPr>
          <p:nvPr>
            <p:ph idx="1"/>
          </p:nvPr>
        </p:nvPicPr>
        <p:blipFill>
          <a:blip r:embed="rId2"/>
          <a:stretch>
            <a:fillRect/>
          </a:stretch>
        </p:blipFill>
        <p:spPr>
          <a:xfrm>
            <a:off x="0" y="1906905"/>
            <a:ext cx="4853415" cy="4351338"/>
          </a:xfrm>
        </p:spPr>
      </p:pic>
      <p:pic>
        <p:nvPicPr>
          <p:cNvPr id="7" name="Picture 6">
            <a:extLst>
              <a:ext uri="{FF2B5EF4-FFF2-40B4-BE49-F238E27FC236}">
                <a16:creationId xmlns:a16="http://schemas.microsoft.com/office/drawing/2014/main" id="{AA0E8B52-37AD-5434-903C-C70A469FDD31}"/>
              </a:ext>
            </a:extLst>
          </p:cNvPr>
          <p:cNvPicPr>
            <a:picLocks noChangeAspect="1"/>
          </p:cNvPicPr>
          <p:nvPr/>
        </p:nvPicPr>
        <p:blipFill>
          <a:blip r:embed="rId3"/>
          <a:stretch>
            <a:fillRect/>
          </a:stretch>
        </p:blipFill>
        <p:spPr>
          <a:xfrm>
            <a:off x="4080667" y="1906905"/>
            <a:ext cx="7708584" cy="1552877"/>
          </a:xfrm>
          <a:prstGeom prst="rect">
            <a:avLst/>
          </a:prstGeom>
        </p:spPr>
      </p:pic>
      <p:sp>
        <p:nvSpPr>
          <p:cNvPr id="3" name="Slide Number Placeholder 2">
            <a:extLst>
              <a:ext uri="{FF2B5EF4-FFF2-40B4-BE49-F238E27FC236}">
                <a16:creationId xmlns:a16="http://schemas.microsoft.com/office/drawing/2014/main" id="{0B1252A5-6200-22BA-5707-795C98612ECF}"/>
              </a:ext>
            </a:extLst>
          </p:cNvPr>
          <p:cNvSpPr>
            <a:spLocks noGrp="1"/>
          </p:cNvSpPr>
          <p:nvPr>
            <p:ph type="sldNum" sz="quarter" idx="12"/>
          </p:nvPr>
        </p:nvSpPr>
        <p:spPr/>
        <p:txBody>
          <a:bodyPr/>
          <a:lstStyle/>
          <a:p>
            <a:fld id="{4690E762-34B1-480F-A81A-A5824303623B}" type="slidenum">
              <a:rPr lang="en-IN" smtClean="0"/>
              <a:t>31</a:t>
            </a:fld>
            <a:endParaRPr lang="en-IN"/>
          </a:p>
        </p:txBody>
      </p:sp>
      <p:sp>
        <p:nvSpPr>
          <p:cNvPr id="4" name="Footer Placeholder 3">
            <a:extLst>
              <a:ext uri="{FF2B5EF4-FFF2-40B4-BE49-F238E27FC236}">
                <a16:creationId xmlns:a16="http://schemas.microsoft.com/office/drawing/2014/main" id="{7971BA9F-0776-96F9-6ED4-BE71D75F010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15983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4CBC-64A1-D19B-88A1-88F90B303611}"/>
              </a:ext>
            </a:extLst>
          </p:cNvPr>
          <p:cNvSpPr>
            <a:spLocks noGrp="1"/>
          </p:cNvSpPr>
          <p:nvPr>
            <p:ph type="title"/>
          </p:nvPr>
        </p:nvSpPr>
        <p:spPr/>
        <p:txBody>
          <a:bodyPr>
            <a:normAutofit fontScale="90000"/>
          </a:bodyPr>
          <a:lstStyle/>
          <a:p>
            <a:r>
              <a:rPr lang="en-US" dirty="0"/>
              <a:t>Observation 3:</a:t>
            </a:r>
            <a:br>
              <a:rPr lang="en-US" dirty="0"/>
            </a:br>
            <a:r>
              <a:rPr lang="en-US" dirty="0"/>
              <a:t> Majority of Charged off loans with "grade" variable indicates that applicant with grade "B" defaulted the most, followed by "C" &amp; "D"</a:t>
            </a:r>
            <a:endParaRPr lang="en-IN" dirty="0"/>
          </a:p>
        </p:txBody>
      </p:sp>
      <p:pic>
        <p:nvPicPr>
          <p:cNvPr id="5" name="Content Placeholder 4">
            <a:extLst>
              <a:ext uri="{FF2B5EF4-FFF2-40B4-BE49-F238E27FC236}">
                <a16:creationId xmlns:a16="http://schemas.microsoft.com/office/drawing/2014/main" id="{24B501A2-FC9A-9BCF-EE56-7A912165BD5D}"/>
              </a:ext>
            </a:extLst>
          </p:cNvPr>
          <p:cNvPicPr>
            <a:picLocks noGrp="1" noChangeAspect="1"/>
          </p:cNvPicPr>
          <p:nvPr>
            <p:ph idx="1"/>
          </p:nvPr>
        </p:nvPicPr>
        <p:blipFill>
          <a:blip r:embed="rId2"/>
          <a:stretch>
            <a:fillRect/>
          </a:stretch>
        </p:blipFill>
        <p:spPr>
          <a:xfrm>
            <a:off x="97520" y="1685291"/>
            <a:ext cx="5982241" cy="4692965"/>
          </a:xfrm>
        </p:spPr>
      </p:pic>
      <p:sp>
        <p:nvSpPr>
          <p:cNvPr id="7" name="TextBox 6">
            <a:extLst>
              <a:ext uri="{FF2B5EF4-FFF2-40B4-BE49-F238E27FC236}">
                <a16:creationId xmlns:a16="http://schemas.microsoft.com/office/drawing/2014/main" id="{079A73E7-4507-3565-9DB6-218B4EF1746F}"/>
              </a:ext>
            </a:extLst>
          </p:cNvPr>
          <p:cNvSpPr txBox="1"/>
          <p:nvPr/>
        </p:nvSpPr>
        <p:spPr>
          <a:xfrm>
            <a:off x="5257800" y="2136338"/>
            <a:ext cx="6096000" cy="2585323"/>
          </a:xfrm>
          <a:prstGeom prst="rect">
            <a:avLst/>
          </a:prstGeom>
          <a:noFill/>
        </p:spPr>
        <p:txBody>
          <a:bodyPr wrap="square">
            <a:spAutoFit/>
          </a:bodyPr>
          <a:lstStyle/>
          <a:p>
            <a:r>
              <a:rPr lang="en-IN" b="0" dirty="0">
                <a:solidFill>
                  <a:srgbClr val="6A9955"/>
                </a:solidFill>
                <a:effectLst/>
                <a:highlight>
                  <a:srgbClr val="1F1F1F"/>
                </a:highlight>
                <a:latin typeface="Consolas" panose="020B0609020204030204" pitchFamily="49" charset="0"/>
              </a:rPr>
              <a:t># Ordered Categorical variable</a:t>
            </a:r>
            <a:endParaRPr lang="en-IN" b="0" dirty="0">
              <a:solidFill>
                <a:srgbClr val="CCCCCC"/>
              </a:solidFill>
              <a:effectLst/>
              <a:highlight>
                <a:srgbClr val="1F1F1F"/>
              </a:highlight>
              <a:latin typeface="Consolas" panose="020B0609020204030204" pitchFamily="49" charset="0"/>
            </a:endParaRPr>
          </a:p>
          <a:p>
            <a:r>
              <a:rPr lang="en-IN" b="0" dirty="0">
                <a:solidFill>
                  <a:srgbClr val="6A9955"/>
                </a:solidFill>
                <a:effectLst/>
                <a:highlight>
                  <a:srgbClr val="1F1F1F"/>
                </a:highlight>
                <a:latin typeface="Consolas" panose="020B0609020204030204" pitchFamily="49" charset="0"/>
              </a:rPr>
              <a:t># Analysis on grade </a:t>
            </a:r>
            <a:endParaRPr lang="en-IN" b="0" dirty="0">
              <a:solidFill>
                <a:srgbClr val="CCCCCC"/>
              </a:solidFill>
              <a:effectLst/>
              <a:highlight>
                <a:srgbClr val="1F1F1F"/>
              </a:highlight>
              <a:latin typeface="Consolas" panose="020B0609020204030204" pitchFamily="49" charset="0"/>
            </a:endParaRPr>
          </a:p>
          <a:p>
            <a:r>
              <a:rPr lang="en-IN" b="0" dirty="0" err="1">
                <a:solidFill>
                  <a:srgbClr val="CCCCCC"/>
                </a:solidFill>
                <a:effectLst/>
                <a:highlight>
                  <a:srgbClr val="1F1F1F"/>
                </a:highlight>
                <a:latin typeface="Consolas" panose="020B0609020204030204" pitchFamily="49" charset="0"/>
              </a:rPr>
              <a:t>chart_loan_grade</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sns.countplot</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x</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'grade'</a:t>
            </a:r>
            <a:r>
              <a:rPr lang="en-IN" b="0" dirty="0">
                <a:solidFill>
                  <a:srgbClr val="CCCCCC"/>
                </a:solidFill>
                <a:effectLst/>
                <a:highlight>
                  <a:srgbClr val="1F1F1F"/>
                </a:highlight>
                <a:latin typeface="Consolas" panose="020B0609020204030204" pitchFamily="49" charset="0"/>
              </a:rPr>
              <a:t>, </a:t>
            </a:r>
            <a:r>
              <a:rPr lang="en-IN" b="0" dirty="0">
                <a:solidFill>
                  <a:srgbClr val="9CDCFE"/>
                </a:solidFill>
                <a:effectLst/>
                <a:highlight>
                  <a:srgbClr val="1F1F1F"/>
                </a:highlight>
                <a:latin typeface="Consolas" panose="020B0609020204030204" pitchFamily="49" charset="0"/>
              </a:rPr>
              <a:t>data</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loan_df_chargedoff</a:t>
            </a:r>
            <a:r>
              <a:rPr lang="en-IN" b="0" dirty="0">
                <a:solidFill>
                  <a:srgbClr val="CCCCCC"/>
                </a:solidFill>
                <a:effectLst/>
                <a:highlight>
                  <a:srgbClr val="1F1F1F"/>
                </a:highlight>
                <a:latin typeface="Consolas" panose="020B0609020204030204" pitchFamily="49" charset="0"/>
              </a:rPr>
              <a:t>, </a:t>
            </a:r>
            <a:r>
              <a:rPr lang="en-IN" b="0" dirty="0">
                <a:solidFill>
                  <a:srgbClr val="9CDCFE"/>
                </a:solidFill>
                <a:effectLst/>
                <a:highlight>
                  <a:srgbClr val="1F1F1F"/>
                </a:highlight>
                <a:latin typeface="Consolas" panose="020B0609020204030204" pitchFamily="49" charset="0"/>
              </a:rPr>
              <a:t>order</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'A'</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'B'</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'C'</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'D'</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'E'</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'F'</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'G'</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chart_loan_grade.set_title</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"Grade Distribution"</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chart_loan_grade.set_xlabel</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"Grade"</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chart_loan_grade.set_ylabel</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"Count of values"</a:t>
            </a:r>
            <a:r>
              <a:rPr lang="en-IN" b="0" dirty="0">
                <a:solidFill>
                  <a:srgbClr val="CCCCCC"/>
                </a:solidFill>
                <a:effectLst/>
                <a:highlight>
                  <a:srgbClr val="1F1F1F"/>
                </a:highlight>
                <a:latin typeface="Consolas" panose="020B0609020204030204" pitchFamily="49" charset="0"/>
              </a:rPr>
              <a:t>)</a:t>
            </a:r>
          </a:p>
        </p:txBody>
      </p:sp>
      <p:sp>
        <p:nvSpPr>
          <p:cNvPr id="3" name="Slide Number Placeholder 2">
            <a:extLst>
              <a:ext uri="{FF2B5EF4-FFF2-40B4-BE49-F238E27FC236}">
                <a16:creationId xmlns:a16="http://schemas.microsoft.com/office/drawing/2014/main" id="{F771FFDE-B4B5-3679-8A10-0D21CDE8B90F}"/>
              </a:ext>
            </a:extLst>
          </p:cNvPr>
          <p:cNvSpPr>
            <a:spLocks noGrp="1"/>
          </p:cNvSpPr>
          <p:nvPr>
            <p:ph type="sldNum" sz="quarter" idx="12"/>
          </p:nvPr>
        </p:nvSpPr>
        <p:spPr/>
        <p:txBody>
          <a:bodyPr/>
          <a:lstStyle/>
          <a:p>
            <a:fld id="{4690E762-34B1-480F-A81A-A5824303623B}" type="slidenum">
              <a:rPr lang="en-IN" smtClean="0"/>
              <a:t>32</a:t>
            </a:fld>
            <a:endParaRPr lang="en-IN"/>
          </a:p>
        </p:txBody>
      </p:sp>
      <p:sp>
        <p:nvSpPr>
          <p:cNvPr id="4" name="Footer Placeholder 3">
            <a:extLst>
              <a:ext uri="{FF2B5EF4-FFF2-40B4-BE49-F238E27FC236}">
                <a16:creationId xmlns:a16="http://schemas.microsoft.com/office/drawing/2014/main" id="{D27355F6-A407-5913-B43E-EEEFE0BCAA2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504763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F0FB-F6CC-D56F-D212-98227D20E5D6}"/>
              </a:ext>
            </a:extLst>
          </p:cNvPr>
          <p:cNvSpPr>
            <a:spLocks noGrp="1"/>
          </p:cNvSpPr>
          <p:nvPr>
            <p:ph type="title"/>
          </p:nvPr>
        </p:nvSpPr>
        <p:spPr/>
        <p:txBody>
          <a:bodyPr>
            <a:normAutofit/>
          </a:bodyPr>
          <a:lstStyle/>
          <a:p>
            <a:r>
              <a:rPr lang="en-US" dirty="0"/>
              <a:t>Observation 4:</a:t>
            </a:r>
            <a:br>
              <a:rPr lang="en-US" dirty="0"/>
            </a:br>
            <a:r>
              <a:rPr lang="en-US" dirty="0"/>
              <a:t> "</a:t>
            </a:r>
            <a:r>
              <a:rPr lang="en-US" dirty="0" err="1"/>
              <a:t>sub_grade</a:t>
            </a:r>
            <a:r>
              <a:rPr lang="en-US" dirty="0"/>
              <a:t>" variable indicates that applicant with sub grade "B5" defaulted the most, followed by "C2" &amp; "D2"</a:t>
            </a:r>
            <a:endParaRPr lang="en-IN" dirty="0"/>
          </a:p>
        </p:txBody>
      </p:sp>
      <p:pic>
        <p:nvPicPr>
          <p:cNvPr id="5" name="Content Placeholder 4">
            <a:extLst>
              <a:ext uri="{FF2B5EF4-FFF2-40B4-BE49-F238E27FC236}">
                <a16:creationId xmlns:a16="http://schemas.microsoft.com/office/drawing/2014/main" id="{4A5A84C8-0D25-80E1-CB6D-D644AA117DF3}"/>
              </a:ext>
            </a:extLst>
          </p:cNvPr>
          <p:cNvPicPr>
            <a:picLocks noGrp="1" noChangeAspect="1"/>
          </p:cNvPicPr>
          <p:nvPr>
            <p:ph idx="1"/>
          </p:nvPr>
        </p:nvPicPr>
        <p:blipFill>
          <a:blip r:embed="rId2"/>
          <a:stretch>
            <a:fillRect/>
          </a:stretch>
        </p:blipFill>
        <p:spPr>
          <a:xfrm>
            <a:off x="68090" y="1933282"/>
            <a:ext cx="9536139" cy="4806584"/>
          </a:xfrm>
        </p:spPr>
      </p:pic>
      <p:pic>
        <p:nvPicPr>
          <p:cNvPr id="7" name="Picture 6">
            <a:extLst>
              <a:ext uri="{FF2B5EF4-FFF2-40B4-BE49-F238E27FC236}">
                <a16:creationId xmlns:a16="http://schemas.microsoft.com/office/drawing/2014/main" id="{3B942B12-E1CB-2EF6-6CE3-E3101EA9E684}"/>
              </a:ext>
            </a:extLst>
          </p:cNvPr>
          <p:cNvPicPr>
            <a:picLocks noChangeAspect="1"/>
          </p:cNvPicPr>
          <p:nvPr/>
        </p:nvPicPr>
        <p:blipFill>
          <a:blip r:embed="rId3"/>
          <a:stretch>
            <a:fillRect/>
          </a:stretch>
        </p:blipFill>
        <p:spPr>
          <a:xfrm>
            <a:off x="5850865" y="1752255"/>
            <a:ext cx="6301789" cy="1605969"/>
          </a:xfrm>
          <a:prstGeom prst="rect">
            <a:avLst/>
          </a:prstGeom>
        </p:spPr>
      </p:pic>
      <p:sp>
        <p:nvSpPr>
          <p:cNvPr id="3" name="Slide Number Placeholder 2">
            <a:extLst>
              <a:ext uri="{FF2B5EF4-FFF2-40B4-BE49-F238E27FC236}">
                <a16:creationId xmlns:a16="http://schemas.microsoft.com/office/drawing/2014/main" id="{2B6F534D-BAEA-59F9-B205-FBBB07EE24C0}"/>
              </a:ext>
            </a:extLst>
          </p:cNvPr>
          <p:cNvSpPr>
            <a:spLocks noGrp="1"/>
          </p:cNvSpPr>
          <p:nvPr>
            <p:ph type="sldNum" sz="quarter" idx="12"/>
          </p:nvPr>
        </p:nvSpPr>
        <p:spPr/>
        <p:txBody>
          <a:bodyPr/>
          <a:lstStyle/>
          <a:p>
            <a:fld id="{4690E762-34B1-480F-A81A-A5824303623B}" type="slidenum">
              <a:rPr lang="en-IN" smtClean="0"/>
              <a:t>33</a:t>
            </a:fld>
            <a:endParaRPr lang="en-IN"/>
          </a:p>
        </p:txBody>
      </p:sp>
      <p:sp>
        <p:nvSpPr>
          <p:cNvPr id="4" name="Footer Placeholder 3">
            <a:extLst>
              <a:ext uri="{FF2B5EF4-FFF2-40B4-BE49-F238E27FC236}">
                <a16:creationId xmlns:a16="http://schemas.microsoft.com/office/drawing/2014/main" id="{F3257351-6EDF-3BCD-2AEA-0A9880364E2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557560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195-A5FC-F21E-BC50-8D1BBE72BDF6}"/>
              </a:ext>
            </a:extLst>
          </p:cNvPr>
          <p:cNvSpPr>
            <a:spLocks noGrp="1"/>
          </p:cNvSpPr>
          <p:nvPr>
            <p:ph type="title"/>
          </p:nvPr>
        </p:nvSpPr>
        <p:spPr/>
        <p:txBody>
          <a:bodyPr>
            <a:normAutofit/>
          </a:bodyPr>
          <a:lstStyle/>
          <a:p>
            <a:r>
              <a:rPr lang="en-US" dirty="0"/>
              <a:t>Observation 5:</a:t>
            </a:r>
            <a:br>
              <a:rPr lang="en-US" dirty="0"/>
            </a:br>
            <a:r>
              <a:rPr lang="en-US" dirty="0"/>
              <a:t>"term" variable indicates that the applicant with term of 36 months defaulted the most.</a:t>
            </a:r>
            <a:endParaRPr lang="en-IN" dirty="0"/>
          </a:p>
        </p:txBody>
      </p:sp>
      <p:pic>
        <p:nvPicPr>
          <p:cNvPr id="5" name="Content Placeholder 4">
            <a:extLst>
              <a:ext uri="{FF2B5EF4-FFF2-40B4-BE49-F238E27FC236}">
                <a16:creationId xmlns:a16="http://schemas.microsoft.com/office/drawing/2014/main" id="{3563D53F-040E-014A-9715-782D037AE30D}"/>
              </a:ext>
            </a:extLst>
          </p:cNvPr>
          <p:cNvPicPr>
            <a:picLocks noGrp="1" noChangeAspect="1"/>
          </p:cNvPicPr>
          <p:nvPr>
            <p:ph idx="1"/>
          </p:nvPr>
        </p:nvPicPr>
        <p:blipFill>
          <a:blip r:embed="rId2"/>
          <a:stretch>
            <a:fillRect/>
          </a:stretch>
        </p:blipFill>
        <p:spPr>
          <a:xfrm>
            <a:off x="4110521" y="1846263"/>
            <a:ext cx="4031283" cy="4022725"/>
          </a:xfrm>
        </p:spPr>
      </p:pic>
      <p:pic>
        <p:nvPicPr>
          <p:cNvPr id="7" name="Picture 6">
            <a:extLst>
              <a:ext uri="{FF2B5EF4-FFF2-40B4-BE49-F238E27FC236}">
                <a16:creationId xmlns:a16="http://schemas.microsoft.com/office/drawing/2014/main" id="{9B0858E7-7AC1-C871-DACF-93B239AFE5A4}"/>
              </a:ext>
            </a:extLst>
          </p:cNvPr>
          <p:cNvPicPr>
            <a:picLocks noChangeAspect="1"/>
          </p:cNvPicPr>
          <p:nvPr/>
        </p:nvPicPr>
        <p:blipFill>
          <a:blip r:embed="rId3"/>
          <a:stretch>
            <a:fillRect/>
          </a:stretch>
        </p:blipFill>
        <p:spPr>
          <a:xfrm>
            <a:off x="286619" y="2032790"/>
            <a:ext cx="6376202" cy="1817059"/>
          </a:xfrm>
          <a:prstGeom prst="rect">
            <a:avLst/>
          </a:prstGeom>
        </p:spPr>
      </p:pic>
      <p:sp>
        <p:nvSpPr>
          <p:cNvPr id="3" name="Slide Number Placeholder 2">
            <a:extLst>
              <a:ext uri="{FF2B5EF4-FFF2-40B4-BE49-F238E27FC236}">
                <a16:creationId xmlns:a16="http://schemas.microsoft.com/office/drawing/2014/main" id="{470F5C06-9437-6E5D-CFEF-3796B48E28CF}"/>
              </a:ext>
            </a:extLst>
          </p:cNvPr>
          <p:cNvSpPr>
            <a:spLocks noGrp="1"/>
          </p:cNvSpPr>
          <p:nvPr>
            <p:ph type="sldNum" sz="quarter" idx="12"/>
          </p:nvPr>
        </p:nvSpPr>
        <p:spPr/>
        <p:txBody>
          <a:bodyPr/>
          <a:lstStyle/>
          <a:p>
            <a:fld id="{4690E762-34B1-480F-A81A-A5824303623B}" type="slidenum">
              <a:rPr lang="en-IN" smtClean="0"/>
              <a:t>34</a:t>
            </a:fld>
            <a:endParaRPr lang="en-IN"/>
          </a:p>
        </p:txBody>
      </p:sp>
      <p:sp>
        <p:nvSpPr>
          <p:cNvPr id="4" name="Footer Placeholder 3">
            <a:extLst>
              <a:ext uri="{FF2B5EF4-FFF2-40B4-BE49-F238E27FC236}">
                <a16:creationId xmlns:a16="http://schemas.microsoft.com/office/drawing/2014/main" id="{291F8CC2-A8FD-B9B9-A730-D8ECBAE0AF18}"/>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551778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DA0-F2B0-B45A-D8F9-666A5D982641}"/>
              </a:ext>
            </a:extLst>
          </p:cNvPr>
          <p:cNvSpPr>
            <a:spLocks noGrp="1"/>
          </p:cNvSpPr>
          <p:nvPr>
            <p:ph type="title"/>
          </p:nvPr>
        </p:nvSpPr>
        <p:spPr/>
        <p:txBody>
          <a:bodyPr>
            <a:normAutofit/>
          </a:bodyPr>
          <a:lstStyle/>
          <a:p>
            <a:r>
              <a:rPr lang="en-US" dirty="0"/>
              <a:t>Observation 6:</a:t>
            </a:r>
            <a:br>
              <a:rPr lang="en-US" dirty="0"/>
            </a:br>
            <a:r>
              <a:rPr lang="en-US" dirty="0"/>
              <a:t>Borrowers whose income was not verified defaulted more then verified</a:t>
            </a:r>
            <a:endParaRPr lang="en-IN" dirty="0"/>
          </a:p>
        </p:txBody>
      </p:sp>
      <p:pic>
        <p:nvPicPr>
          <p:cNvPr id="5" name="Content Placeholder 4">
            <a:extLst>
              <a:ext uri="{FF2B5EF4-FFF2-40B4-BE49-F238E27FC236}">
                <a16:creationId xmlns:a16="http://schemas.microsoft.com/office/drawing/2014/main" id="{8168E989-81C5-92DD-AA0E-2DBF47302575}"/>
              </a:ext>
            </a:extLst>
          </p:cNvPr>
          <p:cNvPicPr>
            <a:picLocks noGrp="1" noChangeAspect="1"/>
          </p:cNvPicPr>
          <p:nvPr>
            <p:ph idx="1"/>
          </p:nvPr>
        </p:nvPicPr>
        <p:blipFill>
          <a:blip r:embed="rId2"/>
          <a:stretch>
            <a:fillRect/>
          </a:stretch>
        </p:blipFill>
        <p:spPr>
          <a:xfrm>
            <a:off x="3023235" y="3630652"/>
            <a:ext cx="5962650" cy="3009900"/>
          </a:xfrm>
        </p:spPr>
      </p:pic>
      <p:pic>
        <p:nvPicPr>
          <p:cNvPr id="7" name="Picture 6">
            <a:extLst>
              <a:ext uri="{FF2B5EF4-FFF2-40B4-BE49-F238E27FC236}">
                <a16:creationId xmlns:a16="http://schemas.microsoft.com/office/drawing/2014/main" id="{8C510392-D129-D8B0-0076-A128C7F32669}"/>
              </a:ext>
            </a:extLst>
          </p:cNvPr>
          <p:cNvPicPr>
            <a:picLocks noChangeAspect="1"/>
          </p:cNvPicPr>
          <p:nvPr/>
        </p:nvPicPr>
        <p:blipFill>
          <a:blip r:embed="rId3"/>
          <a:stretch>
            <a:fillRect/>
          </a:stretch>
        </p:blipFill>
        <p:spPr>
          <a:xfrm>
            <a:off x="2434574" y="1892340"/>
            <a:ext cx="7322851" cy="1536660"/>
          </a:xfrm>
          <a:prstGeom prst="rect">
            <a:avLst/>
          </a:prstGeom>
        </p:spPr>
      </p:pic>
      <p:sp>
        <p:nvSpPr>
          <p:cNvPr id="3" name="Slide Number Placeholder 2">
            <a:extLst>
              <a:ext uri="{FF2B5EF4-FFF2-40B4-BE49-F238E27FC236}">
                <a16:creationId xmlns:a16="http://schemas.microsoft.com/office/drawing/2014/main" id="{4E167ADA-2B67-3566-1A85-685ED281C7F5}"/>
              </a:ext>
            </a:extLst>
          </p:cNvPr>
          <p:cNvSpPr>
            <a:spLocks noGrp="1"/>
          </p:cNvSpPr>
          <p:nvPr>
            <p:ph type="sldNum" sz="quarter" idx="12"/>
          </p:nvPr>
        </p:nvSpPr>
        <p:spPr/>
        <p:txBody>
          <a:bodyPr/>
          <a:lstStyle/>
          <a:p>
            <a:fld id="{4690E762-34B1-480F-A81A-A5824303623B}" type="slidenum">
              <a:rPr lang="en-IN" smtClean="0"/>
              <a:t>35</a:t>
            </a:fld>
            <a:endParaRPr lang="en-IN"/>
          </a:p>
        </p:txBody>
      </p:sp>
      <p:sp>
        <p:nvSpPr>
          <p:cNvPr id="4" name="Footer Placeholder 3">
            <a:extLst>
              <a:ext uri="{FF2B5EF4-FFF2-40B4-BE49-F238E27FC236}">
                <a16:creationId xmlns:a16="http://schemas.microsoft.com/office/drawing/2014/main" id="{A47140ED-F66F-8569-28DF-FB099E5A37C6}"/>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063794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B491-05F2-20DA-0629-42B9E15BE7B3}"/>
              </a:ext>
            </a:extLst>
          </p:cNvPr>
          <p:cNvSpPr>
            <a:spLocks noGrp="1"/>
          </p:cNvSpPr>
          <p:nvPr>
            <p:ph type="title"/>
          </p:nvPr>
        </p:nvSpPr>
        <p:spPr/>
        <p:txBody>
          <a:bodyPr>
            <a:normAutofit/>
          </a:bodyPr>
          <a:lstStyle/>
          <a:p>
            <a:r>
              <a:rPr lang="en-US" dirty="0"/>
              <a:t> Observation 7:  Numerical Variable </a:t>
            </a:r>
            <a:r>
              <a:rPr lang="en-US" dirty="0" err="1"/>
              <a:t>Analaysis</a:t>
            </a:r>
            <a:r>
              <a:rPr lang="en-US" dirty="0"/>
              <a:t> on Charged Off (Default Customers)</a:t>
            </a:r>
            <a:br>
              <a:rPr lang="en-US" dirty="0"/>
            </a:br>
            <a:endParaRPr lang="en-IN" dirty="0"/>
          </a:p>
        </p:txBody>
      </p:sp>
      <p:pic>
        <p:nvPicPr>
          <p:cNvPr id="5" name="Content Placeholder 4">
            <a:extLst>
              <a:ext uri="{FF2B5EF4-FFF2-40B4-BE49-F238E27FC236}">
                <a16:creationId xmlns:a16="http://schemas.microsoft.com/office/drawing/2014/main" id="{171F90C5-8D66-9E56-2280-5E0A14B2B348}"/>
              </a:ext>
            </a:extLst>
          </p:cNvPr>
          <p:cNvPicPr>
            <a:picLocks noGrp="1" noChangeAspect="1"/>
          </p:cNvPicPr>
          <p:nvPr>
            <p:ph idx="1"/>
          </p:nvPr>
        </p:nvPicPr>
        <p:blipFill>
          <a:blip r:embed="rId2"/>
          <a:stretch>
            <a:fillRect/>
          </a:stretch>
        </p:blipFill>
        <p:spPr>
          <a:xfrm>
            <a:off x="224674" y="1690688"/>
            <a:ext cx="5158972" cy="4351338"/>
          </a:xfrm>
        </p:spPr>
      </p:pic>
      <p:pic>
        <p:nvPicPr>
          <p:cNvPr id="7" name="Picture 6">
            <a:extLst>
              <a:ext uri="{FF2B5EF4-FFF2-40B4-BE49-F238E27FC236}">
                <a16:creationId xmlns:a16="http://schemas.microsoft.com/office/drawing/2014/main" id="{91576974-C02E-EB54-25DA-ADD367E1EAB6}"/>
              </a:ext>
            </a:extLst>
          </p:cNvPr>
          <p:cNvPicPr>
            <a:picLocks noChangeAspect="1"/>
          </p:cNvPicPr>
          <p:nvPr/>
        </p:nvPicPr>
        <p:blipFill>
          <a:blip r:embed="rId3"/>
          <a:stretch>
            <a:fillRect/>
          </a:stretch>
        </p:blipFill>
        <p:spPr>
          <a:xfrm>
            <a:off x="4218620" y="2024118"/>
            <a:ext cx="7554601" cy="1938422"/>
          </a:xfrm>
          <a:prstGeom prst="rect">
            <a:avLst/>
          </a:prstGeom>
        </p:spPr>
      </p:pic>
      <p:sp>
        <p:nvSpPr>
          <p:cNvPr id="9" name="TextBox 8">
            <a:extLst>
              <a:ext uri="{FF2B5EF4-FFF2-40B4-BE49-F238E27FC236}">
                <a16:creationId xmlns:a16="http://schemas.microsoft.com/office/drawing/2014/main" id="{FDD4EDE7-25A2-487B-DB4E-5980F76FEFD6}"/>
              </a:ext>
            </a:extLst>
          </p:cNvPr>
          <p:cNvSpPr txBox="1"/>
          <p:nvPr/>
        </p:nvSpPr>
        <p:spPr>
          <a:xfrm>
            <a:off x="224674" y="6112272"/>
            <a:ext cx="6096000" cy="830997"/>
          </a:xfrm>
          <a:prstGeom prst="rect">
            <a:avLst/>
          </a:prstGeom>
          <a:noFill/>
        </p:spPr>
        <p:txBody>
          <a:bodyPr wrap="square">
            <a:spAutoFit/>
          </a:bodyPr>
          <a:lstStyle/>
          <a:p>
            <a:r>
              <a:rPr lang="en-US" sz="2400" dirty="0"/>
              <a:t> Borrowers whose experience is more 10 years or more defaulted the most.</a:t>
            </a:r>
            <a:endParaRPr lang="en-IN" sz="2400" dirty="0"/>
          </a:p>
        </p:txBody>
      </p:sp>
      <p:sp>
        <p:nvSpPr>
          <p:cNvPr id="3" name="Slide Number Placeholder 2">
            <a:extLst>
              <a:ext uri="{FF2B5EF4-FFF2-40B4-BE49-F238E27FC236}">
                <a16:creationId xmlns:a16="http://schemas.microsoft.com/office/drawing/2014/main" id="{8871BCD2-D106-8D68-EA39-5ABA89D8D708}"/>
              </a:ext>
            </a:extLst>
          </p:cNvPr>
          <p:cNvSpPr>
            <a:spLocks noGrp="1"/>
          </p:cNvSpPr>
          <p:nvPr>
            <p:ph type="sldNum" sz="quarter" idx="12"/>
          </p:nvPr>
        </p:nvSpPr>
        <p:spPr/>
        <p:txBody>
          <a:bodyPr/>
          <a:lstStyle/>
          <a:p>
            <a:fld id="{4690E762-34B1-480F-A81A-A5824303623B}" type="slidenum">
              <a:rPr lang="en-IN" smtClean="0"/>
              <a:t>36</a:t>
            </a:fld>
            <a:endParaRPr lang="en-IN"/>
          </a:p>
        </p:txBody>
      </p:sp>
      <p:sp>
        <p:nvSpPr>
          <p:cNvPr id="4" name="Footer Placeholder 3">
            <a:extLst>
              <a:ext uri="{FF2B5EF4-FFF2-40B4-BE49-F238E27FC236}">
                <a16:creationId xmlns:a16="http://schemas.microsoft.com/office/drawing/2014/main" id="{29D46552-F9E9-3429-04AC-82F22F26288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827215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4AA9-A3CF-4E28-7DEB-F06CA5646F09}"/>
              </a:ext>
            </a:extLst>
          </p:cNvPr>
          <p:cNvSpPr>
            <a:spLocks noGrp="1"/>
          </p:cNvSpPr>
          <p:nvPr>
            <p:ph type="title"/>
          </p:nvPr>
        </p:nvSpPr>
        <p:spPr/>
        <p:txBody>
          <a:bodyPr>
            <a:normAutofit/>
          </a:bodyPr>
          <a:lstStyle/>
          <a:p>
            <a:r>
              <a:rPr lang="en-US" dirty="0"/>
              <a:t>Observation 8:</a:t>
            </a:r>
            <a:br>
              <a:rPr lang="en-US" dirty="0"/>
            </a:br>
            <a:r>
              <a:rPr lang="en-US" dirty="0"/>
              <a:t> Borrowers who took loans at an interest rate between 16-20% defaulted the most. </a:t>
            </a:r>
            <a:endParaRPr lang="en-IN" dirty="0"/>
          </a:p>
        </p:txBody>
      </p:sp>
      <p:pic>
        <p:nvPicPr>
          <p:cNvPr id="5" name="Content Placeholder 4">
            <a:extLst>
              <a:ext uri="{FF2B5EF4-FFF2-40B4-BE49-F238E27FC236}">
                <a16:creationId xmlns:a16="http://schemas.microsoft.com/office/drawing/2014/main" id="{CD09E0E9-A776-9DA8-E906-2EB6863270AE}"/>
              </a:ext>
            </a:extLst>
          </p:cNvPr>
          <p:cNvPicPr>
            <a:picLocks noGrp="1" noChangeAspect="1"/>
          </p:cNvPicPr>
          <p:nvPr>
            <p:ph idx="1"/>
          </p:nvPr>
        </p:nvPicPr>
        <p:blipFill>
          <a:blip r:embed="rId2"/>
          <a:stretch>
            <a:fillRect/>
          </a:stretch>
        </p:blipFill>
        <p:spPr>
          <a:xfrm>
            <a:off x="447672" y="1621797"/>
            <a:ext cx="6338574" cy="4758994"/>
          </a:xfrm>
        </p:spPr>
      </p:pic>
      <p:pic>
        <p:nvPicPr>
          <p:cNvPr id="7" name="Picture 6">
            <a:extLst>
              <a:ext uri="{FF2B5EF4-FFF2-40B4-BE49-F238E27FC236}">
                <a16:creationId xmlns:a16="http://schemas.microsoft.com/office/drawing/2014/main" id="{3FA0219D-5822-BE35-F7F7-B81D29709EA2}"/>
              </a:ext>
            </a:extLst>
          </p:cNvPr>
          <p:cNvPicPr>
            <a:picLocks noChangeAspect="1"/>
          </p:cNvPicPr>
          <p:nvPr/>
        </p:nvPicPr>
        <p:blipFill>
          <a:blip r:embed="rId3"/>
          <a:stretch>
            <a:fillRect/>
          </a:stretch>
        </p:blipFill>
        <p:spPr>
          <a:xfrm>
            <a:off x="5632558" y="2103005"/>
            <a:ext cx="6111770" cy="1325995"/>
          </a:xfrm>
          <a:prstGeom prst="rect">
            <a:avLst/>
          </a:prstGeom>
        </p:spPr>
      </p:pic>
      <p:sp>
        <p:nvSpPr>
          <p:cNvPr id="3" name="Slide Number Placeholder 2">
            <a:extLst>
              <a:ext uri="{FF2B5EF4-FFF2-40B4-BE49-F238E27FC236}">
                <a16:creationId xmlns:a16="http://schemas.microsoft.com/office/drawing/2014/main" id="{AC750CE5-D4B8-E893-A457-9687F6D95C9E}"/>
              </a:ext>
            </a:extLst>
          </p:cNvPr>
          <p:cNvSpPr>
            <a:spLocks noGrp="1"/>
          </p:cNvSpPr>
          <p:nvPr>
            <p:ph type="sldNum" sz="quarter" idx="12"/>
          </p:nvPr>
        </p:nvSpPr>
        <p:spPr/>
        <p:txBody>
          <a:bodyPr/>
          <a:lstStyle/>
          <a:p>
            <a:fld id="{4690E762-34B1-480F-A81A-A5824303623B}" type="slidenum">
              <a:rPr lang="en-IN" smtClean="0"/>
              <a:t>37</a:t>
            </a:fld>
            <a:endParaRPr lang="en-IN"/>
          </a:p>
        </p:txBody>
      </p:sp>
      <p:sp>
        <p:nvSpPr>
          <p:cNvPr id="4" name="Footer Placeholder 3">
            <a:extLst>
              <a:ext uri="{FF2B5EF4-FFF2-40B4-BE49-F238E27FC236}">
                <a16:creationId xmlns:a16="http://schemas.microsoft.com/office/drawing/2014/main" id="{C7A3506B-9D00-EFA0-FA90-F946705B1E17}"/>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515432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981E-98CD-147A-71A8-44B1D73CDED7}"/>
              </a:ext>
            </a:extLst>
          </p:cNvPr>
          <p:cNvSpPr>
            <a:spLocks noGrp="1"/>
          </p:cNvSpPr>
          <p:nvPr>
            <p:ph type="title"/>
          </p:nvPr>
        </p:nvSpPr>
        <p:spPr/>
        <p:txBody>
          <a:bodyPr>
            <a:normAutofit/>
          </a:bodyPr>
          <a:lstStyle/>
          <a:p>
            <a:r>
              <a:rPr lang="en-US" dirty="0"/>
              <a:t>Observation 9:</a:t>
            </a:r>
            <a:br>
              <a:rPr lang="en-US" dirty="0"/>
            </a:br>
            <a:r>
              <a:rPr lang="en-US" dirty="0"/>
              <a:t>Borrowers who took loans amount between 0-10k defaulted the most. </a:t>
            </a:r>
            <a:endParaRPr lang="en-IN" dirty="0"/>
          </a:p>
        </p:txBody>
      </p:sp>
      <p:pic>
        <p:nvPicPr>
          <p:cNvPr id="5" name="Content Placeholder 4">
            <a:extLst>
              <a:ext uri="{FF2B5EF4-FFF2-40B4-BE49-F238E27FC236}">
                <a16:creationId xmlns:a16="http://schemas.microsoft.com/office/drawing/2014/main" id="{0FE2C9A0-E513-8747-6B39-34F75CECE593}"/>
              </a:ext>
            </a:extLst>
          </p:cNvPr>
          <p:cNvPicPr>
            <a:picLocks noGrp="1" noChangeAspect="1"/>
          </p:cNvPicPr>
          <p:nvPr>
            <p:ph idx="1"/>
          </p:nvPr>
        </p:nvPicPr>
        <p:blipFill>
          <a:blip r:embed="rId2"/>
          <a:stretch>
            <a:fillRect/>
          </a:stretch>
        </p:blipFill>
        <p:spPr>
          <a:xfrm>
            <a:off x="4726953" y="2618394"/>
            <a:ext cx="6578575" cy="1384040"/>
          </a:xfrm>
        </p:spPr>
      </p:pic>
      <p:pic>
        <p:nvPicPr>
          <p:cNvPr id="7" name="Picture 6">
            <a:extLst>
              <a:ext uri="{FF2B5EF4-FFF2-40B4-BE49-F238E27FC236}">
                <a16:creationId xmlns:a16="http://schemas.microsoft.com/office/drawing/2014/main" id="{9B283C08-B15D-EEA6-6A7A-152121A77722}"/>
              </a:ext>
            </a:extLst>
          </p:cNvPr>
          <p:cNvPicPr>
            <a:picLocks noChangeAspect="1"/>
          </p:cNvPicPr>
          <p:nvPr/>
        </p:nvPicPr>
        <p:blipFill>
          <a:blip r:embed="rId3"/>
          <a:stretch>
            <a:fillRect/>
          </a:stretch>
        </p:blipFill>
        <p:spPr>
          <a:xfrm>
            <a:off x="544195" y="2016125"/>
            <a:ext cx="5962650" cy="4476750"/>
          </a:xfrm>
          <a:prstGeom prst="rect">
            <a:avLst/>
          </a:prstGeom>
        </p:spPr>
      </p:pic>
      <p:sp>
        <p:nvSpPr>
          <p:cNvPr id="3" name="Slide Number Placeholder 2">
            <a:extLst>
              <a:ext uri="{FF2B5EF4-FFF2-40B4-BE49-F238E27FC236}">
                <a16:creationId xmlns:a16="http://schemas.microsoft.com/office/drawing/2014/main" id="{D6A8B088-D7DE-BD7E-8087-BC469374C321}"/>
              </a:ext>
            </a:extLst>
          </p:cNvPr>
          <p:cNvSpPr>
            <a:spLocks noGrp="1"/>
          </p:cNvSpPr>
          <p:nvPr>
            <p:ph type="sldNum" sz="quarter" idx="12"/>
          </p:nvPr>
        </p:nvSpPr>
        <p:spPr/>
        <p:txBody>
          <a:bodyPr/>
          <a:lstStyle/>
          <a:p>
            <a:fld id="{4690E762-34B1-480F-A81A-A5824303623B}" type="slidenum">
              <a:rPr lang="en-IN" smtClean="0"/>
              <a:t>38</a:t>
            </a:fld>
            <a:endParaRPr lang="en-IN"/>
          </a:p>
        </p:txBody>
      </p:sp>
      <p:sp>
        <p:nvSpPr>
          <p:cNvPr id="4" name="Footer Placeholder 3">
            <a:extLst>
              <a:ext uri="{FF2B5EF4-FFF2-40B4-BE49-F238E27FC236}">
                <a16:creationId xmlns:a16="http://schemas.microsoft.com/office/drawing/2014/main" id="{C893C32E-CB2D-658A-CE86-3E194C5730D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28559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D939-DCC9-69C1-6663-BECE2674DA39}"/>
              </a:ext>
            </a:extLst>
          </p:cNvPr>
          <p:cNvSpPr>
            <a:spLocks noGrp="1"/>
          </p:cNvSpPr>
          <p:nvPr>
            <p:ph type="title"/>
          </p:nvPr>
        </p:nvSpPr>
        <p:spPr/>
        <p:txBody>
          <a:bodyPr>
            <a:normAutofit/>
          </a:bodyPr>
          <a:lstStyle/>
          <a:p>
            <a:r>
              <a:rPr lang="en-US" dirty="0"/>
              <a:t>Observation 10:</a:t>
            </a:r>
            <a:br>
              <a:rPr lang="en-US" dirty="0"/>
            </a:br>
            <a:r>
              <a:rPr lang="en-US" dirty="0"/>
              <a:t>Borrowers with </a:t>
            </a:r>
            <a:r>
              <a:rPr lang="en-US" dirty="0" err="1"/>
              <a:t>dti</a:t>
            </a:r>
            <a:r>
              <a:rPr lang="en-US" dirty="0"/>
              <a:t> range between 12-18 defaulted the most </a:t>
            </a:r>
            <a:endParaRPr lang="en-IN" dirty="0"/>
          </a:p>
        </p:txBody>
      </p:sp>
      <p:pic>
        <p:nvPicPr>
          <p:cNvPr id="5" name="Content Placeholder 4">
            <a:extLst>
              <a:ext uri="{FF2B5EF4-FFF2-40B4-BE49-F238E27FC236}">
                <a16:creationId xmlns:a16="http://schemas.microsoft.com/office/drawing/2014/main" id="{C1B4DF4F-D1E0-1964-6D3E-C2C53160F1C9}"/>
              </a:ext>
            </a:extLst>
          </p:cNvPr>
          <p:cNvPicPr>
            <a:picLocks noGrp="1" noChangeAspect="1"/>
          </p:cNvPicPr>
          <p:nvPr>
            <p:ph idx="1"/>
          </p:nvPr>
        </p:nvPicPr>
        <p:blipFill>
          <a:blip r:embed="rId2"/>
          <a:stretch>
            <a:fillRect/>
          </a:stretch>
        </p:blipFill>
        <p:spPr>
          <a:xfrm>
            <a:off x="5548930" y="1690688"/>
            <a:ext cx="5804870" cy="4351338"/>
          </a:xfrm>
        </p:spPr>
      </p:pic>
      <p:pic>
        <p:nvPicPr>
          <p:cNvPr id="7" name="Picture 6">
            <a:extLst>
              <a:ext uri="{FF2B5EF4-FFF2-40B4-BE49-F238E27FC236}">
                <a16:creationId xmlns:a16="http://schemas.microsoft.com/office/drawing/2014/main" id="{54FF3F76-3696-B584-D217-DAF516C6BEA1}"/>
              </a:ext>
            </a:extLst>
          </p:cNvPr>
          <p:cNvPicPr>
            <a:picLocks noChangeAspect="1"/>
          </p:cNvPicPr>
          <p:nvPr/>
        </p:nvPicPr>
        <p:blipFill>
          <a:blip r:embed="rId3"/>
          <a:stretch>
            <a:fillRect/>
          </a:stretch>
        </p:blipFill>
        <p:spPr>
          <a:xfrm>
            <a:off x="511596" y="1950592"/>
            <a:ext cx="4930567" cy="1478408"/>
          </a:xfrm>
          <a:prstGeom prst="rect">
            <a:avLst/>
          </a:prstGeom>
        </p:spPr>
      </p:pic>
      <p:sp>
        <p:nvSpPr>
          <p:cNvPr id="3" name="Slide Number Placeholder 2">
            <a:extLst>
              <a:ext uri="{FF2B5EF4-FFF2-40B4-BE49-F238E27FC236}">
                <a16:creationId xmlns:a16="http://schemas.microsoft.com/office/drawing/2014/main" id="{51866A30-8409-02D8-FC8C-E318EC73788A}"/>
              </a:ext>
            </a:extLst>
          </p:cNvPr>
          <p:cNvSpPr>
            <a:spLocks noGrp="1"/>
          </p:cNvSpPr>
          <p:nvPr>
            <p:ph type="sldNum" sz="quarter" idx="12"/>
          </p:nvPr>
        </p:nvSpPr>
        <p:spPr/>
        <p:txBody>
          <a:bodyPr/>
          <a:lstStyle/>
          <a:p>
            <a:fld id="{4690E762-34B1-480F-A81A-A5824303623B}" type="slidenum">
              <a:rPr lang="en-IN" smtClean="0"/>
              <a:t>39</a:t>
            </a:fld>
            <a:endParaRPr lang="en-IN"/>
          </a:p>
        </p:txBody>
      </p:sp>
      <p:sp>
        <p:nvSpPr>
          <p:cNvPr id="4" name="Footer Placeholder 3">
            <a:extLst>
              <a:ext uri="{FF2B5EF4-FFF2-40B4-BE49-F238E27FC236}">
                <a16:creationId xmlns:a16="http://schemas.microsoft.com/office/drawing/2014/main" id="{0CF57AAD-E18F-A0EB-889D-0AEE88D3B820}"/>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422294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6F0F-6582-C430-8917-045237889E7B}"/>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287E076-3145-72AE-B2DA-9743395CD1C3}"/>
              </a:ext>
            </a:extLst>
          </p:cNvPr>
          <p:cNvSpPr>
            <a:spLocks noGrp="1"/>
          </p:cNvSpPr>
          <p:nvPr>
            <p:ph idx="1"/>
          </p:nvPr>
        </p:nvSpPr>
        <p:spPr/>
        <p:txBody>
          <a:bodyPr>
            <a:normAutofit/>
          </a:bodyPr>
          <a:lstStyle/>
          <a:p>
            <a:r>
              <a:rPr lang="en-US" dirty="0"/>
              <a:t>Business Objectives</a:t>
            </a:r>
          </a:p>
          <a:p>
            <a:r>
              <a:rPr lang="en-US" dirty="0"/>
              <a:t>The company wants to understand the driving factors (or driver variables) behind loan default, i.e. the variables which are strong indicators of default.</a:t>
            </a:r>
          </a:p>
          <a:p>
            <a:endParaRPr lang="en-US" dirty="0"/>
          </a:p>
          <a:p>
            <a:r>
              <a:rPr lang="en-US" dirty="0"/>
              <a:t>Aim of this Case Study</a:t>
            </a:r>
          </a:p>
          <a:p>
            <a:r>
              <a:rPr lang="en-US" dirty="0"/>
              <a:t>To identify "risky applicants" so that loans can be reduced thereby cutting down the amount of credit loss. [Credit loss it the amount of money lost by the lender when the borrower refuses to pay or runs away with the money that needs to be paid to the company]</a:t>
            </a:r>
            <a:endParaRPr lang="en-IN" dirty="0"/>
          </a:p>
          <a:p>
            <a:endParaRPr lang="en-US" dirty="0"/>
          </a:p>
        </p:txBody>
      </p:sp>
      <p:sp>
        <p:nvSpPr>
          <p:cNvPr id="4" name="Slide Number Placeholder 3">
            <a:extLst>
              <a:ext uri="{FF2B5EF4-FFF2-40B4-BE49-F238E27FC236}">
                <a16:creationId xmlns:a16="http://schemas.microsoft.com/office/drawing/2014/main" id="{EB825FEB-B948-1457-F572-571FB3C9F801}"/>
              </a:ext>
            </a:extLst>
          </p:cNvPr>
          <p:cNvSpPr>
            <a:spLocks noGrp="1"/>
          </p:cNvSpPr>
          <p:nvPr>
            <p:ph type="sldNum" sz="quarter" idx="12"/>
          </p:nvPr>
        </p:nvSpPr>
        <p:spPr/>
        <p:txBody>
          <a:bodyPr/>
          <a:lstStyle/>
          <a:p>
            <a:fld id="{4690E762-34B1-480F-A81A-A5824303623B}" type="slidenum">
              <a:rPr lang="en-IN" smtClean="0"/>
              <a:t>4</a:t>
            </a:fld>
            <a:endParaRPr lang="en-IN"/>
          </a:p>
        </p:txBody>
      </p:sp>
      <p:sp>
        <p:nvSpPr>
          <p:cNvPr id="5" name="Footer Placeholder 4">
            <a:extLst>
              <a:ext uri="{FF2B5EF4-FFF2-40B4-BE49-F238E27FC236}">
                <a16:creationId xmlns:a16="http://schemas.microsoft.com/office/drawing/2014/main" id="{D965A2EB-DB19-FB61-E90F-522B7BD3EB44}"/>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93270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4F2A-F228-88C2-7DA5-6D8ABBAB40B7}"/>
              </a:ext>
            </a:extLst>
          </p:cNvPr>
          <p:cNvSpPr>
            <a:spLocks noGrp="1"/>
          </p:cNvSpPr>
          <p:nvPr>
            <p:ph type="title"/>
          </p:nvPr>
        </p:nvSpPr>
        <p:spPr/>
        <p:txBody>
          <a:bodyPr>
            <a:normAutofit/>
          </a:bodyPr>
          <a:lstStyle/>
          <a:p>
            <a:r>
              <a:rPr lang="en-US" dirty="0"/>
              <a:t>Segmented Univariate Analysis  Observation 10:</a:t>
            </a:r>
            <a:br>
              <a:rPr lang="en-US" dirty="0"/>
            </a:br>
            <a:r>
              <a:rPr lang="en-US" dirty="0"/>
              <a:t> Most of the borrowers are from the state "CA","NY","TX" and "FL" where major defaulters are from "CA", "FL" and "NY".</a:t>
            </a:r>
            <a:endParaRPr lang="en-IN" dirty="0"/>
          </a:p>
        </p:txBody>
      </p:sp>
      <p:pic>
        <p:nvPicPr>
          <p:cNvPr id="5" name="Content Placeholder 4">
            <a:extLst>
              <a:ext uri="{FF2B5EF4-FFF2-40B4-BE49-F238E27FC236}">
                <a16:creationId xmlns:a16="http://schemas.microsoft.com/office/drawing/2014/main" id="{D2023344-3F35-2827-2202-D8A9A4678AFF}"/>
              </a:ext>
            </a:extLst>
          </p:cNvPr>
          <p:cNvPicPr>
            <a:picLocks noGrp="1" noChangeAspect="1"/>
          </p:cNvPicPr>
          <p:nvPr>
            <p:ph idx="1"/>
          </p:nvPr>
        </p:nvPicPr>
        <p:blipFill>
          <a:blip r:embed="rId2"/>
          <a:stretch>
            <a:fillRect/>
          </a:stretch>
        </p:blipFill>
        <p:spPr>
          <a:xfrm>
            <a:off x="192585" y="1622871"/>
            <a:ext cx="9043310" cy="5102287"/>
          </a:xfrm>
        </p:spPr>
      </p:pic>
      <p:pic>
        <p:nvPicPr>
          <p:cNvPr id="7" name="Picture 6">
            <a:extLst>
              <a:ext uri="{FF2B5EF4-FFF2-40B4-BE49-F238E27FC236}">
                <a16:creationId xmlns:a16="http://schemas.microsoft.com/office/drawing/2014/main" id="{2141A750-6A9E-A3D3-54B0-B3860F43DAE6}"/>
              </a:ext>
            </a:extLst>
          </p:cNvPr>
          <p:cNvPicPr>
            <a:picLocks noChangeAspect="1"/>
          </p:cNvPicPr>
          <p:nvPr/>
        </p:nvPicPr>
        <p:blipFill>
          <a:blip r:embed="rId3"/>
          <a:stretch>
            <a:fillRect/>
          </a:stretch>
        </p:blipFill>
        <p:spPr>
          <a:xfrm>
            <a:off x="5470873" y="3484880"/>
            <a:ext cx="6614733" cy="1242168"/>
          </a:xfrm>
          <a:prstGeom prst="rect">
            <a:avLst/>
          </a:prstGeom>
        </p:spPr>
      </p:pic>
      <p:sp>
        <p:nvSpPr>
          <p:cNvPr id="3" name="Slide Number Placeholder 2">
            <a:extLst>
              <a:ext uri="{FF2B5EF4-FFF2-40B4-BE49-F238E27FC236}">
                <a16:creationId xmlns:a16="http://schemas.microsoft.com/office/drawing/2014/main" id="{D5430353-468B-32B3-E865-F846B6436A3D}"/>
              </a:ext>
            </a:extLst>
          </p:cNvPr>
          <p:cNvSpPr>
            <a:spLocks noGrp="1"/>
          </p:cNvSpPr>
          <p:nvPr>
            <p:ph type="sldNum" sz="quarter" idx="12"/>
          </p:nvPr>
        </p:nvSpPr>
        <p:spPr/>
        <p:txBody>
          <a:bodyPr/>
          <a:lstStyle/>
          <a:p>
            <a:fld id="{4690E762-34B1-480F-A81A-A5824303623B}" type="slidenum">
              <a:rPr lang="en-IN" smtClean="0"/>
              <a:t>40</a:t>
            </a:fld>
            <a:endParaRPr lang="en-IN"/>
          </a:p>
        </p:txBody>
      </p:sp>
      <p:sp>
        <p:nvSpPr>
          <p:cNvPr id="4" name="Footer Placeholder 3">
            <a:extLst>
              <a:ext uri="{FF2B5EF4-FFF2-40B4-BE49-F238E27FC236}">
                <a16:creationId xmlns:a16="http://schemas.microsoft.com/office/drawing/2014/main" id="{68694EF4-F8DF-4F29-2D40-DCCDEBC5340F}"/>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39765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F828-6D10-D176-F75E-151D1DD10E52}"/>
              </a:ext>
            </a:extLst>
          </p:cNvPr>
          <p:cNvSpPr>
            <a:spLocks noGrp="1"/>
          </p:cNvSpPr>
          <p:nvPr>
            <p:ph type="title"/>
          </p:nvPr>
        </p:nvSpPr>
        <p:spPr/>
        <p:txBody>
          <a:bodyPr>
            <a:normAutofit/>
          </a:bodyPr>
          <a:lstStyle/>
          <a:p>
            <a:r>
              <a:rPr lang="en-US" dirty="0"/>
              <a:t>Observation 11:</a:t>
            </a:r>
            <a:br>
              <a:rPr lang="en-US" dirty="0"/>
            </a:br>
            <a:r>
              <a:rPr lang="en-US" dirty="0"/>
              <a:t>Debt consolidation is the major reason for both fully paid and charged off loan applicant.</a:t>
            </a:r>
            <a:endParaRPr lang="en-IN" dirty="0"/>
          </a:p>
        </p:txBody>
      </p:sp>
      <p:pic>
        <p:nvPicPr>
          <p:cNvPr id="5" name="Content Placeholder 4">
            <a:extLst>
              <a:ext uri="{FF2B5EF4-FFF2-40B4-BE49-F238E27FC236}">
                <a16:creationId xmlns:a16="http://schemas.microsoft.com/office/drawing/2014/main" id="{611AF79F-5C27-19D7-4638-88CEA029010B}"/>
              </a:ext>
            </a:extLst>
          </p:cNvPr>
          <p:cNvPicPr>
            <a:picLocks noGrp="1" noChangeAspect="1"/>
          </p:cNvPicPr>
          <p:nvPr>
            <p:ph idx="1"/>
          </p:nvPr>
        </p:nvPicPr>
        <p:blipFill>
          <a:blip r:embed="rId2"/>
          <a:stretch>
            <a:fillRect/>
          </a:stretch>
        </p:blipFill>
        <p:spPr>
          <a:xfrm>
            <a:off x="435722" y="1815465"/>
            <a:ext cx="8374156" cy="4351338"/>
          </a:xfrm>
        </p:spPr>
      </p:pic>
      <p:pic>
        <p:nvPicPr>
          <p:cNvPr id="7" name="Picture 6">
            <a:extLst>
              <a:ext uri="{FF2B5EF4-FFF2-40B4-BE49-F238E27FC236}">
                <a16:creationId xmlns:a16="http://schemas.microsoft.com/office/drawing/2014/main" id="{C39DC541-2FC3-59DB-0C12-E740BE2F9BB0}"/>
              </a:ext>
            </a:extLst>
          </p:cNvPr>
          <p:cNvPicPr>
            <a:picLocks noChangeAspect="1"/>
          </p:cNvPicPr>
          <p:nvPr/>
        </p:nvPicPr>
        <p:blipFill>
          <a:blip r:embed="rId3"/>
          <a:stretch>
            <a:fillRect/>
          </a:stretch>
        </p:blipFill>
        <p:spPr>
          <a:xfrm>
            <a:off x="5606779" y="3991134"/>
            <a:ext cx="6241321" cy="1272650"/>
          </a:xfrm>
          <a:prstGeom prst="rect">
            <a:avLst/>
          </a:prstGeom>
        </p:spPr>
      </p:pic>
      <p:sp>
        <p:nvSpPr>
          <p:cNvPr id="3" name="Slide Number Placeholder 2">
            <a:extLst>
              <a:ext uri="{FF2B5EF4-FFF2-40B4-BE49-F238E27FC236}">
                <a16:creationId xmlns:a16="http://schemas.microsoft.com/office/drawing/2014/main" id="{80073005-65A0-28EA-2900-E140FFD9027B}"/>
              </a:ext>
            </a:extLst>
          </p:cNvPr>
          <p:cNvSpPr>
            <a:spLocks noGrp="1"/>
          </p:cNvSpPr>
          <p:nvPr>
            <p:ph type="sldNum" sz="quarter" idx="12"/>
          </p:nvPr>
        </p:nvSpPr>
        <p:spPr/>
        <p:txBody>
          <a:bodyPr/>
          <a:lstStyle/>
          <a:p>
            <a:fld id="{4690E762-34B1-480F-A81A-A5824303623B}" type="slidenum">
              <a:rPr lang="en-IN" smtClean="0"/>
              <a:t>41</a:t>
            </a:fld>
            <a:endParaRPr lang="en-IN"/>
          </a:p>
        </p:txBody>
      </p:sp>
      <p:sp>
        <p:nvSpPr>
          <p:cNvPr id="4" name="Footer Placeholder 3">
            <a:extLst>
              <a:ext uri="{FF2B5EF4-FFF2-40B4-BE49-F238E27FC236}">
                <a16:creationId xmlns:a16="http://schemas.microsoft.com/office/drawing/2014/main" id="{A9CF3DB2-BECF-A381-FF72-885170F0BDD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112716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02D2-4C67-A696-1328-02A3FE5960BA}"/>
              </a:ext>
            </a:extLst>
          </p:cNvPr>
          <p:cNvSpPr>
            <a:spLocks noGrp="1"/>
          </p:cNvSpPr>
          <p:nvPr>
            <p:ph type="title"/>
          </p:nvPr>
        </p:nvSpPr>
        <p:spPr/>
        <p:txBody>
          <a:bodyPr>
            <a:normAutofit/>
          </a:bodyPr>
          <a:lstStyle/>
          <a:p>
            <a:r>
              <a:rPr lang="en-US" dirty="0"/>
              <a:t>Observation 12:</a:t>
            </a:r>
            <a:br>
              <a:rPr lang="en-US" dirty="0"/>
            </a:br>
            <a:r>
              <a:rPr lang="en-US" dirty="0"/>
              <a:t>DTI between 10-20 indicates a higher risks in terms of defaulters</a:t>
            </a:r>
            <a:endParaRPr lang="en-IN" dirty="0"/>
          </a:p>
        </p:txBody>
      </p:sp>
      <p:sp>
        <p:nvSpPr>
          <p:cNvPr id="3" name="Content Placeholder 2">
            <a:extLst>
              <a:ext uri="{FF2B5EF4-FFF2-40B4-BE49-F238E27FC236}">
                <a16:creationId xmlns:a16="http://schemas.microsoft.com/office/drawing/2014/main" id="{D78AD23B-DD30-622A-D9D4-AE51EB608D3C}"/>
              </a:ext>
            </a:extLst>
          </p:cNvPr>
          <p:cNvSpPr>
            <a:spLocks noGrp="1"/>
          </p:cNvSpPr>
          <p:nvPr>
            <p:ph idx="1"/>
          </p:nvPr>
        </p:nvSpPr>
        <p:spPr>
          <a:xfrm>
            <a:off x="838200" y="1825625"/>
            <a:ext cx="4749800" cy="3884295"/>
          </a:xfrm>
        </p:spPr>
        <p:txBody>
          <a:bodyPr>
            <a:normAutofit/>
          </a:bodyPr>
          <a:lstStyle/>
          <a:p>
            <a:r>
              <a:rPr lang="en-IN" sz="1600" b="0" dirty="0">
                <a:solidFill>
                  <a:srgbClr val="CCCCCC"/>
                </a:solidFill>
                <a:effectLst/>
                <a:highlight>
                  <a:srgbClr val="1F1F1F"/>
                </a:highlight>
                <a:latin typeface="Consolas" panose="020B0609020204030204" pitchFamily="49" charset="0"/>
              </a:rPr>
              <a:t> </a:t>
            </a:r>
            <a:r>
              <a:rPr lang="en-IN" sz="1600" b="0" dirty="0">
                <a:solidFill>
                  <a:srgbClr val="6A9955"/>
                </a:solidFill>
                <a:effectLst/>
                <a:highlight>
                  <a:srgbClr val="1F1F1F"/>
                </a:highlight>
                <a:latin typeface="Consolas" panose="020B0609020204030204" pitchFamily="49" charset="0"/>
              </a:rPr>
              <a:t># </a:t>
            </a:r>
            <a:r>
              <a:rPr lang="en-IN" sz="1600" b="0" dirty="0" err="1">
                <a:solidFill>
                  <a:srgbClr val="6A9955"/>
                </a:solidFill>
                <a:effectLst/>
                <a:highlight>
                  <a:srgbClr val="1F1F1F"/>
                </a:highlight>
                <a:latin typeface="Consolas" panose="020B0609020204030204" pitchFamily="49" charset="0"/>
              </a:rPr>
              <a:t>Dti</a:t>
            </a:r>
            <a:r>
              <a:rPr lang="en-IN" sz="1600" b="0" dirty="0">
                <a:solidFill>
                  <a:srgbClr val="6A9955"/>
                </a:solidFill>
                <a:effectLst/>
                <a:highlight>
                  <a:srgbClr val="1F1F1F"/>
                </a:highlight>
                <a:latin typeface="Consolas" panose="020B0609020204030204" pitchFamily="49" charset="0"/>
              </a:rPr>
              <a:t> (Debt to Income ratio) Vs Loan Status</a:t>
            </a:r>
            <a:endParaRPr lang="en-IN" sz="1600" b="0" dirty="0">
              <a:solidFill>
                <a:srgbClr val="CCCCCC"/>
              </a:solidFill>
              <a:effectLst/>
              <a:highlight>
                <a:srgbClr val="1F1F1F"/>
              </a:highlight>
              <a:latin typeface="Consolas" panose="020B0609020204030204" pitchFamily="49" charset="0"/>
            </a:endParaRPr>
          </a:p>
          <a:p>
            <a:r>
              <a:rPr lang="en-IN" sz="1600" b="0" dirty="0">
                <a:solidFill>
                  <a:srgbClr val="CCCCCC"/>
                </a:solidFill>
                <a:effectLst/>
                <a:highlight>
                  <a:srgbClr val="1F1F1F"/>
                </a:highlight>
                <a:latin typeface="Consolas" panose="020B0609020204030204" pitchFamily="49" charset="0"/>
              </a:rPr>
              <a:t>fig, </a:t>
            </a:r>
            <a:r>
              <a:rPr lang="en-IN" sz="1600" b="0" dirty="0" err="1">
                <a:solidFill>
                  <a:srgbClr val="CCCCCC"/>
                </a:solidFill>
                <a:effectLst/>
                <a:highlight>
                  <a:srgbClr val="1F1F1F"/>
                </a:highlight>
                <a:latin typeface="Consolas" panose="020B0609020204030204" pitchFamily="49" charset="0"/>
              </a:rPr>
              <a:t>ax</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plt.subplots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figsize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7</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5</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Dti</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sns.histplot</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data</a:t>
            </a:r>
            <a:r>
              <a:rPr lang="en-IN" sz="1600" b="0" dirty="0">
                <a:solidFill>
                  <a:srgbClr val="D4D4D4"/>
                </a:solidFill>
                <a:effectLst/>
                <a:highlight>
                  <a:srgbClr val="1F1F1F"/>
                </a:highlight>
                <a:latin typeface="Consolas" panose="020B0609020204030204" pitchFamily="49" charset="0"/>
              </a:rPr>
              <a:t>=</a:t>
            </a:r>
            <a:r>
              <a:rPr lang="en-IN" sz="1600" b="0" dirty="0" err="1">
                <a:solidFill>
                  <a:srgbClr val="CCCCCC"/>
                </a:solidFill>
                <a:effectLst/>
                <a:highlight>
                  <a:srgbClr val="1F1F1F"/>
                </a:highlight>
                <a:latin typeface="Consolas" panose="020B0609020204030204" pitchFamily="49" charset="0"/>
              </a:rPr>
              <a:t>loan_df_for_analysis,</a:t>
            </a:r>
            <a:r>
              <a:rPr lang="en-IN" sz="1600" b="0" dirty="0" err="1">
                <a:solidFill>
                  <a:srgbClr val="9CDCFE"/>
                </a:solidFill>
                <a:effectLst/>
                <a:highlight>
                  <a:srgbClr val="1F1F1F"/>
                </a:highlight>
                <a:latin typeface="Consolas" panose="020B0609020204030204" pitchFamily="49" charset="0"/>
              </a:rPr>
              <a:t>x</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dti</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hue</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loan_status</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a:solidFill>
                  <a:srgbClr val="9CDCFE"/>
                </a:solidFill>
                <a:effectLst/>
                <a:highlight>
                  <a:srgbClr val="1F1F1F"/>
                </a:highlight>
                <a:latin typeface="Consolas" panose="020B0609020204030204" pitchFamily="49" charset="0"/>
              </a:rPr>
              <a:t>bins</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5</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kde</a:t>
            </a:r>
            <a:r>
              <a:rPr lang="en-IN" sz="1600" b="0" dirty="0">
                <a:solidFill>
                  <a:srgbClr val="D4D4D4"/>
                </a:solidFill>
                <a:effectLst/>
                <a:highlight>
                  <a:srgbClr val="1F1F1F"/>
                </a:highlight>
                <a:latin typeface="Consolas" panose="020B0609020204030204" pitchFamily="49" charset="0"/>
              </a:rPr>
              <a:t>=</a:t>
            </a:r>
            <a:r>
              <a:rPr lang="en-IN" sz="1600" b="0" dirty="0">
                <a:solidFill>
                  <a:srgbClr val="569CD6"/>
                </a:solidFill>
                <a:effectLst/>
                <a:highlight>
                  <a:srgbClr val="1F1F1F"/>
                </a:highlight>
                <a:latin typeface="Consolas" panose="020B0609020204030204" pitchFamily="49" charset="0"/>
              </a:rPr>
              <a:t>True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Dti.set_xlabel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'DTI'</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Dti.set_ylabel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'Count of Values'</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Dti.set_title</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'DTI By Loan Status'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fontsize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12</a:t>
            </a:r>
            <a:r>
              <a:rPr lang="en-IN" sz="1600" b="0" dirty="0">
                <a:solidFill>
                  <a:srgbClr val="CCCCCC"/>
                </a:solidFill>
                <a:effectLst/>
                <a:highlight>
                  <a:srgbClr val="1F1F1F"/>
                </a:highlight>
                <a:latin typeface="Consolas" panose="020B0609020204030204" pitchFamily="49" charset="0"/>
              </a:rPr>
              <a:t>)</a:t>
            </a:r>
          </a:p>
          <a:p>
            <a:endParaRPr lang="en-IN" sz="1400" dirty="0"/>
          </a:p>
        </p:txBody>
      </p:sp>
      <p:pic>
        <p:nvPicPr>
          <p:cNvPr id="5" name="Picture 4">
            <a:extLst>
              <a:ext uri="{FF2B5EF4-FFF2-40B4-BE49-F238E27FC236}">
                <a16:creationId xmlns:a16="http://schemas.microsoft.com/office/drawing/2014/main" id="{A526B92F-52E6-C5D5-D108-D2AE6CA786D4}"/>
              </a:ext>
            </a:extLst>
          </p:cNvPr>
          <p:cNvPicPr>
            <a:picLocks noChangeAspect="1"/>
          </p:cNvPicPr>
          <p:nvPr/>
        </p:nvPicPr>
        <p:blipFill>
          <a:blip r:embed="rId2"/>
          <a:stretch>
            <a:fillRect/>
          </a:stretch>
        </p:blipFill>
        <p:spPr>
          <a:xfrm>
            <a:off x="5601114" y="1863027"/>
            <a:ext cx="5988490" cy="4432426"/>
          </a:xfrm>
          <a:prstGeom prst="rect">
            <a:avLst/>
          </a:prstGeom>
        </p:spPr>
      </p:pic>
      <p:sp>
        <p:nvSpPr>
          <p:cNvPr id="4" name="Slide Number Placeholder 3">
            <a:extLst>
              <a:ext uri="{FF2B5EF4-FFF2-40B4-BE49-F238E27FC236}">
                <a16:creationId xmlns:a16="http://schemas.microsoft.com/office/drawing/2014/main" id="{16A85A41-2F03-044A-6195-688DD07B56F3}"/>
              </a:ext>
            </a:extLst>
          </p:cNvPr>
          <p:cNvSpPr>
            <a:spLocks noGrp="1"/>
          </p:cNvSpPr>
          <p:nvPr>
            <p:ph type="sldNum" sz="quarter" idx="12"/>
          </p:nvPr>
        </p:nvSpPr>
        <p:spPr/>
        <p:txBody>
          <a:bodyPr/>
          <a:lstStyle/>
          <a:p>
            <a:fld id="{4690E762-34B1-480F-A81A-A5824303623B}" type="slidenum">
              <a:rPr lang="en-IN" smtClean="0"/>
              <a:t>42</a:t>
            </a:fld>
            <a:endParaRPr lang="en-IN"/>
          </a:p>
        </p:txBody>
      </p:sp>
      <p:sp>
        <p:nvSpPr>
          <p:cNvPr id="6" name="Footer Placeholder 5">
            <a:extLst>
              <a:ext uri="{FF2B5EF4-FFF2-40B4-BE49-F238E27FC236}">
                <a16:creationId xmlns:a16="http://schemas.microsoft.com/office/drawing/2014/main" id="{C7E7DA85-8571-7C79-A9CD-12D23DE7EE8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43662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FA2A-8A8F-62D8-905F-3376A3D4B5FD}"/>
              </a:ext>
            </a:extLst>
          </p:cNvPr>
          <p:cNvSpPr>
            <a:spLocks noGrp="1"/>
          </p:cNvSpPr>
          <p:nvPr>
            <p:ph type="title"/>
          </p:nvPr>
        </p:nvSpPr>
        <p:spPr/>
        <p:txBody>
          <a:bodyPr>
            <a:noAutofit/>
          </a:bodyPr>
          <a:lstStyle/>
          <a:p>
            <a:r>
              <a:rPr lang="en-US" sz="2800" dirty="0"/>
              <a:t>Observation 13: </a:t>
            </a:r>
            <a:br>
              <a:rPr lang="en-US" sz="2800" dirty="0"/>
            </a:br>
            <a:r>
              <a:rPr lang="en-US" sz="2800" dirty="0"/>
              <a:t>Interest Rate between 10-17.5 has more number of defaulters</a:t>
            </a:r>
            <a:endParaRPr lang="en-IN" sz="2800" dirty="0"/>
          </a:p>
        </p:txBody>
      </p:sp>
      <p:pic>
        <p:nvPicPr>
          <p:cNvPr id="5" name="Content Placeholder 4">
            <a:extLst>
              <a:ext uri="{FF2B5EF4-FFF2-40B4-BE49-F238E27FC236}">
                <a16:creationId xmlns:a16="http://schemas.microsoft.com/office/drawing/2014/main" id="{F328EC6B-8247-5D74-A143-40D0AB8F938F}"/>
              </a:ext>
            </a:extLst>
          </p:cNvPr>
          <p:cNvPicPr>
            <a:picLocks noGrp="1" noChangeAspect="1"/>
          </p:cNvPicPr>
          <p:nvPr>
            <p:ph idx="1"/>
          </p:nvPr>
        </p:nvPicPr>
        <p:blipFill>
          <a:blip r:embed="rId2"/>
          <a:stretch>
            <a:fillRect/>
          </a:stretch>
        </p:blipFill>
        <p:spPr>
          <a:xfrm>
            <a:off x="6096000" y="1571625"/>
            <a:ext cx="5860419" cy="4351338"/>
          </a:xfrm>
        </p:spPr>
      </p:pic>
      <p:sp>
        <p:nvSpPr>
          <p:cNvPr id="7" name="TextBox 6">
            <a:extLst>
              <a:ext uri="{FF2B5EF4-FFF2-40B4-BE49-F238E27FC236}">
                <a16:creationId xmlns:a16="http://schemas.microsoft.com/office/drawing/2014/main" id="{35EE4487-B1EB-C6B9-8A07-415F14005572}"/>
              </a:ext>
            </a:extLst>
          </p:cNvPr>
          <p:cNvSpPr txBox="1"/>
          <p:nvPr/>
        </p:nvSpPr>
        <p:spPr>
          <a:xfrm>
            <a:off x="335280" y="1964679"/>
            <a:ext cx="5760720" cy="3046988"/>
          </a:xfrm>
          <a:prstGeom prst="rect">
            <a:avLst/>
          </a:prstGeom>
          <a:noFill/>
        </p:spPr>
        <p:txBody>
          <a:bodyPr wrap="square">
            <a:spAutoFit/>
          </a:bodyPr>
          <a:lstStyle/>
          <a:p>
            <a:r>
              <a:rPr lang="en-IN" sz="1600" b="0" dirty="0">
                <a:solidFill>
                  <a:srgbClr val="CCCCCC"/>
                </a:solidFill>
                <a:effectLst/>
                <a:highlight>
                  <a:srgbClr val="1F1F1F"/>
                </a:highlight>
                <a:latin typeface="Consolas" panose="020B0609020204030204" pitchFamily="49" charset="0"/>
              </a:rPr>
              <a:t> </a:t>
            </a:r>
            <a:r>
              <a:rPr lang="en-IN" sz="1600" b="0" dirty="0">
                <a:solidFill>
                  <a:srgbClr val="6A9955"/>
                </a:solidFill>
                <a:effectLst/>
                <a:highlight>
                  <a:srgbClr val="1F1F1F"/>
                </a:highlight>
                <a:latin typeface="Consolas" panose="020B0609020204030204" pitchFamily="49" charset="0"/>
              </a:rPr>
              <a:t># Interest Rate Vs Loan Status</a:t>
            </a:r>
            <a:endParaRPr lang="en-IN" sz="1600" b="0" dirty="0">
              <a:solidFill>
                <a:srgbClr val="CCCCCC"/>
              </a:solidFill>
              <a:effectLst/>
              <a:highlight>
                <a:srgbClr val="1F1F1F"/>
              </a:highlight>
              <a:latin typeface="Consolas" panose="020B0609020204030204" pitchFamily="49" charset="0"/>
            </a:endParaRPr>
          </a:p>
          <a:p>
            <a:br>
              <a:rPr lang="en-IN" sz="1600" b="0" dirty="0">
                <a:solidFill>
                  <a:srgbClr val="CCCCCC"/>
                </a:solidFill>
                <a:effectLst/>
                <a:highlight>
                  <a:srgbClr val="1F1F1F"/>
                </a:highlight>
                <a:latin typeface="Consolas" panose="020B0609020204030204" pitchFamily="49" charset="0"/>
              </a:rPr>
            </a:br>
            <a:r>
              <a:rPr lang="en-IN" sz="1600" b="0" dirty="0">
                <a:solidFill>
                  <a:srgbClr val="CCCCCC"/>
                </a:solidFill>
                <a:effectLst/>
                <a:highlight>
                  <a:srgbClr val="1F1F1F"/>
                </a:highlight>
                <a:latin typeface="Consolas" panose="020B0609020204030204" pitchFamily="49" charset="0"/>
              </a:rPr>
              <a:t>fig, </a:t>
            </a:r>
            <a:r>
              <a:rPr lang="en-IN" sz="1600" b="0" dirty="0" err="1">
                <a:solidFill>
                  <a:srgbClr val="CCCCCC"/>
                </a:solidFill>
                <a:effectLst/>
                <a:highlight>
                  <a:srgbClr val="1F1F1F"/>
                </a:highlight>
                <a:latin typeface="Consolas" panose="020B0609020204030204" pitchFamily="49" charset="0"/>
              </a:rPr>
              <a:t>ax</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plt.subplots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figsize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7</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5</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Interest_Rate</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sns.histplot</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data</a:t>
            </a:r>
            <a:r>
              <a:rPr lang="en-IN" sz="1600" b="0" dirty="0">
                <a:solidFill>
                  <a:srgbClr val="D4D4D4"/>
                </a:solidFill>
                <a:effectLst/>
                <a:highlight>
                  <a:srgbClr val="1F1F1F"/>
                </a:highlight>
                <a:latin typeface="Consolas" panose="020B0609020204030204" pitchFamily="49" charset="0"/>
              </a:rPr>
              <a:t>=</a:t>
            </a:r>
            <a:r>
              <a:rPr lang="en-IN" sz="1600" b="0" dirty="0" err="1">
                <a:solidFill>
                  <a:srgbClr val="CCCCCC"/>
                </a:solidFill>
                <a:effectLst/>
                <a:highlight>
                  <a:srgbClr val="1F1F1F"/>
                </a:highlight>
                <a:latin typeface="Consolas" panose="020B0609020204030204" pitchFamily="49" charset="0"/>
              </a:rPr>
              <a:t>loan_df_for_analysis,</a:t>
            </a:r>
            <a:r>
              <a:rPr lang="en-IN" sz="1600" b="0" dirty="0" err="1">
                <a:solidFill>
                  <a:srgbClr val="9CDCFE"/>
                </a:solidFill>
                <a:effectLst/>
                <a:highlight>
                  <a:srgbClr val="1F1F1F"/>
                </a:highlight>
                <a:latin typeface="Consolas" panose="020B0609020204030204" pitchFamily="49" charset="0"/>
              </a:rPr>
              <a:t>x</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int_rate'</a:t>
            </a:r>
            <a:r>
              <a:rPr lang="en-IN" sz="1600" b="0" dirty="0" err="1">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hue</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loan_status</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a:solidFill>
                  <a:srgbClr val="9CDCFE"/>
                </a:solidFill>
                <a:effectLst/>
                <a:highlight>
                  <a:srgbClr val="1F1F1F"/>
                </a:highlight>
                <a:latin typeface="Consolas" panose="020B0609020204030204" pitchFamily="49" charset="0"/>
              </a:rPr>
              <a:t>bins</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15</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kde</a:t>
            </a:r>
            <a:r>
              <a:rPr lang="en-IN" sz="1600" b="0" dirty="0">
                <a:solidFill>
                  <a:srgbClr val="D4D4D4"/>
                </a:solidFill>
                <a:effectLst/>
                <a:highlight>
                  <a:srgbClr val="1F1F1F"/>
                </a:highlight>
                <a:latin typeface="Consolas" panose="020B0609020204030204" pitchFamily="49" charset="0"/>
              </a:rPr>
              <a:t>=</a:t>
            </a:r>
            <a:r>
              <a:rPr lang="en-IN" sz="1600" b="0" dirty="0">
                <a:solidFill>
                  <a:srgbClr val="569CD6"/>
                </a:solidFill>
                <a:effectLst/>
                <a:highlight>
                  <a:srgbClr val="1F1F1F"/>
                </a:highlight>
                <a:latin typeface="Consolas" panose="020B0609020204030204" pitchFamily="49" charset="0"/>
              </a:rPr>
              <a:t>True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Interest_Rate.set_xlabel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'Interest Rate'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Interest_Rate.set_ylabel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'Count of Values'</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Interest_Rate.set_title</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'Interest Rate By Loan Status'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fontsize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12</a:t>
            </a:r>
            <a:r>
              <a:rPr lang="en-IN" sz="1600" b="0" dirty="0">
                <a:solidFill>
                  <a:srgbClr val="CCCCCC"/>
                </a:solidFill>
                <a:effectLst/>
                <a:highlight>
                  <a:srgbClr val="1F1F1F"/>
                </a:highlight>
                <a:latin typeface="Consolas" panose="020B0609020204030204" pitchFamily="49" charset="0"/>
              </a:rPr>
              <a:t>)</a:t>
            </a:r>
          </a:p>
          <a:p>
            <a:br>
              <a:rPr lang="en-IN" sz="1600" b="0" dirty="0">
                <a:solidFill>
                  <a:srgbClr val="CCCCCC"/>
                </a:solidFill>
                <a:effectLst/>
                <a:highlight>
                  <a:srgbClr val="1F1F1F"/>
                </a:highlight>
                <a:latin typeface="Consolas" panose="020B0609020204030204" pitchFamily="49" charset="0"/>
              </a:rPr>
            </a:br>
            <a:endParaRPr lang="en-IN" sz="1600" b="0" dirty="0">
              <a:solidFill>
                <a:srgbClr val="CCCCCC"/>
              </a:solidFill>
              <a:effectLst/>
              <a:highlight>
                <a:srgbClr val="1F1F1F"/>
              </a:highlight>
              <a:latin typeface="Consolas" panose="020B0609020204030204" pitchFamily="49" charset="0"/>
            </a:endParaRPr>
          </a:p>
        </p:txBody>
      </p:sp>
      <p:sp>
        <p:nvSpPr>
          <p:cNvPr id="3" name="Slide Number Placeholder 2">
            <a:extLst>
              <a:ext uri="{FF2B5EF4-FFF2-40B4-BE49-F238E27FC236}">
                <a16:creationId xmlns:a16="http://schemas.microsoft.com/office/drawing/2014/main" id="{EAFF15F2-C218-846A-2E53-3615D451FEFA}"/>
              </a:ext>
            </a:extLst>
          </p:cNvPr>
          <p:cNvSpPr>
            <a:spLocks noGrp="1"/>
          </p:cNvSpPr>
          <p:nvPr>
            <p:ph type="sldNum" sz="quarter" idx="12"/>
          </p:nvPr>
        </p:nvSpPr>
        <p:spPr/>
        <p:txBody>
          <a:bodyPr/>
          <a:lstStyle/>
          <a:p>
            <a:fld id="{4690E762-34B1-480F-A81A-A5824303623B}" type="slidenum">
              <a:rPr lang="en-IN" smtClean="0"/>
              <a:t>43</a:t>
            </a:fld>
            <a:endParaRPr lang="en-IN"/>
          </a:p>
        </p:txBody>
      </p:sp>
      <p:sp>
        <p:nvSpPr>
          <p:cNvPr id="4" name="Footer Placeholder 3">
            <a:extLst>
              <a:ext uri="{FF2B5EF4-FFF2-40B4-BE49-F238E27FC236}">
                <a16:creationId xmlns:a16="http://schemas.microsoft.com/office/drawing/2014/main" id="{BD7B3AAA-C2AC-388A-1C44-D845E7469B07}"/>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4031729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86E2-0863-10AB-FA15-976656F74F28}"/>
              </a:ext>
            </a:extLst>
          </p:cNvPr>
          <p:cNvSpPr>
            <a:spLocks noGrp="1"/>
          </p:cNvSpPr>
          <p:nvPr>
            <p:ph type="title"/>
          </p:nvPr>
        </p:nvSpPr>
        <p:spPr/>
        <p:txBody>
          <a:bodyPr>
            <a:noAutofit/>
          </a:bodyPr>
          <a:lstStyle/>
          <a:p>
            <a:r>
              <a:rPr lang="en-US" sz="3600" dirty="0"/>
              <a:t>Observation 14: </a:t>
            </a:r>
            <a:br>
              <a:rPr lang="en-US" sz="3600" dirty="0"/>
            </a:br>
            <a:r>
              <a:rPr lang="en-US" sz="3600" dirty="0" err="1"/>
              <a:t>Borowwers</a:t>
            </a:r>
            <a:r>
              <a:rPr lang="en-US" sz="3600" dirty="0"/>
              <a:t> with Annual Income greater than 20K and less than 50k are more prone to default. </a:t>
            </a:r>
            <a:endParaRPr lang="en-IN" sz="3600" dirty="0"/>
          </a:p>
        </p:txBody>
      </p:sp>
      <p:pic>
        <p:nvPicPr>
          <p:cNvPr id="5" name="Content Placeholder 4">
            <a:extLst>
              <a:ext uri="{FF2B5EF4-FFF2-40B4-BE49-F238E27FC236}">
                <a16:creationId xmlns:a16="http://schemas.microsoft.com/office/drawing/2014/main" id="{C62D6224-D0D6-48F4-7373-622584FBAAB6}"/>
              </a:ext>
            </a:extLst>
          </p:cNvPr>
          <p:cNvPicPr>
            <a:picLocks noGrp="1" noChangeAspect="1"/>
          </p:cNvPicPr>
          <p:nvPr>
            <p:ph idx="1"/>
          </p:nvPr>
        </p:nvPicPr>
        <p:blipFill>
          <a:blip r:embed="rId2"/>
          <a:stretch>
            <a:fillRect/>
          </a:stretch>
        </p:blipFill>
        <p:spPr>
          <a:xfrm>
            <a:off x="3447199" y="1846263"/>
            <a:ext cx="5357927" cy="4022725"/>
          </a:xfrm>
        </p:spPr>
      </p:pic>
      <p:sp>
        <p:nvSpPr>
          <p:cNvPr id="7" name="TextBox 6">
            <a:extLst>
              <a:ext uri="{FF2B5EF4-FFF2-40B4-BE49-F238E27FC236}">
                <a16:creationId xmlns:a16="http://schemas.microsoft.com/office/drawing/2014/main" id="{3B6E854A-367D-5288-D2BF-F54D4A46AB38}"/>
              </a:ext>
            </a:extLst>
          </p:cNvPr>
          <p:cNvSpPr txBox="1"/>
          <p:nvPr/>
        </p:nvSpPr>
        <p:spPr>
          <a:xfrm>
            <a:off x="475315" y="2160399"/>
            <a:ext cx="5244765" cy="2554545"/>
          </a:xfrm>
          <a:prstGeom prst="rect">
            <a:avLst/>
          </a:prstGeom>
          <a:noFill/>
        </p:spPr>
        <p:txBody>
          <a:bodyPr wrap="square">
            <a:spAutoFit/>
          </a:bodyPr>
          <a:lstStyle/>
          <a:p>
            <a:r>
              <a:rPr lang="en-IN" sz="1600" b="0" dirty="0">
                <a:solidFill>
                  <a:srgbClr val="6A9955"/>
                </a:solidFill>
                <a:effectLst/>
                <a:highlight>
                  <a:srgbClr val="1F1F1F"/>
                </a:highlight>
                <a:latin typeface="Consolas" panose="020B0609020204030204" pitchFamily="49" charset="0"/>
              </a:rPr>
              <a:t># Annual Income Vs Loan Status</a:t>
            </a:r>
            <a:endParaRPr lang="en-IN" sz="1600" b="0" dirty="0">
              <a:solidFill>
                <a:srgbClr val="CCCCCC"/>
              </a:solidFill>
              <a:effectLst/>
              <a:highlight>
                <a:srgbClr val="1F1F1F"/>
              </a:highlight>
              <a:latin typeface="Consolas" panose="020B0609020204030204" pitchFamily="49" charset="0"/>
            </a:endParaRPr>
          </a:p>
          <a:p>
            <a:br>
              <a:rPr lang="en-IN" sz="1600" b="0" dirty="0">
                <a:solidFill>
                  <a:srgbClr val="CCCCCC"/>
                </a:solidFill>
                <a:effectLst/>
                <a:highlight>
                  <a:srgbClr val="1F1F1F"/>
                </a:highlight>
                <a:latin typeface="Consolas" panose="020B0609020204030204" pitchFamily="49" charset="0"/>
              </a:rPr>
            </a:br>
            <a:r>
              <a:rPr lang="en-IN" sz="1600" b="0" dirty="0">
                <a:solidFill>
                  <a:srgbClr val="CCCCCC"/>
                </a:solidFill>
                <a:effectLst/>
                <a:highlight>
                  <a:srgbClr val="1F1F1F"/>
                </a:highlight>
                <a:latin typeface="Consolas" panose="020B0609020204030204" pitchFamily="49" charset="0"/>
              </a:rPr>
              <a:t>fig, </a:t>
            </a:r>
            <a:r>
              <a:rPr lang="en-IN" sz="1600" b="0" dirty="0" err="1">
                <a:solidFill>
                  <a:srgbClr val="CCCCCC"/>
                </a:solidFill>
                <a:effectLst/>
                <a:highlight>
                  <a:srgbClr val="1F1F1F"/>
                </a:highlight>
                <a:latin typeface="Consolas" panose="020B0609020204030204" pitchFamily="49" charset="0"/>
              </a:rPr>
              <a:t>ax</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plt.subplots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figsize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7</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5</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Annual_Income</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sns.histplot</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data</a:t>
            </a:r>
            <a:r>
              <a:rPr lang="en-IN" sz="1600" b="0" dirty="0">
                <a:solidFill>
                  <a:srgbClr val="D4D4D4"/>
                </a:solidFill>
                <a:effectLst/>
                <a:highlight>
                  <a:srgbClr val="1F1F1F"/>
                </a:highlight>
                <a:latin typeface="Consolas" panose="020B0609020204030204" pitchFamily="49" charset="0"/>
              </a:rPr>
              <a:t>=</a:t>
            </a:r>
            <a:r>
              <a:rPr lang="en-IN" sz="1600" b="0" dirty="0" err="1">
                <a:solidFill>
                  <a:srgbClr val="CCCCCC"/>
                </a:solidFill>
                <a:effectLst/>
                <a:highlight>
                  <a:srgbClr val="1F1F1F"/>
                </a:highlight>
                <a:latin typeface="Consolas" panose="020B0609020204030204" pitchFamily="49" charset="0"/>
              </a:rPr>
              <a:t>loan_df_for_analysis,</a:t>
            </a:r>
            <a:r>
              <a:rPr lang="en-IN" sz="1600" b="0" dirty="0" err="1">
                <a:solidFill>
                  <a:srgbClr val="9CDCFE"/>
                </a:solidFill>
                <a:effectLst/>
                <a:highlight>
                  <a:srgbClr val="1F1F1F"/>
                </a:highlight>
                <a:latin typeface="Consolas" panose="020B0609020204030204" pitchFamily="49" charset="0"/>
              </a:rPr>
              <a:t>x</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'annual_</a:t>
            </a:r>
            <a:r>
              <a:rPr lang="en-IN" sz="1600" b="0" dirty="0" err="1">
                <a:solidFill>
                  <a:srgbClr val="CE9178"/>
                </a:solidFill>
                <a:effectLst/>
                <a:highlight>
                  <a:srgbClr val="1F1F1F"/>
                </a:highlight>
                <a:latin typeface="Consolas" panose="020B0609020204030204" pitchFamily="49" charset="0"/>
              </a:rPr>
              <a:t>inc</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hue</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loan_status</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a:solidFill>
                  <a:srgbClr val="9CDCFE"/>
                </a:solidFill>
                <a:effectLst/>
                <a:highlight>
                  <a:srgbClr val="1F1F1F"/>
                </a:highlight>
                <a:latin typeface="Consolas" panose="020B0609020204030204" pitchFamily="49" charset="0"/>
              </a:rPr>
              <a:t>bins</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10</a:t>
            </a:r>
            <a:r>
              <a:rPr lang="en-IN" sz="1600" b="0" dirty="0">
                <a:solidFill>
                  <a:srgbClr val="CCCCCC"/>
                </a:solidFill>
                <a:effectLst/>
                <a:highlight>
                  <a:srgbClr val="1F1F1F"/>
                </a:highlight>
                <a:latin typeface="Consolas" panose="020B0609020204030204" pitchFamily="49" charset="0"/>
              </a:rPr>
              <a:t>,</a:t>
            </a:r>
            <a:r>
              <a:rPr lang="en-IN" sz="1600" b="0" dirty="0">
                <a:solidFill>
                  <a:srgbClr val="9CDCFE"/>
                </a:solidFill>
                <a:effectLst/>
                <a:highlight>
                  <a:srgbClr val="1F1F1F"/>
                </a:highlight>
                <a:latin typeface="Consolas" panose="020B0609020204030204" pitchFamily="49" charset="0"/>
              </a:rPr>
              <a:t>kde</a:t>
            </a:r>
            <a:r>
              <a:rPr lang="en-IN" sz="1600" b="0" dirty="0">
                <a:solidFill>
                  <a:srgbClr val="D4D4D4"/>
                </a:solidFill>
                <a:effectLst/>
                <a:highlight>
                  <a:srgbClr val="1F1F1F"/>
                </a:highlight>
                <a:latin typeface="Consolas" panose="020B0609020204030204" pitchFamily="49" charset="0"/>
              </a:rPr>
              <a:t>=</a:t>
            </a:r>
            <a:r>
              <a:rPr lang="en-IN" sz="1600" b="0" dirty="0">
                <a:solidFill>
                  <a:srgbClr val="569CD6"/>
                </a:solidFill>
                <a:effectLst/>
                <a:highlight>
                  <a:srgbClr val="1F1F1F"/>
                </a:highlight>
                <a:latin typeface="Consolas" panose="020B0609020204030204" pitchFamily="49" charset="0"/>
              </a:rPr>
              <a:t>True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Annual_Income.set_xlabel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'Annual Income'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Annual_Income.set_ylabel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'Count of Values'</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Annual_Income.set_title</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'Annual Income By Loan Status'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fontsize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12</a:t>
            </a:r>
            <a:r>
              <a:rPr lang="en-IN" sz="1600" b="0" dirty="0">
                <a:solidFill>
                  <a:srgbClr val="CCCCCC"/>
                </a:solidFill>
                <a:effectLst/>
                <a:highlight>
                  <a:srgbClr val="1F1F1F"/>
                </a:highlight>
                <a:latin typeface="Consolas" panose="020B0609020204030204" pitchFamily="49" charset="0"/>
              </a:rPr>
              <a:t>)</a:t>
            </a:r>
          </a:p>
        </p:txBody>
      </p:sp>
      <p:sp>
        <p:nvSpPr>
          <p:cNvPr id="3" name="Slide Number Placeholder 2">
            <a:extLst>
              <a:ext uri="{FF2B5EF4-FFF2-40B4-BE49-F238E27FC236}">
                <a16:creationId xmlns:a16="http://schemas.microsoft.com/office/drawing/2014/main" id="{9135FDEC-EF68-DFB2-ECDD-7E1DA533AB37}"/>
              </a:ext>
            </a:extLst>
          </p:cNvPr>
          <p:cNvSpPr>
            <a:spLocks noGrp="1"/>
          </p:cNvSpPr>
          <p:nvPr>
            <p:ph type="sldNum" sz="quarter" idx="12"/>
          </p:nvPr>
        </p:nvSpPr>
        <p:spPr/>
        <p:txBody>
          <a:bodyPr/>
          <a:lstStyle/>
          <a:p>
            <a:fld id="{4690E762-34B1-480F-A81A-A5824303623B}" type="slidenum">
              <a:rPr lang="en-IN" smtClean="0"/>
              <a:t>44</a:t>
            </a:fld>
            <a:endParaRPr lang="en-IN"/>
          </a:p>
        </p:txBody>
      </p:sp>
      <p:sp>
        <p:nvSpPr>
          <p:cNvPr id="4" name="Footer Placeholder 3">
            <a:extLst>
              <a:ext uri="{FF2B5EF4-FFF2-40B4-BE49-F238E27FC236}">
                <a16:creationId xmlns:a16="http://schemas.microsoft.com/office/drawing/2014/main" id="{12EE81BD-4541-5FFC-CC7A-238977E6DFB4}"/>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85130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5BF4-0612-DBE6-60EB-69C7F571029E}"/>
              </a:ext>
            </a:extLst>
          </p:cNvPr>
          <p:cNvSpPr>
            <a:spLocks noGrp="1"/>
          </p:cNvSpPr>
          <p:nvPr>
            <p:ph type="title"/>
          </p:nvPr>
        </p:nvSpPr>
        <p:spPr>
          <a:xfrm>
            <a:off x="838200" y="122833"/>
            <a:ext cx="10515600" cy="1325563"/>
          </a:xfrm>
        </p:spPr>
        <p:txBody>
          <a:bodyPr>
            <a:normAutofit/>
          </a:bodyPr>
          <a:lstStyle/>
          <a:p>
            <a:r>
              <a:rPr lang="en-IN" dirty="0"/>
              <a:t>Categorical Bivariate Analysis</a:t>
            </a:r>
            <a:br>
              <a:rPr lang="en-IN" dirty="0"/>
            </a:br>
            <a:r>
              <a:rPr lang="en-IN" dirty="0"/>
              <a:t>Observation 15:</a:t>
            </a:r>
            <a:br>
              <a:rPr lang="en-IN" dirty="0"/>
            </a:br>
            <a:endParaRPr lang="en-IN" dirty="0"/>
          </a:p>
        </p:txBody>
      </p:sp>
      <p:pic>
        <p:nvPicPr>
          <p:cNvPr id="5" name="Content Placeholder 4">
            <a:extLst>
              <a:ext uri="{FF2B5EF4-FFF2-40B4-BE49-F238E27FC236}">
                <a16:creationId xmlns:a16="http://schemas.microsoft.com/office/drawing/2014/main" id="{264E2F5D-D862-2702-8644-4CDB87EA15C9}"/>
              </a:ext>
            </a:extLst>
          </p:cNvPr>
          <p:cNvPicPr>
            <a:picLocks noGrp="1" noChangeAspect="1"/>
          </p:cNvPicPr>
          <p:nvPr>
            <p:ph idx="1"/>
          </p:nvPr>
        </p:nvPicPr>
        <p:blipFill>
          <a:blip r:embed="rId2"/>
          <a:stretch>
            <a:fillRect/>
          </a:stretch>
        </p:blipFill>
        <p:spPr>
          <a:xfrm>
            <a:off x="5819354" y="1253331"/>
            <a:ext cx="5897451" cy="4351338"/>
          </a:xfrm>
        </p:spPr>
      </p:pic>
      <p:sp>
        <p:nvSpPr>
          <p:cNvPr id="7" name="TextBox 6">
            <a:extLst>
              <a:ext uri="{FF2B5EF4-FFF2-40B4-BE49-F238E27FC236}">
                <a16:creationId xmlns:a16="http://schemas.microsoft.com/office/drawing/2014/main" id="{2D543BE0-17EB-954E-BDCF-88C9FFCD7126}"/>
              </a:ext>
            </a:extLst>
          </p:cNvPr>
          <p:cNvSpPr txBox="1"/>
          <p:nvPr/>
        </p:nvSpPr>
        <p:spPr>
          <a:xfrm>
            <a:off x="280777" y="1690688"/>
            <a:ext cx="5358023" cy="3108543"/>
          </a:xfrm>
          <a:prstGeom prst="rect">
            <a:avLst/>
          </a:prstGeom>
          <a:noFill/>
        </p:spPr>
        <p:txBody>
          <a:bodyPr wrap="square">
            <a:spAutoFit/>
          </a:bodyPr>
          <a:lstStyle/>
          <a:p>
            <a:r>
              <a:rPr lang="en-IN" sz="1400" b="0" dirty="0">
                <a:solidFill>
                  <a:srgbClr val="6A9955"/>
                </a:solidFill>
                <a:effectLst/>
                <a:highlight>
                  <a:srgbClr val="1F1F1F"/>
                </a:highlight>
                <a:latin typeface="Consolas" panose="020B0609020204030204" pitchFamily="49" charset="0"/>
              </a:rPr>
              <a:t># On Employee Length and Home Ownership</a:t>
            </a:r>
            <a:endParaRPr lang="en-IN" sz="1400" b="0" dirty="0">
              <a:solidFill>
                <a:srgbClr val="CCCCCC"/>
              </a:solidFill>
              <a:effectLst/>
              <a:highlight>
                <a:srgbClr val="1F1F1F"/>
              </a:highlight>
              <a:latin typeface="Consolas" panose="020B0609020204030204" pitchFamily="49" charset="0"/>
            </a:endParaRPr>
          </a:p>
          <a:p>
            <a:r>
              <a:rPr lang="en-IN" sz="1400" b="0" dirty="0">
                <a:solidFill>
                  <a:srgbClr val="CCCCCC"/>
                </a:solidFill>
                <a:effectLst/>
                <a:highlight>
                  <a:srgbClr val="1F1F1F"/>
                </a:highlight>
                <a:latin typeface="Consolas" panose="020B0609020204030204" pitchFamily="49" charset="0"/>
              </a:rPr>
              <a:t> </a:t>
            </a:r>
            <a:r>
              <a:rPr lang="en-IN" sz="1400" b="0" dirty="0">
                <a:solidFill>
                  <a:srgbClr val="6A9955"/>
                </a:solidFill>
                <a:effectLst/>
                <a:highlight>
                  <a:srgbClr val="1F1F1F"/>
                </a:highlight>
                <a:latin typeface="Consolas" panose="020B0609020204030204" pitchFamily="49" charset="0"/>
              </a:rPr>
              <a:t># Creating a cross tab </a:t>
            </a:r>
            <a:endParaRPr lang="en-IN" sz="1400" b="0" dirty="0">
              <a:solidFill>
                <a:srgbClr val="CCCCCC"/>
              </a:solidFill>
              <a:effectLst/>
              <a:highlight>
                <a:srgbClr val="1F1F1F"/>
              </a:highlight>
              <a:latin typeface="Consolas" panose="020B0609020204030204" pitchFamily="49" charset="0"/>
            </a:endParaRPr>
          </a:p>
          <a:p>
            <a:r>
              <a:rPr lang="en-IN" sz="1400" b="0" dirty="0" err="1">
                <a:solidFill>
                  <a:srgbClr val="CCCCCC"/>
                </a:solidFill>
                <a:effectLst/>
                <a:highlight>
                  <a:srgbClr val="1F1F1F"/>
                </a:highlight>
                <a:latin typeface="Consolas" panose="020B0609020204030204" pitchFamily="49" charset="0"/>
              </a:rPr>
              <a:t>cross_emplen_homeowner</a:t>
            </a:r>
            <a:r>
              <a:rPr lang="en-IN" sz="1400" b="0" dirty="0">
                <a:solidFill>
                  <a:srgbClr val="CCCCCC"/>
                </a:solidFill>
                <a:effectLst/>
                <a:highlight>
                  <a:srgbClr val="1F1F1F"/>
                </a:highlight>
                <a:latin typeface="Consolas" panose="020B0609020204030204" pitchFamily="49" charset="0"/>
              </a:rPr>
              <a:t> </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CCCCCC"/>
                </a:solidFill>
                <a:effectLst/>
                <a:highlight>
                  <a:srgbClr val="1F1F1F"/>
                </a:highlight>
                <a:latin typeface="Consolas" panose="020B0609020204030204" pitchFamily="49" charset="0"/>
              </a:rPr>
              <a:t>pd.crosstab</a:t>
            </a:r>
            <a:r>
              <a:rPr lang="en-IN" sz="1400" b="0" dirty="0">
                <a:solidFill>
                  <a:srgbClr val="CCCCCC"/>
                </a:solidFill>
                <a:effectLst/>
                <a:highlight>
                  <a:srgbClr val="1F1F1F"/>
                </a:highlight>
                <a:latin typeface="Consolas" panose="020B0609020204030204" pitchFamily="49" charset="0"/>
              </a:rPr>
              <a:t>(</a:t>
            </a:r>
            <a:r>
              <a:rPr lang="en-IN" sz="1400" b="0" dirty="0" err="1">
                <a:solidFill>
                  <a:srgbClr val="CCCCCC"/>
                </a:solidFill>
                <a:effectLst/>
                <a:highlight>
                  <a:srgbClr val="1F1F1F"/>
                </a:highlight>
                <a:latin typeface="Consolas" panose="020B0609020204030204" pitchFamily="49" charset="0"/>
              </a:rPr>
              <a:t>loan_df_chargedoff</a:t>
            </a:r>
            <a:r>
              <a:rPr lang="en-IN" sz="1400" b="0" dirty="0">
                <a:solidFill>
                  <a:srgbClr val="CCCCCC"/>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a:t>
            </a:r>
            <a:r>
              <a:rPr lang="en-IN" sz="1400" b="0" dirty="0" err="1">
                <a:solidFill>
                  <a:srgbClr val="CE9178"/>
                </a:solidFill>
                <a:effectLst/>
                <a:highlight>
                  <a:srgbClr val="1F1F1F"/>
                </a:highlight>
                <a:latin typeface="Consolas" panose="020B0609020204030204" pitchFamily="49" charset="0"/>
              </a:rPr>
              <a:t>emp_length</a:t>
            </a:r>
            <a:r>
              <a:rPr lang="en-IN" sz="1400" b="0" dirty="0">
                <a:solidFill>
                  <a:srgbClr val="CE9178"/>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a:t>
            </a:r>
            <a:r>
              <a:rPr lang="en-IN" sz="1400" b="0" dirty="0" err="1">
                <a:solidFill>
                  <a:srgbClr val="CCCCCC"/>
                </a:solidFill>
                <a:effectLst/>
                <a:highlight>
                  <a:srgbClr val="1F1F1F"/>
                </a:highlight>
                <a:latin typeface="Consolas" panose="020B0609020204030204" pitchFamily="49" charset="0"/>
              </a:rPr>
              <a:t>loan_df_chargedoff</a:t>
            </a:r>
            <a:r>
              <a:rPr lang="en-IN" sz="1400" b="0" dirty="0">
                <a:solidFill>
                  <a:srgbClr val="CCCCCC"/>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a:t>
            </a:r>
            <a:r>
              <a:rPr lang="en-IN" sz="1400" b="0" dirty="0" err="1">
                <a:solidFill>
                  <a:srgbClr val="CE9178"/>
                </a:solidFill>
                <a:effectLst/>
                <a:highlight>
                  <a:srgbClr val="1F1F1F"/>
                </a:highlight>
                <a:latin typeface="Consolas" panose="020B0609020204030204" pitchFamily="49" charset="0"/>
              </a:rPr>
              <a:t>home_ownership</a:t>
            </a:r>
            <a:r>
              <a:rPr lang="en-IN" sz="1400" b="0" dirty="0">
                <a:solidFill>
                  <a:srgbClr val="CE9178"/>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a:t>
            </a:r>
          </a:p>
          <a:p>
            <a:br>
              <a:rPr lang="en-IN" sz="1400" b="0" dirty="0">
                <a:solidFill>
                  <a:srgbClr val="CCCCCC"/>
                </a:solidFill>
                <a:effectLst/>
                <a:highlight>
                  <a:srgbClr val="1F1F1F"/>
                </a:highlight>
                <a:latin typeface="Consolas" panose="020B0609020204030204" pitchFamily="49" charset="0"/>
              </a:rPr>
            </a:br>
            <a:r>
              <a:rPr lang="en-IN" sz="1400" b="0" dirty="0">
                <a:solidFill>
                  <a:srgbClr val="CCCCCC"/>
                </a:solidFill>
                <a:effectLst/>
                <a:highlight>
                  <a:srgbClr val="1F1F1F"/>
                </a:highlight>
                <a:latin typeface="Consolas" panose="020B0609020204030204" pitchFamily="49" charset="0"/>
              </a:rPr>
              <a:t>fig, </a:t>
            </a:r>
            <a:r>
              <a:rPr lang="en-IN" sz="1400" b="0" dirty="0" err="1">
                <a:solidFill>
                  <a:srgbClr val="CCCCCC"/>
                </a:solidFill>
                <a:effectLst/>
                <a:highlight>
                  <a:srgbClr val="1F1F1F"/>
                </a:highlight>
                <a:latin typeface="Consolas" panose="020B0609020204030204" pitchFamily="49" charset="0"/>
              </a:rPr>
              <a:t>ax</a:t>
            </a:r>
            <a:r>
              <a:rPr lang="en-IN" sz="1400" b="0" dirty="0">
                <a:solidFill>
                  <a:srgbClr val="CCCCCC"/>
                </a:solidFill>
                <a:effectLst/>
                <a:highlight>
                  <a:srgbClr val="1F1F1F"/>
                </a:highlight>
                <a:latin typeface="Consolas" panose="020B0609020204030204" pitchFamily="49" charset="0"/>
              </a:rPr>
              <a:t> </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CCCCCC"/>
                </a:solidFill>
                <a:effectLst/>
                <a:highlight>
                  <a:srgbClr val="1F1F1F"/>
                </a:highlight>
                <a:latin typeface="Consolas" panose="020B0609020204030204" pitchFamily="49" charset="0"/>
              </a:rPr>
              <a:t>plt.subplots</a:t>
            </a:r>
            <a:r>
              <a:rPr lang="en-IN" sz="1400" b="0" dirty="0">
                <a:solidFill>
                  <a:srgbClr val="CCCCCC"/>
                </a:solidFill>
                <a:effectLst/>
                <a:highlight>
                  <a:srgbClr val="1F1F1F"/>
                </a:highlight>
                <a:latin typeface="Consolas" panose="020B0609020204030204" pitchFamily="49" charset="0"/>
              </a:rPr>
              <a:t>(</a:t>
            </a:r>
            <a:r>
              <a:rPr lang="en-IN" sz="1400" b="0" dirty="0" err="1">
                <a:solidFill>
                  <a:srgbClr val="9CDCFE"/>
                </a:solidFill>
                <a:effectLst/>
                <a:highlight>
                  <a:srgbClr val="1F1F1F"/>
                </a:highlight>
                <a:latin typeface="Consolas" panose="020B0609020204030204" pitchFamily="49" charset="0"/>
              </a:rPr>
              <a:t>figsize</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a:t>
            </a:r>
            <a:r>
              <a:rPr lang="en-IN" sz="1400" b="0" dirty="0">
                <a:solidFill>
                  <a:srgbClr val="B5CEA8"/>
                </a:solidFill>
                <a:effectLst/>
                <a:highlight>
                  <a:srgbClr val="1F1F1F"/>
                </a:highlight>
                <a:latin typeface="Consolas" panose="020B0609020204030204" pitchFamily="49" charset="0"/>
              </a:rPr>
              <a:t>7</a:t>
            </a:r>
            <a:r>
              <a:rPr lang="en-IN" sz="1400" b="0" dirty="0">
                <a:solidFill>
                  <a:srgbClr val="CCCCCC"/>
                </a:solidFill>
                <a:effectLst/>
                <a:highlight>
                  <a:srgbClr val="1F1F1F"/>
                </a:highlight>
                <a:latin typeface="Consolas" panose="020B0609020204030204" pitchFamily="49" charset="0"/>
              </a:rPr>
              <a:t>,</a:t>
            </a:r>
            <a:r>
              <a:rPr lang="en-IN" sz="1400" b="0" dirty="0">
                <a:solidFill>
                  <a:srgbClr val="B5CEA8"/>
                </a:solidFill>
                <a:effectLst/>
                <a:highlight>
                  <a:srgbClr val="1F1F1F"/>
                </a:highlight>
                <a:latin typeface="Consolas" panose="020B0609020204030204" pitchFamily="49" charset="0"/>
              </a:rPr>
              <a:t>5</a:t>
            </a:r>
            <a:r>
              <a:rPr lang="en-IN" sz="1400" b="0" dirty="0">
                <a:solidFill>
                  <a:srgbClr val="CCCCCC"/>
                </a:solidFill>
                <a:effectLst/>
                <a:highlight>
                  <a:srgbClr val="1F1F1F"/>
                </a:highlight>
                <a:latin typeface="Consolas" panose="020B0609020204030204" pitchFamily="49" charset="0"/>
              </a:rPr>
              <a:t>))</a:t>
            </a:r>
          </a:p>
          <a:p>
            <a:r>
              <a:rPr lang="en-IN" sz="1400" b="0" dirty="0" err="1">
                <a:solidFill>
                  <a:srgbClr val="CCCCCC"/>
                </a:solidFill>
                <a:effectLst/>
                <a:highlight>
                  <a:srgbClr val="1F1F1F"/>
                </a:highlight>
                <a:latin typeface="Consolas" panose="020B0609020204030204" pitchFamily="49" charset="0"/>
              </a:rPr>
              <a:t>emplen_homeowner</a:t>
            </a:r>
            <a:r>
              <a:rPr lang="en-IN" sz="1400" b="0" dirty="0">
                <a:solidFill>
                  <a:srgbClr val="CCCCCC"/>
                </a:solidFill>
                <a:effectLst/>
                <a:highlight>
                  <a:srgbClr val="1F1F1F"/>
                </a:highlight>
                <a:latin typeface="Consolas" panose="020B0609020204030204" pitchFamily="49" charset="0"/>
              </a:rPr>
              <a:t> </a:t>
            </a:r>
            <a:r>
              <a:rPr lang="en-IN" sz="1400" b="0" dirty="0">
                <a:solidFill>
                  <a:srgbClr val="D4D4D4"/>
                </a:solidFill>
                <a:effectLst/>
                <a:highlight>
                  <a:srgbClr val="1F1F1F"/>
                </a:highlight>
                <a:latin typeface="Consolas" panose="020B0609020204030204" pitchFamily="49" charset="0"/>
              </a:rPr>
              <a:t>=</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CCCCCC"/>
                </a:solidFill>
                <a:effectLst/>
                <a:highlight>
                  <a:srgbClr val="1F1F1F"/>
                </a:highlight>
                <a:latin typeface="Consolas" panose="020B0609020204030204" pitchFamily="49" charset="0"/>
              </a:rPr>
              <a:t>sns.heatmap</a:t>
            </a:r>
            <a:r>
              <a:rPr lang="en-IN" sz="1400" b="0" dirty="0">
                <a:solidFill>
                  <a:srgbClr val="CCCCCC"/>
                </a:solidFill>
                <a:effectLst/>
                <a:highlight>
                  <a:srgbClr val="1F1F1F"/>
                </a:highlight>
                <a:latin typeface="Consolas" panose="020B0609020204030204" pitchFamily="49" charset="0"/>
              </a:rPr>
              <a:t>(</a:t>
            </a:r>
            <a:r>
              <a:rPr lang="en-IN" sz="1400" b="0" dirty="0" err="1">
                <a:solidFill>
                  <a:srgbClr val="CCCCCC"/>
                </a:solidFill>
                <a:effectLst/>
                <a:highlight>
                  <a:srgbClr val="1F1F1F"/>
                </a:highlight>
                <a:latin typeface="Consolas" panose="020B0609020204030204" pitchFamily="49" charset="0"/>
              </a:rPr>
              <a:t>cross_emplen_homeowner</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9CDCFE"/>
                </a:solidFill>
                <a:effectLst/>
                <a:highlight>
                  <a:srgbClr val="1F1F1F"/>
                </a:highlight>
                <a:latin typeface="Consolas" panose="020B0609020204030204" pitchFamily="49" charset="0"/>
              </a:rPr>
              <a:t>fmt</a:t>
            </a:r>
            <a:r>
              <a:rPr lang="en-IN" sz="1400" b="0" dirty="0">
                <a:solidFill>
                  <a:srgbClr val="D4D4D4"/>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'd'</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9CDCFE"/>
                </a:solidFill>
                <a:effectLst/>
                <a:highlight>
                  <a:srgbClr val="1F1F1F"/>
                </a:highlight>
                <a:latin typeface="Consolas" panose="020B0609020204030204" pitchFamily="49" charset="0"/>
              </a:rPr>
              <a:t>cmap</a:t>
            </a:r>
            <a:r>
              <a:rPr lang="en-IN" sz="1400" b="0" dirty="0">
                <a:solidFill>
                  <a:srgbClr val="D4D4D4"/>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'Purples'</a:t>
            </a:r>
            <a:r>
              <a:rPr lang="en-IN" sz="1400" b="0" dirty="0">
                <a:solidFill>
                  <a:srgbClr val="CCCCCC"/>
                </a:solidFill>
                <a:effectLst/>
                <a:highlight>
                  <a:srgbClr val="1F1F1F"/>
                </a:highlight>
                <a:latin typeface="Consolas" panose="020B0609020204030204" pitchFamily="49" charset="0"/>
              </a:rPr>
              <a:t>, </a:t>
            </a:r>
            <a:r>
              <a:rPr lang="en-IN" sz="1400" b="0" dirty="0" err="1">
                <a:solidFill>
                  <a:srgbClr val="9CDCFE"/>
                </a:solidFill>
                <a:effectLst/>
                <a:highlight>
                  <a:srgbClr val="1F1F1F"/>
                </a:highlight>
                <a:latin typeface="Consolas" panose="020B0609020204030204" pitchFamily="49" charset="0"/>
              </a:rPr>
              <a:t>annot</a:t>
            </a:r>
            <a:r>
              <a:rPr lang="en-IN" sz="1400" b="0" dirty="0">
                <a:solidFill>
                  <a:srgbClr val="D4D4D4"/>
                </a:solidFill>
                <a:effectLst/>
                <a:highlight>
                  <a:srgbClr val="1F1F1F"/>
                </a:highlight>
                <a:latin typeface="Consolas" panose="020B0609020204030204" pitchFamily="49" charset="0"/>
              </a:rPr>
              <a:t>=</a:t>
            </a:r>
            <a:r>
              <a:rPr lang="en-IN" sz="1400" b="0" dirty="0">
                <a:solidFill>
                  <a:srgbClr val="569CD6"/>
                </a:solidFill>
                <a:effectLst/>
                <a:highlight>
                  <a:srgbClr val="1F1F1F"/>
                </a:highlight>
                <a:latin typeface="Consolas" panose="020B0609020204030204" pitchFamily="49" charset="0"/>
              </a:rPr>
              <a:t>True</a:t>
            </a:r>
            <a:r>
              <a:rPr lang="en-IN" sz="1400" b="0" dirty="0">
                <a:solidFill>
                  <a:srgbClr val="CCCCCC"/>
                </a:solidFill>
                <a:effectLst/>
                <a:highlight>
                  <a:srgbClr val="1F1F1F"/>
                </a:highlight>
                <a:latin typeface="Consolas" panose="020B0609020204030204" pitchFamily="49" charset="0"/>
              </a:rPr>
              <a:t>)</a:t>
            </a:r>
          </a:p>
          <a:p>
            <a:r>
              <a:rPr lang="en-IN" sz="1400" b="0" dirty="0" err="1">
                <a:solidFill>
                  <a:srgbClr val="CCCCCC"/>
                </a:solidFill>
                <a:effectLst/>
                <a:highlight>
                  <a:srgbClr val="1F1F1F"/>
                </a:highlight>
                <a:latin typeface="Consolas" panose="020B0609020204030204" pitchFamily="49" charset="0"/>
              </a:rPr>
              <a:t>emplen_homeowner.set_xlabel</a:t>
            </a:r>
            <a:r>
              <a:rPr lang="en-IN" sz="1400" b="0" dirty="0">
                <a:solidFill>
                  <a:srgbClr val="CCCCCC"/>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'Home Ownership'</a:t>
            </a:r>
            <a:r>
              <a:rPr lang="en-IN" sz="1400" b="0" dirty="0">
                <a:solidFill>
                  <a:srgbClr val="CCCCCC"/>
                </a:solidFill>
                <a:effectLst/>
                <a:highlight>
                  <a:srgbClr val="1F1F1F"/>
                </a:highlight>
                <a:latin typeface="Consolas" panose="020B0609020204030204" pitchFamily="49" charset="0"/>
              </a:rPr>
              <a:t>)</a:t>
            </a:r>
          </a:p>
          <a:p>
            <a:r>
              <a:rPr lang="en-IN" sz="1400" b="0" dirty="0" err="1">
                <a:solidFill>
                  <a:srgbClr val="CCCCCC"/>
                </a:solidFill>
                <a:effectLst/>
                <a:highlight>
                  <a:srgbClr val="1F1F1F"/>
                </a:highlight>
                <a:latin typeface="Consolas" panose="020B0609020204030204" pitchFamily="49" charset="0"/>
              </a:rPr>
              <a:t>emplen_homeowner.set_ylabel</a:t>
            </a:r>
            <a:r>
              <a:rPr lang="en-IN" sz="1400" b="0" dirty="0">
                <a:solidFill>
                  <a:srgbClr val="CCCCCC"/>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'Employee Length'</a:t>
            </a:r>
            <a:r>
              <a:rPr lang="en-IN" sz="1400" b="0" dirty="0">
                <a:solidFill>
                  <a:srgbClr val="CCCCCC"/>
                </a:solidFill>
                <a:effectLst/>
                <a:highlight>
                  <a:srgbClr val="1F1F1F"/>
                </a:highlight>
                <a:latin typeface="Consolas" panose="020B0609020204030204" pitchFamily="49" charset="0"/>
              </a:rPr>
              <a:t>)</a:t>
            </a:r>
          </a:p>
          <a:p>
            <a:r>
              <a:rPr lang="en-IN" sz="1400" b="0" dirty="0" err="1">
                <a:solidFill>
                  <a:srgbClr val="CCCCCC"/>
                </a:solidFill>
                <a:effectLst/>
                <a:highlight>
                  <a:srgbClr val="1F1F1F"/>
                </a:highlight>
                <a:latin typeface="Consolas" panose="020B0609020204030204" pitchFamily="49" charset="0"/>
              </a:rPr>
              <a:t>emplen_homeowner.set_title</a:t>
            </a:r>
            <a:r>
              <a:rPr lang="en-IN" sz="1400" b="0" dirty="0">
                <a:solidFill>
                  <a:srgbClr val="CCCCCC"/>
                </a:solidFill>
                <a:effectLst/>
                <a:highlight>
                  <a:srgbClr val="1F1F1F"/>
                </a:highlight>
                <a:latin typeface="Consolas" panose="020B0609020204030204" pitchFamily="49" charset="0"/>
              </a:rPr>
              <a:t>(</a:t>
            </a:r>
            <a:r>
              <a:rPr lang="en-IN" sz="1400" b="0" dirty="0">
                <a:solidFill>
                  <a:srgbClr val="CE9178"/>
                </a:solidFill>
                <a:effectLst/>
                <a:highlight>
                  <a:srgbClr val="1F1F1F"/>
                </a:highlight>
                <a:latin typeface="Consolas" panose="020B0609020204030204" pitchFamily="49" charset="0"/>
              </a:rPr>
              <a:t>'Employee Length Vs Home Ownership'</a:t>
            </a:r>
            <a:r>
              <a:rPr lang="en-IN" sz="1400" b="0" dirty="0">
                <a:solidFill>
                  <a:srgbClr val="CCCCCC"/>
                </a:solidFill>
                <a:effectLst/>
                <a:highlight>
                  <a:srgbClr val="1F1F1F"/>
                </a:highlight>
                <a:latin typeface="Consolas" panose="020B0609020204030204" pitchFamily="49" charset="0"/>
              </a:rPr>
              <a:t>,</a:t>
            </a:r>
            <a:r>
              <a:rPr lang="en-IN" sz="1400" b="0" dirty="0" err="1">
                <a:solidFill>
                  <a:srgbClr val="9CDCFE"/>
                </a:solidFill>
                <a:effectLst/>
                <a:highlight>
                  <a:srgbClr val="1F1F1F"/>
                </a:highlight>
                <a:latin typeface="Consolas" panose="020B0609020204030204" pitchFamily="49" charset="0"/>
              </a:rPr>
              <a:t>fontsize</a:t>
            </a:r>
            <a:r>
              <a:rPr lang="en-IN" sz="1400" b="0" dirty="0">
                <a:solidFill>
                  <a:srgbClr val="D4D4D4"/>
                </a:solidFill>
                <a:effectLst/>
                <a:highlight>
                  <a:srgbClr val="1F1F1F"/>
                </a:highlight>
                <a:latin typeface="Consolas" panose="020B0609020204030204" pitchFamily="49" charset="0"/>
              </a:rPr>
              <a:t>=</a:t>
            </a:r>
            <a:r>
              <a:rPr lang="en-IN" sz="1400" b="0" dirty="0">
                <a:solidFill>
                  <a:srgbClr val="B5CEA8"/>
                </a:solidFill>
                <a:effectLst/>
                <a:highlight>
                  <a:srgbClr val="1F1F1F"/>
                </a:highlight>
                <a:latin typeface="Consolas" panose="020B0609020204030204" pitchFamily="49" charset="0"/>
              </a:rPr>
              <a:t>12</a:t>
            </a:r>
            <a:r>
              <a:rPr lang="en-IN" sz="1400" b="0" dirty="0">
                <a:solidFill>
                  <a:srgbClr val="CCCCCC"/>
                </a:solidFill>
                <a:effectLst/>
                <a:highlight>
                  <a:srgbClr val="1F1F1F"/>
                </a:highlight>
                <a:latin typeface="Consolas" panose="020B0609020204030204" pitchFamily="49" charset="0"/>
              </a:rPr>
              <a:t>)</a:t>
            </a:r>
          </a:p>
        </p:txBody>
      </p:sp>
      <p:sp>
        <p:nvSpPr>
          <p:cNvPr id="9" name="TextBox 8">
            <a:extLst>
              <a:ext uri="{FF2B5EF4-FFF2-40B4-BE49-F238E27FC236}">
                <a16:creationId xmlns:a16="http://schemas.microsoft.com/office/drawing/2014/main" id="{318D6AC0-0BE3-96AD-5051-40B79C32ABEC}"/>
              </a:ext>
            </a:extLst>
          </p:cNvPr>
          <p:cNvSpPr txBox="1"/>
          <p:nvPr/>
        </p:nvSpPr>
        <p:spPr>
          <a:xfrm>
            <a:off x="475195" y="5283815"/>
            <a:ext cx="6096000" cy="923330"/>
          </a:xfrm>
          <a:prstGeom prst="rect">
            <a:avLst/>
          </a:prstGeom>
          <a:noFill/>
        </p:spPr>
        <p:txBody>
          <a:bodyPr wrap="square">
            <a:spAutoFit/>
          </a:bodyPr>
          <a:lstStyle/>
          <a:p>
            <a:r>
              <a:rPr lang="en-IN" dirty="0"/>
              <a:t>Observation 15:</a:t>
            </a:r>
          </a:p>
          <a:p>
            <a:r>
              <a:rPr lang="en-IN" dirty="0"/>
              <a:t>Borrowers who have more than 10+ years of experience and live on rent or mortgages have high default rate</a:t>
            </a:r>
          </a:p>
        </p:txBody>
      </p:sp>
      <p:sp>
        <p:nvSpPr>
          <p:cNvPr id="3" name="Slide Number Placeholder 2">
            <a:extLst>
              <a:ext uri="{FF2B5EF4-FFF2-40B4-BE49-F238E27FC236}">
                <a16:creationId xmlns:a16="http://schemas.microsoft.com/office/drawing/2014/main" id="{5CC79398-25EA-3C8C-4C10-97F7CE823A92}"/>
              </a:ext>
            </a:extLst>
          </p:cNvPr>
          <p:cNvSpPr>
            <a:spLocks noGrp="1"/>
          </p:cNvSpPr>
          <p:nvPr>
            <p:ph type="sldNum" sz="quarter" idx="12"/>
          </p:nvPr>
        </p:nvSpPr>
        <p:spPr/>
        <p:txBody>
          <a:bodyPr/>
          <a:lstStyle/>
          <a:p>
            <a:fld id="{4690E762-34B1-480F-A81A-A5824303623B}" type="slidenum">
              <a:rPr lang="en-IN" smtClean="0"/>
              <a:t>45</a:t>
            </a:fld>
            <a:endParaRPr lang="en-IN"/>
          </a:p>
        </p:txBody>
      </p:sp>
      <p:sp>
        <p:nvSpPr>
          <p:cNvPr id="4" name="Footer Placeholder 3">
            <a:extLst>
              <a:ext uri="{FF2B5EF4-FFF2-40B4-BE49-F238E27FC236}">
                <a16:creationId xmlns:a16="http://schemas.microsoft.com/office/drawing/2014/main" id="{0F6A3E10-6E5E-DEA5-39C2-F801FBFBF5CE}"/>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808197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D93A-6BF4-D61A-C930-3EB5EE17C449}"/>
              </a:ext>
            </a:extLst>
          </p:cNvPr>
          <p:cNvSpPr>
            <a:spLocks noGrp="1"/>
          </p:cNvSpPr>
          <p:nvPr>
            <p:ph type="title"/>
          </p:nvPr>
        </p:nvSpPr>
        <p:spPr/>
        <p:txBody>
          <a:bodyPr>
            <a:normAutofit/>
          </a:bodyPr>
          <a:lstStyle/>
          <a:p>
            <a:r>
              <a:rPr lang="en-US" dirty="0"/>
              <a:t>Observation 16:</a:t>
            </a:r>
            <a:br>
              <a:rPr lang="en-US" dirty="0"/>
            </a:br>
            <a:r>
              <a:rPr lang="en-US" dirty="0"/>
              <a:t>Borrowers with assigned grade B,C &amp; D fall in higher </a:t>
            </a:r>
            <a:r>
              <a:rPr lang="en-US" dirty="0" err="1"/>
              <a:t>catergory</a:t>
            </a:r>
            <a:r>
              <a:rPr lang="en-US" dirty="0"/>
              <a:t> of defaulters </a:t>
            </a:r>
            <a:endParaRPr lang="en-IN" dirty="0"/>
          </a:p>
        </p:txBody>
      </p:sp>
      <p:pic>
        <p:nvPicPr>
          <p:cNvPr id="5" name="Content Placeholder 4">
            <a:extLst>
              <a:ext uri="{FF2B5EF4-FFF2-40B4-BE49-F238E27FC236}">
                <a16:creationId xmlns:a16="http://schemas.microsoft.com/office/drawing/2014/main" id="{F47A9706-7ACA-48AB-8C62-D8763B381F89}"/>
              </a:ext>
            </a:extLst>
          </p:cNvPr>
          <p:cNvPicPr>
            <a:picLocks noGrp="1" noChangeAspect="1"/>
          </p:cNvPicPr>
          <p:nvPr>
            <p:ph idx="1"/>
          </p:nvPr>
        </p:nvPicPr>
        <p:blipFill>
          <a:blip r:embed="rId2"/>
          <a:stretch>
            <a:fillRect/>
          </a:stretch>
        </p:blipFill>
        <p:spPr>
          <a:xfrm>
            <a:off x="5993322" y="1795145"/>
            <a:ext cx="5360478" cy="4351338"/>
          </a:xfrm>
        </p:spPr>
      </p:pic>
      <p:sp>
        <p:nvSpPr>
          <p:cNvPr id="7" name="TextBox 6">
            <a:extLst>
              <a:ext uri="{FF2B5EF4-FFF2-40B4-BE49-F238E27FC236}">
                <a16:creationId xmlns:a16="http://schemas.microsoft.com/office/drawing/2014/main" id="{90A50D66-6071-98CC-6BE5-F4F8F224993B}"/>
              </a:ext>
            </a:extLst>
          </p:cNvPr>
          <p:cNvSpPr txBox="1"/>
          <p:nvPr/>
        </p:nvSpPr>
        <p:spPr>
          <a:xfrm>
            <a:off x="838200" y="1899167"/>
            <a:ext cx="5155122" cy="3908762"/>
          </a:xfrm>
          <a:prstGeom prst="rect">
            <a:avLst/>
          </a:prstGeom>
          <a:noFill/>
        </p:spPr>
        <p:txBody>
          <a:bodyPr wrap="square">
            <a:spAutoFit/>
          </a:bodyPr>
          <a:lstStyle/>
          <a:p>
            <a:r>
              <a:rPr lang="en-IN" sz="1600" b="0" dirty="0">
                <a:solidFill>
                  <a:srgbClr val="6A9955"/>
                </a:solidFill>
                <a:effectLst/>
                <a:highlight>
                  <a:srgbClr val="1F1F1F"/>
                </a:highlight>
                <a:latin typeface="Consolas" panose="020B0609020204030204" pitchFamily="49" charset="0"/>
              </a:rPr>
              <a:t># On Home Ownership Vs Grade </a:t>
            </a:r>
            <a:endParaRPr lang="en-IN" sz="1600" b="0" dirty="0">
              <a:solidFill>
                <a:srgbClr val="CCCCCC"/>
              </a:solidFill>
              <a:effectLst/>
              <a:highlight>
                <a:srgbClr val="1F1F1F"/>
              </a:highlight>
              <a:latin typeface="Consolas" panose="020B0609020204030204" pitchFamily="49" charset="0"/>
            </a:endParaRPr>
          </a:p>
          <a:p>
            <a:r>
              <a:rPr lang="en-IN" sz="1600" b="0" dirty="0">
                <a:solidFill>
                  <a:srgbClr val="6A9955"/>
                </a:solidFill>
                <a:effectLst/>
                <a:highlight>
                  <a:srgbClr val="1F1F1F"/>
                </a:highlight>
                <a:latin typeface="Consolas" panose="020B0609020204030204" pitchFamily="49" charset="0"/>
              </a:rPr>
              <a:t># Creating a cross tab </a:t>
            </a:r>
            <a:endParaRPr lang="en-IN" sz="1600" b="0" dirty="0">
              <a:solidFill>
                <a:srgbClr val="CCCCCC"/>
              </a:solidFill>
              <a:effectLst/>
              <a:highlight>
                <a:srgbClr val="1F1F1F"/>
              </a:highlight>
              <a:latin typeface="Consolas" panose="020B0609020204030204" pitchFamily="49" charset="0"/>
            </a:endParaRPr>
          </a:p>
          <a:p>
            <a:r>
              <a:rPr lang="en-IN" sz="1600" b="0" dirty="0" err="1">
                <a:solidFill>
                  <a:srgbClr val="CCCCCC"/>
                </a:solidFill>
                <a:effectLst/>
                <a:highlight>
                  <a:srgbClr val="1F1F1F"/>
                </a:highlight>
                <a:latin typeface="Consolas" panose="020B0609020204030204" pitchFamily="49" charset="0"/>
              </a:rPr>
              <a:t>cross_grade_homeowner</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pd.crosstab</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CCCCCC"/>
                </a:solidFill>
                <a:effectLst/>
                <a:highlight>
                  <a:srgbClr val="1F1F1F"/>
                </a:highlight>
                <a:latin typeface="Consolas" panose="020B0609020204030204" pitchFamily="49" charset="0"/>
              </a:rPr>
              <a:t>loan_df_chargedoff</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home_ownership</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loan_df_chargedoff</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'grade'</a:t>
            </a:r>
            <a:r>
              <a:rPr lang="en-IN" sz="1600" b="0" dirty="0">
                <a:solidFill>
                  <a:srgbClr val="CCCCCC"/>
                </a:solidFill>
                <a:effectLst/>
                <a:highlight>
                  <a:srgbClr val="1F1F1F"/>
                </a:highlight>
                <a:latin typeface="Consolas" panose="020B0609020204030204" pitchFamily="49" charset="0"/>
              </a:rPr>
              <a:t>])</a:t>
            </a:r>
          </a:p>
          <a:p>
            <a:br>
              <a:rPr lang="en-IN" sz="1600" b="0" dirty="0">
                <a:solidFill>
                  <a:srgbClr val="CCCCCC"/>
                </a:solidFill>
                <a:effectLst/>
                <a:highlight>
                  <a:srgbClr val="1F1F1F"/>
                </a:highlight>
                <a:latin typeface="Consolas" panose="020B0609020204030204" pitchFamily="49" charset="0"/>
              </a:rPr>
            </a:br>
            <a:r>
              <a:rPr lang="en-IN" sz="1600" b="0" dirty="0">
                <a:solidFill>
                  <a:srgbClr val="CCCCCC"/>
                </a:solidFill>
                <a:effectLst/>
                <a:highlight>
                  <a:srgbClr val="1F1F1F"/>
                </a:highlight>
                <a:latin typeface="Consolas" panose="020B0609020204030204" pitchFamily="49" charset="0"/>
              </a:rPr>
              <a:t>fig, </a:t>
            </a:r>
            <a:r>
              <a:rPr lang="en-IN" sz="1600" b="0" dirty="0" err="1">
                <a:solidFill>
                  <a:srgbClr val="CCCCCC"/>
                </a:solidFill>
                <a:effectLst/>
                <a:highlight>
                  <a:srgbClr val="1F1F1F"/>
                </a:highlight>
                <a:latin typeface="Consolas" panose="020B0609020204030204" pitchFamily="49" charset="0"/>
              </a:rPr>
              <a:t>ax</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plt.subplots</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figsize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7</a:t>
            </a:r>
            <a:r>
              <a:rPr lang="en-IN" sz="1600" b="0" dirty="0">
                <a:solidFill>
                  <a:srgbClr val="CCCCCC"/>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5</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cross_grade_homeowner</a:t>
            </a:r>
            <a:r>
              <a:rPr lang="en-IN" sz="1600" b="0" dirty="0">
                <a:solidFill>
                  <a:srgbClr val="CCCCCC"/>
                </a:solidFill>
                <a:effectLst/>
                <a:highlight>
                  <a:srgbClr val="1F1F1F"/>
                </a:highlight>
                <a:latin typeface="Consolas" panose="020B0609020204030204" pitchFamily="49" charset="0"/>
              </a:rPr>
              <a:t> </a:t>
            </a:r>
            <a:r>
              <a:rPr lang="en-IN" sz="1600" b="0" dirty="0">
                <a:solidFill>
                  <a:srgbClr val="D4D4D4"/>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CCCCCC"/>
                </a:solidFill>
                <a:effectLst/>
                <a:highlight>
                  <a:srgbClr val="1F1F1F"/>
                </a:highlight>
                <a:latin typeface="Consolas" panose="020B0609020204030204" pitchFamily="49" charset="0"/>
              </a:rPr>
              <a:t>sns.heatmap</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CCCCCC"/>
                </a:solidFill>
                <a:effectLst/>
                <a:highlight>
                  <a:srgbClr val="1F1F1F"/>
                </a:highlight>
                <a:latin typeface="Consolas" panose="020B0609020204030204" pitchFamily="49" charset="0"/>
              </a:rPr>
              <a:t>cross_grade_homeowner</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9CDCFE"/>
                </a:solidFill>
                <a:effectLst/>
                <a:highlight>
                  <a:srgbClr val="1F1F1F"/>
                </a:highlight>
                <a:latin typeface="Consolas" panose="020B0609020204030204" pitchFamily="49" charset="0"/>
              </a:rPr>
              <a:t>fmt</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'd'</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9CDCFE"/>
                </a:solidFill>
                <a:effectLst/>
                <a:highlight>
                  <a:srgbClr val="1F1F1F"/>
                </a:highlight>
                <a:latin typeface="Consolas" panose="020B0609020204030204" pitchFamily="49" charset="0"/>
              </a:rPr>
              <a:t>cmap</a:t>
            </a:r>
            <a:r>
              <a:rPr lang="en-IN" sz="1600" b="0" dirty="0">
                <a:solidFill>
                  <a:srgbClr val="D4D4D4"/>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a:t>
            </a:r>
            <a:r>
              <a:rPr lang="en-IN" sz="1600" b="0" dirty="0" err="1">
                <a:solidFill>
                  <a:srgbClr val="CE9178"/>
                </a:solidFill>
                <a:effectLst/>
                <a:highlight>
                  <a:srgbClr val="1F1F1F"/>
                </a:highlight>
                <a:latin typeface="Consolas" panose="020B0609020204030204" pitchFamily="49" charset="0"/>
              </a:rPr>
              <a:t>BuPu</a:t>
            </a:r>
            <a:r>
              <a:rPr lang="en-IN" sz="1600" b="0" dirty="0">
                <a:solidFill>
                  <a:srgbClr val="CE9178"/>
                </a:solidFill>
                <a:effectLst/>
                <a:highlight>
                  <a:srgbClr val="1F1F1F"/>
                </a:highlight>
                <a:latin typeface="Consolas" panose="020B0609020204030204" pitchFamily="49" charset="0"/>
              </a:rPr>
              <a:t>'</a:t>
            </a:r>
            <a:r>
              <a:rPr lang="en-IN" sz="1600" b="0" dirty="0">
                <a:solidFill>
                  <a:srgbClr val="CCCCCC"/>
                </a:solidFill>
                <a:effectLst/>
                <a:highlight>
                  <a:srgbClr val="1F1F1F"/>
                </a:highlight>
                <a:latin typeface="Consolas" panose="020B0609020204030204" pitchFamily="49" charset="0"/>
              </a:rPr>
              <a:t>, </a:t>
            </a:r>
            <a:r>
              <a:rPr lang="en-IN" sz="1600" b="0" dirty="0" err="1">
                <a:solidFill>
                  <a:srgbClr val="9CDCFE"/>
                </a:solidFill>
                <a:effectLst/>
                <a:highlight>
                  <a:srgbClr val="1F1F1F"/>
                </a:highlight>
                <a:latin typeface="Consolas" panose="020B0609020204030204" pitchFamily="49" charset="0"/>
              </a:rPr>
              <a:t>annot</a:t>
            </a:r>
            <a:r>
              <a:rPr lang="en-IN" sz="1600" b="0" dirty="0">
                <a:solidFill>
                  <a:srgbClr val="D4D4D4"/>
                </a:solidFill>
                <a:effectLst/>
                <a:highlight>
                  <a:srgbClr val="1F1F1F"/>
                </a:highlight>
                <a:latin typeface="Consolas" panose="020B0609020204030204" pitchFamily="49" charset="0"/>
              </a:rPr>
              <a:t>=</a:t>
            </a:r>
            <a:r>
              <a:rPr lang="en-IN" sz="1600" b="0" dirty="0">
                <a:solidFill>
                  <a:srgbClr val="569CD6"/>
                </a:solidFill>
                <a:effectLst/>
                <a:highlight>
                  <a:srgbClr val="1F1F1F"/>
                </a:highlight>
                <a:latin typeface="Consolas" panose="020B0609020204030204" pitchFamily="49" charset="0"/>
              </a:rPr>
              <a:t>True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cross_grade_homeowner.set_xlabel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'Grade'</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cross_grade_homeowner.set_ylabel</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'Home Ownership'</a:t>
            </a:r>
            <a:r>
              <a:rPr lang="en-IN" sz="1600" b="0" dirty="0">
                <a:solidFill>
                  <a:srgbClr val="CCCCCC"/>
                </a:solidFill>
                <a:effectLst/>
                <a:highlight>
                  <a:srgbClr val="1F1F1F"/>
                </a:highlight>
                <a:latin typeface="Consolas" panose="020B0609020204030204" pitchFamily="49" charset="0"/>
              </a:rPr>
              <a:t>)</a:t>
            </a:r>
          </a:p>
          <a:p>
            <a:r>
              <a:rPr lang="en-IN" sz="1600" b="0" dirty="0" err="1">
                <a:solidFill>
                  <a:srgbClr val="CCCCCC"/>
                </a:solidFill>
                <a:effectLst/>
                <a:highlight>
                  <a:srgbClr val="1F1F1F"/>
                </a:highlight>
                <a:latin typeface="Consolas" panose="020B0609020204030204" pitchFamily="49" charset="0"/>
              </a:rPr>
              <a:t>cross_grade_homeowner.set_title</a:t>
            </a:r>
            <a:r>
              <a:rPr lang="en-IN" sz="1600" b="0" dirty="0">
                <a:solidFill>
                  <a:srgbClr val="CCCCCC"/>
                </a:solidFill>
                <a:effectLst/>
                <a:highlight>
                  <a:srgbClr val="1F1F1F"/>
                </a:highlight>
                <a:latin typeface="Consolas" panose="020B0609020204030204" pitchFamily="49" charset="0"/>
              </a:rPr>
              <a:t>(</a:t>
            </a:r>
            <a:r>
              <a:rPr lang="en-IN" sz="1600" b="0" dirty="0">
                <a:solidFill>
                  <a:srgbClr val="CE9178"/>
                </a:solidFill>
                <a:effectLst/>
                <a:highlight>
                  <a:srgbClr val="1F1F1F"/>
                </a:highlight>
                <a:latin typeface="Consolas" panose="020B0609020204030204" pitchFamily="49" charset="0"/>
              </a:rPr>
              <a:t>'Home Ownership Vs Grade'</a:t>
            </a:r>
            <a:r>
              <a:rPr lang="en-IN" sz="1600" b="0" dirty="0">
                <a:solidFill>
                  <a:srgbClr val="CCCCCC"/>
                </a:solidFill>
                <a:effectLst/>
                <a:highlight>
                  <a:srgbClr val="1F1F1F"/>
                </a:highlight>
                <a:latin typeface="Consolas" panose="020B0609020204030204" pitchFamily="49" charset="0"/>
              </a:rPr>
              <a:t>,</a:t>
            </a:r>
            <a:r>
              <a:rPr lang="en-IN" sz="1600" b="0" dirty="0" err="1">
                <a:solidFill>
                  <a:srgbClr val="9CDCFE"/>
                </a:solidFill>
                <a:effectLst/>
                <a:highlight>
                  <a:srgbClr val="1F1F1F"/>
                </a:highlight>
                <a:latin typeface="Consolas" panose="020B0609020204030204" pitchFamily="49" charset="0"/>
              </a:rPr>
              <a:t>fontsize</a:t>
            </a:r>
            <a:r>
              <a:rPr lang="en-IN" sz="1600" b="0" dirty="0">
                <a:solidFill>
                  <a:srgbClr val="D4D4D4"/>
                </a:solidFill>
                <a:effectLst/>
                <a:highlight>
                  <a:srgbClr val="1F1F1F"/>
                </a:highlight>
                <a:latin typeface="Consolas" panose="020B0609020204030204" pitchFamily="49" charset="0"/>
              </a:rPr>
              <a:t>=</a:t>
            </a:r>
            <a:r>
              <a:rPr lang="en-IN" sz="1600" b="0" dirty="0">
                <a:solidFill>
                  <a:srgbClr val="B5CEA8"/>
                </a:solidFill>
                <a:effectLst/>
                <a:highlight>
                  <a:srgbClr val="1F1F1F"/>
                </a:highlight>
                <a:latin typeface="Consolas" panose="020B0609020204030204" pitchFamily="49" charset="0"/>
              </a:rPr>
              <a:t>12</a:t>
            </a:r>
            <a:r>
              <a:rPr lang="en-IN" sz="1600" b="0" dirty="0">
                <a:solidFill>
                  <a:srgbClr val="CCCCCC"/>
                </a:solidFill>
                <a:effectLst/>
                <a:highlight>
                  <a:srgbClr val="1F1F1F"/>
                </a:highlight>
                <a:latin typeface="Consolas" panose="020B0609020204030204" pitchFamily="49" charset="0"/>
              </a:rPr>
              <a:t>)</a:t>
            </a:r>
          </a:p>
        </p:txBody>
      </p:sp>
      <p:sp>
        <p:nvSpPr>
          <p:cNvPr id="3" name="Slide Number Placeholder 2">
            <a:extLst>
              <a:ext uri="{FF2B5EF4-FFF2-40B4-BE49-F238E27FC236}">
                <a16:creationId xmlns:a16="http://schemas.microsoft.com/office/drawing/2014/main" id="{DAF2CECC-DBD3-83F4-8E7E-B229EC9C207A}"/>
              </a:ext>
            </a:extLst>
          </p:cNvPr>
          <p:cNvSpPr>
            <a:spLocks noGrp="1"/>
          </p:cNvSpPr>
          <p:nvPr>
            <p:ph type="sldNum" sz="quarter" idx="12"/>
          </p:nvPr>
        </p:nvSpPr>
        <p:spPr/>
        <p:txBody>
          <a:bodyPr/>
          <a:lstStyle/>
          <a:p>
            <a:fld id="{4690E762-34B1-480F-A81A-A5824303623B}" type="slidenum">
              <a:rPr lang="en-IN" smtClean="0"/>
              <a:t>46</a:t>
            </a:fld>
            <a:endParaRPr lang="en-IN"/>
          </a:p>
        </p:txBody>
      </p:sp>
      <p:sp>
        <p:nvSpPr>
          <p:cNvPr id="4" name="Footer Placeholder 3">
            <a:extLst>
              <a:ext uri="{FF2B5EF4-FFF2-40B4-BE49-F238E27FC236}">
                <a16:creationId xmlns:a16="http://schemas.microsoft.com/office/drawing/2014/main" id="{078FA670-BD34-69FF-25ED-7FC43C31337D}"/>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809515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9C21-5402-EB99-7DFB-F003E6F353ED}"/>
              </a:ext>
            </a:extLst>
          </p:cNvPr>
          <p:cNvSpPr>
            <a:spLocks noGrp="1"/>
          </p:cNvSpPr>
          <p:nvPr>
            <p:ph type="title"/>
          </p:nvPr>
        </p:nvSpPr>
        <p:spPr/>
        <p:txBody>
          <a:bodyPr>
            <a:normAutofit/>
          </a:bodyPr>
          <a:lstStyle/>
          <a:p>
            <a:r>
              <a:rPr lang="en-US" dirty="0"/>
              <a:t>Observation 17: </a:t>
            </a:r>
            <a:br>
              <a:rPr lang="en-US" dirty="0"/>
            </a:br>
            <a:r>
              <a:rPr lang="en-US" dirty="0"/>
              <a:t> Borrowers staying on Rent and with shorter loan term tend to default more. </a:t>
            </a:r>
            <a:endParaRPr lang="en-IN" dirty="0"/>
          </a:p>
        </p:txBody>
      </p:sp>
      <p:pic>
        <p:nvPicPr>
          <p:cNvPr id="5" name="Content Placeholder 4">
            <a:extLst>
              <a:ext uri="{FF2B5EF4-FFF2-40B4-BE49-F238E27FC236}">
                <a16:creationId xmlns:a16="http://schemas.microsoft.com/office/drawing/2014/main" id="{60056A31-CB45-95DE-2FC2-41AFE4613FC0}"/>
              </a:ext>
            </a:extLst>
          </p:cNvPr>
          <p:cNvPicPr>
            <a:picLocks noGrp="1" noChangeAspect="1"/>
          </p:cNvPicPr>
          <p:nvPr>
            <p:ph idx="1"/>
          </p:nvPr>
        </p:nvPicPr>
        <p:blipFill>
          <a:blip r:embed="rId2"/>
          <a:stretch>
            <a:fillRect/>
          </a:stretch>
        </p:blipFill>
        <p:spPr>
          <a:xfrm>
            <a:off x="6629400" y="1337786"/>
            <a:ext cx="5562600" cy="3762375"/>
          </a:xfrm>
        </p:spPr>
      </p:pic>
      <p:sp>
        <p:nvSpPr>
          <p:cNvPr id="7" name="TextBox 6">
            <a:extLst>
              <a:ext uri="{FF2B5EF4-FFF2-40B4-BE49-F238E27FC236}">
                <a16:creationId xmlns:a16="http://schemas.microsoft.com/office/drawing/2014/main" id="{2FBC28B9-102E-11CB-60C9-D86F45D1F12F}"/>
              </a:ext>
            </a:extLst>
          </p:cNvPr>
          <p:cNvSpPr txBox="1"/>
          <p:nvPr/>
        </p:nvSpPr>
        <p:spPr>
          <a:xfrm>
            <a:off x="533400" y="2021622"/>
            <a:ext cx="6096000" cy="4247317"/>
          </a:xfrm>
          <a:prstGeom prst="rect">
            <a:avLst/>
          </a:prstGeom>
          <a:noFill/>
        </p:spPr>
        <p:txBody>
          <a:bodyPr wrap="square">
            <a:spAutoFit/>
          </a:bodyPr>
          <a:lstStyle/>
          <a:p>
            <a:r>
              <a:rPr lang="en-IN" b="0" dirty="0">
                <a:solidFill>
                  <a:srgbClr val="6A9955"/>
                </a:solidFill>
                <a:effectLst/>
                <a:highlight>
                  <a:srgbClr val="1F1F1F"/>
                </a:highlight>
                <a:latin typeface="Consolas" panose="020B0609020204030204" pitchFamily="49" charset="0"/>
              </a:rPr>
              <a:t># Home Ownership Vs Loan Term </a:t>
            </a:r>
            <a:endParaRPr lang="en-IN" b="0" dirty="0">
              <a:solidFill>
                <a:srgbClr val="CCCCCC"/>
              </a:solidFill>
              <a:effectLst/>
              <a:highlight>
                <a:srgbClr val="1F1F1F"/>
              </a:highlight>
              <a:latin typeface="Consolas" panose="020B0609020204030204" pitchFamily="49" charset="0"/>
            </a:endParaRPr>
          </a:p>
          <a:p>
            <a:r>
              <a:rPr lang="en-IN" b="0" dirty="0">
                <a:solidFill>
                  <a:srgbClr val="6A9955"/>
                </a:solidFill>
                <a:effectLst/>
                <a:highlight>
                  <a:srgbClr val="1F1F1F"/>
                </a:highlight>
                <a:latin typeface="Consolas" panose="020B0609020204030204" pitchFamily="49" charset="0"/>
              </a:rPr>
              <a:t># Creating a cross tab</a:t>
            </a:r>
            <a:endParaRPr lang="en-IN" b="0" dirty="0">
              <a:solidFill>
                <a:srgbClr val="CCCCCC"/>
              </a:solidFill>
              <a:effectLst/>
              <a:highlight>
                <a:srgbClr val="1F1F1F"/>
              </a:highlight>
              <a:latin typeface="Consolas" panose="020B0609020204030204" pitchFamily="49" charset="0"/>
            </a:endParaRPr>
          </a:p>
          <a:p>
            <a:r>
              <a:rPr lang="en-IN" b="0" dirty="0" err="1">
                <a:solidFill>
                  <a:srgbClr val="CCCCCC"/>
                </a:solidFill>
                <a:effectLst/>
                <a:highlight>
                  <a:srgbClr val="1F1F1F"/>
                </a:highlight>
                <a:latin typeface="Consolas" panose="020B0609020204030204" pitchFamily="49" charset="0"/>
              </a:rPr>
              <a:t>ctab_term_homeownership</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pd.crosstab</a:t>
            </a:r>
            <a:r>
              <a:rPr lang="en-IN" b="0" dirty="0">
                <a:solidFill>
                  <a:srgbClr val="CCCCCC"/>
                </a:solidFill>
                <a:effectLst/>
                <a:highlight>
                  <a:srgbClr val="1F1F1F"/>
                </a:highlight>
                <a:latin typeface="Consolas" panose="020B0609020204030204" pitchFamily="49" charset="0"/>
              </a:rPr>
              <a:t>(</a:t>
            </a:r>
            <a:r>
              <a:rPr lang="en-IN" b="0" dirty="0" err="1">
                <a:solidFill>
                  <a:srgbClr val="CCCCCC"/>
                </a:solidFill>
                <a:effectLst/>
                <a:highlight>
                  <a:srgbClr val="1F1F1F"/>
                </a:highlight>
                <a:latin typeface="Consolas" panose="020B0609020204030204" pitchFamily="49" charset="0"/>
              </a:rPr>
              <a:t>loan_df_chargedoff</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'term'</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loan_df_chargedoff</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home_ownership</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CCCCCC"/>
                </a:solidFill>
                <a:effectLst/>
                <a:highlight>
                  <a:srgbClr val="1F1F1F"/>
                </a:highlight>
                <a:latin typeface="Consolas" panose="020B0609020204030204" pitchFamily="49" charset="0"/>
              </a:rPr>
              <a:t>fig, </a:t>
            </a:r>
            <a:r>
              <a:rPr lang="en-IN" b="0" dirty="0" err="1">
                <a:solidFill>
                  <a:srgbClr val="CCCCCC"/>
                </a:solidFill>
                <a:effectLst/>
                <a:highlight>
                  <a:srgbClr val="1F1F1F"/>
                </a:highlight>
                <a:latin typeface="Consolas" panose="020B0609020204030204" pitchFamily="49" charset="0"/>
              </a:rPr>
              <a:t>ax</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plt.subplots</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figsize</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7</a:t>
            </a:r>
            <a:r>
              <a:rPr lang="en-IN" b="0" dirty="0">
                <a:solidFill>
                  <a:srgbClr val="CCCCCC"/>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4</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ctab_term_homeownership</a:t>
            </a:r>
            <a:r>
              <a:rPr lang="en-IN" b="0" dirty="0">
                <a:solidFill>
                  <a:srgbClr val="CCCCCC"/>
                </a:solidFill>
                <a:effectLst/>
                <a:highlight>
                  <a:srgbClr val="1F1F1F"/>
                </a:highlight>
                <a:latin typeface="Consolas" panose="020B0609020204030204" pitchFamily="49" charset="0"/>
              </a:rPr>
              <a:t> </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sns.heatmap</a:t>
            </a:r>
            <a:r>
              <a:rPr lang="en-IN" b="0" dirty="0">
                <a:solidFill>
                  <a:srgbClr val="CCCCCC"/>
                </a:solidFill>
                <a:effectLst/>
                <a:highlight>
                  <a:srgbClr val="1F1F1F"/>
                </a:highlight>
                <a:latin typeface="Consolas" panose="020B0609020204030204" pitchFamily="49" charset="0"/>
              </a:rPr>
              <a:t>(</a:t>
            </a:r>
            <a:r>
              <a:rPr lang="en-IN" b="0" dirty="0" err="1">
                <a:solidFill>
                  <a:srgbClr val="CCCCCC"/>
                </a:solidFill>
                <a:effectLst/>
                <a:highlight>
                  <a:srgbClr val="1F1F1F"/>
                </a:highlight>
                <a:latin typeface="Consolas" panose="020B0609020204030204" pitchFamily="49" charset="0"/>
              </a:rPr>
              <a:t>ctab_term_homeownership</a:t>
            </a:r>
            <a:r>
              <a:rPr lang="en-IN" b="0" dirty="0">
                <a:solidFill>
                  <a:srgbClr val="CCCCCC"/>
                </a:solidFill>
                <a:effectLst/>
                <a:highlight>
                  <a:srgbClr val="1F1F1F"/>
                </a:highlight>
                <a:latin typeface="Consolas" panose="020B0609020204030204" pitchFamily="49" charset="0"/>
              </a:rPr>
              <a:t>, </a:t>
            </a:r>
            <a:r>
              <a:rPr lang="en-IN" b="0" dirty="0" err="1">
                <a:solidFill>
                  <a:srgbClr val="9CDCFE"/>
                </a:solidFill>
                <a:effectLst/>
                <a:highlight>
                  <a:srgbClr val="1F1F1F"/>
                </a:highlight>
                <a:latin typeface="Consolas" panose="020B0609020204030204" pitchFamily="49" charset="0"/>
              </a:rPr>
              <a:t>annot</a:t>
            </a:r>
            <a:r>
              <a:rPr lang="en-IN" b="0" dirty="0">
                <a:solidFill>
                  <a:srgbClr val="D4D4D4"/>
                </a:solidFill>
                <a:effectLst/>
                <a:highlight>
                  <a:srgbClr val="1F1F1F"/>
                </a:highlight>
                <a:latin typeface="Consolas" panose="020B0609020204030204" pitchFamily="49" charset="0"/>
              </a:rPr>
              <a:t>=</a:t>
            </a:r>
            <a:r>
              <a:rPr lang="en-IN" b="0" dirty="0">
                <a:solidFill>
                  <a:srgbClr val="569CD6"/>
                </a:solidFill>
                <a:effectLst/>
                <a:highlight>
                  <a:srgbClr val="1F1F1F"/>
                </a:highlight>
                <a:latin typeface="Consolas" panose="020B0609020204030204" pitchFamily="49" charset="0"/>
              </a:rPr>
              <a:t>True</a:t>
            </a:r>
            <a:r>
              <a:rPr lang="en-IN" b="0" dirty="0">
                <a:solidFill>
                  <a:srgbClr val="CCCCCC"/>
                </a:solidFill>
                <a:effectLst/>
                <a:highlight>
                  <a:srgbClr val="1F1F1F"/>
                </a:highlight>
                <a:latin typeface="Consolas" panose="020B0609020204030204" pitchFamily="49" charset="0"/>
              </a:rPr>
              <a:t>, </a:t>
            </a:r>
            <a:r>
              <a:rPr lang="en-IN" b="0" dirty="0" err="1">
                <a:solidFill>
                  <a:srgbClr val="9CDCFE"/>
                </a:solidFill>
                <a:effectLst/>
                <a:highlight>
                  <a:srgbClr val="1F1F1F"/>
                </a:highlight>
                <a:latin typeface="Consolas" panose="020B0609020204030204" pitchFamily="49" charset="0"/>
              </a:rPr>
              <a:t>fmt</a:t>
            </a:r>
            <a:r>
              <a:rPr lang="en-IN" b="0" dirty="0">
                <a:solidFill>
                  <a:srgbClr val="D4D4D4"/>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'd'</a:t>
            </a:r>
            <a:r>
              <a:rPr lang="en-IN" b="0" dirty="0">
                <a:solidFill>
                  <a:srgbClr val="CCCCCC"/>
                </a:solidFill>
                <a:effectLst/>
                <a:highlight>
                  <a:srgbClr val="1F1F1F"/>
                </a:highlight>
                <a:latin typeface="Consolas" panose="020B0609020204030204" pitchFamily="49" charset="0"/>
              </a:rPr>
              <a:t>, </a:t>
            </a:r>
            <a:r>
              <a:rPr lang="en-IN" b="0" dirty="0" err="1">
                <a:solidFill>
                  <a:srgbClr val="9CDCFE"/>
                </a:solidFill>
                <a:effectLst/>
                <a:highlight>
                  <a:srgbClr val="1F1F1F"/>
                </a:highlight>
                <a:latin typeface="Consolas" panose="020B0609020204030204" pitchFamily="49" charset="0"/>
              </a:rPr>
              <a:t>cmap</a:t>
            </a:r>
            <a:r>
              <a:rPr lang="en-IN" b="0" dirty="0">
                <a:solidFill>
                  <a:srgbClr val="D4D4D4"/>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YlGnBu</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ctab_term_homeownership.set_xlabel</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'Home Ownership'</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ctab_term_homeownership.set_ylabel</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'Loan Term'</a:t>
            </a:r>
            <a:r>
              <a:rPr lang="en-IN" b="0" dirty="0">
                <a:solidFill>
                  <a:srgbClr val="CCCCCC"/>
                </a:solidFill>
                <a:effectLst/>
                <a:highlight>
                  <a:srgbClr val="1F1F1F"/>
                </a:highlight>
                <a:latin typeface="Consolas" panose="020B0609020204030204" pitchFamily="49" charset="0"/>
              </a:rPr>
              <a:t>)</a:t>
            </a:r>
          </a:p>
          <a:p>
            <a:r>
              <a:rPr lang="en-IN" b="0" dirty="0" err="1">
                <a:solidFill>
                  <a:srgbClr val="CCCCCC"/>
                </a:solidFill>
                <a:effectLst/>
                <a:highlight>
                  <a:srgbClr val="1F1F1F"/>
                </a:highlight>
                <a:latin typeface="Consolas" panose="020B0609020204030204" pitchFamily="49" charset="0"/>
              </a:rPr>
              <a:t>ctab_term_homeownership.set_title</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'Home Ownership Vs Loan Term'</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fontsize</a:t>
            </a:r>
            <a:r>
              <a:rPr lang="en-IN" b="0" dirty="0">
                <a:solidFill>
                  <a:srgbClr val="D4D4D4"/>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15</a:t>
            </a:r>
            <a:r>
              <a:rPr lang="en-IN" b="0" dirty="0">
                <a:solidFill>
                  <a:srgbClr val="CCCCCC"/>
                </a:solidFill>
                <a:effectLst/>
                <a:highlight>
                  <a:srgbClr val="1F1F1F"/>
                </a:highlight>
                <a:latin typeface="Consolas" panose="020B0609020204030204" pitchFamily="49" charset="0"/>
              </a:rPr>
              <a:t>)</a:t>
            </a:r>
          </a:p>
        </p:txBody>
      </p:sp>
      <p:sp>
        <p:nvSpPr>
          <p:cNvPr id="3" name="Slide Number Placeholder 2">
            <a:extLst>
              <a:ext uri="{FF2B5EF4-FFF2-40B4-BE49-F238E27FC236}">
                <a16:creationId xmlns:a16="http://schemas.microsoft.com/office/drawing/2014/main" id="{32E979DE-4FA4-EC09-1BDD-01389AE233A1}"/>
              </a:ext>
            </a:extLst>
          </p:cNvPr>
          <p:cNvSpPr>
            <a:spLocks noGrp="1"/>
          </p:cNvSpPr>
          <p:nvPr>
            <p:ph type="sldNum" sz="quarter" idx="12"/>
          </p:nvPr>
        </p:nvSpPr>
        <p:spPr/>
        <p:txBody>
          <a:bodyPr/>
          <a:lstStyle/>
          <a:p>
            <a:fld id="{4690E762-34B1-480F-A81A-A5824303623B}" type="slidenum">
              <a:rPr lang="en-IN" smtClean="0"/>
              <a:t>47</a:t>
            </a:fld>
            <a:endParaRPr lang="en-IN"/>
          </a:p>
        </p:txBody>
      </p:sp>
      <p:sp>
        <p:nvSpPr>
          <p:cNvPr id="4" name="Footer Placeholder 3">
            <a:extLst>
              <a:ext uri="{FF2B5EF4-FFF2-40B4-BE49-F238E27FC236}">
                <a16:creationId xmlns:a16="http://schemas.microsoft.com/office/drawing/2014/main" id="{A7680502-7627-E1F2-3E4E-205E5BEA67B6}"/>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332629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EDE5-F28D-5F72-7634-C5402AE3BCB7}"/>
              </a:ext>
            </a:extLst>
          </p:cNvPr>
          <p:cNvSpPr>
            <a:spLocks noGrp="1"/>
          </p:cNvSpPr>
          <p:nvPr>
            <p:ph type="title"/>
          </p:nvPr>
        </p:nvSpPr>
        <p:spPr>
          <a:xfrm>
            <a:off x="726440" y="1694656"/>
            <a:ext cx="4638040" cy="1301115"/>
          </a:xfrm>
        </p:spPr>
        <p:txBody>
          <a:bodyPr>
            <a:normAutofit/>
          </a:bodyPr>
          <a:lstStyle/>
          <a:p>
            <a:r>
              <a:rPr lang="en-IN" dirty="0"/>
              <a:t>Numerical Bivariate Analysis Observation 18:</a:t>
            </a:r>
            <a:br>
              <a:rPr lang="en-IN" dirty="0"/>
            </a:br>
            <a:endParaRPr lang="en-IN" dirty="0"/>
          </a:p>
        </p:txBody>
      </p:sp>
      <p:pic>
        <p:nvPicPr>
          <p:cNvPr id="5" name="Content Placeholder 4">
            <a:extLst>
              <a:ext uri="{FF2B5EF4-FFF2-40B4-BE49-F238E27FC236}">
                <a16:creationId xmlns:a16="http://schemas.microsoft.com/office/drawing/2014/main" id="{591E6494-6E7E-19BF-C9FC-75EB0EDA18E4}"/>
              </a:ext>
            </a:extLst>
          </p:cNvPr>
          <p:cNvPicPr>
            <a:picLocks noGrp="1" noChangeAspect="1"/>
          </p:cNvPicPr>
          <p:nvPr>
            <p:ph idx="1"/>
          </p:nvPr>
        </p:nvPicPr>
        <p:blipFill>
          <a:blip r:embed="rId2"/>
          <a:stretch>
            <a:fillRect/>
          </a:stretch>
        </p:blipFill>
        <p:spPr>
          <a:xfrm>
            <a:off x="5908279" y="169545"/>
            <a:ext cx="5943121" cy="4351338"/>
          </a:xfrm>
        </p:spPr>
      </p:pic>
      <p:pic>
        <p:nvPicPr>
          <p:cNvPr id="8" name="Picture 7">
            <a:extLst>
              <a:ext uri="{FF2B5EF4-FFF2-40B4-BE49-F238E27FC236}">
                <a16:creationId xmlns:a16="http://schemas.microsoft.com/office/drawing/2014/main" id="{C5CDB45E-28F3-4D09-CC61-6156A54D7A6C}"/>
              </a:ext>
            </a:extLst>
          </p:cNvPr>
          <p:cNvPicPr>
            <a:picLocks noChangeAspect="1"/>
          </p:cNvPicPr>
          <p:nvPr/>
        </p:nvPicPr>
        <p:blipFill>
          <a:blip r:embed="rId3"/>
          <a:stretch>
            <a:fillRect/>
          </a:stretch>
        </p:blipFill>
        <p:spPr>
          <a:xfrm>
            <a:off x="428527" y="4912302"/>
            <a:ext cx="8451312" cy="1341236"/>
          </a:xfrm>
          <a:prstGeom prst="rect">
            <a:avLst/>
          </a:prstGeom>
        </p:spPr>
      </p:pic>
      <p:sp>
        <p:nvSpPr>
          <p:cNvPr id="10" name="TextBox 9">
            <a:extLst>
              <a:ext uri="{FF2B5EF4-FFF2-40B4-BE49-F238E27FC236}">
                <a16:creationId xmlns:a16="http://schemas.microsoft.com/office/drawing/2014/main" id="{F4C305AA-C091-9BFC-0ACD-BA2CE32C9C62}"/>
              </a:ext>
            </a:extLst>
          </p:cNvPr>
          <p:cNvSpPr txBox="1"/>
          <p:nvPr/>
        </p:nvSpPr>
        <p:spPr>
          <a:xfrm>
            <a:off x="428527" y="3030705"/>
            <a:ext cx="4753073" cy="1200329"/>
          </a:xfrm>
          <a:prstGeom prst="rect">
            <a:avLst/>
          </a:prstGeom>
          <a:noFill/>
        </p:spPr>
        <p:txBody>
          <a:bodyPr wrap="square">
            <a:spAutoFit/>
          </a:bodyPr>
          <a:lstStyle/>
          <a:p>
            <a:pPr algn="just"/>
            <a:r>
              <a:rPr lang="en-IN" dirty="0"/>
              <a:t>Observation 18:</a:t>
            </a:r>
          </a:p>
          <a:p>
            <a:pPr algn="just"/>
            <a:r>
              <a:rPr lang="en-IN" dirty="0"/>
              <a:t>As per the above data points we see can interest rate is high for the charged off </a:t>
            </a:r>
            <a:r>
              <a:rPr lang="en-IN" dirty="0" err="1"/>
              <a:t>loan_status</a:t>
            </a:r>
            <a:r>
              <a:rPr lang="en-IN" dirty="0"/>
              <a:t> compared to fully paid.</a:t>
            </a:r>
          </a:p>
        </p:txBody>
      </p:sp>
      <p:sp>
        <p:nvSpPr>
          <p:cNvPr id="3" name="Slide Number Placeholder 2">
            <a:extLst>
              <a:ext uri="{FF2B5EF4-FFF2-40B4-BE49-F238E27FC236}">
                <a16:creationId xmlns:a16="http://schemas.microsoft.com/office/drawing/2014/main" id="{484F431A-C078-E046-DF80-4C10C92D5791}"/>
              </a:ext>
            </a:extLst>
          </p:cNvPr>
          <p:cNvSpPr>
            <a:spLocks noGrp="1"/>
          </p:cNvSpPr>
          <p:nvPr>
            <p:ph type="sldNum" sz="quarter" idx="12"/>
          </p:nvPr>
        </p:nvSpPr>
        <p:spPr/>
        <p:txBody>
          <a:bodyPr/>
          <a:lstStyle/>
          <a:p>
            <a:fld id="{4690E762-34B1-480F-A81A-A5824303623B}" type="slidenum">
              <a:rPr lang="en-IN" smtClean="0"/>
              <a:t>48</a:t>
            </a:fld>
            <a:endParaRPr lang="en-IN"/>
          </a:p>
        </p:txBody>
      </p:sp>
      <p:sp>
        <p:nvSpPr>
          <p:cNvPr id="4" name="Footer Placeholder 3">
            <a:extLst>
              <a:ext uri="{FF2B5EF4-FFF2-40B4-BE49-F238E27FC236}">
                <a16:creationId xmlns:a16="http://schemas.microsoft.com/office/drawing/2014/main" id="{D97DF9E1-C40B-3B51-D168-275BD7121CEC}"/>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07655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EDE5-F28D-5F72-7634-C5402AE3BCB7}"/>
              </a:ext>
            </a:extLst>
          </p:cNvPr>
          <p:cNvSpPr>
            <a:spLocks noGrp="1"/>
          </p:cNvSpPr>
          <p:nvPr>
            <p:ph type="title"/>
          </p:nvPr>
        </p:nvSpPr>
        <p:spPr>
          <a:xfrm>
            <a:off x="838200" y="365125"/>
            <a:ext cx="5359400" cy="1325563"/>
          </a:xfrm>
        </p:spPr>
        <p:txBody>
          <a:bodyPr>
            <a:normAutofit/>
          </a:bodyPr>
          <a:lstStyle/>
          <a:p>
            <a:r>
              <a:rPr lang="en-IN" dirty="0"/>
              <a:t>Numerical Bivariate Analysis</a:t>
            </a:r>
            <a:br>
              <a:rPr lang="en-IN" dirty="0"/>
            </a:br>
            <a:r>
              <a:rPr lang="en-IN" dirty="0"/>
              <a:t>Observation 19:</a:t>
            </a:r>
            <a:br>
              <a:rPr lang="en-IN" dirty="0"/>
            </a:br>
            <a:endParaRPr lang="en-IN" dirty="0"/>
          </a:p>
        </p:txBody>
      </p:sp>
      <p:pic>
        <p:nvPicPr>
          <p:cNvPr id="7" name="Content Placeholder 6">
            <a:extLst>
              <a:ext uri="{FF2B5EF4-FFF2-40B4-BE49-F238E27FC236}">
                <a16:creationId xmlns:a16="http://schemas.microsoft.com/office/drawing/2014/main" id="{6FF8FBB3-D55E-472B-612B-E9D94188DB46}"/>
              </a:ext>
            </a:extLst>
          </p:cNvPr>
          <p:cNvPicPr>
            <a:picLocks noGrp="1" noChangeAspect="1"/>
          </p:cNvPicPr>
          <p:nvPr>
            <p:ph idx="1"/>
          </p:nvPr>
        </p:nvPicPr>
        <p:blipFill>
          <a:blip r:embed="rId2"/>
          <a:stretch>
            <a:fillRect/>
          </a:stretch>
        </p:blipFill>
        <p:spPr>
          <a:xfrm>
            <a:off x="5935934" y="307021"/>
            <a:ext cx="5962169" cy="4351338"/>
          </a:xfrm>
        </p:spPr>
      </p:pic>
      <p:pic>
        <p:nvPicPr>
          <p:cNvPr id="9" name="Picture 8">
            <a:extLst>
              <a:ext uri="{FF2B5EF4-FFF2-40B4-BE49-F238E27FC236}">
                <a16:creationId xmlns:a16="http://schemas.microsoft.com/office/drawing/2014/main" id="{0FEE3C35-E5F9-8043-195F-0B2D312000D3}"/>
              </a:ext>
            </a:extLst>
          </p:cNvPr>
          <p:cNvPicPr>
            <a:picLocks noChangeAspect="1"/>
          </p:cNvPicPr>
          <p:nvPr/>
        </p:nvPicPr>
        <p:blipFill rotWithShape="1">
          <a:blip r:embed="rId3"/>
          <a:srcRect t="14989"/>
          <a:stretch/>
        </p:blipFill>
        <p:spPr>
          <a:xfrm>
            <a:off x="681247" y="4788143"/>
            <a:ext cx="8565622" cy="1541858"/>
          </a:xfrm>
          <a:prstGeom prst="rect">
            <a:avLst/>
          </a:prstGeom>
        </p:spPr>
      </p:pic>
      <p:sp>
        <p:nvSpPr>
          <p:cNvPr id="13" name="TextBox 12">
            <a:extLst>
              <a:ext uri="{FF2B5EF4-FFF2-40B4-BE49-F238E27FC236}">
                <a16:creationId xmlns:a16="http://schemas.microsoft.com/office/drawing/2014/main" id="{2DED5EB4-6024-9111-7A3D-1CDEFA7DF12D}"/>
              </a:ext>
            </a:extLst>
          </p:cNvPr>
          <p:cNvSpPr txBox="1"/>
          <p:nvPr/>
        </p:nvSpPr>
        <p:spPr>
          <a:xfrm>
            <a:off x="838200" y="1748792"/>
            <a:ext cx="6096000" cy="461665"/>
          </a:xfrm>
          <a:prstGeom prst="rect">
            <a:avLst/>
          </a:prstGeom>
          <a:noFill/>
        </p:spPr>
        <p:txBody>
          <a:bodyPr wrap="square">
            <a:spAutoFit/>
          </a:bodyPr>
          <a:lstStyle/>
          <a:p>
            <a:r>
              <a:rPr lang="en-IN" sz="2400" dirty="0"/>
              <a:t>Interest rate vs </a:t>
            </a:r>
            <a:r>
              <a:rPr lang="en-IN" sz="2400" dirty="0" err="1"/>
              <a:t>delinq</a:t>
            </a:r>
            <a:endParaRPr lang="en-IN" sz="2400" dirty="0"/>
          </a:p>
        </p:txBody>
      </p:sp>
      <p:sp>
        <p:nvSpPr>
          <p:cNvPr id="15" name="TextBox 14">
            <a:extLst>
              <a:ext uri="{FF2B5EF4-FFF2-40B4-BE49-F238E27FC236}">
                <a16:creationId xmlns:a16="http://schemas.microsoft.com/office/drawing/2014/main" id="{5FFAD9F1-FEB6-884D-70A1-D404AC80F77B}"/>
              </a:ext>
            </a:extLst>
          </p:cNvPr>
          <p:cNvSpPr txBox="1"/>
          <p:nvPr/>
        </p:nvSpPr>
        <p:spPr>
          <a:xfrm>
            <a:off x="838200" y="2647660"/>
            <a:ext cx="4851400" cy="1815882"/>
          </a:xfrm>
          <a:prstGeom prst="rect">
            <a:avLst/>
          </a:prstGeom>
          <a:noFill/>
        </p:spPr>
        <p:txBody>
          <a:bodyPr wrap="square">
            <a:spAutoFit/>
          </a:bodyPr>
          <a:lstStyle/>
          <a:p>
            <a:pPr algn="just"/>
            <a:endParaRPr lang="en-IN" sz="2800" dirty="0"/>
          </a:p>
          <a:p>
            <a:pPr algn="just"/>
            <a:r>
              <a:rPr lang="en-US" sz="2800" dirty="0"/>
              <a:t>It is observed that </a:t>
            </a:r>
            <a:r>
              <a:rPr lang="en-US" sz="2800" i="1" dirty="0"/>
              <a:t>2-year </a:t>
            </a:r>
            <a:r>
              <a:rPr lang="en-US" sz="2800" i="1" dirty="0" err="1"/>
              <a:t>delinq</a:t>
            </a:r>
            <a:r>
              <a:rPr lang="en-US" sz="2800" i="1" dirty="0"/>
              <a:t> with value 6 has the highest interest rate.</a:t>
            </a:r>
            <a:endParaRPr lang="en-IN" sz="2800" i="1" dirty="0"/>
          </a:p>
        </p:txBody>
      </p:sp>
      <p:sp>
        <p:nvSpPr>
          <p:cNvPr id="3" name="Slide Number Placeholder 2">
            <a:extLst>
              <a:ext uri="{FF2B5EF4-FFF2-40B4-BE49-F238E27FC236}">
                <a16:creationId xmlns:a16="http://schemas.microsoft.com/office/drawing/2014/main" id="{CC59D092-D976-B815-031B-F4B05EDC3281}"/>
              </a:ext>
            </a:extLst>
          </p:cNvPr>
          <p:cNvSpPr>
            <a:spLocks noGrp="1"/>
          </p:cNvSpPr>
          <p:nvPr>
            <p:ph type="sldNum" sz="quarter" idx="12"/>
          </p:nvPr>
        </p:nvSpPr>
        <p:spPr/>
        <p:txBody>
          <a:bodyPr/>
          <a:lstStyle/>
          <a:p>
            <a:fld id="{4690E762-34B1-480F-A81A-A5824303623B}" type="slidenum">
              <a:rPr lang="en-IN" smtClean="0"/>
              <a:t>49</a:t>
            </a:fld>
            <a:endParaRPr lang="en-IN"/>
          </a:p>
        </p:txBody>
      </p:sp>
      <p:sp>
        <p:nvSpPr>
          <p:cNvPr id="4" name="Footer Placeholder 3">
            <a:extLst>
              <a:ext uri="{FF2B5EF4-FFF2-40B4-BE49-F238E27FC236}">
                <a16:creationId xmlns:a16="http://schemas.microsoft.com/office/drawing/2014/main" id="{CE6732C1-B230-4AFA-ED62-F63637720325}"/>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01131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E6E-2330-7634-528A-16FED0294195}"/>
              </a:ext>
            </a:extLst>
          </p:cNvPr>
          <p:cNvSpPr>
            <a:spLocks noGrp="1"/>
          </p:cNvSpPr>
          <p:nvPr>
            <p:ph type="title"/>
          </p:nvPr>
        </p:nvSpPr>
        <p:spPr/>
        <p:txBody>
          <a:bodyPr/>
          <a:lstStyle/>
          <a:p>
            <a:r>
              <a:rPr lang="en-US" dirty="0"/>
              <a:t>Diagram as per problem statement</a:t>
            </a:r>
            <a:endParaRPr lang="en-IN" dirty="0"/>
          </a:p>
        </p:txBody>
      </p:sp>
      <p:pic>
        <p:nvPicPr>
          <p:cNvPr id="4098" name="Picture 2" descr="Figure 1. Loan Data Set">
            <a:extLst>
              <a:ext uri="{FF2B5EF4-FFF2-40B4-BE49-F238E27FC236}">
                <a16:creationId xmlns:a16="http://schemas.microsoft.com/office/drawing/2014/main" id="{06884A11-9EA2-EAF2-21A1-68D16A6343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4225" y="1846263"/>
            <a:ext cx="7843875" cy="40227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E880E5A-FA40-0DD5-B26C-7A4D1DFA1C3C}"/>
              </a:ext>
            </a:extLst>
          </p:cNvPr>
          <p:cNvSpPr>
            <a:spLocks noGrp="1"/>
          </p:cNvSpPr>
          <p:nvPr>
            <p:ph type="sldNum" sz="quarter" idx="12"/>
          </p:nvPr>
        </p:nvSpPr>
        <p:spPr/>
        <p:txBody>
          <a:bodyPr/>
          <a:lstStyle/>
          <a:p>
            <a:fld id="{4690E762-34B1-480F-A81A-A5824303623B}" type="slidenum">
              <a:rPr lang="en-IN" smtClean="0"/>
              <a:t>5</a:t>
            </a:fld>
            <a:endParaRPr lang="en-IN"/>
          </a:p>
        </p:txBody>
      </p:sp>
      <p:sp>
        <p:nvSpPr>
          <p:cNvPr id="4" name="Footer Placeholder 3">
            <a:extLst>
              <a:ext uri="{FF2B5EF4-FFF2-40B4-BE49-F238E27FC236}">
                <a16:creationId xmlns:a16="http://schemas.microsoft.com/office/drawing/2014/main" id="{5D20E008-2F67-1E74-3272-FBE098676C0A}"/>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57854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ED9-3127-0EBA-53F6-3C27E07F2026}"/>
              </a:ext>
            </a:extLst>
          </p:cNvPr>
          <p:cNvSpPr>
            <a:spLocks noGrp="1"/>
          </p:cNvSpPr>
          <p:nvPr>
            <p:ph type="title"/>
          </p:nvPr>
        </p:nvSpPr>
        <p:spPr>
          <a:xfrm>
            <a:off x="838200" y="365125"/>
            <a:ext cx="3449320" cy="4542155"/>
          </a:xfrm>
        </p:spPr>
        <p:txBody>
          <a:bodyPr>
            <a:normAutofit/>
          </a:bodyPr>
          <a:lstStyle/>
          <a:p>
            <a:r>
              <a:rPr lang="en-US" dirty="0"/>
              <a:t>Using pair plot for understanding the distribution </a:t>
            </a:r>
            <a:r>
              <a:rPr lang="en-US" dirty="0" err="1"/>
              <a:t>accross</a:t>
            </a:r>
            <a:r>
              <a:rPr lang="en-US" dirty="0"/>
              <a:t> different numerical variables </a:t>
            </a:r>
            <a:endParaRPr lang="en-IN" dirty="0"/>
          </a:p>
        </p:txBody>
      </p:sp>
      <p:pic>
        <p:nvPicPr>
          <p:cNvPr id="5" name="Content Placeholder 4">
            <a:extLst>
              <a:ext uri="{FF2B5EF4-FFF2-40B4-BE49-F238E27FC236}">
                <a16:creationId xmlns:a16="http://schemas.microsoft.com/office/drawing/2014/main" id="{DFD11135-1659-A398-E15B-8C5AE99BFA2A}"/>
              </a:ext>
            </a:extLst>
          </p:cNvPr>
          <p:cNvPicPr>
            <a:picLocks noGrp="1" noChangeAspect="1"/>
          </p:cNvPicPr>
          <p:nvPr>
            <p:ph idx="1"/>
          </p:nvPr>
        </p:nvPicPr>
        <p:blipFill>
          <a:blip r:embed="rId2"/>
          <a:stretch>
            <a:fillRect/>
          </a:stretch>
        </p:blipFill>
        <p:spPr>
          <a:xfrm>
            <a:off x="5608320" y="365125"/>
            <a:ext cx="6217581" cy="6222636"/>
          </a:xfrm>
        </p:spPr>
      </p:pic>
      <p:sp>
        <p:nvSpPr>
          <p:cNvPr id="7" name="TextBox 6">
            <a:extLst>
              <a:ext uri="{FF2B5EF4-FFF2-40B4-BE49-F238E27FC236}">
                <a16:creationId xmlns:a16="http://schemas.microsoft.com/office/drawing/2014/main" id="{DB5826E1-89EE-8ACA-7E60-1D943A9F046B}"/>
              </a:ext>
            </a:extLst>
          </p:cNvPr>
          <p:cNvSpPr txBox="1"/>
          <p:nvPr/>
        </p:nvSpPr>
        <p:spPr>
          <a:xfrm>
            <a:off x="447040" y="5339536"/>
            <a:ext cx="4643120" cy="923330"/>
          </a:xfrm>
          <a:prstGeom prst="rect">
            <a:avLst/>
          </a:prstGeom>
          <a:noFill/>
        </p:spPr>
        <p:txBody>
          <a:bodyPr wrap="square">
            <a:spAutoFit/>
          </a:bodyPr>
          <a:lstStyle/>
          <a:p>
            <a:r>
              <a:rPr lang="en-IN" b="0" dirty="0" err="1">
                <a:solidFill>
                  <a:srgbClr val="CCCCCC"/>
                </a:solidFill>
                <a:effectLst/>
                <a:highlight>
                  <a:srgbClr val="1F1F1F"/>
                </a:highlight>
                <a:latin typeface="Consolas" panose="020B0609020204030204" pitchFamily="49" charset="0"/>
              </a:rPr>
              <a:t>sns.pairplot</a:t>
            </a:r>
            <a:r>
              <a:rPr lang="en-IN" b="0" dirty="0">
                <a:solidFill>
                  <a:srgbClr val="CCCCCC"/>
                </a:solidFill>
                <a:effectLst/>
                <a:highlight>
                  <a:srgbClr val="1F1F1F"/>
                </a:highlight>
                <a:latin typeface="Consolas" panose="020B0609020204030204" pitchFamily="49" charset="0"/>
              </a:rPr>
              <a:t>(</a:t>
            </a:r>
            <a:r>
              <a:rPr lang="en-IN" b="0" dirty="0" err="1">
                <a:solidFill>
                  <a:srgbClr val="CCCCCC"/>
                </a:solidFill>
                <a:effectLst/>
                <a:highlight>
                  <a:srgbClr val="1F1F1F"/>
                </a:highlight>
                <a:latin typeface="Consolas" panose="020B0609020204030204" pitchFamily="49" charset="0"/>
              </a:rPr>
              <a:t>loan_df_chargedoff</a:t>
            </a:r>
            <a:r>
              <a:rPr lang="en-IN" b="0" dirty="0">
                <a:solidFill>
                  <a:srgbClr val="CCCCCC"/>
                </a:solidFill>
                <a:effectLst/>
                <a:highlight>
                  <a:srgbClr val="1F1F1F"/>
                </a:highlight>
                <a:latin typeface="Consolas" panose="020B0609020204030204" pitchFamily="49" charset="0"/>
              </a:rPr>
              <a:t>, </a:t>
            </a:r>
            <a:r>
              <a:rPr lang="en-IN" b="0" dirty="0">
                <a:solidFill>
                  <a:srgbClr val="9CDCFE"/>
                </a:solidFill>
                <a:effectLst/>
                <a:highlight>
                  <a:srgbClr val="1F1F1F"/>
                </a:highlight>
                <a:latin typeface="Consolas" panose="020B0609020204030204" pitchFamily="49" charset="0"/>
              </a:rPr>
              <a:t>vars</a:t>
            </a:r>
            <a:r>
              <a:rPr lang="en-IN" b="0" dirty="0">
                <a:solidFill>
                  <a:srgbClr val="D4D4D4"/>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revol_util</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int_rate</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loan_amnt</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dti</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 </a:t>
            </a:r>
            <a:r>
              <a:rPr lang="en-IN" b="0" dirty="0">
                <a:solidFill>
                  <a:srgbClr val="CE9178"/>
                </a:solidFill>
                <a:effectLst/>
                <a:highlight>
                  <a:srgbClr val="1F1F1F"/>
                </a:highlight>
                <a:latin typeface="Consolas" panose="020B0609020204030204" pitchFamily="49" charset="0"/>
              </a:rPr>
              <a:t>'</a:t>
            </a:r>
            <a:r>
              <a:rPr lang="en-IN" b="0" dirty="0" err="1">
                <a:solidFill>
                  <a:srgbClr val="CE9178"/>
                </a:solidFill>
                <a:effectLst/>
                <a:highlight>
                  <a:srgbClr val="1F1F1F"/>
                </a:highlight>
                <a:latin typeface="Consolas" panose="020B0609020204030204" pitchFamily="49" charset="0"/>
              </a:rPr>
              <a:t>annual_inc</a:t>
            </a:r>
            <a:r>
              <a:rPr lang="en-IN" b="0" dirty="0">
                <a:solidFill>
                  <a:srgbClr val="CE9178"/>
                </a:solidFill>
                <a:effectLst/>
                <a:highlight>
                  <a:srgbClr val="1F1F1F"/>
                </a:highlight>
                <a:latin typeface="Consolas" panose="020B0609020204030204" pitchFamily="49" charset="0"/>
              </a:rPr>
              <a:t>'</a:t>
            </a:r>
            <a:r>
              <a:rPr lang="en-IN" b="0" dirty="0">
                <a:solidFill>
                  <a:srgbClr val="CCCCCC"/>
                </a:solidFill>
                <a:effectLst/>
                <a:highlight>
                  <a:srgbClr val="1F1F1F"/>
                </a:highlight>
                <a:latin typeface="Consolas" panose="020B0609020204030204" pitchFamily="49" charset="0"/>
              </a:rPr>
              <a:t>])</a:t>
            </a:r>
          </a:p>
        </p:txBody>
      </p:sp>
      <p:sp>
        <p:nvSpPr>
          <p:cNvPr id="3" name="Slide Number Placeholder 2">
            <a:extLst>
              <a:ext uri="{FF2B5EF4-FFF2-40B4-BE49-F238E27FC236}">
                <a16:creationId xmlns:a16="http://schemas.microsoft.com/office/drawing/2014/main" id="{0E6CE3C6-44C8-CC3D-5575-0AF762451C11}"/>
              </a:ext>
            </a:extLst>
          </p:cNvPr>
          <p:cNvSpPr>
            <a:spLocks noGrp="1"/>
          </p:cNvSpPr>
          <p:nvPr>
            <p:ph type="sldNum" sz="quarter" idx="12"/>
          </p:nvPr>
        </p:nvSpPr>
        <p:spPr/>
        <p:txBody>
          <a:bodyPr/>
          <a:lstStyle/>
          <a:p>
            <a:fld id="{4690E762-34B1-480F-A81A-A5824303623B}" type="slidenum">
              <a:rPr lang="en-IN" smtClean="0"/>
              <a:t>50</a:t>
            </a:fld>
            <a:endParaRPr lang="en-IN"/>
          </a:p>
        </p:txBody>
      </p:sp>
      <p:sp>
        <p:nvSpPr>
          <p:cNvPr id="4" name="Footer Placeholder 3">
            <a:extLst>
              <a:ext uri="{FF2B5EF4-FFF2-40B4-BE49-F238E27FC236}">
                <a16:creationId xmlns:a16="http://schemas.microsoft.com/office/drawing/2014/main" id="{D9B8F881-6147-5D97-54D7-2D2B178D8D03}"/>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2043349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AE5C-097A-4961-67F0-698256F4B06E}"/>
              </a:ext>
            </a:extLst>
          </p:cNvPr>
          <p:cNvSpPr>
            <a:spLocks noGrp="1"/>
          </p:cNvSpPr>
          <p:nvPr>
            <p:ph type="title"/>
          </p:nvPr>
        </p:nvSpPr>
        <p:spPr/>
        <p:txBody>
          <a:bodyPr/>
          <a:lstStyle/>
          <a:p>
            <a:r>
              <a:rPr lang="en-IN" dirty="0"/>
              <a:t>Multivariate Analysis</a:t>
            </a:r>
          </a:p>
        </p:txBody>
      </p:sp>
      <p:sp>
        <p:nvSpPr>
          <p:cNvPr id="3" name="Content Placeholder 2">
            <a:extLst>
              <a:ext uri="{FF2B5EF4-FFF2-40B4-BE49-F238E27FC236}">
                <a16:creationId xmlns:a16="http://schemas.microsoft.com/office/drawing/2014/main" id="{5A83F2AC-0DD4-36B4-5189-3187C7743A9A}"/>
              </a:ext>
            </a:extLst>
          </p:cNvPr>
          <p:cNvSpPr>
            <a:spLocks noGrp="1"/>
          </p:cNvSpPr>
          <p:nvPr>
            <p:ph idx="1"/>
          </p:nvPr>
        </p:nvSpPr>
        <p:spPr>
          <a:xfrm>
            <a:off x="259080" y="1900586"/>
            <a:ext cx="6389914" cy="3279775"/>
          </a:xfrm>
        </p:spPr>
        <p:txBody>
          <a:bodyPr>
            <a:normAutofit/>
          </a:bodyPr>
          <a:lstStyle/>
          <a:p>
            <a:r>
              <a:rPr lang="en-US" dirty="0"/>
              <a:t>The code generates a heatmap visualizing the correlation among '</a:t>
            </a:r>
            <a:r>
              <a:rPr lang="en-US" dirty="0" err="1"/>
              <a:t>loan_amnt</a:t>
            </a:r>
            <a:r>
              <a:rPr lang="en-US" dirty="0"/>
              <a:t>', '</a:t>
            </a:r>
            <a:r>
              <a:rPr lang="en-US" dirty="0" err="1"/>
              <a:t>annual_inc</a:t>
            </a:r>
            <a:r>
              <a:rPr lang="en-US" dirty="0"/>
              <a:t>', and '</a:t>
            </a:r>
            <a:r>
              <a:rPr lang="en-US" dirty="0" err="1"/>
              <a:t>int_rate</a:t>
            </a:r>
            <a:r>
              <a:rPr lang="en-US" dirty="0"/>
              <a:t>' within `</a:t>
            </a:r>
            <a:r>
              <a:rPr lang="en-US" dirty="0" err="1"/>
              <a:t>loan_df_chargedoff</a:t>
            </a:r>
            <a:r>
              <a:rPr lang="en-US" dirty="0"/>
              <a:t>`. </a:t>
            </a:r>
          </a:p>
          <a:p>
            <a:r>
              <a:rPr lang="en-US" dirty="0"/>
              <a:t>It selects these numerical columns, computes their correlation matrix, and uses </a:t>
            </a:r>
            <a:r>
              <a:rPr lang="en-US" dirty="0" err="1"/>
              <a:t>Seaborn's</a:t>
            </a:r>
            <a:r>
              <a:rPr lang="en-US" dirty="0"/>
              <a:t> `heatmap` function to display the results with annotations, helping identify relationships between these financial variables.</a:t>
            </a:r>
            <a:endParaRPr lang="en-IN" dirty="0"/>
          </a:p>
        </p:txBody>
      </p:sp>
      <p:pic>
        <p:nvPicPr>
          <p:cNvPr id="5" name="Picture 4">
            <a:extLst>
              <a:ext uri="{FF2B5EF4-FFF2-40B4-BE49-F238E27FC236}">
                <a16:creationId xmlns:a16="http://schemas.microsoft.com/office/drawing/2014/main" id="{71538DDF-12DA-079D-D33A-CC51DCB888C8}"/>
              </a:ext>
            </a:extLst>
          </p:cNvPr>
          <p:cNvPicPr>
            <a:picLocks noChangeAspect="1"/>
          </p:cNvPicPr>
          <p:nvPr/>
        </p:nvPicPr>
        <p:blipFill>
          <a:blip r:embed="rId2"/>
          <a:stretch>
            <a:fillRect/>
          </a:stretch>
        </p:blipFill>
        <p:spPr>
          <a:xfrm>
            <a:off x="259080" y="5343588"/>
            <a:ext cx="7552074" cy="784928"/>
          </a:xfrm>
          <a:prstGeom prst="rect">
            <a:avLst/>
          </a:prstGeom>
        </p:spPr>
      </p:pic>
      <p:pic>
        <p:nvPicPr>
          <p:cNvPr id="7" name="Picture 6">
            <a:extLst>
              <a:ext uri="{FF2B5EF4-FFF2-40B4-BE49-F238E27FC236}">
                <a16:creationId xmlns:a16="http://schemas.microsoft.com/office/drawing/2014/main" id="{52B10B76-3E33-9046-938A-6B093A7AB59F}"/>
              </a:ext>
            </a:extLst>
          </p:cNvPr>
          <p:cNvPicPr>
            <a:picLocks noChangeAspect="1"/>
          </p:cNvPicPr>
          <p:nvPr/>
        </p:nvPicPr>
        <p:blipFill>
          <a:blip r:embed="rId3"/>
          <a:stretch>
            <a:fillRect/>
          </a:stretch>
        </p:blipFill>
        <p:spPr>
          <a:xfrm>
            <a:off x="6828472" y="1251713"/>
            <a:ext cx="4905375" cy="3981450"/>
          </a:xfrm>
          <a:prstGeom prst="rect">
            <a:avLst/>
          </a:prstGeom>
        </p:spPr>
      </p:pic>
      <p:sp>
        <p:nvSpPr>
          <p:cNvPr id="4" name="Slide Number Placeholder 3">
            <a:extLst>
              <a:ext uri="{FF2B5EF4-FFF2-40B4-BE49-F238E27FC236}">
                <a16:creationId xmlns:a16="http://schemas.microsoft.com/office/drawing/2014/main" id="{21F6CD7D-9365-CBBA-19E3-CD76D867FE5E}"/>
              </a:ext>
            </a:extLst>
          </p:cNvPr>
          <p:cNvSpPr>
            <a:spLocks noGrp="1"/>
          </p:cNvSpPr>
          <p:nvPr>
            <p:ph type="sldNum" sz="quarter" idx="12"/>
          </p:nvPr>
        </p:nvSpPr>
        <p:spPr/>
        <p:txBody>
          <a:bodyPr/>
          <a:lstStyle/>
          <a:p>
            <a:fld id="{4690E762-34B1-480F-A81A-A5824303623B}" type="slidenum">
              <a:rPr lang="en-IN" smtClean="0"/>
              <a:t>51</a:t>
            </a:fld>
            <a:endParaRPr lang="en-IN"/>
          </a:p>
        </p:txBody>
      </p:sp>
      <p:sp>
        <p:nvSpPr>
          <p:cNvPr id="6" name="Footer Placeholder 5">
            <a:extLst>
              <a:ext uri="{FF2B5EF4-FFF2-40B4-BE49-F238E27FC236}">
                <a16:creationId xmlns:a16="http://schemas.microsoft.com/office/drawing/2014/main" id="{F8B45DC5-318B-D336-CC4E-36D3436037CF}"/>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4073122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6F99-D94F-4A02-9EB8-974AD99C5076}"/>
              </a:ext>
            </a:extLst>
          </p:cNvPr>
          <p:cNvSpPr>
            <a:spLocks noGrp="1"/>
          </p:cNvSpPr>
          <p:nvPr>
            <p:ph type="title"/>
          </p:nvPr>
        </p:nvSpPr>
        <p:spPr/>
        <p:txBody>
          <a:bodyPr/>
          <a:lstStyle/>
          <a:p>
            <a:r>
              <a:rPr lang="en-IN" dirty="0"/>
              <a:t>Multivariate Analysis</a:t>
            </a:r>
          </a:p>
        </p:txBody>
      </p:sp>
      <p:pic>
        <p:nvPicPr>
          <p:cNvPr id="5" name="Content Placeholder 4">
            <a:extLst>
              <a:ext uri="{FF2B5EF4-FFF2-40B4-BE49-F238E27FC236}">
                <a16:creationId xmlns:a16="http://schemas.microsoft.com/office/drawing/2014/main" id="{F13C18E4-8755-0A3A-7ECC-D5CE337D9EF9}"/>
              </a:ext>
            </a:extLst>
          </p:cNvPr>
          <p:cNvPicPr>
            <a:picLocks noGrp="1" noChangeAspect="1"/>
          </p:cNvPicPr>
          <p:nvPr>
            <p:ph idx="1"/>
          </p:nvPr>
        </p:nvPicPr>
        <p:blipFill>
          <a:blip r:embed="rId2"/>
          <a:stretch>
            <a:fillRect/>
          </a:stretch>
        </p:blipFill>
        <p:spPr>
          <a:xfrm>
            <a:off x="6364508" y="1890374"/>
            <a:ext cx="4704909" cy="4022725"/>
          </a:xfrm>
        </p:spPr>
      </p:pic>
      <p:sp>
        <p:nvSpPr>
          <p:cNvPr id="9" name="TextBox 8">
            <a:extLst>
              <a:ext uri="{FF2B5EF4-FFF2-40B4-BE49-F238E27FC236}">
                <a16:creationId xmlns:a16="http://schemas.microsoft.com/office/drawing/2014/main" id="{47778170-8CF5-0B85-BBD5-18E4C03CF783}"/>
              </a:ext>
            </a:extLst>
          </p:cNvPr>
          <p:cNvSpPr txBox="1"/>
          <p:nvPr/>
        </p:nvSpPr>
        <p:spPr>
          <a:xfrm>
            <a:off x="838200" y="1890374"/>
            <a:ext cx="4892040" cy="4247317"/>
          </a:xfrm>
          <a:prstGeom prst="rect">
            <a:avLst/>
          </a:prstGeom>
          <a:noFill/>
        </p:spPr>
        <p:txBody>
          <a:bodyPr wrap="square">
            <a:spAutoFit/>
          </a:bodyPr>
          <a:lstStyle/>
          <a:p>
            <a:pPr marL="285750" indent="-285750">
              <a:buFont typeface="Arial" panose="020B0604020202020204" pitchFamily="34" charset="0"/>
              <a:buChar char="•"/>
            </a:pPr>
            <a:r>
              <a:rPr lang="en-US" dirty="0"/>
              <a:t>This code snippet visualizes the correlation among selected financial attributes—loan amount, annual income, installment, interest rate, debt-to-income ratio (DTI), and delinquencies over the past two years—for loans that have been charged off.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defines these attributes in a list, calculates their correlation matrix from the `</a:t>
            </a:r>
            <a:r>
              <a:rPr lang="en-US" dirty="0" err="1"/>
              <a:t>loan_df_chargedoff</a:t>
            </a:r>
            <a:r>
              <a:rPr lang="en-US" dirty="0"/>
              <a:t>` </a:t>
            </a:r>
            <a:r>
              <a:rPr lang="en-US" dirty="0" err="1"/>
              <a:t>DataFrame</a:t>
            </a:r>
            <a:r>
              <a:rPr lang="en-US" dirty="0"/>
              <a:t>, and then uses </a:t>
            </a:r>
            <a:r>
              <a:rPr lang="en-US" dirty="0" err="1"/>
              <a:t>Seaborn's</a:t>
            </a:r>
            <a:r>
              <a:rPr lang="en-US" dirty="0"/>
              <a:t> `heatmap` function to create a heatmap. Annotations are enabled to display the correlation coefficients on the heatmap. The `</a:t>
            </a:r>
            <a:r>
              <a:rPr lang="en-US" dirty="0" err="1"/>
              <a:t>plt.show</a:t>
            </a:r>
            <a:r>
              <a:rPr lang="en-US" dirty="0"/>
              <a:t>()` function is used to display the plot.</a:t>
            </a:r>
          </a:p>
        </p:txBody>
      </p:sp>
      <p:sp>
        <p:nvSpPr>
          <p:cNvPr id="3" name="Slide Number Placeholder 2">
            <a:extLst>
              <a:ext uri="{FF2B5EF4-FFF2-40B4-BE49-F238E27FC236}">
                <a16:creationId xmlns:a16="http://schemas.microsoft.com/office/drawing/2014/main" id="{A723873C-29C8-9575-C4F9-D004EF7ED088}"/>
              </a:ext>
            </a:extLst>
          </p:cNvPr>
          <p:cNvSpPr>
            <a:spLocks noGrp="1"/>
          </p:cNvSpPr>
          <p:nvPr>
            <p:ph type="sldNum" sz="quarter" idx="12"/>
          </p:nvPr>
        </p:nvSpPr>
        <p:spPr/>
        <p:txBody>
          <a:bodyPr/>
          <a:lstStyle/>
          <a:p>
            <a:fld id="{4690E762-34B1-480F-A81A-A5824303623B}" type="slidenum">
              <a:rPr lang="en-IN" smtClean="0"/>
              <a:t>52</a:t>
            </a:fld>
            <a:endParaRPr lang="en-IN"/>
          </a:p>
        </p:txBody>
      </p:sp>
      <p:sp>
        <p:nvSpPr>
          <p:cNvPr id="4" name="Footer Placeholder 3">
            <a:extLst>
              <a:ext uri="{FF2B5EF4-FFF2-40B4-BE49-F238E27FC236}">
                <a16:creationId xmlns:a16="http://schemas.microsoft.com/office/drawing/2014/main" id="{AD7BFF5B-D98C-F198-3165-4A470B62EE78}"/>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4075755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FC38-CF2D-8D23-F47E-54EC0BE28F61}"/>
              </a:ext>
            </a:extLst>
          </p:cNvPr>
          <p:cNvSpPr>
            <a:spLocks noGrp="1"/>
          </p:cNvSpPr>
          <p:nvPr>
            <p:ph type="title"/>
          </p:nvPr>
        </p:nvSpPr>
        <p:spPr/>
        <p:txBody>
          <a:bodyPr/>
          <a:lstStyle/>
          <a:p>
            <a:r>
              <a:rPr lang="en-IN" dirty="0"/>
              <a:t>Multivariate Analysis</a:t>
            </a:r>
          </a:p>
        </p:txBody>
      </p:sp>
      <p:pic>
        <p:nvPicPr>
          <p:cNvPr id="5" name="Content Placeholder 4">
            <a:extLst>
              <a:ext uri="{FF2B5EF4-FFF2-40B4-BE49-F238E27FC236}">
                <a16:creationId xmlns:a16="http://schemas.microsoft.com/office/drawing/2014/main" id="{2BE3A3F4-FA22-5B09-0BB0-004428E339AC}"/>
              </a:ext>
            </a:extLst>
          </p:cNvPr>
          <p:cNvPicPr>
            <a:picLocks noGrp="1" noChangeAspect="1"/>
          </p:cNvPicPr>
          <p:nvPr>
            <p:ph idx="1"/>
          </p:nvPr>
        </p:nvPicPr>
        <p:blipFill>
          <a:blip r:embed="rId2"/>
          <a:stretch>
            <a:fillRect/>
          </a:stretch>
        </p:blipFill>
        <p:spPr>
          <a:xfrm>
            <a:off x="4396200" y="1774885"/>
            <a:ext cx="6816283" cy="4022725"/>
          </a:xfrm>
        </p:spPr>
      </p:pic>
      <p:sp>
        <p:nvSpPr>
          <p:cNvPr id="8" name="TextBox 7">
            <a:extLst>
              <a:ext uri="{FF2B5EF4-FFF2-40B4-BE49-F238E27FC236}">
                <a16:creationId xmlns:a16="http://schemas.microsoft.com/office/drawing/2014/main" id="{90790EF9-003C-5E7C-D006-7D4119E93C56}"/>
              </a:ext>
            </a:extLst>
          </p:cNvPr>
          <p:cNvSpPr txBox="1"/>
          <p:nvPr/>
        </p:nvSpPr>
        <p:spPr>
          <a:xfrm>
            <a:off x="386080" y="1784410"/>
            <a:ext cx="3434080" cy="4524315"/>
          </a:xfrm>
          <a:prstGeom prst="rect">
            <a:avLst/>
          </a:prstGeom>
          <a:noFill/>
        </p:spPr>
        <p:txBody>
          <a:bodyPr wrap="square">
            <a:spAutoFit/>
          </a:bodyPr>
          <a:lstStyle/>
          <a:p>
            <a:pPr marL="285750" indent="-285750">
              <a:buFont typeface="Arial" panose="020B0604020202020204" pitchFamily="34" charset="0"/>
              <a:buChar char="•"/>
            </a:pPr>
            <a:r>
              <a:rPr lang="en-US" dirty="0"/>
              <a:t>By calculating and visualizing the correlation matrix for these variables from the </a:t>
            </a:r>
            <a:r>
              <a:rPr lang="en-US" dirty="0" err="1"/>
              <a:t>loan_df_chargedoff</a:t>
            </a:r>
            <a:r>
              <a:rPr lang="en-US" dirty="0"/>
              <a:t> </a:t>
            </a:r>
            <a:r>
              <a:rPr lang="en-US" dirty="0" err="1"/>
              <a:t>DataFrame</a:t>
            </a:r>
            <a:r>
              <a:rPr lang="en-US" dirty="0"/>
              <a:t>, the code helps identify stronger or newer relationships that could impact the likelihood of a loan charge-off, enhancing the understanding of factors influencing loan defaults.</a:t>
            </a:r>
          </a:p>
          <a:p>
            <a:pPr marL="285750" indent="-285750">
              <a:buFont typeface="Arial" panose="020B0604020202020204" pitchFamily="34" charset="0"/>
              <a:buChar char="•"/>
            </a:pPr>
            <a:r>
              <a:rPr lang="en-US" dirty="0"/>
              <a:t> The </a:t>
            </a:r>
            <a:r>
              <a:rPr lang="en-US" dirty="0" err="1"/>
              <a:t>annot</a:t>
            </a:r>
            <a:r>
              <a:rPr lang="en-US" dirty="0"/>
              <a:t>=True parameter in the heatmap function ensures that correlation values are displayed on the heatmap, making it easier to interpret the relationships visually.</a:t>
            </a:r>
            <a:endParaRPr lang="en-IN" dirty="0"/>
          </a:p>
        </p:txBody>
      </p:sp>
      <p:sp>
        <p:nvSpPr>
          <p:cNvPr id="3" name="Slide Number Placeholder 2">
            <a:extLst>
              <a:ext uri="{FF2B5EF4-FFF2-40B4-BE49-F238E27FC236}">
                <a16:creationId xmlns:a16="http://schemas.microsoft.com/office/drawing/2014/main" id="{4DD09F9F-E9EA-FE83-79A6-BB1F61ADE57F}"/>
              </a:ext>
            </a:extLst>
          </p:cNvPr>
          <p:cNvSpPr>
            <a:spLocks noGrp="1"/>
          </p:cNvSpPr>
          <p:nvPr>
            <p:ph type="sldNum" sz="quarter" idx="12"/>
          </p:nvPr>
        </p:nvSpPr>
        <p:spPr/>
        <p:txBody>
          <a:bodyPr/>
          <a:lstStyle/>
          <a:p>
            <a:fld id="{4690E762-34B1-480F-A81A-A5824303623B}" type="slidenum">
              <a:rPr lang="en-IN" smtClean="0"/>
              <a:t>53</a:t>
            </a:fld>
            <a:endParaRPr lang="en-IN"/>
          </a:p>
        </p:txBody>
      </p:sp>
      <p:sp>
        <p:nvSpPr>
          <p:cNvPr id="4" name="Footer Placeholder 3">
            <a:extLst>
              <a:ext uri="{FF2B5EF4-FFF2-40B4-BE49-F238E27FC236}">
                <a16:creationId xmlns:a16="http://schemas.microsoft.com/office/drawing/2014/main" id="{2ACD70C5-D336-0C92-208B-DFCC0C46786B}"/>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506164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055C-38F4-F67E-5D30-95C071D5C908}"/>
              </a:ext>
            </a:extLst>
          </p:cNvPr>
          <p:cNvSpPr>
            <a:spLocks noGrp="1"/>
          </p:cNvSpPr>
          <p:nvPr>
            <p:ph type="title"/>
          </p:nvPr>
        </p:nvSpPr>
        <p:spPr>
          <a:xfrm>
            <a:off x="401320" y="118300"/>
            <a:ext cx="10515600" cy="1325563"/>
          </a:xfrm>
        </p:spPr>
        <p:txBody>
          <a:bodyPr>
            <a:normAutofit/>
          </a:bodyPr>
          <a:lstStyle/>
          <a:p>
            <a:r>
              <a:rPr lang="en-US" dirty="0"/>
              <a:t>Observation 20: </a:t>
            </a:r>
            <a:br>
              <a:rPr lang="en-US" dirty="0"/>
            </a:br>
            <a:r>
              <a:rPr lang="en-US" dirty="0"/>
              <a:t>Maximum charged off loans were issued in the month of Dec</a:t>
            </a:r>
            <a:endParaRPr lang="en-IN" dirty="0"/>
          </a:p>
        </p:txBody>
      </p:sp>
      <p:sp>
        <p:nvSpPr>
          <p:cNvPr id="3" name="Content Placeholder 2">
            <a:extLst>
              <a:ext uri="{FF2B5EF4-FFF2-40B4-BE49-F238E27FC236}">
                <a16:creationId xmlns:a16="http://schemas.microsoft.com/office/drawing/2014/main" id="{1F0D3A02-9102-AE22-A29A-B9BBEDE02CBA}"/>
              </a:ext>
            </a:extLst>
          </p:cNvPr>
          <p:cNvSpPr>
            <a:spLocks noGrp="1"/>
          </p:cNvSpPr>
          <p:nvPr>
            <p:ph idx="1"/>
          </p:nvPr>
        </p:nvSpPr>
        <p:spPr>
          <a:xfrm>
            <a:off x="146063" y="1690688"/>
            <a:ext cx="7637221" cy="2973388"/>
          </a:xfrm>
        </p:spPr>
        <p:txBody>
          <a:bodyPr>
            <a:normAutofit/>
          </a:bodyPr>
          <a:lstStyle/>
          <a:p>
            <a:r>
              <a:rPr lang="en-US" dirty="0"/>
              <a:t>The code creates a line plot to visualize the distribution of charged-off loans by month using Matplotlib and Seaborn. </a:t>
            </a:r>
          </a:p>
          <a:p>
            <a:r>
              <a:rPr lang="en-US" dirty="0"/>
              <a:t>It sets the figure size, plots '</a:t>
            </a:r>
            <a:r>
              <a:rPr lang="en-US" dirty="0" err="1"/>
              <a:t>loan_amnt</a:t>
            </a:r>
            <a:r>
              <a:rPr lang="en-US" dirty="0"/>
              <a:t>' against '</a:t>
            </a:r>
            <a:r>
              <a:rPr lang="en-US" dirty="0" err="1"/>
              <a:t>loan_issue_month</a:t>
            </a:r>
            <a:r>
              <a:rPr lang="en-US" dirty="0"/>
              <a:t>' from `</a:t>
            </a:r>
            <a:r>
              <a:rPr lang="en-US" dirty="0" err="1"/>
              <a:t>loan_df_chargedoff</a:t>
            </a:r>
            <a:r>
              <a:rPr lang="en-US" dirty="0"/>
              <a:t>`, and labels the axes and title, helping identify the peak month for loan defaults.</a:t>
            </a:r>
            <a:endParaRPr lang="en-IN" dirty="0"/>
          </a:p>
        </p:txBody>
      </p:sp>
      <p:pic>
        <p:nvPicPr>
          <p:cNvPr id="5" name="Picture 4">
            <a:extLst>
              <a:ext uri="{FF2B5EF4-FFF2-40B4-BE49-F238E27FC236}">
                <a16:creationId xmlns:a16="http://schemas.microsoft.com/office/drawing/2014/main" id="{D8795530-1936-9D61-7B38-50BEE0E8347D}"/>
              </a:ext>
            </a:extLst>
          </p:cNvPr>
          <p:cNvPicPr>
            <a:picLocks noChangeAspect="1"/>
          </p:cNvPicPr>
          <p:nvPr/>
        </p:nvPicPr>
        <p:blipFill>
          <a:blip r:embed="rId2"/>
          <a:stretch>
            <a:fillRect/>
          </a:stretch>
        </p:blipFill>
        <p:spPr>
          <a:xfrm>
            <a:off x="646808" y="4910901"/>
            <a:ext cx="8024555" cy="1508891"/>
          </a:xfrm>
          <a:prstGeom prst="rect">
            <a:avLst/>
          </a:prstGeom>
        </p:spPr>
      </p:pic>
      <p:pic>
        <p:nvPicPr>
          <p:cNvPr id="7" name="Picture 6">
            <a:extLst>
              <a:ext uri="{FF2B5EF4-FFF2-40B4-BE49-F238E27FC236}">
                <a16:creationId xmlns:a16="http://schemas.microsoft.com/office/drawing/2014/main" id="{D5EFAE45-74D2-2DB9-8E88-71EBE72C9062}"/>
              </a:ext>
            </a:extLst>
          </p:cNvPr>
          <p:cNvPicPr>
            <a:picLocks noChangeAspect="1"/>
          </p:cNvPicPr>
          <p:nvPr/>
        </p:nvPicPr>
        <p:blipFill>
          <a:blip r:embed="rId3"/>
          <a:stretch>
            <a:fillRect/>
          </a:stretch>
        </p:blipFill>
        <p:spPr>
          <a:xfrm>
            <a:off x="7595966" y="1443863"/>
            <a:ext cx="4378603" cy="3220213"/>
          </a:xfrm>
          <a:prstGeom prst="rect">
            <a:avLst/>
          </a:prstGeom>
        </p:spPr>
      </p:pic>
      <p:sp>
        <p:nvSpPr>
          <p:cNvPr id="4" name="Slide Number Placeholder 3">
            <a:extLst>
              <a:ext uri="{FF2B5EF4-FFF2-40B4-BE49-F238E27FC236}">
                <a16:creationId xmlns:a16="http://schemas.microsoft.com/office/drawing/2014/main" id="{EFE86ED2-9D5D-6BFB-8367-116FAA614253}"/>
              </a:ext>
            </a:extLst>
          </p:cNvPr>
          <p:cNvSpPr>
            <a:spLocks noGrp="1"/>
          </p:cNvSpPr>
          <p:nvPr>
            <p:ph type="sldNum" sz="quarter" idx="12"/>
          </p:nvPr>
        </p:nvSpPr>
        <p:spPr/>
        <p:txBody>
          <a:bodyPr/>
          <a:lstStyle/>
          <a:p>
            <a:fld id="{4690E762-34B1-480F-A81A-A5824303623B}" type="slidenum">
              <a:rPr lang="en-IN" smtClean="0"/>
              <a:t>54</a:t>
            </a:fld>
            <a:endParaRPr lang="en-IN"/>
          </a:p>
        </p:txBody>
      </p:sp>
      <p:sp>
        <p:nvSpPr>
          <p:cNvPr id="6" name="Footer Placeholder 5">
            <a:extLst>
              <a:ext uri="{FF2B5EF4-FFF2-40B4-BE49-F238E27FC236}">
                <a16:creationId xmlns:a16="http://schemas.microsoft.com/office/drawing/2014/main" id="{3B734F2C-E7EE-E4DD-25D9-C8EFBF674D0B}"/>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072568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795C-8805-3835-5F56-027833C772C1}"/>
              </a:ext>
            </a:extLst>
          </p:cNvPr>
          <p:cNvSpPr>
            <a:spLocks noGrp="1"/>
          </p:cNvSpPr>
          <p:nvPr>
            <p:ph type="title"/>
          </p:nvPr>
        </p:nvSpPr>
        <p:spPr/>
        <p:txBody>
          <a:bodyPr>
            <a:normAutofit/>
          </a:bodyPr>
          <a:lstStyle/>
          <a:p>
            <a:r>
              <a:rPr lang="en-US" dirty="0" err="1"/>
              <a:t>Obsevation</a:t>
            </a:r>
            <a:r>
              <a:rPr lang="en-US" dirty="0"/>
              <a:t> 21:</a:t>
            </a:r>
            <a:br>
              <a:rPr lang="en-US" dirty="0"/>
            </a:br>
            <a:r>
              <a:rPr lang="en-US" dirty="0"/>
              <a:t>Maximum charged off loans were issued in the year 2011</a:t>
            </a:r>
            <a:endParaRPr lang="en-IN" dirty="0"/>
          </a:p>
        </p:txBody>
      </p:sp>
      <p:pic>
        <p:nvPicPr>
          <p:cNvPr id="5" name="Content Placeholder 4">
            <a:extLst>
              <a:ext uri="{FF2B5EF4-FFF2-40B4-BE49-F238E27FC236}">
                <a16:creationId xmlns:a16="http://schemas.microsoft.com/office/drawing/2014/main" id="{0A83F6DB-7C56-DA94-2667-0810DCBAC54E}"/>
              </a:ext>
            </a:extLst>
          </p:cNvPr>
          <p:cNvPicPr>
            <a:picLocks noGrp="1" noChangeAspect="1"/>
          </p:cNvPicPr>
          <p:nvPr>
            <p:ph idx="1"/>
          </p:nvPr>
        </p:nvPicPr>
        <p:blipFill>
          <a:blip r:embed="rId2"/>
          <a:stretch>
            <a:fillRect/>
          </a:stretch>
        </p:blipFill>
        <p:spPr>
          <a:xfrm>
            <a:off x="2800168" y="3362764"/>
            <a:ext cx="4595504" cy="3426966"/>
          </a:xfrm>
        </p:spPr>
      </p:pic>
      <p:pic>
        <p:nvPicPr>
          <p:cNvPr id="7" name="Picture 6">
            <a:extLst>
              <a:ext uri="{FF2B5EF4-FFF2-40B4-BE49-F238E27FC236}">
                <a16:creationId xmlns:a16="http://schemas.microsoft.com/office/drawing/2014/main" id="{55876887-0EAE-726E-0DB0-842F8038BCD0}"/>
              </a:ext>
            </a:extLst>
          </p:cNvPr>
          <p:cNvPicPr>
            <a:picLocks noChangeAspect="1"/>
          </p:cNvPicPr>
          <p:nvPr/>
        </p:nvPicPr>
        <p:blipFill>
          <a:blip r:embed="rId3"/>
          <a:stretch>
            <a:fillRect/>
          </a:stretch>
        </p:blipFill>
        <p:spPr>
          <a:xfrm>
            <a:off x="2734689" y="1825625"/>
            <a:ext cx="7963590" cy="1402202"/>
          </a:xfrm>
          <a:prstGeom prst="rect">
            <a:avLst/>
          </a:prstGeom>
        </p:spPr>
      </p:pic>
      <p:sp>
        <p:nvSpPr>
          <p:cNvPr id="3" name="Slide Number Placeholder 2">
            <a:extLst>
              <a:ext uri="{FF2B5EF4-FFF2-40B4-BE49-F238E27FC236}">
                <a16:creationId xmlns:a16="http://schemas.microsoft.com/office/drawing/2014/main" id="{1A7B128D-F3E0-FF11-D2B9-538560739626}"/>
              </a:ext>
            </a:extLst>
          </p:cNvPr>
          <p:cNvSpPr>
            <a:spLocks noGrp="1"/>
          </p:cNvSpPr>
          <p:nvPr>
            <p:ph type="sldNum" sz="quarter" idx="12"/>
          </p:nvPr>
        </p:nvSpPr>
        <p:spPr/>
        <p:txBody>
          <a:bodyPr/>
          <a:lstStyle/>
          <a:p>
            <a:fld id="{4690E762-34B1-480F-A81A-A5824303623B}" type="slidenum">
              <a:rPr lang="en-IN" smtClean="0"/>
              <a:t>55</a:t>
            </a:fld>
            <a:endParaRPr lang="en-IN"/>
          </a:p>
        </p:txBody>
      </p:sp>
      <p:sp>
        <p:nvSpPr>
          <p:cNvPr id="4" name="Footer Placeholder 3">
            <a:extLst>
              <a:ext uri="{FF2B5EF4-FFF2-40B4-BE49-F238E27FC236}">
                <a16:creationId xmlns:a16="http://schemas.microsoft.com/office/drawing/2014/main" id="{C4284737-8112-9538-D5E8-B40BA20DE30F}"/>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4290786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8F38-D19A-8E2F-F830-7D7E9591FEC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08DEB67-0EDA-5A15-A522-A884B2D00C6B}"/>
              </a:ext>
            </a:extLst>
          </p:cNvPr>
          <p:cNvSpPr>
            <a:spLocks noGrp="1"/>
          </p:cNvSpPr>
          <p:nvPr>
            <p:ph idx="1"/>
          </p:nvPr>
        </p:nvSpPr>
        <p:spPr/>
        <p:txBody>
          <a:bodyPr>
            <a:normAutofit/>
          </a:bodyPr>
          <a:lstStyle/>
          <a:p>
            <a:pPr algn="just"/>
            <a:r>
              <a:rPr lang="en-US" dirty="0"/>
              <a:t>The completion of this assignment has provided an understanding of how real business problems are addressed using EDA. In this case study, techniques learned in EDA were applied, and a basic comprehension of risk analytics in banking and financial services was developed. It was also understood how data is utilized to minimize the risk of financial losses while lending to customers.</a:t>
            </a:r>
          </a:p>
          <a:p>
            <a:pPr algn="just"/>
            <a:r>
              <a:rPr lang="en-US" dirty="0"/>
              <a:t>The data provided contains information about past loan applicants and whether they defaulted or not. The aim was to identify patterns that indicate whether a person is likely to default, which could be used for taking actions such as denying the loan, reducing the loan amount, or lending to risky applicants at a higher interest rate.</a:t>
            </a:r>
          </a:p>
          <a:p>
            <a:pPr algn="just"/>
            <a:r>
              <a:rPr lang="en-US" dirty="0"/>
              <a:t>In this case study, EDA was utilized to understand how consumer attributes and loan attributes influence the tendency to default.</a:t>
            </a:r>
          </a:p>
          <a:p>
            <a:pPr algn="just"/>
            <a:endParaRPr lang="en-IN" dirty="0"/>
          </a:p>
        </p:txBody>
      </p:sp>
      <p:sp>
        <p:nvSpPr>
          <p:cNvPr id="4" name="Slide Number Placeholder 3">
            <a:extLst>
              <a:ext uri="{FF2B5EF4-FFF2-40B4-BE49-F238E27FC236}">
                <a16:creationId xmlns:a16="http://schemas.microsoft.com/office/drawing/2014/main" id="{07317F57-0484-791A-782E-EAA62B90CA0E}"/>
              </a:ext>
            </a:extLst>
          </p:cNvPr>
          <p:cNvSpPr>
            <a:spLocks noGrp="1"/>
          </p:cNvSpPr>
          <p:nvPr>
            <p:ph type="sldNum" sz="quarter" idx="12"/>
          </p:nvPr>
        </p:nvSpPr>
        <p:spPr/>
        <p:txBody>
          <a:bodyPr/>
          <a:lstStyle/>
          <a:p>
            <a:fld id="{4690E762-34B1-480F-A81A-A5824303623B}" type="slidenum">
              <a:rPr lang="en-IN" smtClean="0"/>
              <a:t>56</a:t>
            </a:fld>
            <a:endParaRPr lang="en-IN"/>
          </a:p>
        </p:txBody>
      </p:sp>
      <p:sp>
        <p:nvSpPr>
          <p:cNvPr id="5" name="Footer Placeholder 4">
            <a:extLst>
              <a:ext uri="{FF2B5EF4-FFF2-40B4-BE49-F238E27FC236}">
                <a16:creationId xmlns:a16="http://schemas.microsoft.com/office/drawing/2014/main" id="{A753175C-BD07-A15E-28DE-BFD4FBF412A3}"/>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183208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BC2A-79BF-FC45-E4D1-0A1B0F89F108}"/>
              </a:ext>
            </a:extLst>
          </p:cNvPr>
          <p:cNvSpPr>
            <a:spLocks noGrp="1"/>
          </p:cNvSpPr>
          <p:nvPr>
            <p:ph type="title"/>
          </p:nvPr>
        </p:nvSpPr>
        <p:spPr>
          <a:xfrm>
            <a:off x="838200" y="-15875"/>
            <a:ext cx="10515600" cy="1325563"/>
          </a:xfrm>
        </p:spPr>
        <p:txBody>
          <a:bodyPr>
            <a:noAutofit/>
          </a:bodyPr>
          <a:lstStyle/>
          <a:p>
            <a:r>
              <a:rPr lang="en-US" dirty="0"/>
              <a:t>To understand the meaning of variables the data dictionary was used </a:t>
            </a:r>
            <a:endParaRPr lang="en-IN" dirty="0"/>
          </a:p>
        </p:txBody>
      </p:sp>
      <p:graphicFrame>
        <p:nvGraphicFramePr>
          <p:cNvPr id="8" name="Content Placeholder 7">
            <a:extLst>
              <a:ext uri="{FF2B5EF4-FFF2-40B4-BE49-F238E27FC236}">
                <a16:creationId xmlns:a16="http://schemas.microsoft.com/office/drawing/2014/main" id="{B0B71E80-9970-9E48-1055-56A35F326E5E}"/>
              </a:ext>
            </a:extLst>
          </p:cNvPr>
          <p:cNvGraphicFramePr>
            <a:graphicFrameLocks noGrp="1"/>
          </p:cNvGraphicFramePr>
          <p:nvPr>
            <p:ph idx="1"/>
            <p:extLst>
              <p:ext uri="{D42A27DB-BD31-4B8C-83A1-F6EECF244321}">
                <p14:modId xmlns:p14="http://schemas.microsoft.com/office/powerpoint/2010/main" val="881497929"/>
              </p:ext>
            </p:extLst>
          </p:nvPr>
        </p:nvGraphicFramePr>
        <p:xfrm>
          <a:off x="1585913" y="1828800"/>
          <a:ext cx="9020173" cy="4382208"/>
        </p:xfrm>
        <a:graphic>
          <a:graphicData uri="http://schemas.openxmlformats.org/drawingml/2006/table">
            <a:tbl>
              <a:tblPr>
                <a:tableStyleId>{5C22544A-7EE6-4342-B048-85BDC9FD1C3A}</a:tableStyleId>
              </a:tblPr>
              <a:tblGrid>
                <a:gridCol w="2009931">
                  <a:extLst>
                    <a:ext uri="{9D8B030D-6E8A-4147-A177-3AD203B41FA5}">
                      <a16:colId xmlns:a16="http://schemas.microsoft.com/office/drawing/2014/main" val="2724925926"/>
                    </a:ext>
                  </a:extLst>
                </a:gridCol>
                <a:gridCol w="7010242">
                  <a:extLst>
                    <a:ext uri="{9D8B030D-6E8A-4147-A177-3AD203B41FA5}">
                      <a16:colId xmlns:a16="http://schemas.microsoft.com/office/drawing/2014/main" val="2716113766"/>
                    </a:ext>
                  </a:extLst>
                </a:gridCol>
              </a:tblGrid>
              <a:tr h="727311">
                <a:tc>
                  <a:txBody>
                    <a:bodyPr/>
                    <a:lstStyle/>
                    <a:p>
                      <a:pPr algn="l" fontAlgn="b"/>
                      <a:r>
                        <a:rPr lang="en-IN" sz="1800" u="none" strike="noStrike" dirty="0" err="1">
                          <a:effectLst/>
                        </a:rPr>
                        <a:t>acc_now_delinq</a:t>
                      </a:r>
                      <a:endParaRPr lang="en-IN" sz="1800" b="0" i="0" u="none" strike="noStrike" dirty="0">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The number of accounts on which the borrower is now delinquent.</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3110431159"/>
                  </a:ext>
                </a:extLst>
              </a:tr>
              <a:tr h="968244">
                <a:tc>
                  <a:txBody>
                    <a:bodyPr/>
                    <a:lstStyle/>
                    <a:p>
                      <a:pPr algn="l" fontAlgn="b"/>
                      <a:r>
                        <a:rPr lang="en-IN" sz="1800" u="none" strike="noStrike">
                          <a:effectLst/>
                        </a:rPr>
                        <a:t>acc_open_past_24mths</a:t>
                      </a:r>
                      <a:endParaRPr lang="en-IN" sz="1800" b="0" i="0" u="none" strike="noStrike">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Number of trades opened in past 24 months.</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3464732963"/>
                  </a:ext>
                </a:extLst>
              </a:tr>
              <a:tr h="653114">
                <a:tc>
                  <a:txBody>
                    <a:bodyPr/>
                    <a:lstStyle/>
                    <a:p>
                      <a:pPr algn="l" fontAlgn="b"/>
                      <a:r>
                        <a:rPr lang="en-IN" sz="1800" u="none" strike="noStrike">
                          <a:effectLst/>
                        </a:rPr>
                        <a:t>addr_state</a:t>
                      </a:r>
                      <a:endParaRPr lang="en-IN" sz="1800" b="0" i="0" u="none" strike="noStrike">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The state provided by the borrower in the loan application</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441778625"/>
                  </a:ext>
                </a:extLst>
              </a:tr>
              <a:tr h="653114">
                <a:tc>
                  <a:txBody>
                    <a:bodyPr/>
                    <a:lstStyle/>
                    <a:p>
                      <a:pPr algn="l" fontAlgn="b"/>
                      <a:r>
                        <a:rPr lang="en-IN" sz="1800" u="none" strike="noStrike">
                          <a:effectLst/>
                        </a:rPr>
                        <a:t>all_util</a:t>
                      </a:r>
                      <a:endParaRPr lang="en-IN" sz="1800" b="0" i="0" u="none" strike="noStrike">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Balance to credit limit on all trades</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4271280201"/>
                  </a:ext>
                </a:extLst>
              </a:tr>
              <a:tr h="653114">
                <a:tc>
                  <a:txBody>
                    <a:bodyPr/>
                    <a:lstStyle/>
                    <a:p>
                      <a:pPr algn="l" fontAlgn="b"/>
                      <a:r>
                        <a:rPr lang="en-IN" sz="1800" u="none" strike="noStrike">
                          <a:effectLst/>
                        </a:rPr>
                        <a:t>annual_inc</a:t>
                      </a:r>
                      <a:endParaRPr lang="en-IN" sz="1800" b="0" i="0" u="none" strike="noStrike">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The self-reported annual income provided by the borrower during registration.</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1601751364"/>
                  </a:ext>
                </a:extLst>
              </a:tr>
              <a:tr h="727311">
                <a:tc>
                  <a:txBody>
                    <a:bodyPr/>
                    <a:lstStyle/>
                    <a:p>
                      <a:pPr algn="l" fontAlgn="b"/>
                      <a:r>
                        <a:rPr lang="en-IN" sz="1800" u="none" strike="noStrike">
                          <a:effectLst/>
                        </a:rPr>
                        <a:t>annual_inc_joint</a:t>
                      </a:r>
                      <a:endParaRPr lang="en-IN" sz="1800" b="0" i="0" u="none" strike="noStrike">
                        <a:solidFill>
                          <a:srgbClr val="000000"/>
                        </a:solidFill>
                        <a:effectLst/>
                        <a:latin typeface="Calibri" panose="020F0502020204030204" pitchFamily="34" charset="0"/>
                      </a:endParaRPr>
                    </a:p>
                  </a:txBody>
                  <a:tcPr marL="5138" marR="5138" marT="5138" marB="0" anchor="b"/>
                </a:tc>
                <a:tc>
                  <a:txBody>
                    <a:bodyPr/>
                    <a:lstStyle/>
                    <a:p>
                      <a:pPr algn="l" fontAlgn="b"/>
                      <a:r>
                        <a:rPr lang="en-US" sz="1800" u="none" strike="noStrike" dirty="0">
                          <a:effectLst/>
                        </a:rPr>
                        <a:t>The combined self-reported annual income provided by the co-borrowers during registration</a:t>
                      </a:r>
                      <a:endParaRPr lang="en-US" sz="1800" b="0" i="0" u="none" strike="noStrike" dirty="0">
                        <a:solidFill>
                          <a:srgbClr val="000000"/>
                        </a:solidFill>
                        <a:effectLst/>
                        <a:latin typeface="Calibri" panose="020F0502020204030204" pitchFamily="34" charset="0"/>
                      </a:endParaRPr>
                    </a:p>
                  </a:txBody>
                  <a:tcPr marL="5138" marR="5138" marT="5138" marB="0" anchor="b"/>
                </a:tc>
                <a:extLst>
                  <a:ext uri="{0D108BD9-81ED-4DB2-BD59-A6C34878D82A}">
                    <a16:rowId xmlns:a16="http://schemas.microsoft.com/office/drawing/2014/main" val="2615765274"/>
                  </a:ext>
                </a:extLst>
              </a:tr>
            </a:tbl>
          </a:graphicData>
        </a:graphic>
      </p:graphicFrame>
      <p:sp>
        <p:nvSpPr>
          <p:cNvPr id="3" name="Slide Number Placeholder 2">
            <a:extLst>
              <a:ext uri="{FF2B5EF4-FFF2-40B4-BE49-F238E27FC236}">
                <a16:creationId xmlns:a16="http://schemas.microsoft.com/office/drawing/2014/main" id="{F1902A28-DDA5-3A64-32F3-9DB6AF80F401}"/>
              </a:ext>
            </a:extLst>
          </p:cNvPr>
          <p:cNvSpPr>
            <a:spLocks noGrp="1"/>
          </p:cNvSpPr>
          <p:nvPr>
            <p:ph type="sldNum" sz="quarter" idx="12"/>
          </p:nvPr>
        </p:nvSpPr>
        <p:spPr/>
        <p:txBody>
          <a:bodyPr/>
          <a:lstStyle/>
          <a:p>
            <a:fld id="{4690E762-34B1-480F-A81A-A5824303623B}" type="slidenum">
              <a:rPr lang="en-IN" smtClean="0"/>
              <a:t>6</a:t>
            </a:fld>
            <a:endParaRPr lang="en-IN"/>
          </a:p>
        </p:txBody>
      </p:sp>
      <p:sp>
        <p:nvSpPr>
          <p:cNvPr id="4" name="Footer Placeholder 3">
            <a:extLst>
              <a:ext uri="{FF2B5EF4-FFF2-40B4-BE49-F238E27FC236}">
                <a16:creationId xmlns:a16="http://schemas.microsoft.com/office/drawing/2014/main" id="{794D4FAD-EDC4-C625-F15B-CE7E01522211}"/>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69299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9B11-6FCA-CB66-0DC3-53DBEB2E578C}"/>
              </a:ext>
            </a:extLst>
          </p:cNvPr>
          <p:cNvSpPr>
            <a:spLocks noGrp="1"/>
          </p:cNvSpPr>
          <p:nvPr>
            <p:ph type="title"/>
          </p:nvPr>
        </p:nvSpPr>
        <p:spPr/>
        <p:txBody>
          <a:bodyPr/>
          <a:lstStyle/>
          <a:p>
            <a:r>
              <a:rPr lang="en-IN" dirty="0"/>
              <a:t>Understanding Data</a:t>
            </a:r>
          </a:p>
        </p:txBody>
      </p:sp>
      <p:sp>
        <p:nvSpPr>
          <p:cNvPr id="3" name="Slide Number Placeholder 2">
            <a:extLst>
              <a:ext uri="{FF2B5EF4-FFF2-40B4-BE49-F238E27FC236}">
                <a16:creationId xmlns:a16="http://schemas.microsoft.com/office/drawing/2014/main" id="{0E1F51E8-5590-73BB-466A-3A19D4DE2BBC}"/>
              </a:ext>
            </a:extLst>
          </p:cNvPr>
          <p:cNvSpPr>
            <a:spLocks noGrp="1"/>
          </p:cNvSpPr>
          <p:nvPr>
            <p:ph type="sldNum" sz="quarter" idx="12"/>
          </p:nvPr>
        </p:nvSpPr>
        <p:spPr/>
        <p:txBody>
          <a:bodyPr/>
          <a:lstStyle/>
          <a:p>
            <a:fld id="{4690E762-34B1-480F-A81A-A5824303623B}" type="slidenum">
              <a:rPr lang="en-IN" smtClean="0"/>
              <a:t>7</a:t>
            </a:fld>
            <a:endParaRPr lang="en-IN"/>
          </a:p>
        </p:txBody>
      </p:sp>
      <p:sp>
        <p:nvSpPr>
          <p:cNvPr id="4" name="Footer Placeholder 3">
            <a:extLst>
              <a:ext uri="{FF2B5EF4-FFF2-40B4-BE49-F238E27FC236}">
                <a16:creationId xmlns:a16="http://schemas.microsoft.com/office/drawing/2014/main" id="{C350C17C-BF63-8B8B-52C5-BF2036B31BB0}"/>
              </a:ext>
            </a:extLst>
          </p:cNvPr>
          <p:cNvSpPr>
            <a:spLocks noGrp="1"/>
          </p:cNvSpPr>
          <p:nvPr>
            <p:ph type="ftr" sz="quarter" idx="11"/>
          </p:nvPr>
        </p:nvSpPr>
        <p:spPr/>
        <p:txBody>
          <a:bodyPr/>
          <a:lstStyle/>
          <a:p>
            <a:r>
              <a:rPr lang="en-US"/>
              <a:t>ML 64  Module 8 Study Group LendingCLub Case Study</a:t>
            </a:r>
            <a:endParaRPr lang="en-IN"/>
          </a:p>
        </p:txBody>
      </p:sp>
      <p:sp>
        <p:nvSpPr>
          <p:cNvPr id="8" name="Content Placeholder 7">
            <a:extLst>
              <a:ext uri="{FF2B5EF4-FFF2-40B4-BE49-F238E27FC236}">
                <a16:creationId xmlns:a16="http://schemas.microsoft.com/office/drawing/2014/main" id="{DEE5649B-5906-0C55-F199-211186E9E6DE}"/>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code snippets in subsequent slides provide various methods to explore and understand the structure and content of a </a:t>
            </a:r>
            <a:r>
              <a:rPr lang="en-US" dirty="0" err="1"/>
              <a:t>DataFrame</a:t>
            </a:r>
            <a:r>
              <a:rPr lang="en-US" dirty="0"/>
              <a:t> named `</a:t>
            </a:r>
            <a:r>
              <a:rPr lang="en-US" dirty="0" err="1"/>
              <a:t>loan_df</a:t>
            </a:r>
            <a:r>
              <a:rPr lang="en-US" dirty="0"/>
              <a:t>`. </a:t>
            </a:r>
          </a:p>
          <a:p>
            <a:pPr>
              <a:buFont typeface="Arial" panose="020B0604020202020204" pitchFamily="34" charset="0"/>
              <a:buChar char="•"/>
            </a:pPr>
            <a:r>
              <a:rPr lang="en-US" dirty="0"/>
              <a:t>First,  is configured to display all columns without truncation. Then the `shape` method is used to retrieve the dimensions of the </a:t>
            </a:r>
            <a:r>
              <a:rPr lang="en-US" dirty="0" err="1"/>
              <a:t>DataFrame</a:t>
            </a:r>
            <a:r>
              <a:rPr lang="en-US" dirty="0"/>
              <a:t>, giving the total count of rows and columns. The `info()` method provides details about the </a:t>
            </a:r>
            <a:r>
              <a:rPr lang="en-US" dirty="0" err="1"/>
              <a:t>DataFrame</a:t>
            </a:r>
            <a:r>
              <a:rPr lang="en-US" dirty="0"/>
              <a:t>, such as data types and non-null counts. `</a:t>
            </a:r>
            <a:r>
              <a:rPr lang="en-US" dirty="0" err="1"/>
              <a:t>loan_df.columns</a:t>
            </a:r>
            <a:r>
              <a:rPr lang="en-US" dirty="0"/>
              <a:t>` lists all column names. </a:t>
            </a:r>
          </a:p>
          <a:p>
            <a:pPr>
              <a:buFont typeface="Arial" panose="020B0604020202020204" pitchFamily="34" charset="0"/>
              <a:buChar char="•"/>
            </a:pPr>
            <a:r>
              <a:rPr lang="en-US" dirty="0"/>
              <a:t>The `describe()` method generates descriptive statistics for numeric columns. `</a:t>
            </a:r>
            <a:r>
              <a:rPr lang="en-US" dirty="0" err="1"/>
              <a:t>loan_df.dtypes</a:t>
            </a:r>
            <a:r>
              <a:rPr lang="en-US" dirty="0"/>
              <a:t>` returns the data type of each column. </a:t>
            </a:r>
          </a:p>
          <a:p>
            <a:pPr>
              <a:buFont typeface="Arial" panose="020B0604020202020204" pitchFamily="34" charset="0"/>
              <a:buChar char="•"/>
            </a:pPr>
            <a:r>
              <a:rPr lang="en-US" dirty="0"/>
              <a:t>Lastly, `</a:t>
            </a:r>
            <a:r>
              <a:rPr lang="en-US" dirty="0" err="1"/>
              <a:t>loan_df.isnull</a:t>
            </a:r>
            <a:r>
              <a:rPr lang="en-US" dirty="0"/>
              <a:t>().sum().sum()` calculates the total number of missing values across all columns, which totals 2,263,366 missing entries, indicating areas that may require data cleaning or imputation.</a:t>
            </a:r>
          </a:p>
          <a:p>
            <a:pPr>
              <a:buFont typeface="Arial" panose="020B0604020202020204" pitchFamily="34" charset="0"/>
              <a:buChar char="•"/>
            </a:pPr>
            <a:r>
              <a:rPr lang="en-US" dirty="0"/>
              <a:t>Many other steps are carried out till cell no. 146 which are commented in the python notebook</a:t>
            </a:r>
            <a:endParaRPr lang="en-IN" dirty="0"/>
          </a:p>
        </p:txBody>
      </p:sp>
    </p:spTree>
    <p:extLst>
      <p:ext uri="{BB962C8B-B14F-4D97-AF65-F5344CB8AC3E}">
        <p14:creationId xmlns:p14="http://schemas.microsoft.com/office/powerpoint/2010/main" val="245704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9B11-6FCA-CB66-0DC3-53DBEB2E578C}"/>
              </a:ext>
            </a:extLst>
          </p:cNvPr>
          <p:cNvSpPr>
            <a:spLocks noGrp="1"/>
          </p:cNvSpPr>
          <p:nvPr>
            <p:ph type="title"/>
          </p:nvPr>
        </p:nvSpPr>
        <p:spPr/>
        <p:txBody>
          <a:bodyPr/>
          <a:lstStyle/>
          <a:p>
            <a:r>
              <a:rPr lang="en-IN" dirty="0"/>
              <a:t>Understanding Data</a:t>
            </a:r>
          </a:p>
        </p:txBody>
      </p:sp>
      <p:pic>
        <p:nvPicPr>
          <p:cNvPr id="11" name="Content Placeholder 10">
            <a:extLst>
              <a:ext uri="{FF2B5EF4-FFF2-40B4-BE49-F238E27FC236}">
                <a16:creationId xmlns:a16="http://schemas.microsoft.com/office/drawing/2014/main" id="{2137579F-749E-86FF-C039-DFDD4DDFB4BD}"/>
              </a:ext>
            </a:extLst>
          </p:cNvPr>
          <p:cNvPicPr>
            <a:picLocks noGrp="1" noChangeAspect="1"/>
          </p:cNvPicPr>
          <p:nvPr>
            <p:ph idx="1"/>
          </p:nvPr>
        </p:nvPicPr>
        <p:blipFill>
          <a:blip r:embed="rId2"/>
          <a:stretch>
            <a:fillRect/>
          </a:stretch>
        </p:blipFill>
        <p:spPr>
          <a:xfrm>
            <a:off x="5106359" y="563853"/>
            <a:ext cx="6783056" cy="5368344"/>
          </a:xfrm>
        </p:spPr>
      </p:pic>
      <p:sp>
        <p:nvSpPr>
          <p:cNvPr id="3" name="Slide Number Placeholder 2">
            <a:extLst>
              <a:ext uri="{FF2B5EF4-FFF2-40B4-BE49-F238E27FC236}">
                <a16:creationId xmlns:a16="http://schemas.microsoft.com/office/drawing/2014/main" id="{0E1F51E8-5590-73BB-466A-3A19D4DE2BBC}"/>
              </a:ext>
            </a:extLst>
          </p:cNvPr>
          <p:cNvSpPr>
            <a:spLocks noGrp="1"/>
          </p:cNvSpPr>
          <p:nvPr>
            <p:ph type="sldNum" sz="quarter" idx="12"/>
          </p:nvPr>
        </p:nvSpPr>
        <p:spPr/>
        <p:txBody>
          <a:bodyPr/>
          <a:lstStyle/>
          <a:p>
            <a:fld id="{4690E762-34B1-480F-A81A-A5824303623B}" type="slidenum">
              <a:rPr lang="en-IN" smtClean="0"/>
              <a:t>8</a:t>
            </a:fld>
            <a:endParaRPr lang="en-IN"/>
          </a:p>
        </p:txBody>
      </p:sp>
      <p:sp>
        <p:nvSpPr>
          <p:cNvPr id="4" name="Footer Placeholder 3">
            <a:extLst>
              <a:ext uri="{FF2B5EF4-FFF2-40B4-BE49-F238E27FC236}">
                <a16:creationId xmlns:a16="http://schemas.microsoft.com/office/drawing/2014/main" id="{C350C17C-BF63-8B8B-52C5-BF2036B31BB0}"/>
              </a:ext>
            </a:extLst>
          </p:cNvPr>
          <p:cNvSpPr>
            <a:spLocks noGrp="1"/>
          </p:cNvSpPr>
          <p:nvPr>
            <p:ph type="ftr" sz="quarter" idx="11"/>
          </p:nvPr>
        </p:nvSpPr>
        <p:spPr/>
        <p:txBody>
          <a:bodyPr/>
          <a:lstStyle/>
          <a:p>
            <a:r>
              <a:rPr lang="en-US"/>
              <a:t>ML 64  Module 8 Study Group LendingCLub Case Study</a:t>
            </a:r>
            <a:endParaRPr lang="en-IN"/>
          </a:p>
        </p:txBody>
      </p:sp>
      <p:pic>
        <p:nvPicPr>
          <p:cNvPr id="6" name="Content Placeholder 5">
            <a:extLst>
              <a:ext uri="{FF2B5EF4-FFF2-40B4-BE49-F238E27FC236}">
                <a16:creationId xmlns:a16="http://schemas.microsoft.com/office/drawing/2014/main" id="{51D2D5E5-F7A0-E693-DD83-63059079B598}"/>
              </a:ext>
            </a:extLst>
          </p:cNvPr>
          <p:cNvPicPr>
            <a:picLocks noChangeAspect="1"/>
          </p:cNvPicPr>
          <p:nvPr/>
        </p:nvPicPr>
        <p:blipFill>
          <a:blip r:embed="rId3"/>
          <a:stretch>
            <a:fillRect/>
          </a:stretch>
        </p:blipFill>
        <p:spPr>
          <a:xfrm>
            <a:off x="810305" y="1935255"/>
            <a:ext cx="4101395" cy="4144618"/>
          </a:xfrm>
          <a:prstGeom prst="rect">
            <a:avLst/>
          </a:prstGeom>
        </p:spPr>
      </p:pic>
    </p:spTree>
    <p:extLst>
      <p:ext uri="{BB962C8B-B14F-4D97-AF65-F5344CB8AC3E}">
        <p14:creationId xmlns:p14="http://schemas.microsoft.com/office/powerpoint/2010/main" val="141954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9980-60ED-69E7-951C-9B0C66FD08A2}"/>
              </a:ext>
            </a:extLst>
          </p:cNvPr>
          <p:cNvSpPr>
            <a:spLocks noGrp="1"/>
          </p:cNvSpPr>
          <p:nvPr>
            <p:ph type="title"/>
          </p:nvPr>
        </p:nvSpPr>
        <p:spPr>
          <a:xfrm>
            <a:off x="838200" y="2864485"/>
            <a:ext cx="10515600" cy="1325563"/>
          </a:xfrm>
        </p:spPr>
        <p:txBody>
          <a:bodyPr/>
          <a:lstStyle/>
          <a:p>
            <a:r>
              <a:rPr lang="en-IN" dirty="0"/>
              <a:t>Data Cleaning &amp; Manipulation</a:t>
            </a:r>
          </a:p>
        </p:txBody>
      </p:sp>
      <p:sp>
        <p:nvSpPr>
          <p:cNvPr id="3" name="Slide Number Placeholder 2">
            <a:extLst>
              <a:ext uri="{FF2B5EF4-FFF2-40B4-BE49-F238E27FC236}">
                <a16:creationId xmlns:a16="http://schemas.microsoft.com/office/drawing/2014/main" id="{F77AEA2E-829E-467C-6888-3DC770FC2A75}"/>
              </a:ext>
            </a:extLst>
          </p:cNvPr>
          <p:cNvSpPr>
            <a:spLocks noGrp="1"/>
          </p:cNvSpPr>
          <p:nvPr>
            <p:ph type="sldNum" sz="quarter" idx="12"/>
          </p:nvPr>
        </p:nvSpPr>
        <p:spPr/>
        <p:txBody>
          <a:bodyPr/>
          <a:lstStyle/>
          <a:p>
            <a:fld id="{4690E762-34B1-480F-A81A-A5824303623B}" type="slidenum">
              <a:rPr lang="en-IN" smtClean="0"/>
              <a:t>9</a:t>
            </a:fld>
            <a:endParaRPr lang="en-IN"/>
          </a:p>
        </p:txBody>
      </p:sp>
      <p:sp>
        <p:nvSpPr>
          <p:cNvPr id="4" name="Footer Placeholder 3">
            <a:extLst>
              <a:ext uri="{FF2B5EF4-FFF2-40B4-BE49-F238E27FC236}">
                <a16:creationId xmlns:a16="http://schemas.microsoft.com/office/drawing/2014/main" id="{A10BD852-8DC5-B283-EFC4-66A52C49480F}"/>
              </a:ext>
            </a:extLst>
          </p:cNvPr>
          <p:cNvSpPr>
            <a:spLocks noGrp="1"/>
          </p:cNvSpPr>
          <p:nvPr>
            <p:ph type="ftr" sz="quarter" idx="11"/>
          </p:nvPr>
        </p:nvSpPr>
        <p:spPr/>
        <p:txBody>
          <a:bodyPr/>
          <a:lstStyle/>
          <a:p>
            <a:r>
              <a:rPr lang="en-US"/>
              <a:t>ML 64  Module 8 Study Group LendingCLub Case Study</a:t>
            </a:r>
            <a:endParaRPr lang="en-IN"/>
          </a:p>
        </p:txBody>
      </p:sp>
    </p:spTree>
    <p:extLst>
      <p:ext uri="{BB962C8B-B14F-4D97-AF65-F5344CB8AC3E}">
        <p14:creationId xmlns:p14="http://schemas.microsoft.com/office/powerpoint/2010/main" val="30340268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Cambria Math"/>
        <a:ea typeface=""/>
        <a:cs typeface=""/>
      </a:majorFont>
      <a:minorFont>
        <a:latin typeface="Calibr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324</TotalTime>
  <Words>3405</Words>
  <Application>Microsoft Office PowerPoint</Application>
  <PresentationFormat>Widescreen</PresentationFormat>
  <Paragraphs>293</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-apple-system</vt:lpstr>
      <vt:lpstr>Arial</vt:lpstr>
      <vt:lpstr>Calibri</vt:lpstr>
      <vt:lpstr>Cambria Math</vt:lpstr>
      <vt:lpstr>Consolas</vt:lpstr>
      <vt:lpstr>system-ui</vt:lpstr>
      <vt:lpstr>Times New Roman</vt:lpstr>
      <vt:lpstr>Retrospect</vt:lpstr>
      <vt:lpstr>Use of Exploratory Data Analysis techniques to perform Credit Risk Analytics for LendingClub</vt:lpstr>
      <vt:lpstr>LendingCLub  Company Information </vt:lpstr>
      <vt:lpstr>Problem statement</vt:lpstr>
      <vt:lpstr>Problem statement</vt:lpstr>
      <vt:lpstr>Diagram as per problem statement</vt:lpstr>
      <vt:lpstr>To understand the meaning of variables the data dictionary was used </vt:lpstr>
      <vt:lpstr>Understanding Data</vt:lpstr>
      <vt:lpstr>Understanding Data</vt:lpstr>
      <vt:lpstr>Data Cleaning &amp; Manipulation</vt:lpstr>
      <vt:lpstr>Step 1: Dropping the (54) Columns with all null values </vt:lpstr>
      <vt:lpstr>Step 1: Dropping the (54) Columns with all null values </vt:lpstr>
      <vt:lpstr>Step 2:  Dropping columns with same values that is unique value count is 1</vt:lpstr>
      <vt:lpstr>Step 3:  Checking columns with large percentage of null values and drop these columns</vt:lpstr>
      <vt:lpstr>Step 4:  Checking columns for the percentage of null values and fill missing values</vt:lpstr>
      <vt:lpstr>Step 4:  Checking columns for the percentage of null values and fill missing values</vt:lpstr>
      <vt:lpstr>Step 5:  Checking columns that are not necessary and dropping them. </vt:lpstr>
      <vt:lpstr>Step 6:  Removing records that are not needed (Cleaning Rows)</vt:lpstr>
      <vt:lpstr>Step 7:  Correcting the datatype and value of columns that are invalid</vt:lpstr>
      <vt:lpstr>Step 8:  Identifying Outliers and removing those records </vt:lpstr>
      <vt:lpstr>Step 8:  Identifying Outliers and removing those records </vt:lpstr>
      <vt:lpstr>Step 8:  Identifying Outliers and removing those records </vt:lpstr>
      <vt:lpstr>Step 8:For dti column we see the values are evenly spread hence no outliers cleanup required for this column</vt:lpstr>
      <vt:lpstr>Step 8: Identifying Outliers and removing those records </vt:lpstr>
      <vt:lpstr>Step 8: Identifying Outliers and removing those records </vt:lpstr>
      <vt:lpstr>Step 8: Identifying Outliers and removing those records </vt:lpstr>
      <vt:lpstr>Step 8: Identifying Outliers and removing those records </vt:lpstr>
      <vt:lpstr>Step 9: Check for the duplicated records after cleanup activity</vt:lpstr>
      <vt:lpstr>Univariate Analysis :  Determining charged off loan percentage vs. fully paid. </vt:lpstr>
      <vt:lpstr>Categorical Variable Analaysis on Charged Off (Default Customers)</vt:lpstr>
      <vt:lpstr>Observation 1:  Majority of Charged off loans with "purpose" variable indicates that applicant took loans to pay off other debts </vt:lpstr>
      <vt:lpstr>Observation 2: Majority of Charged off loans with "home_ownership" variable indicates that applicant either stayed in rent or mortgaged house </vt:lpstr>
      <vt:lpstr>Observation 3:  Majority of Charged off loans with "grade" variable indicates that applicant with grade "B" defaulted the most, followed by "C" &amp; "D"</vt:lpstr>
      <vt:lpstr>Observation 4:  "sub_grade" variable indicates that applicant with sub grade "B5" defaulted the most, followed by "C2" &amp; "D2"</vt:lpstr>
      <vt:lpstr>Observation 5: "term" variable indicates that the applicant with term of 36 months defaulted the most.</vt:lpstr>
      <vt:lpstr>Observation 6: Borrowers whose income was not verified defaulted more then verified</vt:lpstr>
      <vt:lpstr> Observation 7:  Numerical Variable Analaysis on Charged Off (Default Customers) </vt:lpstr>
      <vt:lpstr>Observation 8:  Borrowers who took loans at an interest rate between 16-20% defaulted the most. </vt:lpstr>
      <vt:lpstr>Observation 9: Borrowers who took loans amount between 0-10k defaulted the most. </vt:lpstr>
      <vt:lpstr>Observation 10: Borrowers with dti range between 12-18 defaulted the most </vt:lpstr>
      <vt:lpstr>Segmented Univariate Analysis  Observation 10:  Most of the borrowers are from the state "CA","NY","TX" and "FL" where major defaulters are from "CA", "FL" and "NY".</vt:lpstr>
      <vt:lpstr>Observation 11: Debt consolidation is the major reason for both fully paid and charged off loan applicant.</vt:lpstr>
      <vt:lpstr>Observation 12: DTI between 10-20 indicates a higher risks in terms of defaulters</vt:lpstr>
      <vt:lpstr>Observation 13:  Interest Rate between 10-17.5 has more number of defaulters</vt:lpstr>
      <vt:lpstr>Observation 14:  Borowwers with Annual Income greater than 20K and less than 50k are more prone to default. </vt:lpstr>
      <vt:lpstr>Categorical Bivariate Analysis Observation 15: </vt:lpstr>
      <vt:lpstr>Observation 16: Borrowers with assigned grade B,C &amp; D fall in higher catergory of defaulters </vt:lpstr>
      <vt:lpstr>Observation 17:   Borrowers staying on Rent and with shorter loan term tend to default more. </vt:lpstr>
      <vt:lpstr>Numerical Bivariate Analysis Observation 18: </vt:lpstr>
      <vt:lpstr>Numerical Bivariate Analysis Observation 19: </vt:lpstr>
      <vt:lpstr>Using pair plot for understanding the distribution accross different numerical variables </vt:lpstr>
      <vt:lpstr>Multivariate Analysis</vt:lpstr>
      <vt:lpstr>Multivariate Analysis</vt:lpstr>
      <vt:lpstr>Multivariate Analysis</vt:lpstr>
      <vt:lpstr>Observation 20:  Maximum charged off loans were issued in the month of Dec</vt:lpstr>
      <vt:lpstr>Obsevation 21: Maximum charged off loans were issued in the year 2011</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104</cp:revision>
  <dcterms:created xsi:type="dcterms:W3CDTF">2024-06-26T11:15:19Z</dcterms:created>
  <dcterms:modified xsi:type="dcterms:W3CDTF">2024-06-26T17:17:54Z</dcterms:modified>
</cp:coreProperties>
</file>