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5">
  <p:sldMasterIdLst>
    <p:sldMasterId id="2147483962" r:id="rId1"/>
  </p:sldMasterIdLst>
  <p:sldIdLst>
    <p:sldId id="256" r:id="rId2"/>
    <p:sldId id="258" r:id="rId3"/>
    <p:sldId id="262" r:id="rId4"/>
    <p:sldId id="260" r:id="rId5"/>
    <p:sldId id="261" r:id="rId6"/>
    <p:sldId id="289" r:id="rId7"/>
    <p:sldId id="270" r:id="rId8"/>
    <p:sldId id="280" r:id="rId9"/>
    <p:sldId id="271" r:id="rId10"/>
    <p:sldId id="272" r:id="rId11"/>
    <p:sldId id="267" r:id="rId12"/>
    <p:sldId id="274" r:id="rId13"/>
    <p:sldId id="292" r:id="rId14"/>
    <p:sldId id="277" r:id="rId15"/>
    <p:sldId id="278" r:id="rId16"/>
    <p:sldId id="28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87" autoAdjust="0"/>
    <p:restoredTop sz="94660"/>
  </p:normalViewPr>
  <p:slideViewPr>
    <p:cSldViewPr snapToGrid="0">
      <p:cViewPr varScale="1">
        <p:scale>
          <a:sx n="86" d="100"/>
          <a:sy n="86" d="100"/>
        </p:scale>
        <p:origin x="4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A167D4-AD39-4382-B69B-A76EDDDECCB2}"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2018E22D-6BF2-4D24-AACE-DDFC9A8F7560}">
      <dgm:prSet phldrT="[Text]"/>
      <dgm:spPr/>
      <dgm:t>
        <a:bodyPr/>
        <a:lstStyle/>
        <a:p>
          <a:pPr>
            <a:lnSpc>
              <a:spcPct val="100000"/>
            </a:lnSpc>
          </a:pPr>
          <a:r>
            <a:rPr lang="en-US">
              <a:latin typeface="Times New Roman" panose="02020603050405020304" pitchFamily="18" charset="0"/>
              <a:cs typeface="Times New Roman" panose="02020603050405020304" pitchFamily="18" charset="0"/>
            </a:rPr>
            <a:t>Data preprocessing</a:t>
          </a:r>
        </a:p>
      </dgm:t>
    </dgm:pt>
    <dgm:pt modelId="{4E33C184-7ED5-4C17-A07F-56AFC305F970}" type="parTrans" cxnId="{AE617BD5-76CE-4E85-870C-3662A9EE9ADA}">
      <dgm:prSet/>
      <dgm:spPr/>
      <dgm:t>
        <a:bodyPr/>
        <a:lstStyle/>
        <a:p>
          <a:endParaRPr lang="en-US"/>
        </a:p>
      </dgm:t>
    </dgm:pt>
    <dgm:pt modelId="{F3F7BED0-C287-47E1-A601-BE5B2F2BCADD}" type="sibTrans" cxnId="{AE617BD5-76CE-4E85-870C-3662A9EE9ADA}">
      <dgm:prSet/>
      <dgm:spPr/>
      <dgm:t>
        <a:bodyPr/>
        <a:lstStyle/>
        <a:p>
          <a:endParaRPr lang="en-US"/>
        </a:p>
      </dgm:t>
    </dgm:pt>
    <dgm:pt modelId="{CA1D3D68-F865-4624-8F21-AC5D49BCCB83}">
      <dgm:prSet phldrT="[Text]"/>
      <dgm:spPr/>
      <dgm:t>
        <a:bodyPr/>
        <a:lstStyle/>
        <a:p>
          <a:pPr>
            <a:lnSpc>
              <a:spcPct val="100000"/>
            </a:lnSpc>
          </a:pPr>
          <a:r>
            <a:rPr lang="en-US">
              <a:latin typeface="Times New Roman" panose="02020603050405020304" pitchFamily="18" charset="0"/>
              <a:cs typeface="Times New Roman" panose="02020603050405020304" pitchFamily="18" charset="0"/>
            </a:rPr>
            <a:t>Experimental Design</a:t>
          </a:r>
        </a:p>
      </dgm:t>
    </dgm:pt>
    <dgm:pt modelId="{F6662DCA-9112-46AA-900D-D4268F961EFB}" type="parTrans" cxnId="{51F113D9-C1D9-4DCF-8E2F-3751B0E752EF}">
      <dgm:prSet/>
      <dgm:spPr/>
      <dgm:t>
        <a:bodyPr/>
        <a:lstStyle/>
        <a:p>
          <a:endParaRPr lang="en-US"/>
        </a:p>
      </dgm:t>
    </dgm:pt>
    <dgm:pt modelId="{B16D5349-CDBE-449B-A44E-B48DA0AA00A9}" type="sibTrans" cxnId="{51F113D9-C1D9-4DCF-8E2F-3751B0E752EF}">
      <dgm:prSet/>
      <dgm:spPr/>
      <dgm:t>
        <a:bodyPr/>
        <a:lstStyle/>
        <a:p>
          <a:endParaRPr lang="en-US"/>
        </a:p>
      </dgm:t>
    </dgm:pt>
    <dgm:pt modelId="{3DA4DAB1-2186-41E3-BBD5-AA9DE3D80A7B}">
      <dgm:prSet phldrT="[Text]"/>
      <dgm:spPr/>
      <dgm:t>
        <a:bodyPr/>
        <a:lstStyle/>
        <a:p>
          <a:pPr>
            <a:lnSpc>
              <a:spcPct val="100000"/>
            </a:lnSpc>
          </a:pPr>
          <a:r>
            <a:rPr lang="en-US" b="0">
              <a:latin typeface="Times New Roman" panose="02020603050405020304" pitchFamily="18" charset="0"/>
              <a:cs typeface="Times New Roman" panose="02020603050405020304" pitchFamily="18" charset="0"/>
            </a:rPr>
            <a:t>Model implementation and value</a:t>
          </a:r>
        </a:p>
      </dgm:t>
    </dgm:pt>
    <dgm:pt modelId="{1ABCDD68-9B14-47D7-A807-D7686F0D1EFB}" type="parTrans" cxnId="{CAFC384A-F1CA-45E0-944F-42E13489F9B0}">
      <dgm:prSet/>
      <dgm:spPr/>
      <dgm:t>
        <a:bodyPr/>
        <a:lstStyle/>
        <a:p>
          <a:endParaRPr lang="en-US"/>
        </a:p>
      </dgm:t>
    </dgm:pt>
    <dgm:pt modelId="{79A1FFB4-E991-4DC6-91E2-27EC1BE9B283}" type="sibTrans" cxnId="{CAFC384A-F1CA-45E0-944F-42E13489F9B0}">
      <dgm:prSet/>
      <dgm:spPr/>
      <dgm:t>
        <a:bodyPr/>
        <a:lstStyle/>
        <a:p>
          <a:endParaRPr lang="en-US"/>
        </a:p>
      </dgm:t>
    </dgm:pt>
    <dgm:pt modelId="{749ACF9B-FE53-4AC7-9CD8-74EEA5F295F8}">
      <dgm:prSet phldrT="[Text]"/>
      <dgm:spPr/>
      <dgm:t>
        <a:bodyPr/>
        <a:lstStyle/>
        <a:p>
          <a:pPr>
            <a:lnSpc>
              <a:spcPct val="100000"/>
            </a:lnSpc>
          </a:pPr>
          <a:r>
            <a:rPr lang="en-US" b="0">
              <a:latin typeface="Times New Roman" panose="02020603050405020304" pitchFamily="18" charset="0"/>
              <a:cs typeface="Times New Roman" panose="02020603050405020304" pitchFamily="18" charset="0"/>
            </a:rPr>
            <a:t>Conclusion</a:t>
          </a:r>
        </a:p>
      </dgm:t>
    </dgm:pt>
    <dgm:pt modelId="{F95AE4C1-ADCD-477F-B9A4-CD4BBA9DA49C}" type="parTrans" cxnId="{E647AA21-16CD-4B78-BA03-CD8D54D4DD4B}">
      <dgm:prSet/>
      <dgm:spPr/>
      <dgm:t>
        <a:bodyPr/>
        <a:lstStyle/>
        <a:p>
          <a:endParaRPr lang="en-US"/>
        </a:p>
      </dgm:t>
    </dgm:pt>
    <dgm:pt modelId="{74FFCC40-BF9B-4638-9C97-21B1C2963971}" type="sibTrans" cxnId="{E647AA21-16CD-4B78-BA03-CD8D54D4DD4B}">
      <dgm:prSet/>
      <dgm:spPr/>
      <dgm:t>
        <a:bodyPr/>
        <a:lstStyle/>
        <a:p>
          <a:endParaRPr lang="en-US"/>
        </a:p>
      </dgm:t>
    </dgm:pt>
    <dgm:pt modelId="{FD023272-B2E1-4E5A-B2EB-B027C3371A7D}" type="pres">
      <dgm:prSet presAssocID="{95A167D4-AD39-4382-B69B-A76EDDDECCB2}" presName="root" presStyleCnt="0">
        <dgm:presLayoutVars>
          <dgm:dir/>
          <dgm:resizeHandles val="exact"/>
        </dgm:presLayoutVars>
      </dgm:prSet>
      <dgm:spPr/>
    </dgm:pt>
    <dgm:pt modelId="{0F4F1FA7-7539-4288-A8B1-4D3CC885D17E}" type="pres">
      <dgm:prSet presAssocID="{2018E22D-6BF2-4D24-AACE-DDFC9A8F7560}" presName="compNode" presStyleCnt="0"/>
      <dgm:spPr/>
    </dgm:pt>
    <dgm:pt modelId="{7CCE2D14-F106-4B4B-BF0C-16433791759C}" type="pres">
      <dgm:prSet presAssocID="{2018E22D-6BF2-4D24-AACE-DDFC9A8F756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780A7BCF-570B-4FE0-A0C4-71024A9ACC9C}" type="pres">
      <dgm:prSet presAssocID="{2018E22D-6BF2-4D24-AACE-DDFC9A8F7560}" presName="spaceRect" presStyleCnt="0"/>
      <dgm:spPr/>
    </dgm:pt>
    <dgm:pt modelId="{C3547C14-C093-4CFC-98CC-C05502A70C68}" type="pres">
      <dgm:prSet presAssocID="{2018E22D-6BF2-4D24-AACE-DDFC9A8F7560}" presName="textRect" presStyleLbl="revTx" presStyleIdx="0" presStyleCnt="4">
        <dgm:presLayoutVars>
          <dgm:chMax val="1"/>
          <dgm:chPref val="1"/>
        </dgm:presLayoutVars>
      </dgm:prSet>
      <dgm:spPr/>
    </dgm:pt>
    <dgm:pt modelId="{D5FDA292-211D-4795-8804-E057E45875B2}" type="pres">
      <dgm:prSet presAssocID="{F3F7BED0-C287-47E1-A601-BE5B2F2BCADD}" presName="sibTrans" presStyleCnt="0"/>
      <dgm:spPr/>
    </dgm:pt>
    <dgm:pt modelId="{CC23481D-95FA-4015-A995-4746687563D3}" type="pres">
      <dgm:prSet presAssocID="{CA1D3D68-F865-4624-8F21-AC5D49BCCB83}" presName="compNode" presStyleCnt="0"/>
      <dgm:spPr/>
    </dgm:pt>
    <dgm:pt modelId="{845A1DE9-97FA-4986-B7E2-3558A35ED4B1}" type="pres">
      <dgm:prSet presAssocID="{CA1D3D68-F865-4624-8F21-AC5D49BCCB8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ask"/>
        </a:ext>
      </dgm:extLst>
    </dgm:pt>
    <dgm:pt modelId="{CD2E5991-F1A5-45B6-951B-E3B7799D8D32}" type="pres">
      <dgm:prSet presAssocID="{CA1D3D68-F865-4624-8F21-AC5D49BCCB83}" presName="spaceRect" presStyleCnt="0"/>
      <dgm:spPr/>
    </dgm:pt>
    <dgm:pt modelId="{49600640-237A-40E7-BE05-A41A51B31E4E}" type="pres">
      <dgm:prSet presAssocID="{CA1D3D68-F865-4624-8F21-AC5D49BCCB83}" presName="textRect" presStyleLbl="revTx" presStyleIdx="1" presStyleCnt="4">
        <dgm:presLayoutVars>
          <dgm:chMax val="1"/>
          <dgm:chPref val="1"/>
        </dgm:presLayoutVars>
      </dgm:prSet>
      <dgm:spPr/>
    </dgm:pt>
    <dgm:pt modelId="{ED319CDA-BEB7-440E-B009-3891B60D3356}" type="pres">
      <dgm:prSet presAssocID="{B16D5349-CDBE-449B-A44E-B48DA0AA00A9}" presName="sibTrans" presStyleCnt="0"/>
      <dgm:spPr/>
    </dgm:pt>
    <dgm:pt modelId="{0FC3FB03-1B23-4F7D-9BCF-3373CF5A28F7}" type="pres">
      <dgm:prSet presAssocID="{3DA4DAB1-2186-41E3-BBD5-AA9DE3D80A7B}" presName="compNode" presStyleCnt="0"/>
      <dgm:spPr/>
    </dgm:pt>
    <dgm:pt modelId="{9245C571-7540-4C75-960F-3DAA11548575}" type="pres">
      <dgm:prSet presAssocID="{3DA4DAB1-2186-41E3-BBD5-AA9DE3D80A7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A889F007-E54B-4944-9A7F-46098C705439}" type="pres">
      <dgm:prSet presAssocID="{3DA4DAB1-2186-41E3-BBD5-AA9DE3D80A7B}" presName="spaceRect" presStyleCnt="0"/>
      <dgm:spPr/>
    </dgm:pt>
    <dgm:pt modelId="{E7E4E86A-2299-42FB-BC09-ACDC12CE19FF}" type="pres">
      <dgm:prSet presAssocID="{3DA4DAB1-2186-41E3-BBD5-AA9DE3D80A7B}" presName="textRect" presStyleLbl="revTx" presStyleIdx="2" presStyleCnt="4">
        <dgm:presLayoutVars>
          <dgm:chMax val="1"/>
          <dgm:chPref val="1"/>
        </dgm:presLayoutVars>
      </dgm:prSet>
      <dgm:spPr/>
    </dgm:pt>
    <dgm:pt modelId="{2BBE0469-7232-4565-B3DB-F1FA4A7EECE7}" type="pres">
      <dgm:prSet presAssocID="{79A1FFB4-E991-4DC6-91E2-27EC1BE9B283}" presName="sibTrans" presStyleCnt="0"/>
      <dgm:spPr/>
    </dgm:pt>
    <dgm:pt modelId="{8BDBF953-CE41-47B2-8D77-3892B4C9B14E}" type="pres">
      <dgm:prSet presAssocID="{749ACF9B-FE53-4AC7-9CD8-74EEA5F295F8}" presName="compNode" presStyleCnt="0"/>
      <dgm:spPr/>
    </dgm:pt>
    <dgm:pt modelId="{B1810052-9D13-4942-B0E5-367AD71D72E3}" type="pres">
      <dgm:prSet presAssocID="{749ACF9B-FE53-4AC7-9CD8-74EEA5F295F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vel"/>
        </a:ext>
      </dgm:extLst>
    </dgm:pt>
    <dgm:pt modelId="{88D1697A-54EC-488D-B4BC-CCB1BF3EFF29}" type="pres">
      <dgm:prSet presAssocID="{749ACF9B-FE53-4AC7-9CD8-74EEA5F295F8}" presName="spaceRect" presStyleCnt="0"/>
      <dgm:spPr/>
    </dgm:pt>
    <dgm:pt modelId="{2BABDDD0-B43D-4399-87ED-ECB8A4F0A999}" type="pres">
      <dgm:prSet presAssocID="{749ACF9B-FE53-4AC7-9CD8-74EEA5F295F8}" presName="textRect" presStyleLbl="revTx" presStyleIdx="3" presStyleCnt="4">
        <dgm:presLayoutVars>
          <dgm:chMax val="1"/>
          <dgm:chPref val="1"/>
        </dgm:presLayoutVars>
      </dgm:prSet>
      <dgm:spPr/>
    </dgm:pt>
  </dgm:ptLst>
  <dgm:cxnLst>
    <dgm:cxn modelId="{164F4818-CE50-444A-834C-6A47FFFA1D56}" type="presOf" srcId="{2018E22D-6BF2-4D24-AACE-DDFC9A8F7560}" destId="{C3547C14-C093-4CFC-98CC-C05502A70C68}" srcOrd="0" destOrd="0" presId="urn:microsoft.com/office/officeart/2018/2/layout/IconLabelList"/>
    <dgm:cxn modelId="{E647AA21-16CD-4B78-BA03-CD8D54D4DD4B}" srcId="{95A167D4-AD39-4382-B69B-A76EDDDECCB2}" destId="{749ACF9B-FE53-4AC7-9CD8-74EEA5F295F8}" srcOrd="3" destOrd="0" parTransId="{F95AE4C1-ADCD-477F-B9A4-CD4BBA9DA49C}" sibTransId="{74FFCC40-BF9B-4638-9C97-21B1C2963971}"/>
    <dgm:cxn modelId="{1ABBB836-B4C1-4D7F-BA9B-E69231FC8031}" type="presOf" srcId="{CA1D3D68-F865-4624-8F21-AC5D49BCCB83}" destId="{49600640-237A-40E7-BE05-A41A51B31E4E}" srcOrd="0" destOrd="0" presId="urn:microsoft.com/office/officeart/2018/2/layout/IconLabelList"/>
    <dgm:cxn modelId="{CAFC384A-F1CA-45E0-944F-42E13489F9B0}" srcId="{95A167D4-AD39-4382-B69B-A76EDDDECCB2}" destId="{3DA4DAB1-2186-41E3-BBD5-AA9DE3D80A7B}" srcOrd="2" destOrd="0" parTransId="{1ABCDD68-9B14-47D7-A807-D7686F0D1EFB}" sibTransId="{79A1FFB4-E991-4DC6-91E2-27EC1BE9B283}"/>
    <dgm:cxn modelId="{0A613354-7379-44BE-BFFE-8720C9F450A8}" type="presOf" srcId="{3DA4DAB1-2186-41E3-BBD5-AA9DE3D80A7B}" destId="{E7E4E86A-2299-42FB-BC09-ACDC12CE19FF}" srcOrd="0" destOrd="0" presId="urn:microsoft.com/office/officeart/2018/2/layout/IconLabelList"/>
    <dgm:cxn modelId="{AE617BD5-76CE-4E85-870C-3662A9EE9ADA}" srcId="{95A167D4-AD39-4382-B69B-A76EDDDECCB2}" destId="{2018E22D-6BF2-4D24-AACE-DDFC9A8F7560}" srcOrd="0" destOrd="0" parTransId="{4E33C184-7ED5-4C17-A07F-56AFC305F970}" sibTransId="{F3F7BED0-C287-47E1-A601-BE5B2F2BCADD}"/>
    <dgm:cxn modelId="{51F113D9-C1D9-4DCF-8E2F-3751B0E752EF}" srcId="{95A167D4-AD39-4382-B69B-A76EDDDECCB2}" destId="{CA1D3D68-F865-4624-8F21-AC5D49BCCB83}" srcOrd="1" destOrd="0" parTransId="{F6662DCA-9112-46AA-900D-D4268F961EFB}" sibTransId="{B16D5349-CDBE-449B-A44E-B48DA0AA00A9}"/>
    <dgm:cxn modelId="{579344F7-5C5B-4E65-9E01-99B98E0AFD92}" type="presOf" srcId="{95A167D4-AD39-4382-B69B-A76EDDDECCB2}" destId="{FD023272-B2E1-4E5A-B2EB-B027C3371A7D}" srcOrd="0" destOrd="0" presId="urn:microsoft.com/office/officeart/2018/2/layout/IconLabelList"/>
    <dgm:cxn modelId="{C92E8FF8-FE90-4CC7-AFB7-A28B6FA7A8C1}" type="presOf" srcId="{749ACF9B-FE53-4AC7-9CD8-74EEA5F295F8}" destId="{2BABDDD0-B43D-4399-87ED-ECB8A4F0A999}" srcOrd="0" destOrd="0" presId="urn:microsoft.com/office/officeart/2018/2/layout/IconLabelList"/>
    <dgm:cxn modelId="{CBCE93BD-E386-457C-BA03-073D8F4D2028}" type="presParOf" srcId="{FD023272-B2E1-4E5A-B2EB-B027C3371A7D}" destId="{0F4F1FA7-7539-4288-A8B1-4D3CC885D17E}" srcOrd="0" destOrd="0" presId="urn:microsoft.com/office/officeart/2018/2/layout/IconLabelList"/>
    <dgm:cxn modelId="{8B7AC0F0-9743-4165-993C-630A24C0313A}" type="presParOf" srcId="{0F4F1FA7-7539-4288-A8B1-4D3CC885D17E}" destId="{7CCE2D14-F106-4B4B-BF0C-16433791759C}" srcOrd="0" destOrd="0" presId="urn:microsoft.com/office/officeart/2018/2/layout/IconLabelList"/>
    <dgm:cxn modelId="{9A401C55-ACA8-48C0-A827-493115F63CD4}" type="presParOf" srcId="{0F4F1FA7-7539-4288-A8B1-4D3CC885D17E}" destId="{780A7BCF-570B-4FE0-A0C4-71024A9ACC9C}" srcOrd="1" destOrd="0" presId="urn:microsoft.com/office/officeart/2018/2/layout/IconLabelList"/>
    <dgm:cxn modelId="{A7AFA1BB-D2DB-464F-8AA6-066047A7BF06}" type="presParOf" srcId="{0F4F1FA7-7539-4288-A8B1-4D3CC885D17E}" destId="{C3547C14-C093-4CFC-98CC-C05502A70C68}" srcOrd="2" destOrd="0" presId="urn:microsoft.com/office/officeart/2018/2/layout/IconLabelList"/>
    <dgm:cxn modelId="{7FF0112D-5B6B-4860-9AFB-4BF9C9A370D4}" type="presParOf" srcId="{FD023272-B2E1-4E5A-B2EB-B027C3371A7D}" destId="{D5FDA292-211D-4795-8804-E057E45875B2}" srcOrd="1" destOrd="0" presId="urn:microsoft.com/office/officeart/2018/2/layout/IconLabelList"/>
    <dgm:cxn modelId="{AE7AEEC7-AE6C-4F5E-ACE2-39383242ED9B}" type="presParOf" srcId="{FD023272-B2E1-4E5A-B2EB-B027C3371A7D}" destId="{CC23481D-95FA-4015-A995-4746687563D3}" srcOrd="2" destOrd="0" presId="urn:microsoft.com/office/officeart/2018/2/layout/IconLabelList"/>
    <dgm:cxn modelId="{292C5CAE-245D-4D29-917A-D245572AF13E}" type="presParOf" srcId="{CC23481D-95FA-4015-A995-4746687563D3}" destId="{845A1DE9-97FA-4986-B7E2-3558A35ED4B1}" srcOrd="0" destOrd="0" presId="urn:microsoft.com/office/officeart/2018/2/layout/IconLabelList"/>
    <dgm:cxn modelId="{8DDD2344-F5B3-4C86-A13B-E12E486820F0}" type="presParOf" srcId="{CC23481D-95FA-4015-A995-4746687563D3}" destId="{CD2E5991-F1A5-45B6-951B-E3B7799D8D32}" srcOrd="1" destOrd="0" presId="urn:microsoft.com/office/officeart/2018/2/layout/IconLabelList"/>
    <dgm:cxn modelId="{AEA8ECEE-6A47-4357-837A-1D693C8B4288}" type="presParOf" srcId="{CC23481D-95FA-4015-A995-4746687563D3}" destId="{49600640-237A-40E7-BE05-A41A51B31E4E}" srcOrd="2" destOrd="0" presId="urn:microsoft.com/office/officeart/2018/2/layout/IconLabelList"/>
    <dgm:cxn modelId="{665C0F23-E65B-46A3-ADD4-3EC06C463270}" type="presParOf" srcId="{FD023272-B2E1-4E5A-B2EB-B027C3371A7D}" destId="{ED319CDA-BEB7-440E-B009-3891B60D3356}" srcOrd="3" destOrd="0" presId="urn:microsoft.com/office/officeart/2018/2/layout/IconLabelList"/>
    <dgm:cxn modelId="{B6CA567D-1027-4E67-B12E-0BE1DC50C600}" type="presParOf" srcId="{FD023272-B2E1-4E5A-B2EB-B027C3371A7D}" destId="{0FC3FB03-1B23-4F7D-9BCF-3373CF5A28F7}" srcOrd="4" destOrd="0" presId="urn:microsoft.com/office/officeart/2018/2/layout/IconLabelList"/>
    <dgm:cxn modelId="{BD899954-C5F0-43A4-BB7E-1E8181FFCE1D}" type="presParOf" srcId="{0FC3FB03-1B23-4F7D-9BCF-3373CF5A28F7}" destId="{9245C571-7540-4C75-960F-3DAA11548575}" srcOrd="0" destOrd="0" presId="urn:microsoft.com/office/officeart/2018/2/layout/IconLabelList"/>
    <dgm:cxn modelId="{C7D81C0B-A262-4448-BD8E-A9A5F01A6701}" type="presParOf" srcId="{0FC3FB03-1B23-4F7D-9BCF-3373CF5A28F7}" destId="{A889F007-E54B-4944-9A7F-46098C705439}" srcOrd="1" destOrd="0" presId="urn:microsoft.com/office/officeart/2018/2/layout/IconLabelList"/>
    <dgm:cxn modelId="{DD29E70A-3CC3-4F21-99B8-AFE864E1C78F}" type="presParOf" srcId="{0FC3FB03-1B23-4F7D-9BCF-3373CF5A28F7}" destId="{E7E4E86A-2299-42FB-BC09-ACDC12CE19FF}" srcOrd="2" destOrd="0" presId="urn:microsoft.com/office/officeart/2018/2/layout/IconLabelList"/>
    <dgm:cxn modelId="{3B8C72AE-1C26-48FC-A94E-25666091FF04}" type="presParOf" srcId="{FD023272-B2E1-4E5A-B2EB-B027C3371A7D}" destId="{2BBE0469-7232-4565-B3DB-F1FA4A7EECE7}" srcOrd="5" destOrd="0" presId="urn:microsoft.com/office/officeart/2018/2/layout/IconLabelList"/>
    <dgm:cxn modelId="{C6D0F98F-757F-40E7-8944-B53A1FD56F1D}" type="presParOf" srcId="{FD023272-B2E1-4E5A-B2EB-B027C3371A7D}" destId="{8BDBF953-CE41-47B2-8D77-3892B4C9B14E}" srcOrd="6" destOrd="0" presId="urn:microsoft.com/office/officeart/2018/2/layout/IconLabelList"/>
    <dgm:cxn modelId="{D665360A-C684-43C0-B135-50C6BB0D4483}" type="presParOf" srcId="{8BDBF953-CE41-47B2-8D77-3892B4C9B14E}" destId="{B1810052-9D13-4942-B0E5-367AD71D72E3}" srcOrd="0" destOrd="0" presId="urn:microsoft.com/office/officeart/2018/2/layout/IconLabelList"/>
    <dgm:cxn modelId="{524D839B-86F4-4562-BCCC-D192479E0159}" type="presParOf" srcId="{8BDBF953-CE41-47B2-8D77-3892B4C9B14E}" destId="{88D1697A-54EC-488D-B4BC-CCB1BF3EFF29}" srcOrd="1" destOrd="0" presId="urn:microsoft.com/office/officeart/2018/2/layout/IconLabelList"/>
    <dgm:cxn modelId="{19A26FD4-2206-4DEF-9291-D89B06D3D86D}" type="presParOf" srcId="{8BDBF953-CE41-47B2-8D77-3892B4C9B14E}" destId="{2BABDDD0-B43D-4399-87ED-ECB8A4F0A99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CE2D14-F106-4B4B-BF0C-16433791759C}">
      <dsp:nvSpPr>
        <dsp:cNvPr id="0" name=""/>
        <dsp:cNvSpPr/>
      </dsp:nvSpPr>
      <dsp:spPr>
        <a:xfrm>
          <a:off x="1072244" y="543697"/>
          <a:ext cx="930420" cy="930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3547C14-C093-4CFC-98CC-C05502A70C68}">
      <dsp:nvSpPr>
        <dsp:cNvPr id="0" name=""/>
        <dsp:cNvSpPr/>
      </dsp:nvSpPr>
      <dsp:spPr>
        <a:xfrm>
          <a:off x="503654" y="1765369"/>
          <a:ext cx="20676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Data preprocessing</a:t>
          </a:r>
        </a:p>
      </dsp:txBody>
      <dsp:txXfrm>
        <a:off x="503654" y="1765369"/>
        <a:ext cx="2067600" cy="720000"/>
      </dsp:txXfrm>
    </dsp:sp>
    <dsp:sp modelId="{845A1DE9-97FA-4986-B7E2-3558A35ED4B1}">
      <dsp:nvSpPr>
        <dsp:cNvPr id="0" name=""/>
        <dsp:cNvSpPr/>
      </dsp:nvSpPr>
      <dsp:spPr>
        <a:xfrm>
          <a:off x="3501674" y="543697"/>
          <a:ext cx="930420" cy="930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9600640-237A-40E7-BE05-A41A51B31E4E}">
      <dsp:nvSpPr>
        <dsp:cNvPr id="0" name=""/>
        <dsp:cNvSpPr/>
      </dsp:nvSpPr>
      <dsp:spPr>
        <a:xfrm>
          <a:off x="2933084" y="1765369"/>
          <a:ext cx="20676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Experimental Design</a:t>
          </a:r>
        </a:p>
      </dsp:txBody>
      <dsp:txXfrm>
        <a:off x="2933084" y="1765369"/>
        <a:ext cx="2067600" cy="720000"/>
      </dsp:txXfrm>
    </dsp:sp>
    <dsp:sp modelId="{9245C571-7540-4C75-960F-3DAA11548575}">
      <dsp:nvSpPr>
        <dsp:cNvPr id="0" name=""/>
        <dsp:cNvSpPr/>
      </dsp:nvSpPr>
      <dsp:spPr>
        <a:xfrm>
          <a:off x="5931104" y="543697"/>
          <a:ext cx="930420" cy="930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7E4E86A-2299-42FB-BC09-ACDC12CE19FF}">
      <dsp:nvSpPr>
        <dsp:cNvPr id="0" name=""/>
        <dsp:cNvSpPr/>
      </dsp:nvSpPr>
      <dsp:spPr>
        <a:xfrm>
          <a:off x="5362514" y="1765369"/>
          <a:ext cx="20676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kern="1200">
              <a:latin typeface="Times New Roman" panose="02020603050405020304" pitchFamily="18" charset="0"/>
              <a:cs typeface="Times New Roman" panose="02020603050405020304" pitchFamily="18" charset="0"/>
            </a:rPr>
            <a:t>Model implementation and value</a:t>
          </a:r>
        </a:p>
      </dsp:txBody>
      <dsp:txXfrm>
        <a:off x="5362514" y="1765369"/>
        <a:ext cx="2067600" cy="720000"/>
      </dsp:txXfrm>
    </dsp:sp>
    <dsp:sp modelId="{B1810052-9D13-4942-B0E5-367AD71D72E3}">
      <dsp:nvSpPr>
        <dsp:cNvPr id="0" name=""/>
        <dsp:cNvSpPr/>
      </dsp:nvSpPr>
      <dsp:spPr>
        <a:xfrm>
          <a:off x="8360535" y="543697"/>
          <a:ext cx="930420" cy="930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BABDDD0-B43D-4399-87ED-ECB8A4F0A999}">
      <dsp:nvSpPr>
        <dsp:cNvPr id="0" name=""/>
        <dsp:cNvSpPr/>
      </dsp:nvSpPr>
      <dsp:spPr>
        <a:xfrm>
          <a:off x="7791945" y="1765369"/>
          <a:ext cx="20676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kern="1200">
              <a:latin typeface="Times New Roman" panose="02020603050405020304" pitchFamily="18" charset="0"/>
              <a:cs typeface="Times New Roman" panose="02020603050405020304" pitchFamily="18" charset="0"/>
            </a:rPr>
            <a:t>Conclusion</a:t>
          </a:r>
        </a:p>
      </dsp:txBody>
      <dsp:txXfrm>
        <a:off x="7791945" y="1765369"/>
        <a:ext cx="20676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285413-2F91-46C0-B1F0-4956745C0311}"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399E5F-BC5B-4718-B77F-7DDEFF68EFE0}" type="slidenum">
              <a:rPr lang="en-IN" smtClean="0"/>
              <a:t>‹#›</a:t>
            </a:fld>
            <a:endParaRPr lang="en-IN"/>
          </a:p>
        </p:txBody>
      </p:sp>
    </p:spTree>
    <p:extLst>
      <p:ext uri="{BB962C8B-B14F-4D97-AF65-F5344CB8AC3E}">
        <p14:creationId xmlns:p14="http://schemas.microsoft.com/office/powerpoint/2010/main" val="3925426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285413-2F91-46C0-B1F0-4956745C0311}"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399E5F-BC5B-4718-B77F-7DDEFF68EFE0}" type="slidenum">
              <a:rPr lang="en-IN" smtClean="0"/>
              <a:t>‹#›</a:t>
            </a:fld>
            <a:endParaRPr lang="en-IN"/>
          </a:p>
        </p:txBody>
      </p:sp>
    </p:spTree>
    <p:extLst>
      <p:ext uri="{BB962C8B-B14F-4D97-AF65-F5344CB8AC3E}">
        <p14:creationId xmlns:p14="http://schemas.microsoft.com/office/powerpoint/2010/main" val="1903597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285413-2F91-46C0-B1F0-4956745C0311}"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399E5F-BC5B-4718-B77F-7DDEFF68EFE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31683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285413-2F91-46C0-B1F0-4956745C0311}"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399E5F-BC5B-4718-B77F-7DDEFF68EFE0}" type="slidenum">
              <a:rPr lang="en-IN" smtClean="0"/>
              <a:t>‹#›</a:t>
            </a:fld>
            <a:endParaRPr lang="en-IN"/>
          </a:p>
        </p:txBody>
      </p:sp>
    </p:spTree>
    <p:extLst>
      <p:ext uri="{BB962C8B-B14F-4D97-AF65-F5344CB8AC3E}">
        <p14:creationId xmlns:p14="http://schemas.microsoft.com/office/powerpoint/2010/main" val="4242748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285413-2F91-46C0-B1F0-4956745C0311}"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399E5F-BC5B-4718-B77F-7DDEFF68EFE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8776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285413-2F91-46C0-B1F0-4956745C0311}"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399E5F-BC5B-4718-B77F-7DDEFF68EFE0}" type="slidenum">
              <a:rPr lang="en-IN" smtClean="0"/>
              <a:t>‹#›</a:t>
            </a:fld>
            <a:endParaRPr lang="en-IN"/>
          </a:p>
        </p:txBody>
      </p:sp>
    </p:spTree>
    <p:extLst>
      <p:ext uri="{BB962C8B-B14F-4D97-AF65-F5344CB8AC3E}">
        <p14:creationId xmlns:p14="http://schemas.microsoft.com/office/powerpoint/2010/main" val="868625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285413-2F91-46C0-B1F0-4956745C0311}"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399E5F-BC5B-4718-B77F-7DDEFF68EFE0}" type="slidenum">
              <a:rPr lang="en-IN" smtClean="0"/>
              <a:t>‹#›</a:t>
            </a:fld>
            <a:endParaRPr lang="en-IN"/>
          </a:p>
        </p:txBody>
      </p:sp>
    </p:spTree>
    <p:extLst>
      <p:ext uri="{BB962C8B-B14F-4D97-AF65-F5344CB8AC3E}">
        <p14:creationId xmlns:p14="http://schemas.microsoft.com/office/powerpoint/2010/main" val="1253211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285413-2F91-46C0-B1F0-4956745C0311}"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399E5F-BC5B-4718-B77F-7DDEFF68EFE0}" type="slidenum">
              <a:rPr lang="en-IN" smtClean="0"/>
              <a:t>‹#›</a:t>
            </a:fld>
            <a:endParaRPr lang="en-IN"/>
          </a:p>
        </p:txBody>
      </p:sp>
    </p:spTree>
    <p:extLst>
      <p:ext uri="{BB962C8B-B14F-4D97-AF65-F5344CB8AC3E}">
        <p14:creationId xmlns:p14="http://schemas.microsoft.com/office/powerpoint/2010/main" val="751461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285413-2F91-46C0-B1F0-4956745C0311}"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399E5F-BC5B-4718-B77F-7DDEFF68EFE0}" type="slidenum">
              <a:rPr lang="en-IN" smtClean="0"/>
              <a:t>‹#›</a:t>
            </a:fld>
            <a:endParaRPr lang="en-IN"/>
          </a:p>
        </p:txBody>
      </p:sp>
    </p:spTree>
    <p:extLst>
      <p:ext uri="{BB962C8B-B14F-4D97-AF65-F5344CB8AC3E}">
        <p14:creationId xmlns:p14="http://schemas.microsoft.com/office/powerpoint/2010/main" val="1096697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285413-2F91-46C0-B1F0-4956745C0311}" type="datetimeFigureOut">
              <a:rPr lang="en-IN" smtClean="0"/>
              <a:t>27-04-2022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399E5F-BC5B-4718-B77F-7DDEFF68EFE0}" type="slidenum">
              <a:rPr lang="en-IN" smtClean="0"/>
              <a:t>‹#›</a:t>
            </a:fld>
            <a:endParaRPr lang="en-IN"/>
          </a:p>
        </p:txBody>
      </p:sp>
    </p:spTree>
    <p:extLst>
      <p:ext uri="{BB962C8B-B14F-4D97-AF65-F5344CB8AC3E}">
        <p14:creationId xmlns:p14="http://schemas.microsoft.com/office/powerpoint/2010/main" val="4178112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285413-2F91-46C0-B1F0-4956745C0311}" type="datetimeFigureOut">
              <a:rPr lang="en-IN" smtClean="0"/>
              <a:t>27-04-2022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399E5F-BC5B-4718-B77F-7DDEFF68EFE0}" type="slidenum">
              <a:rPr lang="en-IN" smtClean="0"/>
              <a:t>‹#›</a:t>
            </a:fld>
            <a:endParaRPr lang="en-IN"/>
          </a:p>
        </p:txBody>
      </p:sp>
    </p:spTree>
    <p:extLst>
      <p:ext uri="{BB962C8B-B14F-4D97-AF65-F5344CB8AC3E}">
        <p14:creationId xmlns:p14="http://schemas.microsoft.com/office/powerpoint/2010/main" val="762870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285413-2F91-46C0-B1F0-4956745C0311}" type="datetimeFigureOut">
              <a:rPr lang="en-IN" smtClean="0"/>
              <a:t>27-04-2022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399E5F-BC5B-4718-B77F-7DDEFF68EFE0}" type="slidenum">
              <a:rPr lang="en-IN" smtClean="0"/>
              <a:t>‹#›</a:t>
            </a:fld>
            <a:endParaRPr lang="en-IN"/>
          </a:p>
        </p:txBody>
      </p:sp>
    </p:spTree>
    <p:extLst>
      <p:ext uri="{BB962C8B-B14F-4D97-AF65-F5344CB8AC3E}">
        <p14:creationId xmlns:p14="http://schemas.microsoft.com/office/powerpoint/2010/main" val="328013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285413-2F91-46C0-B1F0-4956745C0311}" type="datetimeFigureOut">
              <a:rPr lang="en-IN" smtClean="0"/>
              <a:t>27-04-2022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399E5F-BC5B-4718-B77F-7DDEFF68EFE0}" type="slidenum">
              <a:rPr lang="en-IN" smtClean="0"/>
              <a:t>‹#›</a:t>
            </a:fld>
            <a:endParaRPr lang="en-IN"/>
          </a:p>
        </p:txBody>
      </p:sp>
    </p:spTree>
    <p:extLst>
      <p:ext uri="{BB962C8B-B14F-4D97-AF65-F5344CB8AC3E}">
        <p14:creationId xmlns:p14="http://schemas.microsoft.com/office/powerpoint/2010/main" val="767315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285413-2F91-46C0-B1F0-4956745C0311}" type="datetimeFigureOut">
              <a:rPr lang="en-IN" smtClean="0"/>
              <a:t>27-04-2022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399E5F-BC5B-4718-B77F-7DDEFF68EFE0}" type="slidenum">
              <a:rPr lang="en-IN" smtClean="0"/>
              <a:t>‹#›</a:t>
            </a:fld>
            <a:endParaRPr lang="en-IN"/>
          </a:p>
        </p:txBody>
      </p:sp>
    </p:spTree>
    <p:extLst>
      <p:ext uri="{BB962C8B-B14F-4D97-AF65-F5344CB8AC3E}">
        <p14:creationId xmlns:p14="http://schemas.microsoft.com/office/powerpoint/2010/main" val="3472230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285413-2F91-46C0-B1F0-4956745C0311}" type="datetimeFigureOut">
              <a:rPr lang="en-IN" smtClean="0"/>
              <a:t>27-04-2022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399E5F-BC5B-4718-B77F-7DDEFF68EFE0}" type="slidenum">
              <a:rPr lang="en-IN" smtClean="0"/>
              <a:t>‹#›</a:t>
            </a:fld>
            <a:endParaRPr lang="en-IN"/>
          </a:p>
        </p:txBody>
      </p:sp>
    </p:spTree>
    <p:extLst>
      <p:ext uri="{BB962C8B-B14F-4D97-AF65-F5344CB8AC3E}">
        <p14:creationId xmlns:p14="http://schemas.microsoft.com/office/powerpoint/2010/main" val="2933884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285413-2F91-46C0-B1F0-4956745C0311}" type="datetimeFigureOut">
              <a:rPr lang="en-IN" smtClean="0"/>
              <a:t>27-04-2022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399E5F-BC5B-4718-B77F-7DDEFF68EFE0}" type="slidenum">
              <a:rPr lang="en-IN" smtClean="0"/>
              <a:t>‹#›</a:t>
            </a:fld>
            <a:endParaRPr lang="en-IN"/>
          </a:p>
        </p:txBody>
      </p:sp>
    </p:spTree>
    <p:extLst>
      <p:ext uri="{BB962C8B-B14F-4D97-AF65-F5344CB8AC3E}">
        <p14:creationId xmlns:p14="http://schemas.microsoft.com/office/powerpoint/2010/main" val="3290282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285413-2F91-46C0-B1F0-4956745C0311}" type="datetimeFigureOut">
              <a:rPr lang="en-IN" smtClean="0"/>
              <a:t>27-04-2022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399E5F-BC5B-4718-B77F-7DDEFF68EFE0}" type="slidenum">
              <a:rPr lang="en-IN" smtClean="0"/>
              <a:t>‹#›</a:t>
            </a:fld>
            <a:endParaRPr lang="en-IN"/>
          </a:p>
        </p:txBody>
      </p:sp>
    </p:spTree>
    <p:extLst>
      <p:ext uri="{BB962C8B-B14F-4D97-AF65-F5344CB8AC3E}">
        <p14:creationId xmlns:p14="http://schemas.microsoft.com/office/powerpoint/2010/main" val="2590487735"/>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 id="2147483974" r:id="rId12"/>
    <p:sldLayoutId id="2147483975" r:id="rId13"/>
    <p:sldLayoutId id="2147483976" r:id="rId14"/>
    <p:sldLayoutId id="2147483977" r:id="rId15"/>
    <p:sldLayoutId id="21474839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FA064-7D5D-4953-9DA3-34F7153966EA}"/>
              </a:ext>
            </a:extLst>
          </p:cNvPr>
          <p:cNvSpPr>
            <a:spLocks noGrp="1"/>
          </p:cNvSpPr>
          <p:nvPr>
            <p:ph type="ctrTitle"/>
          </p:nvPr>
        </p:nvSpPr>
        <p:spPr>
          <a:xfrm>
            <a:off x="36858" y="1211815"/>
            <a:ext cx="9634330" cy="3240916"/>
          </a:xfrm>
        </p:spPr>
        <p:txBody>
          <a:bodyPr>
            <a:normAutofit fontScale="90000"/>
          </a:bodyPr>
          <a:lstStyle/>
          <a:p>
            <a:pPr marR="596900">
              <a:lnSpc>
                <a:spcPts val="3330"/>
              </a:lnSpc>
              <a:spcAft>
                <a:spcPts val="600"/>
              </a:spcAft>
              <a:tabLst>
                <a:tab pos="1233805" algn="l"/>
                <a:tab pos="3423285" algn="l"/>
              </a:tabLst>
            </a:pPr>
            <a:r>
              <a:rPr lang="en-CA" sz="31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CAPSTONE PROJECT</a:t>
            </a:r>
            <a:br>
              <a:rPr lang="en-IN" sz="3100" dirty="0">
                <a:effectLst/>
                <a:latin typeface="Calibri" panose="020F0502020204030204" pitchFamily="34" charset="0"/>
                <a:ea typeface="Times New Roman" panose="02020603050405020304" pitchFamily="18" charset="0"/>
                <a:cs typeface="Times New Roman" panose="02020603050405020304" pitchFamily="18" charset="0"/>
              </a:rPr>
            </a:br>
            <a:r>
              <a:rPr lang="en-CA" sz="3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3100" dirty="0">
                <a:effectLst/>
                <a:latin typeface="Calibri" panose="020F0502020204030204" pitchFamily="34" charset="0"/>
                <a:ea typeface="Times New Roman" panose="02020603050405020304" pitchFamily="18" charset="0"/>
                <a:cs typeface="Times New Roman" panose="02020603050405020304" pitchFamily="18" charset="0"/>
              </a:rPr>
            </a:br>
            <a:r>
              <a:rPr lang="en-CA" sz="3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Project name :- Android google  play store applications analysis </a:t>
            </a:r>
            <a:br>
              <a:rPr lang="en-IN" sz="3100" dirty="0">
                <a:effectLst/>
                <a:latin typeface="Calibri" panose="020F0502020204030204" pitchFamily="34" charset="0"/>
                <a:ea typeface="Times New Roman" panose="02020603050405020304" pitchFamily="18" charset="0"/>
                <a:cs typeface="Times New Roman" panose="02020603050405020304" pitchFamily="18" charset="0"/>
              </a:rPr>
            </a:br>
            <a:r>
              <a:rPr lang="en-CA" sz="3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Name :-Akashdeep Singh</a:t>
            </a:r>
            <a:br>
              <a:rPr lang="en-IN" sz="3100" dirty="0">
                <a:effectLst/>
                <a:latin typeface="Calibri" panose="020F0502020204030204" pitchFamily="34" charset="0"/>
                <a:ea typeface="Times New Roman" panose="02020603050405020304" pitchFamily="18" charset="0"/>
                <a:cs typeface="Times New Roman" panose="02020603050405020304" pitchFamily="18" charset="0"/>
              </a:rPr>
            </a:br>
            <a:r>
              <a:rPr lang="en-CA" sz="3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Student ID: - 0771949</a:t>
            </a:r>
            <a:br>
              <a:rPr lang="en-IN" sz="3100" dirty="0">
                <a:effectLst/>
                <a:latin typeface="Calibri" panose="020F0502020204030204" pitchFamily="34" charset="0"/>
                <a:ea typeface="Times New Roman" panose="02020603050405020304" pitchFamily="18" charset="0"/>
                <a:cs typeface="Times New Roman" panose="02020603050405020304" pitchFamily="18" charset="0"/>
              </a:rPr>
            </a:br>
            <a:r>
              <a:rPr lang="en-CA" sz="3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Name of Supervisor:- Dr. Savita </a:t>
            </a:r>
            <a:r>
              <a:rPr lang="en-CA" sz="3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Seharawat</a:t>
            </a:r>
            <a:br>
              <a:rPr lang="en-IN" sz="3100" dirty="0">
                <a:effectLst/>
                <a:latin typeface="Calibri" panose="020F0502020204030204" pitchFamily="34" charset="0"/>
                <a:ea typeface="Times New Roman" panose="02020603050405020304" pitchFamily="18" charset="0"/>
                <a:cs typeface="Times New Roman" panose="02020603050405020304" pitchFamily="18" charset="0"/>
              </a:rPr>
            </a:br>
            <a:r>
              <a:rPr lang="en-CA" sz="3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Date of Submission:- 31</a:t>
            </a:r>
            <a:r>
              <a:rPr lang="en-CA" sz="3100"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t>
            </a:r>
            <a:r>
              <a:rPr lang="en-CA" sz="3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January</a:t>
            </a:r>
            <a:br>
              <a:rPr lang="en-IN" sz="3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pic>
        <p:nvPicPr>
          <p:cNvPr id="5" name="Picture 4">
            <a:extLst>
              <a:ext uri="{FF2B5EF4-FFF2-40B4-BE49-F238E27FC236}">
                <a16:creationId xmlns:a16="http://schemas.microsoft.com/office/drawing/2014/main" id="{C6C41906-1DB6-4290-A32E-A6BCA514A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471" y="3617084"/>
            <a:ext cx="8880347" cy="3240916"/>
          </a:xfrm>
          <a:prstGeom prst="rect">
            <a:avLst/>
          </a:prstGeom>
        </p:spPr>
      </p:pic>
    </p:spTree>
    <p:extLst>
      <p:ext uri="{BB962C8B-B14F-4D97-AF65-F5344CB8AC3E}">
        <p14:creationId xmlns:p14="http://schemas.microsoft.com/office/powerpoint/2010/main" val="2253706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5C0D-7ECF-4694-B2B5-DC33685D8A40}"/>
              </a:ext>
            </a:extLst>
          </p:cNvPr>
          <p:cNvSpPr>
            <a:spLocks noGrp="1"/>
          </p:cNvSpPr>
          <p:nvPr>
            <p:ph type="title"/>
          </p:nvPr>
        </p:nvSpPr>
        <p:spPr/>
        <p:txBody>
          <a:bodyPr>
            <a:normAutofit fontScale="90000"/>
          </a:bodyPr>
          <a:lstStyle/>
          <a:p>
            <a:r>
              <a:rPr kumimoji="0" lang="en-CA" altLang="en-US" sz="44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Show how many applications are free of cost to the customer:-</a:t>
            </a:r>
            <a:br>
              <a:rPr kumimoji="0" lang="en-CA" altLang="en-US" sz="2400" b="0" i="0" u="none" strike="noStrike" cap="none" normalizeH="0" baseline="0" dirty="0">
                <a:ln>
                  <a:noFill/>
                </a:ln>
                <a:solidFill>
                  <a:schemeClr val="tx1"/>
                </a:solidFill>
                <a:effectLst/>
              </a:rPr>
            </a:br>
            <a:endParaRPr lang="en-IN" dirty="0"/>
          </a:p>
        </p:txBody>
      </p:sp>
      <p:pic>
        <p:nvPicPr>
          <p:cNvPr id="9217" name="Picture 8" descr="Chart, pie chart&#10;&#10;Description automatically generated">
            <a:extLst>
              <a:ext uri="{FF2B5EF4-FFF2-40B4-BE49-F238E27FC236}">
                <a16:creationId xmlns:a16="http://schemas.microsoft.com/office/drawing/2014/main" id="{2DC78B79-8514-4B57-81A4-23D89AD2A2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313" y="1838739"/>
            <a:ext cx="5486400" cy="33750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A4A3496-697C-4E5D-AFAF-3AB947D966F0}"/>
              </a:ext>
            </a:extLst>
          </p:cNvPr>
          <p:cNvSpPr>
            <a:spLocks noChangeArrowheads="1"/>
          </p:cNvSpPr>
          <p:nvPr/>
        </p:nvSpPr>
        <p:spPr bwMode="auto">
          <a:xfrm>
            <a:off x="838200" y="5034574"/>
            <a:ext cx="9015801"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FIGURE 6. Is App Free or Not?</a:t>
            </a:r>
            <a:endParaRPr kumimoji="0" lang="en-CA"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above pie chart is showing the percentage of apps which can be free or not loose.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There are 99.4% apps which can be free of price. And the relaxation aren't free.</a:t>
            </a:r>
            <a:endParaRPr kumimoji="0" lang="en-CA"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0472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Database">
            <a:extLst>
              <a:ext uri="{FF2B5EF4-FFF2-40B4-BE49-F238E27FC236}">
                <a16:creationId xmlns:a16="http://schemas.microsoft.com/office/drawing/2014/main" id="{0C13E2D8-92DD-D4B3-2444-A0FADC6A23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54283" y="698305"/>
            <a:ext cx="5461389" cy="5461389"/>
          </a:xfrm>
          <a:prstGeom prst="rect">
            <a:avLst/>
          </a:prstGeom>
        </p:spPr>
      </p:pic>
      <p:sp>
        <p:nvSpPr>
          <p:cNvPr id="2" name="Title 1">
            <a:extLst>
              <a:ext uri="{FF2B5EF4-FFF2-40B4-BE49-F238E27FC236}">
                <a16:creationId xmlns:a16="http://schemas.microsoft.com/office/drawing/2014/main" id="{09468CBD-23C3-49C8-8B85-2545AC8B6F77}"/>
              </a:ext>
            </a:extLst>
          </p:cNvPr>
          <p:cNvSpPr>
            <a:spLocks noGrp="1"/>
          </p:cNvSpPr>
          <p:nvPr>
            <p:ph type="title"/>
          </p:nvPr>
        </p:nvSpPr>
        <p:spPr>
          <a:xfrm>
            <a:off x="913774" y="640831"/>
            <a:ext cx="3740515" cy="1573863"/>
          </a:xfrm>
        </p:spPr>
        <p:txBody>
          <a:bodyPr>
            <a:normAutofit/>
          </a:bodyPr>
          <a:lstStyle/>
          <a:p>
            <a:pPr algn="l"/>
            <a:r>
              <a:rPr lang="en-US" b="1" u="sng" dirty="0"/>
              <a:t>Model implementation</a:t>
            </a:r>
            <a:endParaRPr lang="en-US" b="1" u="sng"/>
          </a:p>
        </p:txBody>
      </p:sp>
      <p:sp>
        <p:nvSpPr>
          <p:cNvPr id="3" name="Content Placeholder 2">
            <a:extLst>
              <a:ext uri="{FF2B5EF4-FFF2-40B4-BE49-F238E27FC236}">
                <a16:creationId xmlns:a16="http://schemas.microsoft.com/office/drawing/2014/main" id="{6073BAA2-9F2E-4902-AF57-A388EB5B6EC9}"/>
              </a:ext>
            </a:extLst>
          </p:cNvPr>
          <p:cNvSpPr>
            <a:spLocks noGrp="1"/>
          </p:cNvSpPr>
          <p:nvPr>
            <p:ph idx="1"/>
          </p:nvPr>
        </p:nvSpPr>
        <p:spPr>
          <a:xfrm>
            <a:off x="913774" y="2367092"/>
            <a:ext cx="3740509" cy="3881309"/>
          </a:xfrm>
        </p:spPr>
        <p:txBody>
          <a:bodyPr>
            <a:normAutofit/>
          </a:bodyPr>
          <a:lstStyle/>
          <a:p>
            <a:r>
              <a:rPr lang="en-US" sz="1800" dirty="0"/>
              <a:t>K-nearest neighbour</a:t>
            </a:r>
          </a:p>
          <a:p>
            <a:r>
              <a:rPr lang="en-US" sz="1800" dirty="0"/>
              <a:t>Logistic regression</a:t>
            </a:r>
          </a:p>
          <a:p>
            <a:r>
              <a:rPr lang="en-US" sz="1800" dirty="0"/>
              <a:t>Naïve bayes</a:t>
            </a:r>
          </a:p>
          <a:p>
            <a:r>
              <a:rPr lang="en-US" sz="1800" dirty="0"/>
              <a:t>Random forest classifier</a:t>
            </a:r>
          </a:p>
          <a:p>
            <a:r>
              <a:rPr lang="en-US" sz="1800" dirty="0"/>
              <a:t>Cross validation</a:t>
            </a:r>
          </a:p>
          <a:p>
            <a:endParaRPr lang="en-US" sz="1800" dirty="0"/>
          </a:p>
          <a:p>
            <a:endParaRPr lang="en-US" sz="1800" dirty="0"/>
          </a:p>
        </p:txBody>
      </p:sp>
    </p:spTree>
    <p:extLst>
      <p:ext uri="{BB962C8B-B14F-4D97-AF65-F5344CB8AC3E}">
        <p14:creationId xmlns:p14="http://schemas.microsoft.com/office/powerpoint/2010/main" val="2178899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6349618-52E7-4908-98A2-29C3D5C2469C}"/>
              </a:ext>
            </a:extLst>
          </p:cNvPr>
          <p:cNvSpPr>
            <a:spLocks noGrp="1" noChangeArrowheads="1"/>
          </p:cNvSpPr>
          <p:nvPr>
            <p:ph type="title"/>
          </p:nvPr>
        </p:nvSpPr>
        <p:spPr bwMode="auto">
          <a:xfrm>
            <a:off x="301841" y="387254"/>
            <a:ext cx="11051959" cy="4642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01568"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18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600" b="1" i="0" u="none" strike="noStrike" cap="none" normalizeH="0" baseline="0" dirty="0" bmk="_Toc99999922">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Modelling</a:t>
            </a:r>
            <a:endParaRPr kumimoji="0" lang="en-CA"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6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In the modelling part there are four methods Logistic Regression, KNN, Naive Bayes, random forest</a:t>
            </a:r>
            <a:r>
              <a:rPr kumimoji="0" lang="en-CA" altLang="en-US" sz="1600" b="0" i="0" u="none" strike="noStrike" cap="none" normalizeH="0" baseline="0" dirty="0">
                <a:ln>
                  <a:noFill/>
                </a:ln>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CA" altLang="en-US" sz="16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that I have applied on my dataset. </a:t>
            </a:r>
            <a:endParaRPr kumimoji="0" lang="en-CA"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600" b="1"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Logistic Regression</a:t>
            </a:r>
            <a:r>
              <a:rPr kumimoji="0" lang="en-CA" altLang="en-US" sz="16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It is classification machine learning algorithm that is used to predict the probability of categorical dependent variable.</a:t>
            </a:r>
            <a:endParaRPr kumimoji="0" lang="en-CA"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600" b="1"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KNN</a:t>
            </a:r>
            <a:r>
              <a:rPr kumimoji="0" lang="en-CA" altLang="en-US" sz="16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The KNN stands for </a:t>
            </a:r>
            <a:r>
              <a:rPr kumimoji="0" lang="en-CA" altLang="en-US" sz="1600" b="0" i="0" u="none" strike="noStrike" cap="none" normalizeH="0" baseline="0" dirty="0">
                <a:ln>
                  <a:noFill/>
                </a:ln>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CA" altLang="en-US" sz="16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K-Nearest Neighbour</a:t>
            </a:r>
            <a:r>
              <a:rPr kumimoji="0" lang="en-CA" altLang="en-US" sz="1600" b="0" i="0" u="none" strike="noStrike" cap="none" normalizeH="0" baseline="0" dirty="0">
                <a:ln>
                  <a:noFill/>
                </a:ln>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CA" altLang="en-US" sz="16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It is a supervised machine learning algorithm. The algorithm can be used to solve both classification and regression problem statements. The number of nearest neighbours to a new unknown variable that has to be predicted or classified is denoted by the symbol 'K'.</a:t>
            </a:r>
            <a:endParaRPr kumimoji="0" lang="en-CA"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600" b="1"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Naive Bayes</a:t>
            </a:r>
            <a:r>
              <a:rPr kumimoji="0" lang="en-CA" altLang="en-US" sz="16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CA" altLang="en-US" sz="1600" b="0" i="0" u="none" strike="noStrike" cap="none" normalizeH="0" baseline="0" dirty="0">
                <a:ln>
                  <a:noFill/>
                </a:ln>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CA" altLang="en-US" sz="1600" b="0" i="0" u="none" strike="noStrike" cap="none" normalizeH="0" baseline="0" dirty="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It is classification algorithm that is suitable for binary and multiclass classification.</a:t>
            </a:r>
            <a:endParaRPr kumimoji="0" lang="en-CA"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600" b="0" i="0" u="none" strike="noStrike" cap="none" normalizeH="0" baseline="0" dirty="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It performs well in cases of categorical input variables compared to numerical variables.</a:t>
            </a:r>
            <a:endParaRPr kumimoji="0" lang="en-CA"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600" b="1" i="0" u="none" strike="noStrike" cap="none" normalizeH="0" baseline="0" dirty="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 CLASSIFIER</a:t>
            </a:r>
            <a:r>
              <a:rPr kumimoji="0" lang="en-CA" altLang="en-US" sz="1600" b="0" i="0" u="none" strike="noStrike" cap="none" normalizeH="0" baseline="0" dirty="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It is a Supervised Machine Learning Algorithm that is used widely in Classification and Regression problems. It is also a meta estimator that fits a number of decision tree classifier on various sub-samples of the dataset and uses averaging to improve the predictive accuracy and control over-fitting.</a:t>
            </a:r>
            <a:br>
              <a:rPr kumimoji="0" lang="en-CA" altLang="en-US" sz="1600" b="0" i="0" u="none" strike="noStrike" cap="none" normalizeH="0" baseline="0" dirty="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CA" altLang="en-US" sz="1600" b="1" i="0" u="none" strike="noStrike" cap="none" normalizeH="0" baseline="0" dirty="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Cross Validation:- </a:t>
            </a:r>
            <a:r>
              <a:rPr kumimoji="0" lang="en-CA" altLang="en-US" sz="1600" b="0" i="0" u="none" strike="noStrike" cap="none" normalizeH="0" baseline="0" dirty="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In cross validation, the training set is randomly split into k(usually between 5 to 10) subsets known as folds. Where k-1 folds are used to train the model and the fold is used to test the model.</a:t>
            </a:r>
            <a:r>
              <a:rPr kumimoji="0" lang="en-CA" altLang="en-US" sz="1600" b="1" i="0" u="none" strike="noStrike" cap="none" normalizeH="0" baseline="0" dirty="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kumimoji="0" lang="en-CA" altLang="en-US" sz="1600" b="0" i="0" u="none" strike="noStrike" cap="none" normalizeH="0" baseline="0" dirty="0">
                <a:ln>
                  <a:noFill/>
                </a:ln>
                <a:solidFill>
                  <a:schemeClr val="tx1"/>
                </a:solidFill>
                <a:effectLst/>
                <a:ea typeface="Times New Roman" panose="02020603050405020304" pitchFamily="18" charset="0"/>
              </a:rPr>
            </a:br>
            <a:endParaRPr kumimoji="0" lang="en-CA"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3079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ACF7A-1F71-43E9-B3DA-67CAEB3899C2}"/>
              </a:ext>
            </a:extLst>
          </p:cNvPr>
          <p:cNvSpPr>
            <a:spLocks noGrp="1"/>
          </p:cNvSpPr>
          <p:nvPr>
            <p:ph type="title"/>
          </p:nvPr>
        </p:nvSpPr>
        <p:spPr>
          <a:xfrm>
            <a:off x="913776" y="618517"/>
            <a:ext cx="3893976" cy="1596177"/>
          </a:xfrm>
        </p:spPr>
        <p:txBody>
          <a:bodyPr anchor="b">
            <a:normAutofit/>
          </a:bodyPr>
          <a:lstStyle/>
          <a:p>
            <a:pPr algn="l"/>
            <a:r>
              <a:rPr lang="en-US" sz="3200" dirty="0"/>
              <a:t>Models result</a:t>
            </a:r>
          </a:p>
        </p:txBody>
      </p:sp>
      <p:sp>
        <p:nvSpPr>
          <p:cNvPr id="9" name="Content Placeholder 8">
            <a:extLst>
              <a:ext uri="{FF2B5EF4-FFF2-40B4-BE49-F238E27FC236}">
                <a16:creationId xmlns:a16="http://schemas.microsoft.com/office/drawing/2014/main" id="{4D56B363-DB17-BC8D-ABA8-1109CF374FA6}"/>
              </a:ext>
            </a:extLst>
          </p:cNvPr>
          <p:cNvSpPr>
            <a:spLocks noGrp="1"/>
          </p:cNvSpPr>
          <p:nvPr>
            <p:ph idx="1"/>
          </p:nvPr>
        </p:nvSpPr>
        <p:spPr>
          <a:xfrm>
            <a:off x="913774" y="2367092"/>
            <a:ext cx="3893978" cy="3424107"/>
          </a:xfrm>
        </p:spPr>
        <p:txBody>
          <a:bodyPr>
            <a:normAutofit/>
          </a:bodyPr>
          <a:lstStyle/>
          <a:p>
            <a:r>
              <a:rPr lang="en-US" sz="1600" dirty="0"/>
              <a:t>After implementation of models we can see logistic regression model is the best model to find accuracy of the project that is 59.33 that is best accuracy of the different models.</a:t>
            </a:r>
          </a:p>
        </p:txBody>
      </p:sp>
      <p:graphicFrame>
        <p:nvGraphicFramePr>
          <p:cNvPr id="7" name="Content Placeholder 3">
            <a:extLst>
              <a:ext uri="{FF2B5EF4-FFF2-40B4-BE49-F238E27FC236}">
                <a16:creationId xmlns:a16="http://schemas.microsoft.com/office/drawing/2014/main" id="{BAFE7A92-5AF5-4609-A2DB-2AC36270E6C4}"/>
              </a:ext>
            </a:extLst>
          </p:cNvPr>
          <p:cNvGraphicFramePr>
            <a:graphicFrameLocks/>
          </p:cNvGraphicFramePr>
          <p:nvPr/>
        </p:nvGraphicFramePr>
        <p:xfrm>
          <a:off x="5078061" y="1388968"/>
          <a:ext cx="6200165" cy="3622864"/>
        </p:xfrm>
        <a:graphic>
          <a:graphicData uri="http://schemas.openxmlformats.org/drawingml/2006/table">
            <a:tbl>
              <a:tblPr firstRow="1" bandRow="1">
                <a:noFill/>
              </a:tblPr>
              <a:tblGrid>
                <a:gridCol w="1526600">
                  <a:extLst>
                    <a:ext uri="{9D8B030D-6E8A-4147-A177-3AD203B41FA5}">
                      <a16:colId xmlns:a16="http://schemas.microsoft.com/office/drawing/2014/main" val="1254617365"/>
                    </a:ext>
                  </a:extLst>
                </a:gridCol>
                <a:gridCol w="2956955">
                  <a:extLst>
                    <a:ext uri="{9D8B030D-6E8A-4147-A177-3AD203B41FA5}">
                      <a16:colId xmlns:a16="http://schemas.microsoft.com/office/drawing/2014/main" val="2111380293"/>
                    </a:ext>
                  </a:extLst>
                </a:gridCol>
                <a:gridCol w="1716610">
                  <a:extLst>
                    <a:ext uri="{9D8B030D-6E8A-4147-A177-3AD203B41FA5}">
                      <a16:colId xmlns:a16="http://schemas.microsoft.com/office/drawing/2014/main" val="3508978372"/>
                    </a:ext>
                  </a:extLst>
                </a:gridCol>
              </a:tblGrid>
              <a:tr h="1129928">
                <a:tc>
                  <a:txBody>
                    <a:bodyPr/>
                    <a:lstStyle/>
                    <a:p>
                      <a:pPr algn="r"/>
                      <a:br>
                        <a:rPr lang="en-US" sz="2700" b="1" cap="none" spc="0">
                          <a:solidFill>
                            <a:schemeClr val="tx1"/>
                          </a:solidFill>
                          <a:effectLst/>
                        </a:rPr>
                      </a:br>
                      <a:r>
                        <a:rPr lang="en-US" sz="2700" b="1" cap="none" spc="0">
                          <a:solidFill>
                            <a:schemeClr val="tx1"/>
                          </a:solidFill>
                          <a:effectLst/>
                        </a:rPr>
                        <a:t>Model</a:t>
                      </a:r>
                    </a:p>
                  </a:txBody>
                  <a:tcPr marL="106406" marR="234740" marT="30402" marB="228012" anchor="b">
                    <a:lnL w="9525" cap="flat" cmpd="sng" algn="ctr">
                      <a:solidFill>
                        <a:schemeClr val="tx1"/>
                      </a:solidFill>
                      <a:prstDash val="solid"/>
                    </a:lnL>
                    <a:lnR w="12700" cmpd="sng">
                      <a:noFill/>
                      <a:prstDash val="solid"/>
                    </a:lnR>
                    <a:lnT w="9525" cap="flat" cmpd="sng" algn="ctr">
                      <a:noFill/>
                      <a:prstDash val="solid"/>
                    </a:lnT>
                    <a:lnB w="12700" cmpd="sng">
                      <a:noFill/>
                      <a:prstDash val="solid"/>
                    </a:lnB>
                    <a:noFill/>
                  </a:tcPr>
                </a:tc>
                <a:tc>
                  <a:txBody>
                    <a:bodyPr/>
                    <a:lstStyle/>
                    <a:p>
                      <a:pPr algn="r"/>
                      <a:r>
                        <a:rPr lang="en-US" sz="2700" b="1" cap="none" spc="0">
                          <a:solidFill>
                            <a:schemeClr val="tx1"/>
                          </a:solidFill>
                          <a:effectLst/>
                        </a:rPr>
                        <a:t>train_test_split</a:t>
                      </a:r>
                    </a:p>
                  </a:txBody>
                  <a:tcPr marL="106406" marR="234740" marT="30402" marB="228012" anchor="b">
                    <a:lnL w="12700" cmpd="sng">
                      <a:noFill/>
                      <a:prstDash val="solid"/>
                    </a:lnL>
                    <a:lnR w="12700" cmpd="sng">
                      <a:noFill/>
                      <a:prstDash val="solid"/>
                    </a:lnR>
                    <a:lnT w="9525" cap="flat" cmpd="sng" algn="ctr">
                      <a:noFill/>
                      <a:prstDash val="solid"/>
                    </a:lnT>
                    <a:lnB w="12700" cmpd="sng">
                      <a:noFill/>
                      <a:prstDash val="solid"/>
                    </a:lnB>
                    <a:noFill/>
                  </a:tcPr>
                </a:tc>
                <a:tc>
                  <a:txBody>
                    <a:bodyPr/>
                    <a:lstStyle/>
                    <a:p>
                      <a:endParaRPr lang="en-US" sz="2700" b="1" cap="none" spc="0">
                        <a:solidFill>
                          <a:schemeClr val="tx1"/>
                        </a:solidFill>
                      </a:endParaRPr>
                    </a:p>
                  </a:txBody>
                  <a:tcPr marL="106406" marR="234740" marT="30402" marB="228012" anchor="b">
                    <a:lnL w="12700" cmpd="sng">
                      <a:noFill/>
                      <a:prstDash val="solid"/>
                    </a:lnL>
                    <a:lnR w="12700" cmpd="sng">
                      <a:noFill/>
                      <a:prstDash val="solid"/>
                    </a:lnR>
                    <a:lnT w="9525" cap="flat" cmpd="sng" algn="ctr">
                      <a:noFill/>
                      <a:prstDash val="solid"/>
                    </a:lnT>
                    <a:lnB w="12700" cmpd="sng">
                      <a:noFill/>
                      <a:prstDash val="solid"/>
                    </a:lnB>
                    <a:noFill/>
                  </a:tcPr>
                </a:tc>
                <a:extLst>
                  <a:ext uri="{0D108BD9-81ED-4DB2-BD59-A6C34878D82A}">
                    <a16:rowId xmlns:a16="http://schemas.microsoft.com/office/drawing/2014/main" val="3119473694"/>
                  </a:ext>
                </a:extLst>
              </a:tr>
              <a:tr h="623234">
                <a:tc>
                  <a:txBody>
                    <a:bodyPr/>
                    <a:lstStyle/>
                    <a:p>
                      <a:pPr fontAlgn="ctr"/>
                      <a:r>
                        <a:rPr lang="en-US" sz="2000" b="1" cap="none" spc="0">
                          <a:solidFill>
                            <a:schemeClr val="tx1"/>
                          </a:solidFill>
                          <a:effectLst/>
                        </a:rPr>
                        <a:t>0</a:t>
                      </a:r>
                    </a:p>
                  </a:txBody>
                  <a:tcPr marL="106406" marR="234740" marT="30402" marB="228012"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r"/>
                      <a:r>
                        <a:rPr lang="en-US" sz="2000" cap="none" spc="0">
                          <a:solidFill>
                            <a:schemeClr val="tx1"/>
                          </a:solidFill>
                          <a:effectLst/>
                        </a:rPr>
                        <a:t>Logistic Regression</a:t>
                      </a:r>
                    </a:p>
                  </a:txBody>
                  <a:tcPr marL="106406" marR="234740" marT="30402" marB="22801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a:r>
                        <a:rPr lang="en-US" sz="2000" cap="none" spc="0">
                          <a:solidFill>
                            <a:schemeClr val="tx1"/>
                          </a:solidFill>
                          <a:effectLst/>
                        </a:rPr>
                        <a:t>59.334262</a:t>
                      </a:r>
                    </a:p>
                  </a:txBody>
                  <a:tcPr marL="106406" marR="234740" marT="30402" marB="228012"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68662005"/>
                  </a:ext>
                </a:extLst>
              </a:tr>
              <a:tr h="623234">
                <a:tc>
                  <a:txBody>
                    <a:bodyPr/>
                    <a:lstStyle/>
                    <a:p>
                      <a:pPr fontAlgn="ctr"/>
                      <a:r>
                        <a:rPr lang="en-US" sz="2000" b="1" cap="none" spc="0">
                          <a:solidFill>
                            <a:schemeClr val="tx1"/>
                          </a:solidFill>
                          <a:effectLst/>
                        </a:rPr>
                        <a:t>1</a:t>
                      </a:r>
                    </a:p>
                  </a:txBody>
                  <a:tcPr marL="106406" marR="234740" marT="30402" marB="228012" anchor="ctr">
                    <a:lnL w="9525"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a:r>
                        <a:rPr lang="en-US" sz="2000" cap="none" spc="0">
                          <a:solidFill>
                            <a:schemeClr val="tx1"/>
                          </a:solidFill>
                          <a:effectLst/>
                        </a:rPr>
                        <a:t>knn</a:t>
                      </a:r>
                    </a:p>
                  </a:txBody>
                  <a:tcPr marL="106406" marR="234740" marT="30402" marB="22801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a:r>
                        <a:rPr lang="en-US" sz="2000" cap="none" spc="0">
                          <a:solidFill>
                            <a:schemeClr val="tx1"/>
                          </a:solidFill>
                          <a:effectLst/>
                        </a:rPr>
                        <a:t>54.917170</a:t>
                      </a:r>
                    </a:p>
                  </a:txBody>
                  <a:tcPr marL="106406" marR="234740" marT="30402" marB="22801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506408258"/>
                  </a:ext>
                </a:extLst>
              </a:tr>
              <a:tr h="623234">
                <a:tc>
                  <a:txBody>
                    <a:bodyPr/>
                    <a:lstStyle/>
                    <a:p>
                      <a:pPr fontAlgn="ctr"/>
                      <a:r>
                        <a:rPr lang="en-US" sz="2000" b="1" cap="none" spc="0">
                          <a:solidFill>
                            <a:schemeClr val="tx1"/>
                          </a:solidFill>
                          <a:effectLst/>
                        </a:rPr>
                        <a:t>2</a:t>
                      </a:r>
                    </a:p>
                  </a:txBody>
                  <a:tcPr marL="106406" marR="234740" marT="30402" marB="228012"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r"/>
                      <a:r>
                        <a:rPr lang="en-US" sz="2000" cap="none" spc="0">
                          <a:solidFill>
                            <a:schemeClr val="tx1"/>
                          </a:solidFill>
                          <a:effectLst/>
                        </a:rPr>
                        <a:t>Naive Bayes</a:t>
                      </a:r>
                    </a:p>
                  </a:txBody>
                  <a:tcPr marL="106406" marR="234740" marT="30402" marB="22801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a:r>
                        <a:rPr lang="en-US" sz="2000" cap="none" spc="0">
                          <a:solidFill>
                            <a:schemeClr val="tx1"/>
                          </a:solidFill>
                          <a:effectLst/>
                        </a:rPr>
                        <a:t>59.098932</a:t>
                      </a:r>
                    </a:p>
                  </a:txBody>
                  <a:tcPr marL="106406" marR="234740" marT="30402" marB="228012"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21724832"/>
                  </a:ext>
                </a:extLst>
              </a:tr>
              <a:tr h="623234">
                <a:tc>
                  <a:txBody>
                    <a:bodyPr/>
                    <a:lstStyle/>
                    <a:p>
                      <a:pPr fontAlgn="ctr"/>
                      <a:r>
                        <a:rPr lang="en-US" sz="2000" b="1" cap="none" spc="0">
                          <a:solidFill>
                            <a:schemeClr val="tx1"/>
                          </a:solidFill>
                          <a:effectLst/>
                        </a:rPr>
                        <a:t>3</a:t>
                      </a:r>
                    </a:p>
                  </a:txBody>
                  <a:tcPr marL="106406" marR="234740" marT="30402" marB="228012" anchor="ctr">
                    <a:lnL w="9525"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a:r>
                        <a:rPr lang="en-US" sz="2000" cap="none" spc="0">
                          <a:solidFill>
                            <a:schemeClr val="tx1"/>
                          </a:solidFill>
                          <a:effectLst/>
                        </a:rPr>
                        <a:t>Random Forest</a:t>
                      </a:r>
                    </a:p>
                  </a:txBody>
                  <a:tcPr marL="106406" marR="234740" marT="30402" marB="22801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a:r>
                        <a:rPr lang="en-US" sz="2000" cap="none" spc="0">
                          <a:solidFill>
                            <a:schemeClr val="tx1"/>
                          </a:solidFill>
                          <a:effectLst/>
                        </a:rPr>
                        <a:t>56.880322</a:t>
                      </a:r>
                    </a:p>
                  </a:txBody>
                  <a:tcPr marL="106406" marR="234740" marT="30402" marB="22801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690691345"/>
                  </a:ext>
                </a:extLst>
              </a:tr>
            </a:tbl>
          </a:graphicData>
        </a:graphic>
      </p:graphicFrame>
    </p:spTree>
    <p:extLst>
      <p:ext uri="{BB962C8B-B14F-4D97-AF65-F5344CB8AC3E}">
        <p14:creationId xmlns:p14="http://schemas.microsoft.com/office/powerpoint/2010/main" val="4176407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89B31-D83E-4B7E-91CD-F339D8946810}"/>
              </a:ext>
            </a:extLst>
          </p:cNvPr>
          <p:cNvSpPr>
            <a:spLocks noGrp="1"/>
          </p:cNvSpPr>
          <p:nvPr>
            <p:ph type="title"/>
          </p:nvPr>
        </p:nvSpPr>
        <p:spPr>
          <a:xfrm>
            <a:off x="838199" y="189807"/>
            <a:ext cx="10515600" cy="1325563"/>
          </a:xfrm>
        </p:spPr>
        <p:txBody>
          <a:bodyPr>
            <a:normAutofit/>
          </a:bodyPr>
          <a:lstStyle/>
          <a:p>
            <a:r>
              <a:rPr kumimoji="0" lang="en-CA" altLang="en-US" sz="3600" b="0" i="0" u="none" strike="noStrike" cap="none" normalizeH="0" baseline="0" dirty="0" bmk="_Toc99999926">
                <a:ln>
                  <a:noFill/>
                </a:ln>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Confusion Matrix Corresponding to Random Forest Classifier Algorithm</a:t>
            </a:r>
            <a:r>
              <a:rPr kumimoji="0" lang="en-CA" altLang="en-US" sz="3600" b="0" i="0" u="none" strike="noStrike" cap="none" normalizeH="0" baseline="0" dirty="0">
                <a:ln>
                  <a:noFill/>
                </a:ln>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3600" dirty="0"/>
          </a:p>
        </p:txBody>
      </p:sp>
      <p:sp>
        <p:nvSpPr>
          <p:cNvPr id="3" name="Rectangle 2">
            <a:extLst>
              <a:ext uri="{FF2B5EF4-FFF2-40B4-BE49-F238E27FC236}">
                <a16:creationId xmlns:a16="http://schemas.microsoft.com/office/drawing/2014/main" id="{F62C1478-5F71-4F8A-9FF9-DBD21776B816}"/>
              </a:ext>
            </a:extLst>
          </p:cNvPr>
          <p:cNvSpPr>
            <a:spLocks noChangeArrowheads="1"/>
          </p:cNvSpPr>
          <p:nvPr/>
        </p:nvSpPr>
        <p:spPr bwMode="auto">
          <a:xfrm>
            <a:off x="109330" y="1459856"/>
            <a:ext cx="11973339" cy="979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01568"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200" b="0" i="0" u="none" strike="noStrike" cap="none" normalizeH="0" baseline="0" dirty="0">
                <a:ln>
                  <a:noFill/>
                </a:ln>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CA" altLang="en-US"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Well, it's far a overall performance measurement for machine learning trouble where output may be two or extra lessons. It is a table with 4 exceptional mixtures of predicted and actual values. And it a tabular summary of the quantity of correct and wrong predictions made by way of a classifier.</a:t>
            </a: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p:pic>
        <p:nvPicPr>
          <p:cNvPr id="14337" name="Picture 5" descr="Chart, treemap chart&#10;&#10;Description automatically generated">
            <a:extLst>
              <a:ext uri="{FF2B5EF4-FFF2-40B4-BE49-F238E27FC236}">
                <a16:creationId xmlns:a16="http://schemas.microsoft.com/office/drawing/2014/main" id="{12D6DBE6-D50C-4535-910B-BDF9CFDF6D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539" y="2484783"/>
            <a:ext cx="6798365" cy="27630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CB38436-9414-4188-94B9-5B7AF816D30D}"/>
              </a:ext>
            </a:extLst>
          </p:cNvPr>
          <p:cNvSpPr>
            <a:spLocks noChangeArrowheads="1"/>
          </p:cNvSpPr>
          <p:nvPr/>
        </p:nvSpPr>
        <p:spPr bwMode="auto">
          <a:xfrm>
            <a:off x="218660" y="4737968"/>
            <a:ext cx="12124922" cy="177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01568"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14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200" b="0" i="0" u="none" strike="noStrike" cap="none" normalizeH="0" baseline="0" dirty="0">
                <a:ln>
                  <a:noFill/>
                </a:ln>
                <a:solidFill>
                  <a:srgbClr val="212529"/>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CA" altLang="en-US" sz="1200" b="1" i="0" u="none" strike="noStrike" cap="none" normalizeH="0" baseline="0" dirty="0">
                <a:ln>
                  <a:noFill/>
                </a:ln>
                <a:solidFill>
                  <a:srgbClr val="212529"/>
                </a:solidFill>
                <a:effectLst/>
                <a:latin typeface="Calibri" panose="020F0502020204030204" pitchFamily="34" charset="0"/>
                <a:ea typeface="Times New Roman" panose="02020603050405020304" pitchFamily="18" charset="0"/>
                <a:cs typeface="Times New Roman" panose="02020603050405020304" pitchFamily="18" charset="0"/>
              </a:rPr>
              <a:t>FIGURE 7. Actual Values Vs Predicted Values</a:t>
            </a:r>
            <a:endParaRPr kumimoji="0" lang="en-CA" altLang="en-US" sz="14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600" b="0" i="0" u="none" strike="noStrike" cap="none" normalizeH="0" baseline="0" dirty="0">
                <a:ln>
                  <a:noFill/>
                </a:ln>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Confusion Matrix Corresponding to Random Forest</a:t>
            </a:r>
            <a:endParaRPr kumimoji="0" lang="en-CA" altLang="en-US"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When the target variable's actual value is 0 and the predicted value is also 0 and 38.60% of observation fall into first quadrant. 18.20% of</a:t>
            </a: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observations fall into the second quadrant; whilst the target variable's actual value is 0 and predicted value is 1. 24.37% of observations fall into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third quadrant; and while the target variable's actual value is 1 and predicted value 0, 18.83% of observations fall into the fourth quadrant.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actual and predicted values are each 1.</a:t>
            </a:r>
            <a:endParaRPr kumimoji="0" lang="en-CA"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7170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D94B1-798D-41AA-9629-6655CC3F1D80}"/>
              </a:ext>
            </a:extLst>
          </p:cNvPr>
          <p:cNvSpPr>
            <a:spLocks noGrp="1"/>
          </p:cNvSpPr>
          <p:nvPr>
            <p:ph type="title"/>
          </p:nvPr>
        </p:nvSpPr>
        <p:spPr/>
        <p:txBody>
          <a:bodyPr>
            <a:noAutofit/>
          </a:bodyPr>
          <a:lstStyle/>
          <a:p>
            <a:r>
              <a:rPr kumimoji="0" lang="en-CA" altLang="en-US"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ROC CURVE (RECEIVER OPERATING CHARACTERISTIC):- </a:t>
            </a:r>
            <a:r>
              <a:rPr kumimoji="0" lang="en-C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Roc  curves are widely used in binary classification to study the output of a classifier </a:t>
            </a:r>
            <a:r>
              <a:rPr lang="en-US" sz="1600" b="0" i="0" dirty="0">
                <a:effectLst/>
                <a:latin typeface="arial" panose="020B0604020202020204" pitchFamily="34" charset="0"/>
              </a:rPr>
              <a:t>ROC curve, is a graphical plot that illustrates the diagnostic ability of a binary classifier system as its discrimination threshold is varied</a:t>
            </a:r>
            <a:r>
              <a:rPr lang="en-US" sz="1400" b="0" i="0" dirty="0">
                <a:effectLst/>
                <a:latin typeface="arial" panose="020B0604020202020204" pitchFamily="34" charset="0"/>
              </a:rPr>
              <a:t>. </a:t>
            </a:r>
            <a:br>
              <a:rPr kumimoji="0" lang="en-CA" altLang="en-US" sz="1400" b="0" i="0" u="none" strike="noStrike" cap="none" normalizeH="0" baseline="0" dirty="0">
                <a:ln>
                  <a:noFill/>
                </a:ln>
                <a:solidFill>
                  <a:schemeClr val="tx1"/>
                </a:solidFill>
                <a:effectLst/>
              </a:rPr>
            </a:br>
            <a:endParaRPr lang="en-IN" sz="2400" dirty="0"/>
          </a:p>
        </p:txBody>
      </p:sp>
      <p:pic>
        <p:nvPicPr>
          <p:cNvPr id="15361" name="Picture 18">
            <a:extLst>
              <a:ext uri="{FF2B5EF4-FFF2-40B4-BE49-F238E27FC236}">
                <a16:creationId xmlns:a16="http://schemas.microsoft.com/office/drawing/2014/main" id="{803530BA-FFA6-45A9-A272-FA5AD88911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6447" y="2232279"/>
            <a:ext cx="5632978" cy="3276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D531D79-00C5-4E60-96BB-C8D06F9CD341}"/>
              </a:ext>
            </a:extLst>
          </p:cNvPr>
          <p:cNvSpPr>
            <a:spLocks noChangeArrowheads="1"/>
          </p:cNvSpPr>
          <p:nvPr/>
        </p:nvSpPr>
        <p:spPr bwMode="auto">
          <a:xfrm>
            <a:off x="466899" y="5602069"/>
            <a:ext cx="1029211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62626"/>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262626"/>
                </a:solidFill>
                <a:effectLst/>
                <a:latin typeface="Calibri" panose="020F0502020204030204" pitchFamily="34" charset="0"/>
                <a:ea typeface="Times New Roman" panose="02020603050405020304" pitchFamily="18" charset="0"/>
                <a:cs typeface="Times New Roman" panose="02020603050405020304" pitchFamily="18" charset="0"/>
              </a:rPr>
              <a:t>FIGURE 8. True Positive Rate Vs False Positive Rate</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62626"/>
                </a:solidFill>
                <a:effectLst/>
                <a:latin typeface="Calibri" panose="020F0502020204030204" pitchFamily="34" charset="0"/>
                <a:ea typeface="Times New Roman" panose="02020603050405020304" pitchFamily="18" charset="0"/>
                <a:cs typeface="Times New Roman" panose="02020603050405020304" pitchFamily="18" charset="0"/>
              </a:rPr>
              <a:t>FROM ABOVE GRAPH, AREA UNDER THE CURVE SCORE IS 0.58. IT SHOW THAT IT IS AN OPTIMAL CLASSIFIER.</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4259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C668B-A5AE-4B83-92F7-F61ABB5F56CB}"/>
              </a:ext>
            </a:extLst>
          </p:cNvPr>
          <p:cNvSpPr>
            <a:spLocks noGrp="1"/>
          </p:cNvSpPr>
          <p:nvPr>
            <p:ph type="title"/>
          </p:nvPr>
        </p:nvSpPr>
        <p:spPr>
          <a:xfrm>
            <a:off x="1035143" y="2752035"/>
            <a:ext cx="8596668" cy="1353930"/>
          </a:xfrm>
        </p:spPr>
        <p:txBody>
          <a:bodyPr>
            <a:normAutofit fontScale="90000"/>
          </a:bodyPr>
          <a:lstStyle/>
          <a:p>
            <a:r>
              <a:rPr lang="en-IN" sz="6600" dirty="0"/>
              <a:t>END OF PRESENTATION</a:t>
            </a:r>
          </a:p>
        </p:txBody>
      </p:sp>
    </p:spTree>
    <p:extLst>
      <p:ext uri="{BB962C8B-B14F-4D97-AF65-F5344CB8AC3E}">
        <p14:creationId xmlns:p14="http://schemas.microsoft.com/office/powerpoint/2010/main" val="2804167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15277-5550-4EA9-8651-AC351449F1AB}"/>
              </a:ext>
            </a:extLst>
          </p:cNvPr>
          <p:cNvSpPr>
            <a:spLocks noGrp="1"/>
          </p:cNvSpPr>
          <p:nvPr>
            <p:ph type="title"/>
          </p:nvPr>
        </p:nvSpPr>
        <p:spPr>
          <a:xfrm>
            <a:off x="151788" y="1007019"/>
            <a:ext cx="10350623" cy="4994505"/>
          </a:xfrm>
        </p:spPr>
        <p:txBody>
          <a:bodyPr>
            <a:normAutofit fontScale="90000"/>
          </a:bodyPr>
          <a:lstStyle/>
          <a:p>
            <a:pPr>
              <a:spcBef>
                <a:spcPts val="2000"/>
              </a:spcBef>
              <a:spcAft>
                <a:spcPts val="200"/>
              </a:spcAft>
            </a:pPr>
            <a:r>
              <a:rPr lang="en-CA" sz="53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BASIC INFORMATION ABOUT PROJECT(ABSTRACT)</a:t>
            </a:r>
            <a:br>
              <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CA"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CA" sz="1800" dirty="0">
                <a:latin typeface="Times New Roman" panose="02020603050405020304" pitchFamily="18" charset="0"/>
                <a:ea typeface="Times New Roman" panose="02020603050405020304" pitchFamily="18" charset="0"/>
                <a:cs typeface="Times New Roman" panose="02020603050405020304" pitchFamily="18" charset="0"/>
              </a:rPr>
              <a:t>My</a:t>
            </a:r>
            <a:r>
              <a:rPr lang="en-CA" sz="1800" dirty="0">
                <a:effectLst/>
                <a:latin typeface="Times New Roman" panose="02020603050405020304" pitchFamily="18" charset="0"/>
                <a:ea typeface="Times New Roman" panose="02020603050405020304" pitchFamily="18" charset="0"/>
                <a:cs typeface="Times New Roman" panose="02020603050405020304" pitchFamily="18" charset="0"/>
              </a:rPr>
              <a:t> project name is Android  Google Play, moreover known as the Google Play Store, and in which I used   androiddataset.csv dataset in which 1048575 records and 24 attributes. With the help of android google play store  we will download or purchase millions of apps, diversions, and other media onto your Android gadget. You'll be able discover programs for a wide cluster of interface. You'll be able download apps or recreations by exploring to the app or amusement page inside the Play Store and tapping Introduce. Numerous apps will be free, a few will have in-app promotions, a few will fetched cash, whereas others may offer in-app buys, or a combination of any of these things. For those who are interested, there's the Google Play Pass, which allows you to download hundreds of apps and recreations for complimentary, without advertisements or in-app buys.so in this data we have some important attributes and value that help us to understand all functions of this dataset. Its  a stage. It’s Google’s stage for advertising different advanced substance to its customers. Opposite to what a few individuals may think, the Google Play Store isn't fair an app store, not at all. You'll discover all sorts of substance accessible here. The Google Play Store is domestic to music, motion pictures, books, and recreations</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2182644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A1110-D3C8-4082-9759-976D6367BDC8}"/>
              </a:ext>
            </a:extLst>
          </p:cNvPr>
          <p:cNvSpPr>
            <a:spLocks noGrp="1"/>
          </p:cNvSpPr>
          <p:nvPr>
            <p:ph type="title"/>
          </p:nvPr>
        </p:nvSpPr>
        <p:spPr>
          <a:xfrm>
            <a:off x="116168" y="571233"/>
            <a:ext cx="11149781" cy="6184490"/>
          </a:xfrm>
        </p:spPr>
        <p:txBody>
          <a:bodyPr>
            <a:normAutofit/>
          </a:bodyPr>
          <a:lstStyle/>
          <a:p>
            <a:pPr>
              <a:lnSpc>
                <a:spcPct val="100000"/>
              </a:lnSpc>
              <a:spcAft>
                <a:spcPts val="600"/>
              </a:spcAft>
            </a:pPr>
            <a:r>
              <a:rPr lang="en-IN" sz="1800" b="1" dirty="0">
                <a:latin typeface="Calibri" panose="020F0502020204030204" pitchFamily="34" charset="0"/>
                <a:ea typeface="Times New Roman" panose="02020603050405020304" pitchFamily="18" charset="0"/>
                <a:cs typeface="Times New Roman" panose="02020603050405020304" pitchFamily="18" charset="0"/>
              </a:rPr>
              <a:t>RESEARCH QUESTIONS:</a:t>
            </a:r>
            <a:br>
              <a:rPr lang="en-IN" sz="1800" b="1" dirty="0">
                <a:effectLst/>
                <a:latin typeface="Calibri" panose="020F0502020204030204" pitchFamily="34" charset="0"/>
                <a:ea typeface="Times New Roman" panose="02020603050405020304" pitchFamily="18" charset="0"/>
                <a:cs typeface="Times New Roman" panose="02020603050405020304" pitchFamily="18" charset="0"/>
              </a:rPr>
            </a:br>
            <a:r>
              <a:rPr lang="en-CA" sz="1800" b="1" dirty="0">
                <a:effectLst/>
                <a:latin typeface="Times New Roman" panose="02020603050405020304" pitchFamily="18" charset="0"/>
                <a:ea typeface="Times New Roman" panose="02020603050405020304" pitchFamily="18" charset="0"/>
                <a:cs typeface="Times New Roman" panose="02020603050405020304" pitchFamily="18" charset="0"/>
              </a:rPr>
              <a:t>Question 1)- find how many applications are free ,ad supported ,in purchases using pie chart?</a:t>
            </a:r>
            <a:br>
              <a:rPr lang="en-IN" sz="1800" b="1" dirty="0">
                <a:effectLst/>
                <a:latin typeface="Calibri" panose="020F0502020204030204" pitchFamily="34" charset="0"/>
                <a:ea typeface="Times New Roman" panose="02020603050405020304" pitchFamily="18" charset="0"/>
                <a:cs typeface="Times New Roman" panose="02020603050405020304" pitchFamily="18" charset="0"/>
              </a:rPr>
            </a:br>
            <a:r>
              <a:rPr lang="en-CA" sz="1800" b="1" dirty="0">
                <a:effectLst/>
                <a:latin typeface="Times New Roman" panose="02020603050405020304" pitchFamily="18" charset="0"/>
                <a:ea typeface="Times New Roman" panose="02020603050405020304" pitchFamily="18" charset="0"/>
                <a:cs typeface="Times New Roman" panose="02020603050405020304" pitchFamily="18" charset="0"/>
              </a:rPr>
              <a:t>ANSWER: 99.4 % applications are freed from price for the clients , also equal percentage is observed in programs that supported advertisements that is 99.4% and 0.6% applications are paid and additionally no longer supported ads.</a:t>
            </a:r>
            <a:br>
              <a:rPr lang="en-CA" sz="1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CA" sz="18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Question – 2) Which category of content rating show highest numbers that shows rating corresponding to application.</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CA"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ANSWER:</a:t>
            </a:r>
            <a:r>
              <a:rPr lang="en-CA" sz="18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CA" sz="1800" b="1" dirty="0">
                <a:effectLst/>
                <a:latin typeface="Calibri" panose="020F0502020204030204" pitchFamily="34" charset="0"/>
                <a:ea typeface="Times New Roman" panose="02020603050405020304" pitchFamily="18" charset="0"/>
                <a:cs typeface="Times New Roman" panose="02020603050405020304" pitchFamily="18" charset="0"/>
              </a:rPr>
              <a:t>From all categories of content material score I find that  humans those are 18+ , they give more score to the programs.</a:t>
            </a:r>
            <a:br>
              <a:rPr lang="en-CA" sz="1800" dirty="0">
                <a:effectLst/>
                <a:latin typeface="Calibri" panose="020F0502020204030204" pitchFamily="34" charset="0"/>
                <a:ea typeface="Times New Roman" panose="02020603050405020304" pitchFamily="18" charset="0"/>
                <a:cs typeface="Times New Roman" panose="02020603050405020304" pitchFamily="18" charset="0"/>
              </a:rPr>
            </a:b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CA" sz="1800" b="1" dirty="0">
                <a:effectLst/>
                <a:latin typeface="Times New Roman" panose="02020603050405020304" pitchFamily="18" charset="0"/>
                <a:ea typeface="Times New Roman" panose="02020603050405020304" pitchFamily="18" charset="0"/>
                <a:cs typeface="Times New Roman" panose="02020603050405020304" pitchFamily="18" charset="0"/>
              </a:rPr>
              <a:t>Question 3)</a:t>
            </a:r>
            <a:r>
              <a:rPr lang="en-CA"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CA" sz="1800" b="1" dirty="0">
                <a:effectLst/>
                <a:latin typeface="Times New Roman" panose="02020603050405020304" pitchFamily="18" charset="0"/>
                <a:ea typeface="Times New Roman" panose="02020603050405020304" pitchFamily="18" charset="0"/>
                <a:cs typeface="Times New Roman" panose="02020603050405020304" pitchFamily="18" charset="0"/>
              </a:rPr>
              <a:t>find accuracy of this project(dataset) by using different methods and also compare each other model to check which one is best as compare to the others?</a:t>
            </a:r>
            <a:br>
              <a:rPr lang="en-IN" sz="1800" b="1" dirty="0">
                <a:effectLst/>
                <a:latin typeface="Calibri" panose="020F0502020204030204" pitchFamily="34" charset="0"/>
                <a:ea typeface="Times New Roman" panose="02020603050405020304" pitchFamily="18" charset="0"/>
                <a:cs typeface="Times New Roman" panose="02020603050405020304" pitchFamily="18" charset="0"/>
              </a:rPr>
            </a:b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ANSWER: I used four models to find accuracy of this project That is Logistic regression , KNN model ,Naïve bayes model and random forest classifier model .</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Logistic regression accuracy is 59.33</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KNN model accuracy is 54.91</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Naïve bayes model accuracy is 59.09</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 classifier accuracy is 56.88</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CA"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 accuracy that we find with the help of logistic regression is best for our model that is 59.33</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1521218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017BF-A6F2-4B07-968B-377BBBD30794}"/>
              </a:ext>
            </a:extLst>
          </p:cNvPr>
          <p:cNvSpPr>
            <a:spLocks noGrp="1"/>
          </p:cNvSpPr>
          <p:nvPr>
            <p:ph type="title"/>
          </p:nvPr>
        </p:nvSpPr>
        <p:spPr>
          <a:xfrm>
            <a:off x="913775" y="618517"/>
            <a:ext cx="10364451" cy="1596177"/>
          </a:xfrm>
        </p:spPr>
        <p:txBody>
          <a:bodyPr>
            <a:normAutofit/>
          </a:bodyPr>
          <a:lstStyle/>
          <a:p>
            <a:r>
              <a:rPr lang="en-CA" b="1" u="sng">
                <a:effectLst/>
                <a:latin typeface="Times New Roman" panose="02020603050405020304" pitchFamily="18" charset="0"/>
                <a:ea typeface="Times New Roman" panose="02020603050405020304" pitchFamily="18" charset="0"/>
                <a:cs typeface="Times New Roman" panose="02020603050405020304" pitchFamily="18" charset="0"/>
              </a:rPr>
              <a:t>Methodology:</a:t>
            </a:r>
            <a:br>
              <a:rPr lang="en-US" b="1">
                <a:effectLst/>
                <a:latin typeface="Calibri Light" panose="020F0302020204030204" pitchFamily="34" charset="0"/>
                <a:ea typeface="Times New Roman" panose="02020603050405020304" pitchFamily="18" charset="0"/>
                <a:cs typeface="Times New Roman" panose="02020603050405020304" pitchFamily="18" charset="0"/>
              </a:rPr>
            </a:br>
            <a:endParaRPr lang="en-US"/>
          </a:p>
        </p:txBody>
      </p:sp>
      <p:graphicFrame>
        <p:nvGraphicFramePr>
          <p:cNvPr id="9" name="Diagram 8">
            <a:extLst>
              <a:ext uri="{FF2B5EF4-FFF2-40B4-BE49-F238E27FC236}">
                <a16:creationId xmlns:a16="http://schemas.microsoft.com/office/drawing/2014/main" id="{2494312B-B6EA-43E0-8513-12E44943E88D}"/>
              </a:ext>
            </a:extLst>
          </p:cNvPr>
          <p:cNvGraphicFramePr/>
          <p:nvPr/>
        </p:nvGraphicFramePr>
        <p:xfrm>
          <a:off x="914400" y="2532475"/>
          <a:ext cx="10363200" cy="3029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7445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B09ED-96DE-486B-882B-89AE44B9C676}"/>
              </a:ext>
            </a:extLst>
          </p:cNvPr>
          <p:cNvSpPr>
            <a:spLocks noGrp="1"/>
          </p:cNvSpPr>
          <p:nvPr>
            <p:ph type="title"/>
          </p:nvPr>
        </p:nvSpPr>
        <p:spPr>
          <a:xfrm>
            <a:off x="913775" y="618518"/>
            <a:ext cx="10364451" cy="1008264"/>
          </a:xfrm>
        </p:spPr>
        <p:txBody>
          <a:bodyPr>
            <a:normAutofit/>
          </a:bodyPr>
          <a:lstStyle/>
          <a:p>
            <a:r>
              <a:rPr lang="en-US" b="1" u="sng" dirty="0"/>
              <a:t>Numerical attributes</a:t>
            </a:r>
          </a:p>
        </p:txBody>
      </p:sp>
      <p:graphicFrame>
        <p:nvGraphicFramePr>
          <p:cNvPr id="4" name="Content Placeholder 3">
            <a:extLst>
              <a:ext uri="{FF2B5EF4-FFF2-40B4-BE49-F238E27FC236}">
                <a16:creationId xmlns:a16="http://schemas.microsoft.com/office/drawing/2014/main" id="{445E4C82-FCBF-4C37-9A5A-B7703558AFD6}"/>
              </a:ext>
            </a:extLst>
          </p:cNvPr>
          <p:cNvGraphicFramePr>
            <a:graphicFrameLocks noGrp="1"/>
          </p:cNvGraphicFramePr>
          <p:nvPr>
            <p:ph idx="1"/>
          </p:nvPr>
        </p:nvGraphicFramePr>
        <p:xfrm>
          <a:off x="914400" y="2592465"/>
          <a:ext cx="10363204" cy="2909089"/>
        </p:xfrm>
        <a:graphic>
          <a:graphicData uri="http://schemas.openxmlformats.org/drawingml/2006/table">
            <a:tbl>
              <a:tblPr firstRow="1" firstCol="1" bandRow="1">
                <a:tableStyleId>{5C22544A-7EE6-4342-B048-85BDC9FD1C3A}</a:tableStyleId>
              </a:tblPr>
              <a:tblGrid>
                <a:gridCol w="2075958">
                  <a:extLst>
                    <a:ext uri="{9D8B030D-6E8A-4147-A177-3AD203B41FA5}">
                      <a16:colId xmlns:a16="http://schemas.microsoft.com/office/drawing/2014/main" val="3851199500"/>
                    </a:ext>
                  </a:extLst>
                </a:gridCol>
                <a:gridCol w="1206434">
                  <a:extLst>
                    <a:ext uri="{9D8B030D-6E8A-4147-A177-3AD203B41FA5}">
                      <a16:colId xmlns:a16="http://schemas.microsoft.com/office/drawing/2014/main" val="3403964789"/>
                    </a:ext>
                  </a:extLst>
                </a:gridCol>
                <a:gridCol w="1080863">
                  <a:extLst>
                    <a:ext uri="{9D8B030D-6E8A-4147-A177-3AD203B41FA5}">
                      <a16:colId xmlns:a16="http://schemas.microsoft.com/office/drawing/2014/main" val="3209218518"/>
                    </a:ext>
                  </a:extLst>
                </a:gridCol>
                <a:gridCol w="1332006">
                  <a:extLst>
                    <a:ext uri="{9D8B030D-6E8A-4147-A177-3AD203B41FA5}">
                      <a16:colId xmlns:a16="http://schemas.microsoft.com/office/drawing/2014/main" val="3021875456"/>
                    </a:ext>
                  </a:extLst>
                </a:gridCol>
                <a:gridCol w="728789">
                  <a:extLst>
                    <a:ext uri="{9D8B030D-6E8A-4147-A177-3AD203B41FA5}">
                      <a16:colId xmlns:a16="http://schemas.microsoft.com/office/drawing/2014/main" val="3055887305"/>
                    </a:ext>
                  </a:extLst>
                </a:gridCol>
                <a:gridCol w="716468">
                  <a:extLst>
                    <a:ext uri="{9D8B030D-6E8A-4147-A177-3AD203B41FA5}">
                      <a16:colId xmlns:a16="http://schemas.microsoft.com/office/drawing/2014/main" val="2263905923"/>
                    </a:ext>
                  </a:extLst>
                </a:gridCol>
                <a:gridCol w="968559">
                  <a:extLst>
                    <a:ext uri="{9D8B030D-6E8A-4147-A177-3AD203B41FA5}">
                      <a16:colId xmlns:a16="http://schemas.microsoft.com/office/drawing/2014/main" val="1767273640"/>
                    </a:ext>
                  </a:extLst>
                </a:gridCol>
                <a:gridCol w="997938">
                  <a:extLst>
                    <a:ext uri="{9D8B030D-6E8A-4147-A177-3AD203B41FA5}">
                      <a16:colId xmlns:a16="http://schemas.microsoft.com/office/drawing/2014/main" val="3954253942"/>
                    </a:ext>
                  </a:extLst>
                </a:gridCol>
                <a:gridCol w="1256189">
                  <a:extLst>
                    <a:ext uri="{9D8B030D-6E8A-4147-A177-3AD203B41FA5}">
                      <a16:colId xmlns:a16="http://schemas.microsoft.com/office/drawing/2014/main" val="3744844309"/>
                    </a:ext>
                  </a:extLst>
                </a:gridCol>
              </a:tblGrid>
              <a:tr h="465894">
                <a:tc>
                  <a:txBody>
                    <a:bodyPr/>
                    <a:lstStyle/>
                    <a:p>
                      <a:pPr algn="l"/>
                      <a:r>
                        <a:rPr lang="en-CA" sz="1600">
                          <a:effectLst/>
                        </a:rPr>
                        <a:t>Attributes Name</a:t>
                      </a:r>
                      <a:endParaRPr lang="en-US" sz="1600">
                        <a:effectLst/>
                        <a:latin typeface="Arial" panose="020B0604020202020204" pitchFamily="34" charset="0"/>
                        <a:cs typeface="Times New Roman" panose="02020603050405020304" pitchFamily="18" charset="0"/>
                      </a:endParaRPr>
                    </a:p>
                  </a:txBody>
                  <a:tcPr marL="80555" marR="80555" marT="80555" marB="80555" anchor="ctr"/>
                </a:tc>
                <a:tc>
                  <a:txBody>
                    <a:bodyPr/>
                    <a:lstStyle/>
                    <a:p>
                      <a:pPr marL="211455" indent="-211455" algn="l"/>
                      <a:r>
                        <a:rPr lang="en-CA" sz="1500">
                          <a:effectLst/>
                        </a:rPr>
                        <a:t>count</a:t>
                      </a:r>
                      <a:endParaRPr lang="en-US" sz="1600">
                        <a:effectLst/>
                        <a:latin typeface="Arial" panose="020B0604020202020204" pitchFamily="34" charset="0"/>
                        <a:cs typeface="Times New Roman" panose="02020603050405020304" pitchFamily="18" charset="0"/>
                      </a:endParaRPr>
                    </a:p>
                  </a:txBody>
                  <a:tcPr marL="80555" marR="80555" marT="80555" marB="80555"/>
                </a:tc>
                <a:tc>
                  <a:txBody>
                    <a:bodyPr/>
                    <a:lstStyle/>
                    <a:p>
                      <a:pPr marL="211455" indent="-211455" algn="l"/>
                      <a:r>
                        <a:rPr lang="en-CA" sz="1500">
                          <a:effectLst/>
                        </a:rPr>
                        <a:t>mean</a:t>
                      </a:r>
                      <a:endParaRPr lang="en-US" sz="1600">
                        <a:effectLst/>
                        <a:latin typeface="Arial" panose="020B0604020202020204" pitchFamily="34" charset="0"/>
                        <a:cs typeface="Times New Roman" panose="02020603050405020304" pitchFamily="18" charset="0"/>
                      </a:endParaRPr>
                    </a:p>
                  </a:txBody>
                  <a:tcPr marL="80555" marR="80555" marT="80555" marB="80555"/>
                </a:tc>
                <a:tc>
                  <a:txBody>
                    <a:bodyPr/>
                    <a:lstStyle/>
                    <a:p>
                      <a:pPr marL="211455" indent="-211455" algn="l"/>
                      <a:r>
                        <a:rPr lang="en-CA" sz="1500">
                          <a:effectLst/>
                        </a:rPr>
                        <a:t>std</a:t>
                      </a:r>
                      <a:endParaRPr lang="en-US" sz="1600">
                        <a:effectLst/>
                        <a:latin typeface="Arial" panose="020B0604020202020204" pitchFamily="34" charset="0"/>
                        <a:cs typeface="Times New Roman" panose="02020603050405020304" pitchFamily="18" charset="0"/>
                      </a:endParaRPr>
                    </a:p>
                  </a:txBody>
                  <a:tcPr marL="80555" marR="80555" marT="80555" marB="80555"/>
                </a:tc>
                <a:tc>
                  <a:txBody>
                    <a:bodyPr/>
                    <a:lstStyle/>
                    <a:p>
                      <a:pPr marL="211455" indent="-211455" algn="l"/>
                      <a:r>
                        <a:rPr lang="en-CA" sz="1500">
                          <a:effectLst/>
                        </a:rPr>
                        <a:t>min</a:t>
                      </a:r>
                      <a:endParaRPr lang="en-US" sz="1600">
                        <a:effectLst/>
                        <a:latin typeface="Arial" panose="020B0604020202020204" pitchFamily="34" charset="0"/>
                        <a:cs typeface="Times New Roman" panose="02020603050405020304" pitchFamily="18" charset="0"/>
                      </a:endParaRPr>
                    </a:p>
                  </a:txBody>
                  <a:tcPr marL="80555" marR="80555" marT="80555" marB="80555"/>
                </a:tc>
                <a:tc>
                  <a:txBody>
                    <a:bodyPr/>
                    <a:lstStyle/>
                    <a:p>
                      <a:pPr marL="211455" indent="-211455" algn="l"/>
                      <a:r>
                        <a:rPr lang="en-CA" sz="1500">
                          <a:effectLst/>
                        </a:rPr>
                        <a:t>25%</a:t>
                      </a:r>
                      <a:endParaRPr lang="en-US" sz="1600">
                        <a:effectLst/>
                        <a:latin typeface="Arial" panose="020B0604020202020204" pitchFamily="34" charset="0"/>
                        <a:cs typeface="Times New Roman" panose="02020603050405020304" pitchFamily="18" charset="0"/>
                      </a:endParaRPr>
                    </a:p>
                  </a:txBody>
                  <a:tcPr marL="80555" marR="80555" marT="80555" marB="80555"/>
                </a:tc>
                <a:tc>
                  <a:txBody>
                    <a:bodyPr/>
                    <a:lstStyle/>
                    <a:p>
                      <a:pPr marL="211455" indent="-211455" algn="l"/>
                      <a:r>
                        <a:rPr lang="en-CA" sz="1500">
                          <a:effectLst/>
                        </a:rPr>
                        <a:t>50%</a:t>
                      </a:r>
                      <a:endParaRPr lang="en-US" sz="1600">
                        <a:effectLst/>
                        <a:latin typeface="Arial" panose="020B0604020202020204" pitchFamily="34" charset="0"/>
                        <a:cs typeface="Times New Roman" panose="02020603050405020304" pitchFamily="18" charset="0"/>
                      </a:endParaRPr>
                    </a:p>
                  </a:txBody>
                  <a:tcPr marL="80555" marR="80555" marT="80555" marB="80555"/>
                </a:tc>
                <a:tc>
                  <a:txBody>
                    <a:bodyPr/>
                    <a:lstStyle/>
                    <a:p>
                      <a:pPr marL="211455" indent="-211455" algn="l"/>
                      <a:r>
                        <a:rPr lang="en-CA" sz="1500">
                          <a:effectLst/>
                        </a:rPr>
                        <a:t>75%</a:t>
                      </a:r>
                      <a:endParaRPr lang="en-US" sz="1600">
                        <a:effectLst/>
                        <a:latin typeface="Arial" panose="020B0604020202020204" pitchFamily="34" charset="0"/>
                        <a:cs typeface="Times New Roman" panose="02020603050405020304" pitchFamily="18" charset="0"/>
                      </a:endParaRPr>
                    </a:p>
                  </a:txBody>
                  <a:tcPr marL="80555" marR="80555" marT="80555" marB="80555"/>
                </a:tc>
                <a:tc>
                  <a:txBody>
                    <a:bodyPr/>
                    <a:lstStyle/>
                    <a:p>
                      <a:pPr marL="211455" indent="-211455" algn="l"/>
                      <a:r>
                        <a:rPr lang="en-CA" sz="1500">
                          <a:effectLst/>
                        </a:rPr>
                        <a:t>max</a:t>
                      </a:r>
                      <a:endParaRPr lang="en-US" sz="1600">
                        <a:effectLst/>
                        <a:latin typeface="Arial" panose="020B0604020202020204" pitchFamily="34" charset="0"/>
                        <a:cs typeface="Times New Roman" panose="02020603050405020304" pitchFamily="18" charset="0"/>
                      </a:endParaRPr>
                    </a:p>
                  </a:txBody>
                  <a:tcPr marL="80555" marR="80555" marT="80555" marB="80555"/>
                </a:tc>
                <a:extLst>
                  <a:ext uri="{0D108BD9-81ED-4DB2-BD59-A6C34878D82A}">
                    <a16:rowId xmlns:a16="http://schemas.microsoft.com/office/drawing/2014/main" val="1561200291"/>
                  </a:ext>
                </a:extLst>
              </a:tr>
              <a:tr h="488639">
                <a:tc>
                  <a:txBody>
                    <a:bodyPr/>
                    <a:lstStyle/>
                    <a:p>
                      <a:pPr marL="211455" indent="-211455" algn="l"/>
                      <a:r>
                        <a:rPr lang="en-US" sz="1800">
                          <a:effectLst/>
                        </a:rPr>
                        <a:t>Rating</a:t>
                      </a:r>
                      <a:endParaRPr lang="en-US" sz="1600">
                        <a:effectLst/>
                        <a:latin typeface="Arial" panose="020B0604020202020204" pitchFamily="34" charset="0"/>
                        <a:cs typeface="Times New Roman" panose="02020603050405020304" pitchFamily="18" charset="0"/>
                      </a:endParaRPr>
                    </a:p>
                  </a:txBody>
                  <a:tcPr marL="80555" marR="80555" marT="80555" marB="80555"/>
                </a:tc>
                <a:tc>
                  <a:txBody>
                    <a:bodyPr/>
                    <a:lstStyle/>
                    <a:p>
                      <a:pPr marL="211455" indent="-211455" algn="l"/>
                      <a:r>
                        <a:rPr lang="en-US" sz="1800">
                          <a:effectLst/>
                        </a:rPr>
                        <a:t>1038265</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2</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2</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0</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0</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3</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4</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5</a:t>
                      </a:r>
                      <a:endParaRPr lang="en-US" sz="1600">
                        <a:effectLst/>
                        <a:latin typeface="Arial" panose="020B0604020202020204" pitchFamily="34" charset="0"/>
                        <a:cs typeface="Times New Roman" panose="02020603050405020304" pitchFamily="18" charset="0"/>
                      </a:endParaRPr>
                    </a:p>
                  </a:txBody>
                  <a:tcPr marL="80555" marR="80555" marT="80555" marB="80555" anchor="b"/>
                </a:tc>
                <a:extLst>
                  <a:ext uri="{0D108BD9-81ED-4DB2-BD59-A6C34878D82A}">
                    <a16:rowId xmlns:a16="http://schemas.microsoft.com/office/drawing/2014/main" val="1313381863"/>
                  </a:ext>
                </a:extLst>
              </a:tr>
              <a:tr h="488639">
                <a:tc>
                  <a:txBody>
                    <a:bodyPr/>
                    <a:lstStyle/>
                    <a:p>
                      <a:pPr marL="211455" indent="-211455" algn="l"/>
                      <a:r>
                        <a:rPr lang="en-US" sz="1800">
                          <a:effectLst/>
                        </a:rPr>
                        <a:t>Rating_Count</a:t>
                      </a:r>
                      <a:endParaRPr lang="en-US" sz="1600">
                        <a:effectLst/>
                        <a:latin typeface="Arial" panose="020B0604020202020204" pitchFamily="34" charset="0"/>
                        <a:cs typeface="Times New Roman" panose="02020603050405020304" pitchFamily="18" charset="0"/>
                      </a:endParaRPr>
                    </a:p>
                  </a:txBody>
                  <a:tcPr marL="80555" marR="80555" marT="80555" marB="80555"/>
                </a:tc>
                <a:tc>
                  <a:txBody>
                    <a:bodyPr/>
                    <a:lstStyle/>
                    <a:p>
                      <a:pPr marL="211455" indent="-211455" algn="l"/>
                      <a:r>
                        <a:rPr lang="en-US" sz="1800">
                          <a:effectLst/>
                        </a:rPr>
                        <a:t>1038265</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2937</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255967</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0</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0</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6</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42</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1.39E+08</a:t>
                      </a:r>
                      <a:endParaRPr lang="en-US" sz="1600">
                        <a:effectLst/>
                        <a:latin typeface="Arial" panose="020B0604020202020204" pitchFamily="34" charset="0"/>
                        <a:cs typeface="Times New Roman" panose="02020603050405020304" pitchFamily="18" charset="0"/>
                      </a:endParaRPr>
                    </a:p>
                  </a:txBody>
                  <a:tcPr marL="80555" marR="80555" marT="80555" marB="80555" anchor="b"/>
                </a:tc>
                <a:extLst>
                  <a:ext uri="{0D108BD9-81ED-4DB2-BD59-A6C34878D82A}">
                    <a16:rowId xmlns:a16="http://schemas.microsoft.com/office/drawing/2014/main" val="670348105"/>
                  </a:ext>
                </a:extLst>
              </a:tr>
              <a:tr h="488639">
                <a:tc>
                  <a:txBody>
                    <a:bodyPr/>
                    <a:lstStyle/>
                    <a:p>
                      <a:pPr marL="211455" indent="-211455" algn="l"/>
                      <a:r>
                        <a:rPr lang="en-US" sz="1800">
                          <a:effectLst/>
                        </a:rPr>
                        <a:t>Minimum_Installs</a:t>
                      </a:r>
                      <a:endParaRPr lang="en-US" sz="1600">
                        <a:effectLst/>
                        <a:latin typeface="Arial" panose="020B0604020202020204" pitchFamily="34" charset="0"/>
                        <a:cs typeface="Times New Roman" panose="02020603050405020304" pitchFamily="18" charset="0"/>
                      </a:endParaRPr>
                    </a:p>
                  </a:txBody>
                  <a:tcPr marL="80555" marR="80555" marT="80555" marB="80555"/>
                </a:tc>
                <a:tc>
                  <a:txBody>
                    <a:bodyPr/>
                    <a:lstStyle/>
                    <a:p>
                      <a:pPr marL="211455" indent="-211455" algn="l"/>
                      <a:r>
                        <a:rPr lang="en-US" sz="1800">
                          <a:effectLst/>
                        </a:rPr>
                        <a:t>1048529</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176200</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13259642</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0</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50</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500</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5000</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5E+09</a:t>
                      </a:r>
                      <a:endParaRPr lang="en-US" sz="1600">
                        <a:effectLst/>
                        <a:latin typeface="Arial" panose="020B0604020202020204" pitchFamily="34" charset="0"/>
                        <a:cs typeface="Times New Roman" panose="02020603050405020304" pitchFamily="18" charset="0"/>
                      </a:endParaRPr>
                    </a:p>
                  </a:txBody>
                  <a:tcPr marL="80555" marR="80555" marT="80555" marB="80555" anchor="b"/>
                </a:tc>
                <a:extLst>
                  <a:ext uri="{0D108BD9-81ED-4DB2-BD59-A6C34878D82A}">
                    <a16:rowId xmlns:a16="http://schemas.microsoft.com/office/drawing/2014/main" val="4103996431"/>
                  </a:ext>
                </a:extLst>
              </a:tr>
              <a:tr h="488639">
                <a:tc>
                  <a:txBody>
                    <a:bodyPr/>
                    <a:lstStyle/>
                    <a:p>
                      <a:pPr marL="211455" indent="-211455" algn="l"/>
                      <a:r>
                        <a:rPr lang="en-US" sz="1800">
                          <a:effectLst/>
                        </a:rPr>
                        <a:t>Maximum_Installs</a:t>
                      </a:r>
                      <a:endParaRPr lang="en-US" sz="1600">
                        <a:effectLst/>
                        <a:latin typeface="Arial" panose="020B0604020202020204" pitchFamily="34" charset="0"/>
                        <a:cs typeface="Times New Roman" panose="02020603050405020304" pitchFamily="18" charset="0"/>
                      </a:endParaRPr>
                    </a:p>
                  </a:txBody>
                  <a:tcPr marL="80555" marR="80555" marT="80555" marB="80555"/>
                </a:tc>
                <a:tc>
                  <a:txBody>
                    <a:bodyPr/>
                    <a:lstStyle/>
                    <a:p>
                      <a:pPr marL="211455" indent="-211455" algn="l"/>
                      <a:r>
                        <a:rPr lang="en-US" sz="1800">
                          <a:effectLst/>
                        </a:rPr>
                        <a:t>1048575</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304457</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20466334</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0</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84</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695</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7361</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9.77E+09</a:t>
                      </a:r>
                      <a:endParaRPr lang="en-US" sz="1600">
                        <a:effectLst/>
                        <a:latin typeface="Arial" panose="020B0604020202020204" pitchFamily="34" charset="0"/>
                        <a:cs typeface="Times New Roman" panose="02020603050405020304" pitchFamily="18" charset="0"/>
                      </a:endParaRPr>
                    </a:p>
                  </a:txBody>
                  <a:tcPr marL="80555" marR="80555" marT="80555" marB="80555" anchor="b"/>
                </a:tc>
                <a:extLst>
                  <a:ext uri="{0D108BD9-81ED-4DB2-BD59-A6C34878D82A}">
                    <a16:rowId xmlns:a16="http://schemas.microsoft.com/office/drawing/2014/main" val="1834949325"/>
                  </a:ext>
                </a:extLst>
              </a:tr>
              <a:tr h="488639">
                <a:tc>
                  <a:txBody>
                    <a:bodyPr/>
                    <a:lstStyle/>
                    <a:p>
                      <a:pPr marL="211455" indent="-211455" algn="l"/>
                      <a:r>
                        <a:rPr lang="en-US" sz="1800">
                          <a:effectLst/>
                        </a:rPr>
                        <a:t>Price</a:t>
                      </a:r>
                      <a:endParaRPr lang="en-US" sz="1600">
                        <a:effectLst/>
                        <a:latin typeface="Arial" panose="020B0604020202020204" pitchFamily="34" charset="0"/>
                        <a:cs typeface="Times New Roman" panose="02020603050405020304" pitchFamily="18" charset="0"/>
                      </a:endParaRPr>
                    </a:p>
                  </a:txBody>
                  <a:tcPr marL="80555" marR="80555" marT="80555" marB="80555"/>
                </a:tc>
                <a:tc>
                  <a:txBody>
                    <a:bodyPr/>
                    <a:lstStyle/>
                    <a:p>
                      <a:pPr marL="211455" indent="-211455" algn="l"/>
                      <a:r>
                        <a:rPr lang="en-US" sz="1800">
                          <a:effectLst/>
                        </a:rPr>
                        <a:t>1048575</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0</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3</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0</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0</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0</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0</a:t>
                      </a:r>
                      <a:endParaRPr lang="en-US" sz="1600">
                        <a:effectLst/>
                        <a:latin typeface="Arial" panose="020B0604020202020204" pitchFamily="34" charset="0"/>
                        <a:cs typeface="Times New Roman" panose="02020603050405020304" pitchFamily="18" charset="0"/>
                      </a:endParaRPr>
                    </a:p>
                  </a:txBody>
                  <a:tcPr marL="80555" marR="80555" marT="80555" marB="80555" anchor="b"/>
                </a:tc>
                <a:tc>
                  <a:txBody>
                    <a:bodyPr/>
                    <a:lstStyle/>
                    <a:p>
                      <a:pPr marL="211455" indent="-211455" algn="l"/>
                      <a:r>
                        <a:rPr lang="en-US" sz="1800">
                          <a:effectLst/>
                        </a:rPr>
                        <a:t>400</a:t>
                      </a:r>
                      <a:endParaRPr lang="en-US" sz="1600">
                        <a:effectLst/>
                        <a:latin typeface="Arial" panose="020B0604020202020204" pitchFamily="34" charset="0"/>
                        <a:cs typeface="Times New Roman" panose="02020603050405020304" pitchFamily="18" charset="0"/>
                      </a:endParaRPr>
                    </a:p>
                  </a:txBody>
                  <a:tcPr marL="80555" marR="80555" marT="80555" marB="80555" anchor="b"/>
                </a:tc>
                <a:extLst>
                  <a:ext uri="{0D108BD9-81ED-4DB2-BD59-A6C34878D82A}">
                    <a16:rowId xmlns:a16="http://schemas.microsoft.com/office/drawing/2014/main" val="3974971334"/>
                  </a:ext>
                </a:extLst>
              </a:tr>
            </a:tbl>
          </a:graphicData>
        </a:graphic>
      </p:graphicFrame>
      <p:sp>
        <p:nvSpPr>
          <p:cNvPr id="5" name="TextBox 4">
            <a:extLst>
              <a:ext uri="{FF2B5EF4-FFF2-40B4-BE49-F238E27FC236}">
                <a16:creationId xmlns:a16="http://schemas.microsoft.com/office/drawing/2014/main" id="{EA7B6F48-6B9F-464D-83A4-457BEBA2C7F3}"/>
              </a:ext>
            </a:extLst>
          </p:cNvPr>
          <p:cNvSpPr txBox="1"/>
          <p:nvPr/>
        </p:nvSpPr>
        <p:spPr>
          <a:xfrm>
            <a:off x="913775" y="1626782"/>
            <a:ext cx="9686261" cy="861774"/>
          </a:xfrm>
          <a:prstGeom prst="rect">
            <a:avLst/>
          </a:prstGeom>
          <a:noFill/>
        </p:spPr>
        <p:txBody>
          <a:bodyPr wrap="square" rtlCol="0">
            <a:spAutoFit/>
          </a:bodyPr>
          <a:lstStyle/>
          <a:p>
            <a:r>
              <a:rPr lang="en-CA" sz="1400" dirty="0">
                <a:effectLst/>
                <a:latin typeface="Times New Roman" panose="02020603050405020304" pitchFamily="18" charset="0"/>
                <a:ea typeface="Times New Roman" panose="02020603050405020304" pitchFamily="18" charset="0"/>
                <a:cs typeface="Times New Roman" panose="02020603050405020304" pitchFamily="18" charset="0"/>
              </a:rPr>
              <a:t>contain summary of dataset it is showing the numeric attributes of count, mean</a:t>
            </a:r>
            <a:r>
              <a:rPr lang="en-CA" sz="14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or average, is calculated by adding up the scores and dividing the total by the number of scores</a:t>
            </a:r>
            <a:r>
              <a:rPr lang="en-CA" sz="1400" dirty="0">
                <a:effectLst/>
                <a:latin typeface="Times New Roman" panose="02020603050405020304" pitchFamily="18" charset="0"/>
                <a:ea typeface="Times New Roman" panose="02020603050405020304" pitchFamily="18" charset="0"/>
                <a:cs typeface="Times New Roman" panose="02020603050405020304" pitchFamily="18" charset="0"/>
              </a:rPr>
              <a:t>, standard deviation </a:t>
            </a:r>
            <a:r>
              <a:rPr lang="en-CA"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 a measure of dispersion of data values from the </a:t>
            </a:r>
            <a:r>
              <a:rPr lang="en-CA" sz="14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mean</a:t>
            </a:r>
            <a:r>
              <a:rPr lang="en-CA"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4741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6DBD0-949B-4430-91C0-268B64077048}"/>
              </a:ext>
            </a:extLst>
          </p:cNvPr>
          <p:cNvSpPr>
            <a:spLocks noGrp="1"/>
          </p:cNvSpPr>
          <p:nvPr>
            <p:ph type="title"/>
          </p:nvPr>
        </p:nvSpPr>
        <p:spPr>
          <a:xfrm>
            <a:off x="913775" y="618517"/>
            <a:ext cx="10364451" cy="1596177"/>
          </a:xfrm>
        </p:spPr>
        <p:txBody>
          <a:bodyPr>
            <a:normAutofit/>
          </a:bodyPr>
          <a:lstStyle/>
          <a:p>
            <a:r>
              <a:rPr lang="en-US" dirty="0"/>
              <a:t>Missing values</a:t>
            </a:r>
          </a:p>
        </p:txBody>
      </p:sp>
      <p:graphicFrame>
        <p:nvGraphicFramePr>
          <p:cNvPr id="4" name="Content Placeholder 3">
            <a:extLst>
              <a:ext uri="{FF2B5EF4-FFF2-40B4-BE49-F238E27FC236}">
                <a16:creationId xmlns:a16="http://schemas.microsoft.com/office/drawing/2014/main" id="{CCAD9887-D104-40AD-95F4-9942BDC76A49}"/>
              </a:ext>
            </a:extLst>
          </p:cNvPr>
          <p:cNvGraphicFramePr>
            <a:graphicFrameLocks noGrp="1"/>
          </p:cNvGraphicFramePr>
          <p:nvPr>
            <p:ph idx="1"/>
            <p:extLst>
              <p:ext uri="{D42A27DB-BD31-4B8C-83A1-F6EECF244321}">
                <p14:modId xmlns:p14="http://schemas.microsoft.com/office/powerpoint/2010/main" val="3651022912"/>
              </p:ext>
            </p:extLst>
          </p:nvPr>
        </p:nvGraphicFramePr>
        <p:xfrm>
          <a:off x="1514564" y="3128772"/>
          <a:ext cx="7334071" cy="3029069"/>
        </p:xfrm>
        <a:graphic>
          <a:graphicData uri="http://schemas.openxmlformats.org/drawingml/2006/table">
            <a:tbl>
              <a:tblPr firstRow="1" firstCol="1" bandRow="1">
                <a:noFill/>
                <a:tableStyleId>{5C22544A-7EE6-4342-B048-85BDC9FD1C3A}</a:tableStyleId>
              </a:tblPr>
              <a:tblGrid>
                <a:gridCol w="4875191">
                  <a:extLst>
                    <a:ext uri="{9D8B030D-6E8A-4147-A177-3AD203B41FA5}">
                      <a16:colId xmlns:a16="http://schemas.microsoft.com/office/drawing/2014/main" val="4270232624"/>
                    </a:ext>
                  </a:extLst>
                </a:gridCol>
                <a:gridCol w="2458880">
                  <a:extLst>
                    <a:ext uri="{9D8B030D-6E8A-4147-A177-3AD203B41FA5}">
                      <a16:colId xmlns:a16="http://schemas.microsoft.com/office/drawing/2014/main" val="1789799805"/>
                    </a:ext>
                  </a:extLst>
                </a:gridCol>
              </a:tblGrid>
              <a:tr h="683493">
                <a:tc>
                  <a:txBody>
                    <a:bodyPr/>
                    <a:lstStyle/>
                    <a:p>
                      <a:pPr marL="0" marR="0" algn="ctr">
                        <a:lnSpc>
                          <a:spcPct val="110000"/>
                        </a:lnSpc>
                        <a:spcBef>
                          <a:spcPts val="0"/>
                        </a:spcBef>
                        <a:spcAft>
                          <a:spcPts val="0"/>
                        </a:spcAft>
                      </a:pPr>
                      <a:r>
                        <a:rPr lang="en-US" sz="2500" b="1" cap="none" spc="0">
                          <a:solidFill>
                            <a:schemeClr val="tx1"/>
                          </a:solidFill>
                          <a:effectLst/>
                        </a:rPr>
                        <a:t>Developer_Website</a:t>
                      </a:r>
                      <a:endParaRPr lang="en-US" sz="2500" b="1"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8268" marR="105288" marT="28077" marB="210575" anchor="b">
                    <a:lnL w="12700" cmpd="sng">
                      <a:noFill/>
                    </a:lnL>
                    <a:lnR w="12700" cmpd="sng">
                      <a:noFill/>
                    </a:lnR>
                    <a:lnT w="9525" cap="flat" cmpd="sng" algn="ctr">
                      <a:noFill/>
                      <a:prstDash val="solid"/>
                    </a:lnT>
                    <a:lnB w="38100" cmpd="sng">
                      <a:noFill/>
                    </a:lnB>
                    <a:noFill/>
                  </a:tcPr>
                </a:tc>
                <a:tc>
                  <a:txBody>
                    <a:bodyPr/>
                    <a:lstStyle/>
                    <a:p>
                      <a:pPr marL="0" marR="0" algn="r">
                        <a:lnSpc>
                          <a:spcPct val="110000"/>
                        </a:lnSpc>
                        <a:spcBef>
                          <a:spcPts val="0"/>
                        </a:spcBef>
                        <a:spcAft>
                          <a:spcPts val="0"/>
                        </a:spcAft>
                      </a:pPr>
                      <a:r>
                        <a:rPr lang="en-US" sz="2500" b="1" cap="none" spc="0">
                          <a:solidFill>
                            <a:schemeClr val="tx1"/>
                          </a:solidFill>
                          <a:effectLst/>
                        </a:rPr>
                        <a:t>100692</a:t>
                      </a:r>
                      <a:endParaRPr lang="en-US" sz="2500" b="1"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8268" marR="105288" marT="28077" marB="210575"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299805494"/>
                  </a:ext>
                </a:extLst>
              </a:tr>
              <a:tr h="586394">
                <a:tc>
                  <a:txBody>
                    <a:bodyPr/>
                    <a:lstStyle/>
                    <a:p>
                      <a:pPr marL="0" marR="0" algn="ctr">
                        <a:lnSpc>
                          <a:spcPct val="110000"/>
                        </a:lnSpc>
                        <a:spcBef>
                          <a:spcPts val="0"/>
                        </a:spcBef>
                        <a:spcAft>
                          <a:spcPts val="0"/>
                        </a:spcAft>
                      </a:pPr>
                      <a:r>
                        <a:rPr lang="en-US" sz="1800" b="1" cap="none" spc="0" dirty="0" err="1">
                          <a:solidFill>
                            <a:schemeClr val="tx1"/>
                          </a:solidFill>
                          <a:effectLst/>
                        </a:rPr>
                        <a:t>Privacy_Policy</a:t>
                      </a:r>
                      <a:endParaRPr lang="en-US" sz="1800" b="1"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8268" marR="105288" marT="28077" marB="210575">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pPr marL="0" marR="0" algn="r">
                        <a:lnSpc>
                          <a:spcPct val="110000"/>
                        </a:lnSpc>
                        <a:spcBef>
                          <a:spcPts val="0"/>
                        </a:spcBef>
                        <a:spcAft>
                          <a:spcPts val="0"/>
                        </a:spcAft>
                      </a:pPr>
                      <a:r>
                        <a:rPr lang="en-US" sz="1800" cap="none" spc="0">
                          <a:solidFill>
                            <a:schemeClr val="tx1"/>
                          </a:solidFill>
                          <a:effectLst/>
                        </a:rPr>
                        <a:t>55600</a:t>
                      </a:r>
                      <a:endParaRPr lang="en-US" sz="18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8268" marR="105288" marT="28077" marB="210575" anchor="b">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3879754937"/>
                  </a:ext>
                </a:extLst>
              </a:tr>
              <a:tr h="586394">
                <a:tc>
                  <a:txBody>
                    <a:bodyPr/>
                    <a:lstStyle/>
                    <a:p>
                      <a:pPr marL="0" marR="0" algn="ctr">
                        <a:lnSpc>
                          <a:spcPct val="110000"/>
                        </a:lnSpc>
                        <a:spcBef>
                          <a:spcPts val="0"/>
                        </a:spcBef>
                        <a:spcAft>
                          <a:spcPts val="0"/>
                        </a:spcAft>
                      </a:pPr>
                      <a:r>
                        <a:rPr lang="en-US" sz="1800" b="1" cap="none" spc="0">
                          <a:solidFill>
                            <a:schemeClr val="tx1"/>
                          </a:solidFill>
                          <a:effectLst/>
                        </a:rPr>
                        <a:t>Released</a:t>
                      </a:r>
                      <a:endParaRPr lang="en-US" sz="1800" b="1"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8268" marR="105288" marT="28077" marB="210575">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algn="r">
                        <a:lnSpc>
                          <a:spcPct val="110000"/>
                        </a:lnSpc>
                        <a:spcBef>
                          <a:spcPts val="0"/>
                        </a:spcBef>
                        <a:spcAft>
                          <a:spcPts val="0"/>
                        </a:spcAft>
                      </a:pPr>
                      <a:r>
                        <a:rPr lang="en-US" sz="1800" cap="none" spc="0">
                          <a:solidFill>
                            <a:schemeClr val="tx1"/>
                          </a:solidFill>
                          <a:effectLst/>
                        </a:rPr>
                        <a:t>9349</a:t>
                      </a:r>
                      <a:endParaRPr lang="en-US" sz="18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8268" marR="105288" marT="28077" marB="210575"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940654475"/>
                  </a:ext>
                </a:extLst>
              </a:tr>
              <a:tr h="586394">
                <a:tc>
                  <a:txBody>
                    <a:bodyPr/>
                    <a:lstStyle/>
                    <a:p>
                      <a:pPr marL="0" marR="0" algn="ctr">
                        <a:lnSpc>
                          <a:spcPct val="110000"/>
                        </a:lnSpc>
                        <a:spcBef>
                          <a:spcPts val="0"/>
                        </a:spcBef>
                        <a:spcAft>
                          <a:spcPts val="0"/>
                        </a:spcAft>
                      </a:pPr>
                      <a:r>
                        <a:rPr lang="en-US" sz="1800" b="1" cap="none" spc="0">
                          <a:solidFill>
                            <a:schemeClr val="tx1"/>
                          </a:solidFill>
                          <a:effectLst/>
                        </a:rPr>
                        <a:t>Rating</a:t>
                      </a:r>
                      <a:endParaRPr lang="en-US" sz="1800" b="1"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8268" marR="105288" marT="28077" marB="210575">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marL="0" marR="0" algn="r">
                        <a:lnSpc>
                          <a:spcPct val="110000"/>
                        </a:lnSpc>
                        <a:spcBef>
                          <a:spcPts val="0"/>
                        </a:spcBef>
                        <a:spcAft>
                          <a:spcPts val="0"/>
                        </a:spcAft>
                      </a:pPr>
                      <a:r>
                        <a:rPr lang="en-US" sz="1800" cap="none" spc="0">
                          <a:solidFill>
                            <a:schemeClr val="tx1"/>
                          </a:solidFill>
                          <a:effectLst/>
                        </a:rPr>
                        <a:t>3033</a:t>
                      </a:r>
                      <a:endParaRPr lang="en-US" sz="18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8268" marR="105288" marT="28077" marB="210575" anchor="b">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1026804607"/>
                  </a:ext>
                </a:extLst>
              </a:tr>
              <a:tr h="586394">
                <a:tc>
                  <a:txBody>
                    <a:bodyPr/>
                    <a:lstStyle/>
                    <a:p>
                      <a:pPr marL="0" marR="0" algn="ctr">
                        <a:lnSpc>
                          <a:spcPct val="110000"/>
                        </a:lnSpc>
                        <a:spcBef>
                          <a:spcPts val="0"/>
                        </a:spcBef>
                        <a:spcAft>
                          <a:spcPts val="0"/>
                        </a:spcAft>
                      </a:pPr>
                      <a:r>
                        <a:rPr lang="en-US" sz="1800" b="1" cap="none" spc="0">
                          <a:solidFill>
                            <a:schemeClr val="tx1"/>
                          </a:solidFill>
                          <a:effectLst/>
                        </a:rPr>
                        <a:t>Rating_Count</a:t>
                      </a:r>
                      <a:endParaRPr lang="en-US" sz="1800" b="1"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8268" marR="105288" marT="28077" marB="210575">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algn="r">
                        <a:lnSpc>
                          <a:spcPct val="110000"/>
                        </a:lnSpc>
                        <a:spcBef>
                          <a:spcPts val="0"/>
                        </a:spcBef>
                        <a:spcAft>
                          <a:spcPts val="0"/>
                        </a:spcAft>
                      </a:pPr>
                      <a:r>
                        <a:rPr lang="en-US" sz="1800" cap="none" spc="0" dirty="0">
                          <a:solidFill>
                            <a:schemeClr val="tx1"/>
                          </a:solidFill>
                          <a:effectLst/>
                        </a:rPr>
                        <a:t>3033</a:t>
                      </a:r>
                      <a:endParaRPr lang="en-US" sz="1800"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8268" marR="105288" marT="28077" marB="210575"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19363014"/>
                  </a:ext>
                </a:extLst>
              </a:tr>
            </a:tbl>
          </a:graphicData>
        </a:graphic>
      </p:graphicFrame>
      <p:sp>
        <p:nvSpPr>
          <p:cNvPr id="5" name="TextBox 4">
            <a:extLst>
              <a:ext uri="{FF2B5EF4-FFF2-40B4-BE49-F238E27FC236}">
                <a16:creationId xmlns:a16="http://schemas.microsoft.com/office/drawing/2014/main" id="{C969D2EB-A25B-4F14-9A06-0B48DCC7C6C8}"/>
              </a:ext>
            </a:extLst>
          </p:cNvPr>
          <p:cNvSpPr txBox="1"/>
          <p:nvPr/>
        </p:nvSpPr>
        <p:spPr>
          <a:xfrm>
            <a:off x="1679943" y="2103701"/>
            <a:ext cx="7931889" cy="738664"/>
          </a:xfrm>
          <a:prstGeom prst="rect">
            <a:avLst/>
          </a:prstGeom>
          <a:noFill/>
        </p:spPr>
        <p:txBody>
          <a:bodyPr wrap="square" rtlCol="0">
            <a:spAutoFit/>
          </a:bodyPr>
          <a:lstStyle/>
          <a:p>
            <a:r>
              <a:rPr lang="en-CA" sz="1400" dirty="0">
                <a:solidFill>
                  <a:srgbClr val="000000"/>
                </a:solidFill>
                <a:effectLst/>
                <a:latin typeface="Times New Roman" panose="02020603050405020304" pitchFamily="18" charset="0"/>
                <a:ea typeface="Times New Roman" panose="02020603050405020304" pitchFamily="18" charset="0"/>
              </a:rPr>
              <a:t>Missing values are the null values in a dataset. When there is no value stored for any variable in an observation then that condition is treated as null/missing or N/A value. If there is an availability of null values in any dataset, then our result will never be accurate</a:t>
            </a:r>
            <a:endParaRPr lang="en-US" sz="1400" dirty="0"/>
          </a:p>
        </p:txBody>
      </p:sp>
    </p:spTree>
    <p:extLst>
      <p:ext uri="{BB962C8B-B14F-4D97-AF65-F5344CB8AC3E}">
        <p14:creationId xmlns:p14="http://schemas.microsoft.com/office/powerpoint/2010/main" val="1461653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380B-39EC-4F9A-A6B6-FE18BB8651F6}"/>
              </a:ext>
            </a:extLst>
          </p:cNvPr>
          <p:cNvSpPr>
            <a:spLocks noGrp="1"/>
          </p:cNvSpPr>
          <p:nvPr>
            <p:ph type="title"/>
          </p:nvPr>
        </p:nvSpPr>
        <p:spPr>
          <a:xfrm>
            <a:off x="536713" y="233828"/>
            <a:ext cx="10472874" cy="2996389"/>
          </a:xfrm>
        </p:spPr>
        <p:txBody>
          <a:bodyPr>
            <a:normAutofit/>
          </a:bodyPr>
          <a:lstStyle/>
          <a:p>
            <a:pPr>
              <a:lnSpc>
                <a:spcPct val="110000"/>
              </a:lnSpc>
              <a:spcAft>
                <a:spcPts val="600"/>
              </a:spcAft>
            </a:pPr>
            <a:r>
              <a:rPr lang="en-CA" sz="1800" b="1" dirty="0">
                <a:effectLst/>
                <a:latin typeface="Times New Roman" panose="02020603050405020304" pitchFamily="18" charset="0"/>
                <a:ea typeface="Times New Roman" panose="02020603050405020304" pitchFamily="18" charset="0"/>
                <a:cs typeface="Times New Roman" panose="02020603050405020304" pitchFamily="18" charset="0"/>
              </a:rPr>
              <a:t>Data Visualization:- </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CA" sz="1800" b="1" dirty="0">
                <a:effectLst/>
                <a:latin typeface="Times New Roman" panose="02020603050405020304" pitchFamily="18" charset="0"/>
                <a:ea typeface="Times New Roman" panose="02020603050405020304" pitchFamily="18" charset="0"/>
                <a:cs typeface="Times New Roman" panose="02020603050405020304" pitchFamily="18" charset="0"/>
              </a:rPr>
              <a:t>Counts vs currency:</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pic>
        <p:nvPicPr>
          <p:cNvPr id="6145" name="Picture 1" descr="Chart, bar chart&#10;&#10;Description automatically generated">
            <a:extLst>
              <a:ext uri="{FF2B5EF4-FFF2-40B4-BE49-F238E27FC236}">
                <a16:creationId xmlns:a16="http://schemas.microsoft.com/office/drawing/2014/main" id="{0BD5E5F7-76E1-4D74-9DAA-8A65EB766D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0870" y="1822691"/>
            <a:ext cx="7305260" cy="27590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ABA7D86-EBE6-4492-B756-75F4CB5150EA}"/>
              </a:ext>
            </a:extLst>
          </p:cNvPr>
          <p:cNvSpPr>
            <a:spLocks noChangeArrowheads="1"/>
          </p:cNvSpPr>
          <p:nvPr/>
        </p:nvSpPr>
        <p:spPr bwMode="auto">
          <a:xfrm>
            <a:off x="447261" y="4938339"/>
            <a:ext cx="1164866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2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CA"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FIGURE 3. Count vs currency</a:t>
            </a:r>
            <a:endParaRPr kumimoji="0" lang="en-CA"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200" b="1" i="0"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CA"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This bar graph represents the information between currency and counts. We can see that from this graph that the counts of USD foreign money has highest as compared to others. It is nearly 700000.</a:t>
            </a:r>
            <a:endParaRPr kumimoji="0" lang="en-CA"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5656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4C4D5-B2F9-4BC8-AAFE-289B0610CE31}"/>
              </a:ext>
            </a:extLst>
          </p:cNvPr>
          <p:cNvSpPr>
            <a:spLocks noGrp="1"/>
          </p:cNvSpPr>
          <p:nvPr>
            <p:ph type="title"/>
          </p:nvPr>
        </p:nvSpPr>
        <p:spPr>
          <a:xfrm>
            <a:off x="854765" y="387626"/>
            <a:ext cx="10270435" cy="1612183"/>
          </a:xfrm>
        </p:spPr>
        <p:txBody>
          <a:bodyPr>
            <a:normAutofit/>
          </a:bodyPr>
          <a:lstStyle/>
          <a:p>
            <a:r>
              <a:rPr kumimoji="0" lang="en-CA" altLang="en-US" sz="4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Show highest Content rating category</a:t>
            </a:r>
            <a:endParaRPr lang="en-IN" dirty="0"/>
          </a:p>
        </p:txBody>
      </p:sp>
      <p:pic>
        <p:nvPicPr>
          <p:cNvPr id="16385" name="Picture 17" descr="Chart, bar chart&#10;&#10;Description automatically generated">
            <a:extLst>
              <a:ext uri="{FF2B5EF4-FFF2-40B4-BE49-F238E27FC236}">
                <a16:creationId xmlns:a16="http://schemas.microsoft.com/office/drawing/2014/main" id="{6DCA25C5-5E06-44E0-992F-CB4D8F429B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5595" y="1774279"/>
            <a:ext cx="6748770" cy="316509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EE8BA02-3681-47A1-A0BD-F5C547355B22}"/>
              </a:ext>
            </a:extLst>
          </p:cNvPr>
          <p:cNvSpPr>
            <a:spLocks noChangeArrowheads="1"/>
          </p:cNvSpPr>
          <p:nvPr/>
        </p:nvSpPr>
        <p:spPr bwMode="auto">
          <a:xfrm>
            <a:off x="1123122" y="5146935"/>
            <a:ext cx="1084027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CA"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FIGURE 4. Count vs </a:t>
            </a:r>
            <a:r>
              <a:rPr kumimoji="0" lang="en-CA" altLang="en-US" sz="2000"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Content_Rating</a:t>
            </a:r>
            <a:endParaRPr kumimoji="0" lang="en-CA"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 can noticed that people who are 18+ that human beings give highest score to the content material of all software as evaluate to the alternative classes adults most effective, every body, mature, 17+, Teen, Unrated) like extra then as a 60,00,00 counts number.</a:t>
            </a:r>
            <a:endParaRPr kumimoji="0" lang="en-CA"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5639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0E73-9C90-4E64-A63B-5DF5CAEF3F95}"/>
              </a:ext>
            </a:extLst>
          </p:cNvPr>
          <p:cNvSpPr>
            <a:spLocks noGrp="1"/>
          </p:cNvSpPr>
          <p:nvPr>
            <p:ph type="title"/>
          </p:nvPr>
        </p:nvSpPr>
        <p:spPr/>
        <p:txBody>
          <a:bodyPr>
            <a:normAutofit fontScale="90000"/>
          </a:bodyPr>
          <a:lstStyle/>
          <a:p>
            <a:r>
              <a:rPr kumimoji="0" lang="en-CA" altLang="en-US" sz="4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Show how many applications are supported purchased feature</a:t>
            </a:r>
            <a:r>
              <a:rPr kumimoji="0" lang="en-CA" altLang="en-US" sz="4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kumimoji="0" lang="en-CA" altLang="en-US" sz="2400" b="0" i="0" u="none" strike="noStrike" cap="none" normalizeH="0" baseline="0" dirty="0">
                <a:ln>
                  <a:noFill/>
                </a:ln>
                <a:solidFill>
                  <a:schemeClr val="tx1"/>
                </a:solidFill>
                <a:effectLst/>
              </a:rPr>
            </a:br>
            <a:endParaRPr lang="en-IN" dirty="0"/>
          </a:p>
        </p:txBody>
      </p:sp>
      <p:pic>
        <p:nvPicPr>
          <p:cNvPr id="8193" name="Picture 7" descr="Chart, pie chart&#10;&#10;Description automatically generated">
            <a:extLst>
              <a:ext uri="{FF2B5EF4-FFF2-40B4-BE49-F238E27FC236}">
                <a16:creationId xmlns:a16="http://schemas.microsoft.com/office/drawing/2014/main" id="{B1B48911-BB17-4670-8BA9-F49A825515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869" y="1930400"/>
            <a:ext cx="5486400" cy="32877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9C7479C-14DD-4542-A851-1E5E23C604DC}"/>
              </a:ext>
            </a:extLst>
          </p:cNvPr>
          <p:cNvSpPr>
            <a:spLocks noChangeArrowheads="1"/>
          </p:cNvSpPr>
          <p:nvPr/>
        </p:nvSpPr>
        <p:spPr bwMode="auto">
          <a:xfrm>
            <a:off x="636104" y="5017362"/>
            <a:ext cx="1061540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2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CA"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FIGURE 5. Is App Supported or Not?</a:t>
            </a:r>
            <a:endParaRPr kumimoji="0" lang="en-CA"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above pie chart the blue color represent the percentage of apps that are purchased this is 99.4% and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yellow coloration represents the apps which are not bought which might be 0.6%.</a:t>
            </a:r>
            <a:endParaRPr kumimoji="0" lang="en-CA"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86669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6681</TotalTime>
  <Words>1527</Words>
  <Application>Microsoft Office PowerPoint</Application>
  <PresentationFormat>Widescreen</PresentationFormat>
  <Paragraphs>134</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vt:lpstr>
      <vt:lpstr>Calibri</vt:lpstr>
      <vt:lpstr>Calibri Light</vt:lpstr>
      <vt:lpstr>Times New Roman</vt:lpstr>
      <vt:lpstr>Trebuchet MS</vt:lpstr>
      <vt:lpstr>Wingdings 3</vt:lpstr>
      <vt:lpstr>Facet</vt:lpstr>
      <vt:lpstr>CAPSTONE PROJECT   Project name :- Android google  play store applications analysis  Name :-Akashdeep Singh Student ID: - 0771949 Name of Supervisor:- Dr. Savita Seharawat Date of Submission:- 31st January   </vt:lpstr>
      <vt:lpstr>BASIC INFORMATION ABOUT PROJECT(ABSTRACT)   My project name is Android  Google Play, moreover known as the Google Play Store, and in which I used   androiddataset.csv dataset in which 1048575 records and 24 attributes. With the help of android google play store  we will download or purchase millions of apps, diversions, and other media onto your Android gadget. You'll be able discover programs for a wide cluster of interface. You'll be able download apps or recreations by exploring to the app or amusement page inside the Play Store and tapping Introduce. Numerous apps will be free, a few will have in-app promotions, a few will fetched cash, whereas others may offer in-app buys, or a combination of any of these things. For those who are interested, there's the Google Play Pass, which allows you to download hundreds of apps and recreations for complimentary, without advertisements or in-app buys.so in this data we have some important attributes and value that help us to understand all functions of this dataset. Its  a stage. It’s Google’s stage for advertising different advanced substance to its customers. Opposite to what a few individuals may think, the Google Play Store isn't fair an app store, not at all. You'll discover all sorts of substance accessible here. The Google Play Store is domestic to music, motion pictures, books, and recreations </vt:lpstr>
      <vt:lpstr>RESEARCH QUESTIONS: Question 1)- find how many applications are free ,ad supported ,in purchases using pie chart? ANSWER: 99.4 % applications are freed from price for the clients , also equal percentage is observed in programs that supported advertisements that is 99.4% and 0.6% applications are paid and additionally no longer supported ads.  Question – 2) Which category of content rating show highest numbers that shows rating corresponding to application. ANSWER: From all categories of content material score I find that  humans those are 18+ , they give more score to the programs.  Question 3) find accuracy of this project(dataset) by using different methods and also compare each other model to check which one is best as compare to the others? ANSWER: I used four models to find accuracy of this project That is Logistic regression , KNN model ,Naïve bayes model and random forest classifier model . Logistic regression accuracy is 59.33 KNN model accuracy is 54.91 Naïve bayes model accuracy is 59.09 Random forest classifier accuracy is 56.88 So accuracy that we find with the help of logistic regression is best for our model that is 59.33 </vt:lpstr>
      <vt:lpstr>Methodology: </vt:lpstr>
      <vt:lpstr>Numerical attributes</vt:lpstr>
      <vt:lpstr>Missing values</vt:lpstr>
      <vt:lpstr>Data Visualization:-  Counts vs currency: </vt:lpstr>
      <vt:lpstr>Show highest Content rating category</vt:lpstr>
      <vt:lpstr>Show how many applications are supported purchased feature.:- </vt:lpstr>
      <vt:lpstr>Show how many applications are free of cost to the customer:- </vt:lpstr>
      <vt:lpstr>Model implementation</vt:lpstr>
      <vt:lpstr> Modelling In the modelling part there are four methods Logistic Regression, KNN, Naive Bayes, random forest that I have applied on my dataset.  Logistic Regression:  It is classification machine learning algorithm that is used to predict the probability of categorical dependent variable. KNN: The KNN stands for “K-Nearest Neighbour”. It is a supervised machine learning algorithm. The algorithm can be used to solve both classification and regression problem statements. The number of nearest neighbours to a new unknown variable that has to be predicted or classified is denoted by the symbol 'K'. Naive Bayes:  It is classification algorithm that is suitable for binary and multiclass classification. It performs well in cases of categorical input variables compared to numerical variables. Random Forest CLASSIFIER: It is a Supervised Machine Learning Algorithm that is used widely in Classification and Regression problems. It is also a meta estimator that fits a number of decision tree classifier on various sub-samples of the dataset and uses averaging to improve the predictive accuracy and control over-fitting. Cross Validation:- In cross validation, the training set is randomly split into k(usually between 5 to 10) subsets known as folds. Where k-1 folds are used to train the model and the fold is used to test the model.   </vt:lpstr>
      <vt:lpstr>Models result</vt:lpstr>
      <vt:lpstr>Confusion Matrix Corresponding to Random Forest Classifier Algorithm:-</vt:lpstr>
      <vt:lpstr>ROC CURVE (RECEIVER OPERATING CHARACTERISTIC):- Roc  curves are widely used in binary classification to study the output of a classifier ROC curve, is a graphical plot that illustrates the diagnostic ability of a binary classifier system as its discrimination threshold is varied.  </vt:lpstr>
      <vt:lpstr>END OF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name :- Android google  play store applications analysis  Name :-Akashdeep Singh Student ID: - 0771949 Name of Supervisor:- Dr. Savita Seharawat Date of Submission:- 31st January</dc:title>
  <dc:creator>Akashdeepsingh72@outlook.com</dc:creator>
  <cp:lastModifiedBy>Akashdeepsingh72@outlook.com</cp:lastModifiedBy>
  <cp:revision>4</cp:revision>
  <dcterms:created xsi:type="dcterms:W3CDTF">2022-04-21T00:08:36Z</dcterms:created>
  <dcterms:modified xsi:type="dcterms:W3CDTF">2022-04-28T03:57:15Z</dcterms:modified>
</cp:coreProperties>
</file>