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3.xml" ContentType="application/vnd.openxmlformats-officedocument.presentationml.notesSlide+xml"/>
  <Override PartName="/ppt/slides/slide9.xml" ContentType="application/vnd.openxmlformats-officedocument.presentationml.slide+xml"/>
  <Override PartName="/ppt/notesSlides/notesSlide4.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notesSlides/notesSlide5.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1" name="Slide Image Placeholder 1"/>
          <p:cNvSpPr>
            <a:spLocks noChangeAspect="1" noRot="1" noGrp="1"/>
          </p:cNvSpPr>
          <p:nvPr>
            <p:ph type="sldImg"/>
          </p:nvPr>
        </p:nvSpPr>
        <p:spPr/>
      </p:sp>
      <p:sp>
        <p:nvSpPr>
          <p:cNvPr id="1048652" name="Notes Placeholder 2"/>
          <p:cNvSpPr>
            <a:spLocks noGrp="1"/>
          </p:cNvSpPr>
          <p:nvPr>
            <p:ph type="body" idx="1"/>
          </p:nvPr>
        </p:nvSpPr>
        <p:spPr/>
        <p:txBody>
          <a:bodyPr>
            <a:normAutofit/>
          </a:bodyPr>
          <a:p>
            <a:endParaRPr dirty="0" lang="en-US"/>
          </a:p>
        </p:txBody>
      </p:sp>
      <p:sp>
        <p:nvSpPr>
          <p:cNvPr id="1048653"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normAutofit/>
          </a:bodyPr>
          <a:p>
            <a:endParaRPr dirty="0" lang="en-US"/>
          </a:p>
        </p:txBody>
      </p:sp>
      <p:sp>
        <p:nvSpPr>
          <p:cNvPr id="1048676" name="Slide Number Placeholder 3"/>
          <p:cNvSpPr>
            <a:spLocks noGrp="1"/>
          </p:cNvSpPr>
          <p:nvPr>
            <p:ph type="sldNum" sz="quarter" idx="10"/>
          </p:nvPr>
        </p:nvSpPr>
        <p:spPr/>
        <p:txBody>
          <a:bodyPr/>
          <a:p>
            <a:fld id="{F7F439ED-1E90-4106-847A-8EF19031FE2F}" type="slidenum">
              <a:rPr lang="en-IN" smtClean="0"/>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5" name="Slide Image Placeholder 1"/>
          <p:cNvSpPr>
            <a:spLocks noChangeAspect="1" noRot="1" noGrp="1"/>
          </p:cNvSpPr>
          <p:nvPr>
            <p:ph type="sldImg"/>
          </p:nvPr>
        </p:nvSpPr>
        <p:spPr/>
      </p:sp>
      <p:sp>
        <p:nvSpPr>
          <p:cNvPr id="1048686" name="Notes Placeholder 2"/>
          <p:cNvSpPr>
            <a:spLocks noGrp="1"/>
          </p:cNvSpPr>
          <p:nvPr>
            <p:ph type="body" idx="1"/>
          </p:nvPr>
        </p:nvSpPr>
        <p:spPr/>
        <p:txBody>
          <a:bodyPr>
            <a:normAutofit/>
          </a:bodyPr>
          <a:p>
            <a:endParaRPr dirty="0" lang="en-US"/>
          </a:p>
        </p:txBody>
      </p:sp>
      <p:sp>
        <p:nvSpPr>
          <p:cNvPr id="1048687"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8" name="Slide Image Placeholder 1"/>
          <p:cNvSpPr>
            <a:spLocks noChangeAspect="1" noRot="1" noGrp="1"/>
          </p:cNvSpPr>
          <p:nvPr>
            <p:ph type="sldImg"/>
          </p:nvPr>
        </p:nvSpPr>
        <p:spPr/>
      </p:sp>
      <p:sp>
        <p:nvSpPr>
          <p:cNvPr id="1048699" name="Notes Placeholder 2"/>
          <p:cNvSpPr>
            <a:spLocks noGrp="1"/>
          </p:cNvSpPr>
          <p:nvPr>
            <p:ph type="body" idx="1"/>
          </p:nvPr>
        </p:nvSpPr>
        <p:spPr/>
        <p:txBody>
          <a:bodyPr>
            <a:normAutofit/>
          </a:bodyPr>
          <a:p>
            <a:endParaRPr dirty="0" lang="en-US"/>
          </a:p>
        </p:txBody>
      </p:sp>
      <p:sp>
        <p:nvSpPr>
          <p:cNvPr id="1048700" name="Slide Number Placeholder 3"/>
          <p:cNvSpPr>
            <a:spLocks noGrp="1"/>
          </p:cNvSpPr>
          <p:nvPr>
            <p:ph type="sldNum" sz="quarter" idx="10"/>
          </p:nvPr>
        </p:nvSpPr>
        <p:spPr/>
        <p:txBody>
          <a:bodyPr/>
          <a:p>
            <a:fld id="{F7F439ED-1E90-4106-847A-8EF19031FE2F}" type="slidenum">
              <a:rPr lang="en-IN" smtClean="0"/>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0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type="body" idx="1"/>
          </p:nvPr>
        </p:nvSpPr>
        <p:spPr/>
        <p:txBody>
          <a:bodyPr bIns="0" lIns="0" rIns="0" tIns="0"/>
          <a:p/>
        </p:txBody>
      </p:sp>
      <p:sp>
        <p:nvSpPr>
          <p:cNvPr id="10487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1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 Id="rId3"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a:t>A</a:t>
            </a:r>
            <a:r>
              <a:rPr dirty="0" sz="2400" lang="en-US"/>
              <a:t>K</a:t>
            </a:r>
            <a:r>
              <a:rPr dirty="0" sz="2400" lang="en-US"/>
              <a:t>A</a:t>
            </a:r>
            <a:r>
              <a:rPr dirty="0" sz="2400" lang="en-US"/>
              <a:t>S</a:t>
            </a:r>
            <a:r>
              <a:rPr dirty="0" sz="2400" lang="en-US"/>
              <a:t>H</a:t>
            </a:r>
            <a:r>
              <a:rPr dirty="0" sz="2400" lang="en-US"/>
              <a:t>.</a:t>
            </a:r>
            <a:r>
              <a:rPr dirty="0" sz="2400" lang="en-US"/>
              <a:t> </a:t>
            </a:r>
            <a:r>
              <a:rPr dirty="0" sz="2400" lang="en-US"/>
              <a:t>E</a:t>
            </a:r>
            <a:endParaRPr altLang="en-US" lang="zh-CN"/>
          </a:p>
          <a:p>
            <a:r>
              <a:rPr dirty="0" sz="2400" lang="en-US"/>
              <a:t>REGISTER NO: 3122105</a:t>
            </a:r>
            <a:r>
              <a:rPr dirty="0" sz="2400" lang="en-US"/>
              <a:t>8</a:t>
            </a:r>
            <a:r>
              <a:rPr dirty="0" sz="2400" lang="en-US"/>
              <a:t>2</a:t>
            </a:r>
            <a:endParaRPr altLang="en-US" lang="zh-CN"/>
          </a:p>
          <a:p>
            <a:r>
              <a:rPr dirty="0" sz="2400" lang="en-US"/>
              <a:t>DEPARTMENT:B.COM(</a:t>
            </a:r>
            <a:r>
              <a:rPr dirty="0" sz="2400" lang="en-US"/>
              <a:t>G</a:t>
            </a:r>
            <a:r>
              <a:rPr dirty="0" sz="2400" lang="en-US"/>
              <a:t>E</a:t>
            </a:r>
            <a:r>
              <a:rPr dirty="0" sz="2400" lang="en-US"/>
              <a:t>N</a:t>
            </a:r>
            <a:r>
              <a:rPr dirty="0" sz="2400" lang="en-US"/>
              <a:t>E</a:t>
            </a:r>
            <a:r>
              <a:rPr dirty="0" sz="2400" lang="en-US"/>
              <a:t>R</a:t>
            </a:r>
            <a:r>
              <a:rPr dirty="0" sz="2400" lang="en-US"/>
              <a:t>A</a:t>
            </a:r>
            <a:r>
              <a:rPr dirty="0" sz="2400" lang="en-US"/>
              <a:t>L</a:t>
            </a:r>
            <a:r>
              <a:rPr dirty="0" sz="2400" lang="en-US"/>
              <a:t>)</a:t>
            </a:r>
            <a:endParaRPr altLang="en-US" lang="zh-CN"/>
          </a:p>
          <a:p>
            <a:r>
              <a:rPr dirty="0" sz="2400" lang="en-US"/>
              <a:t>COLLEGE: SRM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90"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TextBox 10"/>
          <p:cNvSpPr txBox="1"/>
          <p:nvPr/>
        </p:nvSpPr>
        <p:spPr>
          <a:xfrm>
            <a:off x="1219200" y="1600200"/>
            <a:ext cx="7924800" cy="2923877"/>
          </a:xfrm>
          <a:prstGeom prst="rect"/>
          <a:noFill/>
        </p:spPr>
        <p:txBody>
          <a:bodyPr rtlCol="0" wrap="square">
            <a:spAutoFit/>
          </a:bodyPr>
          <a:p>
            <a:r>
              <a:rPr b="1" dirty="0" lang="en-US"/>
              <a:t>Data Cleaning:</a:t>
            </a:r>
            <a:r>
              <a:rPr dirty="0" lang="en-US"/>
              <a:t> Removing duplicates, handling missing values, and ensuring data consistency.</a:t>
            </a:r>
          </a:p>
          <a:p>
            <a:r>
              <a:rPr b="1" dirty="0" lang="en-US"/>
              <a:t>Exploratory Data Analysis (EDA):</a:t>
            </a:r>
            <a:r>
              <a:rPr dirty="0" lang="en-US"/>
              <a:t> Understanding the data distribution and </a:t>
            </a:r>
            <a:r>
              <a:rPr dirty="0" sz="2000" lang="en-US"/>
              <a:t>identifying</a:t>
            </a:r>
            <a:r>
              <a:rPr dirty="0" lang="en-US"/>
              <a:t> initial patterns</a:t>
            </a:r>
          </a:p>
          <a:p>
            <a:r>
              <a:rPr dirty="0" lang="en-US"/>
              <a:t>.</a:t>
            </a:r>
            <a:r>
              <a:rPr b="1" dirty="0" lang="en-US"/>
              <a:t>Statistical Analysis:</a:t>
            </a:r>
            <a:r>
              <a:rPr dirty="0" lang="en-US"/>
              <a:t> Calculating turnover rates and correlating attrition with various factors.</a:t>
            </a:r>
          </a:p>
          <a:p>
            <a:r>
              <a:rPr b="1" dirty="0" sz="2000" lang="en-US"/>
              <a:t>Visualization</a:t>
            </a:r>
            <a:r>
              <a:rPr b="1" dirty="0" lang="en-US"/>
              <a:t> Creation:</a:t>
            </a:r>
            <a:r>
              <a:rPr dirty="0" lang="en-US"/>
              <a:t> Developing charts, graphs, and other visual elements to represent the data effectively.</a:t>
            </a:r>
          </a:p>
          <a:p>
            <a:r>
              <a:rPr b="1" dirty="0" lang="en-US"/>
              <a:t>Trend Analysis:</a:t>
            </a:r>
            <a:r>
              <a:rPr dirty="0" lang="en-US"/>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2097168" name="Picture 7" descr="ppt.PNG"/>
          <p:cNvPicPr>
            <a:picLocks noChangeAspect="1"/>
          </p:cNvPicPr>
          <p:nvPr/>
        </p:nvPicPr>
        <p:blipFill>
          <a:blip xmlns:r="http://schemas.openxmlformats.org/officeDocument/2006/relationships" r:embed="rId2"/>
          <a:stretch>
            <a:fillRect/>
          </a:stretch>
        </p:blipFill>
        <p:spPr>
          <a:xfrm>
            <a:off x="1524000" y="1600200"/>
            <a:ext cx="5868219" cy="379147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2" name="TextBox 2"/>
          <p:cNvSpPr txBox="1"/>
          <p:nvPr/>
        </p:nvSpPr>
        <p:spPr>
          <a:xfrm>
            <a:off x="1143000" y="1600200"/>
            <a:ext cx="7467600" cy="2831544"/>
          </a:xfrm>
          <a:prstGeom prst="rect"/>
          <a:noFill/>
        </p:spPr>
        <p:txBody>
          <a:bodyPr rtlCol="0" wrap="square">
            <a:spAutoFit/>
          </a:bodyPr>
          <a:p>
            <a:r>
              <a:rPr dirty="0" sz="2000" lang="en-US"/>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Attrition Analysis</a:t>
            </a:r>
          </a:p>
          <a:p>
            <a:r>
              <a:rPr b="1" dirty="0" sz="4400" lang="en-US">
                <a:solidFill>
                  <a:srgbClr val="0F0F0F"/>
                </a:solidFill>
                <a:latin typeface="Times New Roman" panose="02020603050405020304" pitchFamily="18" charset="0"/>
                <a:cs typeface="Times New Roman" panose="02020603050405020304" pitchFamily="18" charset="0"/>
              </a:rPr>
              <a:t>Using Excel Dashboard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7086600" y="124817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Rectangle 10"/>
          <p:cNvSpPr/>
          <p:nvPr/>
        </p:nvSpPr>
        <p:spPr>
          <a:xfrm>
            <a:off x="762000" y="1295400"/>
            <a:ext cx="9448800" cy="646331"/>
          </a:xfrm>
          <a:prstGeom prst="rect"/>
        </p:spPr>
        <p:txBody>
          <a:bodyPr wrap="square">
            <a:spAutoFit/>
          </a:bodyPr>
          <a:p>
            <a:pPr algn="just">
              <a:lnSpc>
                <a:spcPct val="150000"/>
              </a:lnSpc>
            </a:pPr>
            <a:r>
              <a:rPr dirty="0" sz="2400" lang="en-US"/>
              <a:t>.</a:t>
            </a:r>
          </a:p>
        </p:txBody>
      </p:sp>
      <p:sp>
        <p:nvSpPr>
          <p:cNvPr id="1048650" name="TextBox 12"/>
          <p:cNvSpPr txBox="1"/>
          <p:nvPr/>
        </p:nvSpPr>
        <p:spPr>
          <a:xfrm>
            <a:off x="1143000" y="1618565"/>
            <a:ext cx="5562600" cy="3444240"/>
          </a:xfrm>
          <a:prstGeom prst="rect"/>
          <a:noFill/>
        </p:spPr>
        <p:txBody>
          <a:bodyPr rtlCol="0" wrap="square">
            <a:spAutoFit/>
          </a:bodyPr>
          <a:p>
            <a:r>
              <a:rPr dirty="0" sz="2000" lang="en-US"/>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6"/>
          <p:cNvSpPr/>
          <p:nvPr/>
        </p:nvSpPr>
        <p:spPr>
          <a:xfrm flipH="1">
            <a:off x="7467600" y="1183957"/>
            <a:ext cx="457200"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9" name="TextBox 11"/>
          <p:cNvSpPr txBox="1"/>
          <p:nvPr/>
        </p:nvSpPr>
        <p:spPr>
          <a:xfrm>
            <a:off x="739775" y="2133600"/>
            <a:ext cx="6324600" cy="2834640"/>
          </a:xfrm>
          <a:prstGeom prst="rect"/>
          <a:noFill/>
        </p:spPr>
        <p:txBody>
          <a:bodyPr rtlCol="0" wrap="square">
            <a:spAutoFit/>
          </a:bodyPr>
          <a:p>
            <a:r>
              <a:rPr dirty="0" sz="2000" lang="en-US"/>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7391400" y="115087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
        <p:nvSpPr>
          <p:cNvPr id="1048665" name="TextBox 9"/>
          <p:cNvSpPr txBox="1"/>
          <p:nvPr/>
        </p:nvSpPr>
        <p:spPr>
          <a:xfrm>
            <a:off x="609600" y="1828800"/>
            <a:ext cx="5410200" cy="3444240"/>
          </a:xfrm>
          <a:prstGeom prst="rect"/>
          <a:noFill/>
        </p:spPr>
        <p:txBody>
          <a:bodyPr rtlCol="0" wrap="square">
            <a:spAutoFit/>
          </a:bodyPr>
          <a:p>
            <a:r>
              <a:rPr b="1" dirty="0" sz="2000" lang="en-US"/>
              <a:t>HR Managers:</a:t>
            </a:r>
            <a:r>
              <a:rPr dirty="0" sz="2000" lang="en-US"/>
              <a:t> To gain insights into attrition trends and identify areas for intervention</a:t>
            </a:r>
          </a:p>
          <a:p>
            <a:r>
              <a:rPr dirty="0" sz="2000" lang="en-US"/>
              <a:t>.</a:t>
            </a:r>
            <a:r>
              <a:rPr b="1" dirty="0" sz="2000" lang="en-US"/>
              <a:t>Department Heads:</a:t>
            </a:r>
            <a:r>
              <a:rPr dirty="0" sz="2000" lang="en-US"/>
              <a:t> To understand turnover patterns within their specific departments and address concerns</a:t>
            </a:r>
          </a:p>
          <a:p>
            <a:r>
              <a:rPr dirty="0" sz="2000" lang="en-US"/>
              <a:t>.</a:t>
            </a:r>
            <a:r>
              <a:rPr b="1" dirty="0" sz="2000" lang="en-US"/>
              <a:t>Executives:</a:t>
            </a:r>
            <a:r>
              <a:rPr dirty="0" sz="2000" lang="en-US"/>
              <a:t> To make strategic decisions related to employee retention and overall organizational health</a:t>
            </a:r>
          </a:p>
          <a:p>
            <a:r>
              <a:rPr dirty="0" sz="2000" lang="en-US"/>
              <a:t>.</a:t>
            </a:r>
            <a:r>
              <a:rPr b="1" dirty="0" sz="2000" lang="en-US"/>
              <a:t>Data Analysts:</a:t>
            </a:r>
            <a:r>
              <a:rPr dirty="0" sz="2000" lang="en-US"/>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1640307"/>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477000" y="3048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71" name="TextBox 11"/>
          <p:cNvSpPr txBox="1"/>
          <p:nvPr/>
        </p:nvSpPr>
        <p:spPr>
          <a:xfrm>
            <a:off x="3274756" y="1730085"/>
            <a:ext cx="6324600" cy="4062651"/>
          </a:xfrm>
          <a:prstGeom prst="rect"/>
          <a:noFill/>
        </p:spPr>
        <p:txBody>
          <a:bodyPr rtlCol="0" wrap="square">
            <a:spAutoFit/>
          </a:bodyPr>
          <a:p>
            <a:r>
              <a:rPr dirty="0" sz="2000" lang="en-US"/>
              <a:t>Our solution involves designing an interactive Excel dashboard that integrates various data visualization techniques to provide a clear and actionable analysis of employee attrition. The dashboard will feature:</a:t>
            </a:r>
          </a:p>
          <a:p>
            <a:r>
              <a:rPr b="1" dirty="0" sz="2000" lang="en-US"/>
              <a:t>Visualizations:</a:t>
            </a:r>
            <a:r>
              <a:rPr dirty="0" sz="2000" lang="en-US"/>
              <a:t> Charts and graphs to represent attrition rates, trends, and key factors.</a:t>
            </a:r>
          </a:p>
          <a:p>
            <a:r>
              <a:rPr b="1" dirty="0" sz="2000" lang="en-US"/>
              <a:t>Filters:</a:t>
            </a:r>
            <a:r>
              <a:rPr dirty="0" sz="2000" lang="en-US"/>
              <a:t> Options to drill down into specific departments, job roles, or time periods.</a:t>
            </a:r>
          </a:p>
          <a:p>
            <a:r>
              <a:rPr b="1" dirty="0" sz="2000" lang="en-US"/>
              <a:t>Metrics:</a:t>
            </a:r>
            <a:r>
              <a:rPr dirty="0" sz="2000" lang="en-US"/>
              <a:t> Key performance indicators (KPIs) such as turnover rate, average tenure, and reasons for leaving.</a:t>
            </a:r>
          </a:p>
          <a:p>
            <a:r>
              <a:rPr b="1" dirty="0" sz="2000" lang="en-US"/>
              <a:t>Predictive Analysis:</a:t>
            </a:r>
            <a:r>
              <a:rPr dirty="0" sz="2000" lang="en-US"/>
              <a:t> Basic forecasting of potential future attrition trends based on historical data.</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Title 1"/>
          <p:cNvSpPr>
            <a:spLocks noGrp="1"/>
          </p:cNvSpPr>
          <p:nvPr>
            <p:ph type="title"/>
          </p:nvPr>
        </p:nvSpPr>
        <p:spPr/>
        <p:txBody>
          <a:bodyPr/>
          <a:p>
            <a:r>
              <a:rPr dirty="0" lang="en-IN"/>
              <a:t>Dataset Description</a:t>
            </a:r>
          </a:p>
        </p:txBody>
      </p:sp>
      <p:sp>
        <p:nvSpPr>
          <p:cNvPr id="1048673" name="TextBox 3"/>
          <p:cNvSpPr txBox="1"/>
          <p:nvPr/>
        </p:nvSpPr>
        <p:spPr>
          <a:xfrm>
            <a:off x="755332" y="1447800"/>
            <a:ext cx="7239000" cy="3785652"/>
          </a:xfrm>
          <a:prstGeom prst="rect"/>
          <a:noFill/>
        </p:spPr>
        <p:txBody>
          <a:bodyPr rtlCol="0" wrap="square">
            <a:spAutoFit/>
          </a:bodyPr>
          <a:p>
            <a:r>
              <a:rPr dirty="0" sz="2000" lang="en-US"/>
              <a:t>The dataset used for this analysis includes employee records with attributes such as:</a:t>
            </a:r>
          </a:p>
          <a:p>
            <a:r>
              <a:rPr b="1" dirty="0" sz="2000" lang="en-US"/>
              <a:t>Employee ID:</a:t>
            </a:r>
            <a:r>
              <a:rPr dirty="0" sz="2000" lang="en-US"/>
              <a:t> Unique identifier for each employee.</a:t>
            </a:r>
          </a:p>
          <a:p>
            <a:r>
              <a:rPr b="1" dirty="0" sz="2000" lang="en-US"/>
              <a:t>Department:</a:t>
            </a:r>
            <a:r>
              <a:rPr dirty="0" sz="2000" lang="en-US"/>
              <a:t> Department to which the employee belongs.</a:t>
            </a:r>
          </a:p>
          <a:p>
            <a:r>
              <a:rPr b="1" dirty="0" sz="2000" lang="en-US"/>
              <a:t>Job Role:</a:t>
            </a:r>
            <a:r>
              <a:rPr dirty="0" sz="2000" lang="en-US"/>
              <a:t> The role or position of the employee.</a:t>
            </a:r>
          </a:p>
          <a:p>
            <a:r>
              <a:rPr b="1" dirty="0" sz="2000" lang="en-US"/>
              <a:t>Tenure:</a:t>
            </a:r>
            <a:r>
              <a:rPr dirty="0" sz="2000" lang="en-US"/>
              <a:t> Length of time the employee has been with the company.</a:t>
            </a:r>
          </a:p>
          <a:p>
            <a:r>
              <a:rPr b="1" dirty="0" sz="2000" lang="en-US"/>
              <a:t>Attrition Status:</a:t>
            </a:r>
            <a:r>
              <a:rPr dirty="0" sz="2000" lang="en-US"/>
              <a:t> Whether the employee has left the company or is still employed.</a:t>
            </a:r>
          </a:p>
          <a:p>
            <a:r>
              <a:rPr b="1" dirty="0" sz="2000" lang="en-US"/>
              <a:t>Reason for Leaving:</a:t>
            </a:r>
            <a:r>
              <a:rPr dirty="0" sz="2000" lang="en-US"/>
              <a:t> Categories such as personal reasons, career advancement, or job dissatisfaction.</a:t>
            </a:r>
          </a:p>
          <a:p>
            <a:r>
              <a:rPr b="1" dirty="0" sz="2000" lang="en-US"/>
              <a:t>Performance Metrics:</a:t>
            </a:r>
            <a:r>
              <a:rPr dirty="0" sz="2000" lang="en-US"/>
              <a:t> Performance ratings or reviews.</a:t>
            </a:r>
          </a:p>
          <a:p>
            <a:endParaRPr dirty="0" sz="20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983379" y="2067724"/>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8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4" name="TextBox 11"/>
          <p:cNvSpPr txBox="1"/>
          <p:nvPr/>
        </p:nvSpPr>
        <p:spPr>
          <a:xfrm>
            <a:off x="2362200" y="1697655"/>
            <a:ext cx="6477000" cy="1877437"/>
          </a:xfrm>
          <a:prstGeom prst="rect"/>
          <a:noFill/>
        </p:spPr>
        <p:txBody>
          <a:bodyPr rtlCol="0" wrap="square">
            <a:spAutoFit/>
          </a:bodyPr>
          <a:p>
            <a:r>
              <a:rPr b="1" dirty="0" sz="3200" lang="en-US"/>
              <a:t>=J2+K2+L2+other components</a:t>
            </a:r>
          </a:p>
          <a:p>
            <a:r>
              <a:rPr b="1" dirty="0" sz="3200" lang="en-US"/>
              <a:t>=J2+K2+L2</a:t>
            </a:r>
          </a:p>
          <a:p>
            <a:r>
              <a:rPr b="1" dirty="0" sz="3200" lang="en-US"/>
              <a:t>=F2-(G2+H2+I2)</a:t>
            </a:r>
          </a:p>
          <a:p>
            <a:endParaRPr dirty="0" sz="200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Harish Kumar</cp:lastModifiedBy>
  <dcterms:created xsi:type="dcterms:W3CDTF">2024-03-29T04:07:22Z</dcterms:created>
  <dcterms:modified xsi:type="dcterms:W3CDTF">2024-09-12T06:22:39Z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8fcc189e2788404eaa32b148505f777e</vt:lpwstr>
  </property>
</Properties>
</file>