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6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67D2-FE2F-418D-912C-4A2188AE2E4A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0321-40C0-4376-BD30-929AB0C06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98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67D2-FE2F-418D-912C-4A2188AE2E4A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0321-40C0-4376-BD30-929AB0C06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95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67D2-FE2F-418D-912C-4A2188AE2E4A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0321-40C0-4376-BD30-929AB0C06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99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67D2-FE2F-418D-912C-4A2188AE2E4A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0321-40C0-4376-BD30-929AB0C06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1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67D2-FE2F-418D-912C-4A2188AE2E4A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0321-40C0-4376-BD30-929AB0C06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06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67D2-FE2F-418D-912C-4A2188AE2E4A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0321-40C0-4376-BD30-929AB0C06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35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67D2-FE2F-418D-912C-4A2188AE2E4A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0321-40C0-4376-BD30-929AB0C06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05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67D2-FE2F-418D-912C-4A2188AE2E4A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0321-40C0-4376-BD30-929AB0C06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4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67D2-FE2F-418D-912C-4A2188AE2E4A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0321-40C0-4376-BD30-929AB0C06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22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67D2-FE2F-418D-912C-4A2188AE2E4A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0321-40C0-4376-BD30-929AB0C06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50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67D2-FE2F-418D-912C-4A2188AE2E4A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0321-40C0-4376-BD30-929AB0C06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36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267D2-FE2F-418D-912C-4A2188AE2E4A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C0321-40C0-4376-BD30-929AB0C06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81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Text Box 30"/>
          <p:cNvSpPr txBox="1">
            <a:spLocks noChangeArrowheads="1"/>
          </p:cNvSpPr>
          <p:nvPr/>
        </p:nvSpPr>
        <p:spPr bwMode="auto">
          <a:xfrm>
            <a:off x="4191000" y="76200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Simple parity checking</a:t>
            </a:r>
          </a:p>
        </p:txBody>
      </p:sp>
      <p:sp>
        <p:nvSpPr>
          <p:cNvPr id="2079" name="Text Box 31"/>
          <p:cNvSpPr txBox="1">
            <a:spLocks noChangeArrowheads="1"/>
          </p:cNvSpPr>
          <p:nvPr/>
        </p:nvSpPr>
        <p:spPr bwMode="auto">
          <a:xfrm>
            <a:off x="4953000" y="1538288"/>
            <a:ext cx="152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Original data</a:t>
            </a:r>
          </a:p>
        </p:txBody>
      </p:sp>
      <p:sp>
        <p:nvSpPr>
          <p:cNvPr id="2082" name="Text Box 34"/>
          <p:cNvSpPr txBox="1">
            <a:spLocks noChangeArrowheads="1"/>
          </p:cNvSpPr>
          <p:nvPr/>
        </p:nvSpPr>
        <p:spPr bwMode="auto">
          <a:xfrm>
            <a:off x="2743200" y="203993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Verdana" panose="020B0604030504040204" pitchFamily="34" charset="0"/>
              </a:rPr>
              <a:t>1         1         0         0         1         1         1        </a:t>
            </a:r>
          </a:p>
        </p:txBody>
      </p:sp>
      <p:sp>
        <p:nvSpPr>
          <p:cNvPr id="2084" name="Text Box 36"/>
          <p:cNvSpPr txBox="1">
            <a:spLocks noChangeArrowheads="1"/>
          </p:cNvSpPr>
          <p:nvPr/>
        </p:nvSpPr>
        <p:spPr bwMode="auto">
          <a:xfrm>
            <a:off x="2743200" y="249713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Verdana" panose="020B0604030504040204" pitchFamily="34" charset="0"/>
              </a:rPr>
              <a:t>0         1         1         1         0         0         1        </a:t>
            </a:r>
          </a:p>
        </p:txBody>
      </p:sp>
      <p:sp>
        <p:nvSpPr>
          <p:cNvPr id="2092" name="Text Box 44"/>
          <p:cNvSpPr txBox="1">
            <a:spLocks noChangeArrowheads="1"/>
          </p:cNvSpPr>
          <p:nvPr/>
        </p:nvSpPr>
        <p:spPr bwMode="auto">
          <a:xfrm>
            <a:off x="8686800" y="203993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2094" name="Text Box 46"/>
          <p:cNvSpPr txBox="1">
            <a:spLocks noChangeArrowheads="1"/>
          </p:cNvSpPr>
          <p:nvPr/>
        </p:nvSpPr>
        <p:spPr bwMode="auto">
          <a:xfrm>
            <a:off x="8686800" y="2511426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2130" name="Line 82"/>
          <p:cNvSpPr>
            <a:spLocks noChangeShapeType="1"/>
          </p:cNvSpPr>
          <p:nvPr/>
        </p:nvSpPr>
        <p:spPr bwMode="auto">
          <a:xfrm>
            <a:off x="8686800" y="1963738"/>
            <a:ext cx="0" cy="990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31" name="Text Box 83"/>
          <p:cNvSpPr txBox="1">
            <a:spLocks noChangeArrowheads="1"/>
          </p:cNvSpPr>
          <p:nvPr/>
        </p:nvSpPr>
        <p:spPr bwMode="auto">
          <a:xfrm>
            <a:off x="3810000" y="3487738"/>
            <a:ext cx="4267200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2800"/>
              <a:t>Odd Parity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2800"/>
              <a:t>Even Parity</a:t>
            </a:r>
          </a:p>
        </p:txBody>
      </p:sp>
      <p:sp>
        <p:nvSpPr>
          <p:cNvPr id="2132" name="Freeform 84"/>
          <p:cNvSpPr>
            <a:spLocks/>
          </p:cNvSpPr>
          <p:nvPr/>
        </p:nvSpPr>
        <p:spPr bwMode="auto">
          <a:xfrm>
            <a:off x="5867400" y="2039938"/>
            <a:ext cx="3835400" cy="1828800"/>
          </a:xfrm>
          <a:custGeom>
            <a:avLst/>
            <a:gdLst>
              <a:gd name="T0" fmla="*/ 0 w 2416"/>
              <a:gd name="T1" fmla="*/ 1152 h 1152"/>
              <a:gd name="T2" fmla="*/ 1344 w 2416"/>
              <a:gd name="T3" fmla="*/ 912 h 1152"/>
              <a:gd name="T4" fmla="*/ 2256 w 2416"/>
              <a:gd name="T5" fmla="*/ 672 h 1152"/>
              <a:gd name="T6" fmla="*/ 2304 w 2416"/>
              <a:gd name="T7" fmla="*/ 96 h 1152"/>
              <a:gd name="T8" fmla="*/ 1920 w 2416"/>
              <a:gd name="T9" fmla="*/ 96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16" h="1152">
                <a:moveTo>
                  <a:pt x="0" y="1152"/>
                </a:moveTo>
                <a:cubicBezTo>
                  <a:pt x="484" y="1072"/>
                  <a:pt x="968" y="992"/>
                  <a:pt x="1344" y="912"/>
                </a:cubicBezTo>
                <a:cubicBezTo>
                  <a:pt x="1720" y="832"/>
                  <a:pt x="2096" y="808"/>
                  <a:pt x="2256" y="672"/>
                </a:cubicBezTo>
                <a:cubicBezTo>
                  <a:pt x="2416" y="536"/>
                  <a:pt x="2360" y="192"/>
                  <a:pt x="2304" y="96"/>
                </a:cubicBezTo>
                <a:cubicBezTo>
                  <a:pt x="2248" y="0"/>
                  <a:pt x="2084" y="48"/>
                  <a:pt x="1920" y="96"/>
                </a:cubicBez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33" name="Freeform 85"/>
          <p:cNvSpPr>
            <a:spLocks/>
          </p:cNvSpPr>
          <p:nvPr/>
        </p:nvSpPr>
        <p:spPr bwMode="auto">
          <a:xfrm>
            <a:off x="6096000" y="2306638"/>
            <a:ext cx="4089400" cy="2324100"/>
          </a:xfrm>
          <a:custGeom>
            <a:avLst/>
            <a:gdLst>
              <a:gd name="T0" fmla="*/ 0 w 2576"/>
              <a:gd name="T1" fmla="*/ 1320 h 1464"/>
              <a:gd name="T2" fmla="*/ 2160 w 2576"/>
              <a:gd name="T3" fmla="*/ 1272 h 1464"/>
              <a:gd name="T4" fmla="*/ 2496 w 2576"/>
              <a:gd name="T5" fmla="*/ 168 h 1464"/>
              <a:gd name="T6" fmla="*/ 1776 w 2576"/>
              <a:gd name="T7" fmla="*/ 264 h 1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76" h="1464">
                <a:moveTo>
                  <a:pt x="0" y="1320"/>
                </a:moveTo>
                <a:cubicBezTo>
                  <a:pt x="872" y="1392"/>
                  <a:pt x="1744" y="1464"/>
                  <a:pt x="2160" y="1272"/>
                </a:cubicBezTo>
                <a:cubicBezTo>
                  <a:pt x="2576" y="1080"/>
                  <a:pt x="2560" y="336"/>
                  <a:pt x="2496" y="168"/>
                </a:cubicBezTo>
                <a:cubicBezTo>
                  <a:pt x="2432" y="0"/>
                  <a:pt x="2104" y="132"/>
                  <a:pt x="1776" y="264"/>
                </a:cubicBez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34" name="Line 86"/>
          <p:cNvSpPr>
            <a:spLocks noChangeShapeType="1"/>
          </p:cNvSpPr>
          <p:nvPr/>
        </p:nvSpPr>
        <p:spPr bwMode="auto">
          <a:xfrm>
            <a:off x="2895600" y="1752600"/>
            <a:ext cx="2057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35" name="Line 87"/>
          <p:cNvSpPr>
            <a:spLocks noChangeShapeType="1"/>
          </p:cNvSpPr>
          <p:nvPr/>
        </p:nvSpPr>
        <p:spPr bwMode="auto">
          <a:xfrm>
            <a:off x="6324600" y="1752600"/>
            <a:ext cx="2362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0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213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213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213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2" grpId="0"/>
      <p:bldP spid="2094" grpId="0"/>
      <p:bldP spid="2130" grpId="0" animBg="1"/>
      <p:bldP spid="2131" grpId="0"/>
      <p:bldP spid="2132" grpId="0" animBg="1"/>
      <p:bldP spid="21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Text Box 2"/>
          <p:cNvSpPr txBox="1">
            <a:spLocks noChangeArrowheads="1"/>
          </p:cNvSpPr>
          <p:nvPr/>
        </p:nvSpPr>
        <p:spPr bwMode="auto">
          <a:xfrm>
            <a:off x="4191000" y="76200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Two dimensional parity checking</a:t>
            </a:r>
          </a:p>
        </p:txBody>
      </p:sp>
      <p:sp>
        <p:nvSpPr>
          <p:cNvPr id="206851" name="Text Box 3"/>
          <p:cNvSpPr txBox="1">
            <a:spLocks noChangeArrowheads="1"/>
          </p:cNvSpPr>
          <p:nvPr/>
        </p:nvSpPr>
        <p:spPr bwMode="auto">
          <a:xfrm>
            <a:off x="5029200" y="762001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Original data</a:t>
            </a:r>
          </a:p>
        </p:txBody>
      </p:sp>
      <p:sp>
        <p:nvSpPr>
          <p:cNvPr id="206852" name="Rectangle 4"/>
          <p:cNvSpPr>
            <a:spLocks noChangeArrowheads="1"/>
          </p:cNvSpPr>
          <p:nvPr/>
        </p:nvSpPr>
        <p:spPr bwMode="auto">
          <a:xfrm>
            <a:off x="2743200" y="1219200"/>
            <a:ext cx="6324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endParaRPr lang="en-US">
              <a:latin typeface="Verdana" panose="020B0604030504040204" pitchFamily="34" charset="0"/>
            </a:endParaRPr>
          </a:p>
          <a:p>
            <a:pPr algn="ctr" eaLnBrk="0" hangingPunct="0">
              <a:spcBef>
                <a:spcPct val="50000"/>
              </a:spcBef>
            </a:pPr>
            <a:r>
              <a:rPr lang="en-US">
                <a:latin typeface="Verdana" panose="020B0604030504040204" pitchFamily="34" charset="0"/>
              </a:rPr>
              <a:t>1100111      1011101      0111001     0101001  </a:t>
            </a:r>
          </a:p>
          <a:p>
            <a:pPr algn="ctr" eaLnBrk="0" hangingPunct="0"/>
            <a:endParaRPr lang="en-US">
              <a:latin typeface="Verdana" panose="020B0604030504040204" pitchFamily="34" charset="0"/>
            </a:endParaRPr>
          </a:p>
        </p:txBody>
      </p:sp>
      <p:sp>
        <p:nvSpPr>
          <p:cNvPr id="206853" name="Text Box 5"/>
          <p:cNvSpPr txBox="1">
            <a:spLocks noChangeArrowheads="1"/>
          </p:cNvSpPr>
          <p:nvPr/>
        </p:nvSpPr>
        <p:spPr bwMode="auto">
          <a:xfrm>
            <a:off x="2743200" y="1828801"/>
            <a:ext cx="571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Verdana" panose="020B0604030504040204" pitchFamily="34" charset="0"/>
              </a:rPr>
              <a:t>1         1         0         0         1         1         1        </a:t>
            </a:r>
          </a:p>
        </p:txBody>
      </p:sp>
      <p:sp>
        <p:nvSpPr>
          <p:cNvPr id="206854" name="Text Box 6"/>
          <p:cNvSpPr txBox="1">
            <a:spLocks noChangeArrowheads="1"/>
          </p:cNvSpPr>
          <p:nvPr/>
        </p:nvSpPr>
        <p:spPr bwMode="auto">
          <a:xfrm>
            <a:off x="2743200" y="23002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Verdana" panose="020B0604030504040204" pitchFamily="34" charset="0"/>
              </a:rPr>
              <a:t>1         0         1         1         1         0         1        </a:t>
            </a:r>
          </a:p>
        </p:txBody>
      </p:sp>
      <p:sp>
        <p:nvSpPr>
          <p:cNvPr id="206855" name="Text Box 7"/>
          <p:cNvSpPr txBox="1">
            <a:spLocks noChangeArrowheads="1"/>
          </p:cNvSpPr>
          <p:nvPr/>
        </p:nvSpPr>
        <p:spPr bwMode="auto">
          <a:xfrm>
            <a:off x="2743200" y="28336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Verdana" panose="020B0604030504040204" pitchFamily="34" charset="0"/>
              </a:rPr>
              <a:t>0         1         1         1         0         0         1        </a:t>
            </a:r>
          </a:p>
        </p:txBody>
      </p:sp>
      <p:sp>
        <p:nvSpPr>
          <p:cNvPr id="206856" name="Text Box 8"/>
          <p:cNvSpPr txBox="1">
            <a:spLocks noChangeArrowheads="1"/>
          </p:cNvSpPr>
          <p:nvPr/>
        </p:nvSpPr>
        <p:spPr bwMode="auto">
          <a:xfrm>
            <a:off x="2743200" y="33670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Verdana" panose="020B0604030504040204" pitchFamily="34" charset="0"/>
              </a:rPr>
              <a:t>0         1         0         1         0         0         1        </a:t>
            </a:r>
          </a:p>
        </p:txBody>
      </p:sp>
      <p:sp>
        <p:nvSpPr>
          <p:cNvPr id="206857" name="Line 9"/>
          <p:cNvSpPr>
            <a:spLocks noChangeShapeType="1"/>
          </p:cNvSpPr>
          <p:nvPr/>
        </p:nvSpPr>
        <p:spPr bwMode="auto">
          <a:xfrm>
            <a:off x="2590800" y="37338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58" name="Line 10"/>
          <p:cNvSpPr>
            <a:spLocks noChangeShapeType="1"/>
          </p:cNvSpPr>
          <p:nvPr/>
        </p:nvSpPr>
        <p:spPr bwMode="auto">
          <a:xfrm>
            <a:off x="8382000" y="18288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59" name="Text Box 11"/>
          <p:cNvSpPr txBox="1">
            <a:spLocks noChangeArrowheads="1"/>
          </p:cNvSpPr>
          <p:nvPr/>
        </p:nvSpPr>
        <p:spPr bwMode="auto">
          <a:xfrm>
            <a:off x="2743200" y="3810001"/>
            <a:ext cx="571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Verdana" panose="020B0604030504040204" pitchFamily="34" charset="0"/>
              </a:rPr>
              <a:t>0         1         0         1         0         1         0        </a:t>
            </a:r>
          </a:p>
        </p:txBody>
      </p:sp>
      <p:sp>
        <p:nvSpPr>
          <p:cNvPr id="206860" name="Text Box 12"/>
          <p:cNvSpPr txBox="1">
            <a:spLocks noChangeArrowheads="1"/>
          </p:cNvSpPr>
          <p:nvPr/>
        </p:nvSpPr>
        <p:spPr bwMode="auto">
          <a:xfrm>
            <a:off x="8610600" y="18288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206861" name="Text Box 13"/>
          <p:cNvSpPr txBox="1">
            <a:spLocks noChangeArrowheads="1"/>
          </p:cNvSpPr>
          <p:nvPr/>
        </p:nvSpPr>
        <p:spPr bwMode="auto">
          <a:xfrm>
            <a:off x="8610600" y="2300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206862" name="Text Box 14"/>
          <p:cNvSpPr txBox="1">
            <a:spLocks noChangeArrowheads="1"/>
          </p:cNvSpPr>
          <p:nvPr/>
        </p:nvSpPr>
        <p:spPr bwMode="auto">
          <a:xfrm>
            <a:off x="8610600" y="2833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206863" name="Text Box 15"/>
          <p:cNvSpPr txBox="1">
            <a:spLocks noChangeArrowheads="1"/>
          </p:cNvSpPr>
          <p:nvPr/>
        </p:nvSpPr>
        <p:spPr bwMode="auto">
          <a:xfrm>
            <a:off x="8610600" y="3367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206864" name="Text Box 16"/>
          <p:cNvSpPr txBox="1">
            <a:spLocks noChangeArrowheads="1"/>
          </p:cNvSpPr>
          <p:nvPr/>
        </p:nvSpPr>
        <p:spPr bwMode="auto">
          <a:xfrm>
            <a:off x="86106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206865" name="Text Box 17"/>
          <p:cNvSpPr txBox="1">
            <a:spLocks noChangeArrowheads="1"/>
          </p:cNvSpPr>
          <p:nvPr/>
        </p:nvSpPr>
        <p:spPr bwMode="auto">
          <a:xfrm>
            <a:off x="8839200" y="3810001"/>
            <a:ext cx="167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Column parities</a:t>
            </a:r>
          </a:p>
        </p:txBody>
      </p:sp>
      <p:sp>
        <p:nvSpPr>
          <p:cNvPr id="206866" name="Text Box 18"/>
          <p:cNvSpPr txBox="1">
            <a:spLocks noChangeArrowheads="1"/>
          </p:cNvSpPr>
          <p:nvPr/>
        </p:nvSpPr>
        <p:spPr bwMode="auto">
          <a:xfrm>
            <a:off x="8834736" y="1981200"/>
            <a:ext cx="46166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Row parities</a:t>
            </a:r>
          </a:p>
        </p:txBody>
      </p:sp>
      <p:sp>
        <p:nvSpPr>
          <p:cNvPr id="206867" name="Rectangle 19"/>
          <p:cNvSpPr>
            <a:spLocks noChangeArrowheads="1"/>
          </p:cNvSpPr>
          <p:nvPr/>
        </p:nvSpPr>
        <p:spPr bwMode="auto">
          <a:xfrm>
            <a:off x="2209800" y="5867400"/>
            <a:ext cx="807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endParaRPr lang="en-US">
              <a:latin typeface="Verdana" panose="020B0604030504040204" pitchFamily="34" charset="0"/>
            </a:endParaRPr>
          </a:p>
          <a:p>
            <a:pPr algn="ctr" eaLnBrk="0" hangingPunct="0">
              <a:spcBef>
                <a:spcPct val="50000"/>
              </a:spcBef>
            </a:pPr>
            <a:r>
              <a:rPr lang="en-US">
                <a:latin typeface="Verdana" panose="020B0604030504040204" pitchFamily="34" charset="0"/>
              </a:rPr>
              <a:t>11001111     10111011     01110010     01010011      01010101  </a:t>
            </a:r>
          </a:p>
          <a:p>
            <a:pPr algn="ctr" eaLnBrk="0" hangingPunct="0"/>
            <a:endParaRPr lang="en-US">
              <a:latin typeface="Verdana" panose="020B0604030504040204" pitchFamily="34" charset="0"/>
            </a:endParaRPr>
          </a:p>
        </p:txBody>
      </p:sp>
      <p:sp>
        <p:nvSpPr>
          <p:cNvPr id="206868" name="Text Box 20"/>
          <p:cNvSpPr txBox="1">
            <a:spLocks noChangeArrowheads="1"/>
          </p:cNvSpPr>
          <p:nvPr/>
        </p:nvSpPr>
        <p:spPr bwMode="auto">
          <a:xfrm>
            <a:off x="5181600" y="6400801"/>
            <a:ext cx="236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Data and parity bits</a:t>
            </a:r>
          </a:p>
        </p:txBody>
      </p:sp>
      <p:sp>
        <p:nvSpPr>
          <p:cNvPr id="206869" name="Line 21"/>
          <p:cNvSpPr>
            <a:spLocks noChangeShapeType="1"/>
          </p:cNvSpPr>
          <p:nvPr/>
        </p:nvSpPr>
        <p:spPr bwMode="auto">
          <a:xfrm flipH="1">
            <a:off x="1676400" y="2057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70" name="Line 22"/>
          <p:cNvSpPr>
            <a:spLocks noChangeShapeType="1"/>
          </p:cNvSpPr>
          <p:nvPr/>
        </p:nvSpPr>
        <p:spPr bwMode="auto">
          <a:xfrm>
            <a:off x="1676400" y="20574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71" name="Line 23"/>
          <p:cNvSpPr>
            <a:spLocks noChangeShapeType="1"/>
          </p:cNvSpPr>
          <p:nvPr/>
        </p:nvSpPr>
        <p:spPr bwMode="auto">
          <a:xfrm>
            <a:off x="1676400" y="5638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72" name="Line 24"/>
          <p:cNvSpPr>
            <a:spLocks noChangeShapeType="1"/>
          </p:cNvSpPr>
          <p:nvPr/>
        </p:nvSpPr>
        <p:spPr bwMode="auto">
          <a:xfrm>
            <a:off x="2895600" y="5638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73" name="Line 25"/>
          <p:cNvSpPr>
            <a:spLocks noChangeShapeType="1"/>
          </p:cNvSpPr>
          <p:nvPr/>
        </p:nvSpPr>
        <p:spPr bwMode="auto">
          <a:xfrm flipH="1">
            <a:off x="1828800" y="2514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74" name="Line 26"/>
          <p:cNvSpPr>
            <a:spLocks noChangeShapeType="1"/>
          </p:cNvSpPr>
          <p:nvPr/>
        </p:nvSpPr>
        <p:spPr bwMode="auto">
          <a:xfrm>
            <a:off x="1828800" y="25146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75" name="Line 27"/>
          <p:cNvSpPr>
            <a:spLocks noChangeShapeType="1"/>
          </p:cNvSpPr>
          <p:nvPr/>
        </p:nvSpPr>
        <p:spPr bwMode="auto">
          <a:xfrm>
            <a:off x="1828800" y="53340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76" name="Line 28"/>
          <p:cNvSpPr>
            <a:spLocks noChangeShapeType="1"/>
          </p:cNvSpPr>
          <p:nvPr/>
        </p:nvSpPr>
        <p:spPr bwMode="auto">
          <a:xfrm>
            <a:off x="4495800" y="533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77" name="Line 29"/>
          <p:cNvSpPr>
            <a:spLocks noChangeShapeType="1"/>
          </p:cNvSpPr>
          <p:nvPr/>
        </p:nvSpPr>
        <p:spPr bwMode="auto">
          <a:xfrm flipH="1">
            <a:off x="1981200" y="3048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78" name="Line 30"/>
          <p:cNvSpPr>
            <a:spLocks noChangeShapeType="1"/>
          </p:cNvSpPr>
          <p:nvPr/>
        </p:nvSpPr>
        <p:spPr bwMode="auto">
          <a:xfrm>
            <a:off x="1981200" y="30480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79" name="Line 31"/>
          <p:cNvSpPr>
            <a:spLocks noChangeShapeType="1"/>
          </p:cNvSpPr>
          <p:nvPr/>
        </p:nvSpPr>
        <p:spPr bwMode="auto">
          <a:xfrm>
            <a:off x="1981200" y="5181600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80" name="Line 32"/>
          <p:cNvSpPr>
            <a:spLocks noChangeShapeType="1"/>
          </p:cNvSpPr>
          <p:nvPr/>
        </p:nvSpPr>
        <p:spPr bwMode="auto">
          <a:xfrm>
            <a:off x="6019800" y="518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81" name="Line 33"/>
          <p:cNvSpPr>
            <a:spLocks noChangeShapeType="1"/>
          </p:cNvSpPr>
          <p:nvPr/>
        </p:nvSpPr>
        <p:spPr bwMode="auto">
          <a:xfrm flipH="1">
            <a:off x="2133600" y="3505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82" name="Line 34"/>
          <p:cNvSpPr>
            <a:spLocks noChangeShapeType="1"/>
          </p:cNvSpPr>
          <p:nvPr/>
        </p:nvSpPr>
        <p:spPr bwMode="auto">
          <a:xfrm>
            <a:off x="2133600" y="35052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83" name="Line 35"/>
          <p:cNvSpPr>
            <a:spLocks noChangeShapeType="1"/>
          </p:cNvSpPr>
          <p:nvPr/>
        </p:nvSpPr>
        <p:spPr bwMode="auto">
          <a:xfrm>
            <a:off x="2133600" y="49530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84" name="Line 36"/>
          <p:cNvSpPr>
            <a:spLocks noChangeShapeType="1"/>
          </p:cNvSpPr>
          <p:nvPr/>
        </p:nvSpPr>
        <p:spPr bwMode="auto">
          <a:xfrm>
            <a:off x="7543800" y="4953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85" name="Line 37"/>
          <p:cNvSpPr>
            <a:spLocks noChangeShapeType="1"/>
          </p:cNvSpPr>
          <p:nvPr/>
        </p:nvSpPr>
        <p:spPr bwMode="auto">
          <a:xfrm flipH="1">
            <a:off x="2286000" y="3962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86" name="Line 38"/>
          <p:cNvSpPr>
            <a:spLocks noChangeShapeType="1"/>
          </p:cNvSpPr>
          <p:nvPr/>
        </p:nvSpPr>
        <p:spPr bwMode="auto">
          <a:xfrm>
            <a:off x="2286000" y="3962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87" name="Line 39"/>
          <p:cNvSpPr>
            <a:spLocks noChangeShapeType="1"/>
          </p:cNvSpPr>
          <p:nvPr/>
        </p:nvSpPr>
        <p:spPr bwMode="auto">
          <a:xfrm>
            <a:off x="2286000" y="4724400"/>
            <a:ext cx="701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88" name="Line 40"/>
          <p:cNvSpPr>
            <a:spLocks noChangeShapeType="1"/>
          </p:cNvSpPr>
          <p:nvPr/>
        </p:nvSpPr>
        <p:spPr bwMode="auto">
          <a:xfrm>
            <a:off x="9296400" y="4724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55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0685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0685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20685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20685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20685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20685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20685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20685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" dur="1" fill="hold"/>
                                        <p:tgtEl>
                                          <p:spTgt spid="20685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7" dur="1" fill="hold"/>
                                        <p:tgtEl>
                                          <p:spTgt spid="20686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2" dur="1" fill="hold"/>
                                        <p:tgtEl>
                                          <p:spTgt spid="20686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1" fill="hold"/>
                                        <p:tgtEl>
                                          <p:spTgt spid="20686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2" dur="1" fill="hold"/>
                                        <p:tgtEl>
                                          <p:spTgt spid="20686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7" dur="1" fill="hold"/>
                                        <p:tgtEl>
                                          <p:spTgt spid="20686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2" dur="1" fill="hold"/>
                                        <p:tgtEl>
                                          <p:spTgt spid="20686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7" dur="1" fill="hold"/>
                                        <p:tgtEl>
                                          <p:spTgt spid="20686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2" dur="1" fill="hold"/>
                                        <p:tgtEl>
                                          <p:spTgt spid="20686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1" fill="hold"/>
                                        <p:tgtEl>
                                          <p:spTgt spid="20686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2" dur="1" fill="hold"/>
                                        <p:tgtEl>
                                          <p:spTgt spid="20686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7" dur="1" fill="hold"/>
                                        <p:tgtEl>
                                          <p:spTgt spid="20687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2" dur="1" fill="hold"/>
                                        <p:tgtEl>
                                          <p:spTgt spid="20687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7" dur="1" fill="hold"/>
                                        <p:tgtEl>
                                          <p:spTgt spid="20687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2" dur="1" fill="hold"/>
                                        <p:tgtEl>
                                          <p:spTgt spid="20687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7" dur="1" fill="hold"/>
                                        <p:tgtEl>
                                          <p:spTgt spid="20687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2" dur="1" fill="hold"/>
                                        <p:tgtEl>
                                          <p:spTgt spid="20687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7" dur="1" fill="hold"/>
                                        <p:tgtEl>
                                          <p:spTgt spid="20687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2" dur="1" fill="hold"/>
                                        <p:tgtEl>
                                          <p:spTgt spid="20687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7" dur="1" fill="hold"/>
                                        <p:tgtEl>
                                          <p:spTgt spid="20687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2" dur="1" fill="hold"/>
                                        <p:tgtEl>
                                          <p:spTgt spid="20687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7" dur="1" fill="hold"/>
                                        <p:tgtEl>
                                          <p:spTgt spid="20688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2" dur="1" fill="hold"/>
                                        <p:tgtEl>
                                          <p:spTgt spid="20688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7" dur="1" fill="hold"/>
                                        <p:tgtEl>
                                          <p:spTgt spid="20688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2" dur="1" fill="hold"/>
                                        <p:tgtEl>
                                          <p:spTgt spid="20688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7" dur="1" fill="hold"/>
                                        <p:tgtEl>
                                          <p:spTgt spid="20688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2" dur="1" fill="hold"/>
                                        <p:tgtEl>
                                          <p:spTgt spid="20688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7" dur="1" fill="hold"/>
                                        <p:tgtEl>
                                          <p:spTgt spid="20688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2" dur="1" fill="hold"/>
                                        <p:tgtEl>
                                          <p:spTgt spid="20688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7" dur="1" fill="hold"/>
                                        <p:tgtEl>
                                          <p:spTgt spid="20688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0" grpId="0"/>
      <p:bldP spid="206851" grpId="0"/>
      <p:bldP spid="206852" grpId="0" animBg="1"/>
      <p:bldP spid="206853" grpId="0"/>
      <p:bldP spid="206854" grpId="0"/>
      <p:bldP spid="206855" grpId="0"/>
      <p:bldP spid="206856" grpId="0"/>
      <p:bldP spid="206857" grpId="0" animBg="1"/>
      <p:bldP spid="206858" grpId="0" animBg="1"/>
      <p:bldP spid="206859" grpId="0"/>
      <p:bldP spid="206860" grpId="0"/>
      <p:bldP spid="206861" grpId="0"/>
      <p:bldP spid="206862" grpId="0"/>
      <p:bldP spid="206863" grpId="0"/>
      <p:bldP spid="206864" grpId="0"/>
      <p:bldP spid="206865" grpId="0"/>
      <p:bldP spid="206866" grpId="0"/>
      <p:bldP spid="206867" grpId="0" animBg="1"/>
      <p:bldP spid="206868" grpId="0"/>
      <p:bldP spid="206869" grpId="0" animBg="1"/>
      <p:bldP spid="206870" grpId="0" animBg="1"/>
      <p:bldP spid="206871" grpId="0" animBg="1"/>
      <p:bldP spid="206872" grpId="0" animBg="1"/>
      <p:bldP spid="206873" grpId="0" animBg="1"/>
      <p:bldP spid="206874" grpId="0" animBg="1"/>
      <p:bldP spid="206875" grpId="0" animBg="1"/>
      <p:bldP spid="206876" grpId="0" animBg="1"/>
      <p:bldP spid="206877" grpId="0" animBg="1"/>
      <p:bldP spid="206878" grpId="0" animBg="1"/>
      <p:bldP spid="206879" grpId="0" animBg="1"/>
      <p:bldP spid="206880" grpId="0" animBg="1"/>
      <p:bldP spid="206881" grpId="0" animBg="1"/>
      <p:bldP spid="206882" grpId="0" animBg="1"/>
      <p:bldP spid="206883" grpId="0" animBg="1"/>
      <p:bldP spid="206884" grpId="0" animBg="1"/>
      <p:bldP spid="206885" grpId="0" animBg="1"/>
      <p:bldP spid="206886" grpId="0" animBg="1"/>
      <p:bldP spid="206887" grpId="0" animBg="1"/>
      <p:bldP spid="20688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13" name="Text Box 41"/>
          <p:cNvSpPr txBox="1">
            <a:spLocks noChangeArrowheads="1"/>
          </p:cNvSpPr>
          <p:nvPr/>
        </p:nvSpPr>
        <p:spPr bwMode="auto">
          <a:xfrm>
            <a:off x="4267200" y="152401"/>
            <a:ext cx="495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Hamming Code to Correct Single Bit Errors</a:t>
            </a:r>
          </a:p>
        </p:txBody>
      </p:sp>
      <p:pic>
        <p:nvPicPr>
          <p:cNvPr id="207914" name="Picture 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914401"/>
            <a:ext cx="899160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915" name="Picture 4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590800"/>
            <a:ext cx="7772400" cy="412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26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Text Box 2"/>
          <p:cNvSpPr txBox="1">
            <a:spLocks noChangeArrowheads="1"/>
          </p:cNvSpPr>
          <p:nvPr/>
        </p:nvSpPr>
        <p:spPr bwMode="auto">
          <a:xfrm>
            <a:off x="4267200" y="152401"/>
            <a:ext cx="495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Hamming Code to Correct Single Bit Errors</a:t>
            </a:r>
          </a:p>
        </p:txBody>
      </p:sp>
      <p:pic>
        <p:nvPicPr>
          <p:cNvPr id="2089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6" y="762001"/>
            <a:ext cx="9172575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9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4191001"/>
            <a:ext cx="5548313" cy="255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40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Text Box 2"/>
          <p:cNvSpPr txBox="1">
            <a:spLocks noChangeArrowheads="1"/>
          </p:cNvSpPr>
          <p:nvPr/>
        </p:nvSpPr>
        <p:spPr bwMode="auto">
          <a:xfrm>
            <a:off x="4267200" y="152401"/>
            <a:ext cx="495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Hamming Code to Correct Single Bit Errors</a:t>
            </a:r>
          </a:p>
        </p:txBody>
      </p:sp>
      <p:pic>
        <p:nvPicPr>
          <p:cNvPr id="2099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914401"/>
            <a:ext cx="8382000" cy="545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01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Text Box 2"/>
          <p:cNvSpPr txBox="1">
            <a:spLocks noChangeArrowheads="1"/>
          </p:cNvSpPr>
          <p:nvPr/>
        </p:nvSpPr>
        <p:spPr bwMode="auto">
          <a:xfrm>
            <a:off x="4267200" y="152401"/>
            <a:ext cx="495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Hamming Code to Correct Single Bit Errors</a:t>
            </a:r>
          </a:p>
        </p:txBody>
      </p:sp>
      <p:pic>
        <p:nvPicPr>
          <p:cNvPr id="2109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33400"/>
            <a:ext cx="6400800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9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Text Box 2"/>
          <p:cNvSpPr txBox="1">
            <a:spLocks noChangeArrowheads="1"/>
          </p:cNvSpPr>
          <p:nvPr/>
        </p:nvSpPr>
        <p:spPr bwMode="auto">
          <a:xfrm>
            <a:off x="4267200" y="152401"/>
            <a:ext cx="495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Hamming Code to Correct Single Bit Errors</a:t>
            </a:r>
          </a:p>
        </p:txBody>
      </p:sp>
      <p:pic>
        <p:nvPicPr>
          <p:cNvPr id="2119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57200"/>
            <a:ext cx="7620000" cy="605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26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Text Box 2"/>
          <p:cNvSpPr txBox="1">
            <a:spLocks noChangeArrowheads="1"/>
          </p:cNvSpPr>
          <p:nvPr/>
        </p:nvSpPr>
        <p:spPr bwMode="auto">
          <a:xfrm>
            <a:off x="4267200" y="152401"/>
            <a:ext cx="495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Hamming Code to Correct Single Bit Errors</a:t>
            </a:r>
          </a:p>
        </p:txBody>
      </p:sp>
      <p:pic>
        <p:nvPicPr>
          <p:cNvPr id="2129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990600"/>
            <a:ext cx="8648700" cy="456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51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Text Box 2"/>
          <p:cNvSpPr txBox="1">
            <a:spLocks noChangeArrowheads="1"/>
          </p:cNvSpPr>
          <p:nvPr/>
        </p:nvSpPr>
        <p:spPr bwMode="auto">
          <a:xfrm>
            <a:off x="4267200" y="152401"/>
            <a:ext cx="495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Hamming Code to Correct Single Bit Errors</a:t>
            </a:r>
          </a:p>
        </p:txBody>
      </p:sp>
      <p:pic>
        <p:nvPicPr>
          <p:cNvPr id="2140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33400"/>
            <a:ext cx="6434138" cy="592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909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</cp:revision>
  <dcterms:created xsi:type="dcterms:W3CDTF">2017-04-16T04:44:07Z</dcterms:created>
  <dcterms:modified xsi:type="dcterms:W3CDTF">2017-04-16T04:44:41Z</dcterms:modified>
</cp:coreProperties>
</file>