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  <p:sldMasterId id="2147483978" r:id="rId2"/>
    <p:sldMasterId id="2147483989" r:id="rId3"/>
    <p:sldMasterId id="2147484019" r:id="rId4"/>
  </p:sldMasterIdLst>
  <p:notesMasterIdLst>
    <p:notesMasterId r:id="rId30"/>
  </p:notesMasterIdLst>
  <p:handoutMasterIdLst>
    <p:handoutMasterId r:id="rId31"/>
  </p:handoutMasterIdLst>
  <p:sldIdLst>
    <p:sldId id="288" r:id="rId5"/>
    <p:sldId id="289" r:id="rId6"/>
    <p:sldId id="290" r:id="rId7"/>
    <p:sldId id="292" r:id="rId8"/>
    <p:sldId id="295" r:id="rId9"/>
    <p:sldId id="293" r:id="rId10"/>
    <p:sldId id="294" r:id="rId11"/>
    <p:sldId id="296" r:id="rId12"/>
    <p:sldId id="312" r:id="rId13"/>
    <p:sldId id="297" r:id="rId14"/>
    <p:sldId id="298" r:id="rId15"/>
    <p:sldId id="299" r:id="rId16"/>
    <p:sldId id="300" r:id="rId17"/>
    <p:sldId id="301" r:id="rId18"/>
    <p:sldId id="302" r:id="rId19"/>
    <p:sldId id="313" r:id="rId20"/>
    <p:sldId id="303" r:id="rId21"/>
    <p:sldId id="305" r:id="rId22"/>
    <p:sldId id="306" r:id="rId23"/>
    <p:sldId id="307" r:id="rId24"/>
    <p:sldId id="314" r:id="rId25"/>
    <p:sldId id="308" r:id="rId26"/>
    <p:sldId id="309" r:id="rId27"/>
    <p:sldId id="311" r:id="rId28"/>
    <p:sldId id="310" r:id="rId29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25"/>
    <a:srgbClr val="C03137"/>
    <a:srgbClr val="6699FF"/>
    <a:srgbClr val="0099FF"/>
    <a:srgbClr val="FF3300"/>
    <a:srgbClr val="969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74" y="60"/>
      </p:cViewPr>
      <p:guideLst>
        <p:guide orient="horz" pos="921"/>
        <p:guide pos="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nital_ob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[inital_obs.xlsx]Sheet3!$D$2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[inital_obs.xlsx]Sheet3!$C$3:$C$11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[inital_obs.xlsx]Sheet3!$D$3:$D$11</c:f>
              <c:numCache>
                <c:formatCode>General</c:formatCode>
                <c:ptCount val="9"/>
                <c:pt idx="0">
                  <c:v>0.58499999999999996</c:v>
                </c:pt>
                <c:pt idx="1">
                  <c:v>0.55700000000000005</c:v>
                </c:pt>
                <c:pt idx="2">
                  <c:v>0.53400000000000003</c:v>
                </c:pt>
                <c:pt idx="3">
                  <c:v>0.54200000000000004</c:v>
                </c:pt>
                <c:pt idx="4">
                  <c:v>0.53800000000000003</c:v>
                </c:pt>
                <c:pt idx="5">
                  <c:v>0.54600000000000004</c:v>
                </c:pt>
                <c:pt idx="6">
                  <c:v>0.55100000000000005</c:v>
                </c:pt>
                <c:pt idx="7">
                  <c:v>0.55800000000000005</c:v>
                </c:pt>
                <c:pt idx="8">
                  <c:v>0.56100000000000005</c:v>
                </c:pt>
              </c:numCache>
            </c:numRef>
          </c:val>
        </c:ser>
        <c:ser>
          <c:idx val="1"/>
          <c:order val="1"/>
          <c:tx>
            <c:strRef>
              <c:f>[inital_obs.xlsx]Sheet3!$E$2</c:f>
              <c:strCache>
                <c:ptCount val="1"/>
                <c:pt idx="0">
                  <c:v>Linear 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[inital_obs.xlsx]Sheet3!$C$3:$C$11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[inital_obs.xlsx]Sheet3!$E$3:$E$11</c:f>
              <c:numCache>
                <c:formatCode>General</c:formatCode>
                <c:ptCount val="9"/>
                <c:pt idx="0">
                  <c:v>0.46700000000000003</c:v>
                </c:pt>
                <c:pt idx="1">
                  <c:v>0.439</c:v>
                </c:pt>
                <c:pt idx="2">
                  <c:v>0.45100000000000001</c:v>
                </c:pt>
                <c:pt idx="3">
                  <c:v>0.40699999999999997</c:v>
                </c:pt>
                <c:pt idx="4">
                  <c:v>0.45200000000000001</c:v>
                </c:pt>
                <c:pt idx="5">
                  <c:v>0.45700000000000002</c:v>
                </c:pt>
                <c:pt idx="6">
                  <c:v>0.433</c:v>
                </c:pt>
                <c:pt idx="7">
                  <c:v>0.44800000000000001</c:v>
                </c:pt>
                <c:pt idx="8">
                  <c:v>0.45100000000000001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5835936"/>
        <c:axId val="156817616"/>
        <c:axId val="0"/>
      </c:bar3DChart>
      <c:catAx>
        <c:axId val="10583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features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17616"/>
        <c:crosses val="autoZero"/>
        <c:auto val="0"/>
        <c:lblAlgn val="ctr"/>
        <c:lblOffset val="100"/>
        <c:tickLblSkip val="1"/>
        <c:noMultiLvlLbl val="0"/>
      </c:catAx>
      <c:valAx>
        <c:axId val="15681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3593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95674337695234"/>
          <c:y val="0.84567126998594677"/>
          <c:w val="0.24608651324609529"/>
          <c:h val="0.10821080611952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Evaluation</a:t>
            </a:r>
            <a:r>
              <a:rPr lang="en-US" baseline="0"/>
              <a:t> of different p/n values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p=5, n=15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diamond"/>
            <c:size val="5"/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xVal>
            <c:numRef>
              <c:f>Sheet1!$E$2:$E$9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0.55300000000000005</c:v>
                </c:pt>
                <c:pt idx="1">
                  <c:v>0.55500000000000005</c:v>
                </c:pt>
                <c:pt idx="2">
                  <c:v>0.56100000000000005</c:v>
                </c:pt>
                <c:pt idx="3">
                  <c:v>0.56799999999999995</c:v>
                </c:pt>
                <c:pt idx="4">
                  <c:v>0.57299999999999995</c:v>
                </c:pt>
                <c:pt idx="5">
                  <c:v>0.57599999999999996</c:v>
                </c:pt>
                <c:pt idx="6">
                  <c:v>0.57199999999999995</c:v>
                </c:pt>
                <c:pt idx="7">
                  <c:v>0.57199999999999995</c:v>
                </c:pt>
              </c:numCache>
            </c:numRef>
          </c:yVal>
          <c:smooth val="1"/>
        </c:ser>
        <c:ser>
          <c:idx val="1"/>
          <c:order val="1"/>
          <c:tx>
            <c:v>p=10, n=20</c:v>
          </c:tx>
          <c:xVal>
            <c:numRef>
              <c:f>Sheet1!$E$2:$E$9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0.55600000000000005</c:v>
                </c:pt>
                <c:pt idx="1">
                  <c:v>0.56000000000000005</c:v>
                </c:pt>
                <c:pt idx="2">
                  <c:v>0.56299999999999994</c:v>
                </c:pt>
                <c:pt idx="3">
                  <c:v>0.56799999999999995</c:v>
                </c:pt>
                <c:pt idx="4">
                  <c:v>0.57199999999999995</c:v>
                </c:pt>
                <c:pt idx="5">
                  <c:v>0.57499999999999996</c:v>
                </c:pt>
                <c:pt idx="6">
                  <c:v>0.57299999999999995</c:v>
                </c:pt>
                <c:pt idx="7">
                  <c:v>0.57199999999999995</c:v>
                </c:pt>
              </c:numCache>
            </c:numRef>
          </c:yVal>
          <c:smooth val="1"/>
        </c:ser>
        <c:ser>
          <c:idx val="2"/>
          <c:order val="2"/>
          <c:tx>
            <c:v>p=20, n=40</c:v>
          </c:tx>
          <c:spPr>
            <a:ln>
              <a:solidFill>
                <a:srgbClr val="C00000"/>
              </a:solidFill>
            </a:ln>
          </c:spPr>
          <c:marker>
            <c:symbol val="triangle"/>
            <c:size val="8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Sheet1!$E$2:$E$9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0.55600000000000005</c:v>
                </c:pt>
                <c:pt idx="1">
                  <c:v>0.56000000000000005</c:v>
                </c:pt>
                <c:pt idx="2">
                  <c:v>0.56299999999999994</c:v>
                </c:pt>
                <c:pt idx="3">
                  <c:v>0.56799999999999995</c:v>
                </c:pt>
                <c:pt idx="4">
                  <c:v>0.57199999999999995</c:v>
                </c:pt>
                <c:pt idx="5">
                  <c:v>0.57899999999999996</c:v>
                </c:pt>
                <c:pt idx="6">
                  <c:v>0.57699999999999996</c:v>
                </c:pt>
                <c:pt idx="7">
                  <c:v>0.57699999999999996</c:v>
                </c:pt>
              </c:numCache>
            </c:numRef>
          </c:yVal>
          <c:smooth val="1"/>
        </c:ser>
        <c:ser>
          <c:idx val="3"/>
          <c:order val="3"/>
          <c:tx>
            <c:v>p=20, n=50</c:v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marker>
            <c:symbol val="circle"/>
            <c:size val="8"/>
            <c:spPr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c:spPr>
          </c:marker>
          <c:xVal>
            <c:numRef>
              <c:f>Sheet1!$E$2:$E$9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0.55800000000000005</c:v>
                </c:pt>
                <c:pt idx="1">
                  <c:v>0.56200000000000006</c:v>
                </c:pt>
                <c:pt idx="2">
                  <c:v>0.56299999999999994</c:v>
                </c:pt>
                <c:pt idx="3">
                  <c:v>0.56799999999999995</c:v>
                </c:pt>
                <c:pt idx="4">
                  <c:v>0.57399999999999995</c:v>
                </c:pt>
                <c:pt idx="5">
                  <c:v>0.57599999999999996</c:v>
                </c:pt>
                <c:pt idx="6">
                  <c:v>0.57699999999999996</c:v>
                </c:pt>
                <c:pt idx="7">
                  <c:v>0.57599999999999996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51120"/>
        <c:axId val="207151680"/>
      </c:scatterChart>
      <c:valAx>
        <c:axId val="207151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500"/>
                  <a:t>Number</a:t>
                </a:r>
                <a:r>
                  <a:rPr lang="en-US" sz="1500" baseline="0"/>
                  <a:t> of Iterations</a:t>
                </a:r>
                <a:endParaRPr lang="en-US" sz="1500"/>
              </a:p>
            </c:rich>
          </c:tx>
          <c:layout>
            <c:manualLayout>
              <c:xMode val="edge"/>
              <c:yMode val="edge"/>
              <c:x val="0.35628265697557038"/>
              <c:y val="0.9218597821093759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151680"/>
        <c:crosses val="autoZero"/>
        <c:crossBetween val="midCat"/>
      </c:valAx>
      <c:valAx>
        <c:axId val="207151680"/>
        <c:scaling>
          <c:orientation val="minMax"/>
          <c:max val="0.59"/>
          <c:min val="0.5500000000000000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500"/>
                  <a:t>F-Scores</a:t>
                </a:r>
              </a:p>
            </c:rich>
          </c:tx>
          <c:layout>
            <c:manualLayout>
              <c:xMode val="edge"/>
              <c:yMode val="edge"/>
              <c:x val="1.0256410256410256E-2"/>
              <c:y val="0.4029910903069830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71511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5041860152096371"/>
          <c:y val="0.12896041115213214"/>
          <c:w val="0.12906857796621576"/>
          <c:h val="0.206957567494073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D6B58-354D-468C-BD65-D62405AA813D}" type="doc">
      <dgm:prSet loTypeId="urn:microsoft.com/office/officeart/2005/8/layout/target1" loCatId="relationship" qsTypeId="urn:microsoft.com/office/officeart/2005/8/quickstyle/simple1" qsCatId="simple" csTypeId="urn:microsoft.com/office/officeart/2005/8/colors/accent1_5" csCatId="accent1" phldr="1"/>
      <dgm:spPr/>
    </dgm:pt>
    <dgm:pt modelId="{3E7E75AD-B5AC-4AB3-83D5-CD8225CB06D9}">
      <dgm:prSet phldrT="[Text]"/>
      <dgm:spPr/>
      <dgm:t>
        <a:bodyPr/>
        <a:lstStyle/>
        <a:p>
          <a:r>
            <a:rPr lang="en-US" dirty="0" smtClean="0"/>
            <a:t>B</a:t>
          </a:r>
          <a:r>
            <a:rPr lang="en-US" b="1" dirty="0" smtClean="0"/>
            <a:t>i-Gram similarity, reviewer friend count, review count, length</a:t>
          </a:r>
          <a:endParaRPr lang="en-US" b="1" dirty="0"/>
        </a:p>
      </dgm:t>
    </dgm:pt>
    <dgm:pt modelId="{602FCD18-EBB0-4B8B-9BB9-FDAE356170A9}" type="parTrans" cxnId="{39A413EE-C1BD-4A1F-9C77-F939EC391263}">
      <dgm:prSet/>
      <dgm:spPr/>
      <dgm:t>
        <a:bodyPr/>
        <a:lstStyle/>
        <a:p>
          <a:endParaRPr lang="en-US"/>
        </a:p>
      </dgm:t>
    </dgm:pt>
    <dgm:pt modelId="{06DBC929-D2FA-44DC-8F9E-5DE801546C1E}" type="sibTrans" cxnId="{39A413EE-C1BD-4A1F-9C77-F939EC391263}">
      <dgm:prSet/>
      <dgm:spPr/>
      <dgm:t>
        <a:bodyPr/>
        <a:lstStyle/>
        <a:p>
          <a:endParaRPr lang="en-US"/>
        </a:p>
      </dgm:t>
    </dgm:pt>
    <dgm:pt modelId="{5B9D5609-074D-4D8B-900B-A052E293988C}">
      <dgm:prSet phldrT="[Text]"/>
      <dgm:spPr/>
      <dgm:t>
        <a:bodyPr/>
        <a:lstStyle/>
        <a:p>
          <a:r>
            <a:rPr lang="en-US" b="1" dirty="0" smtClean="0"/>
            <a:t>Business Popularity</a:t>
          </a:r>
          <a:endParaRPr lang="en-US" b="1" dirty="0"/>
        </a:p>
      </dgm:t>
    </dgm:pt>
    <dgm:pt modelId="{927185B8-0B43-4D6B-A63C-F715D66902F3}" type="parTrans" cxnId="{982D1321-A78E-4366-BCD6-4BEA343ACE01}">
      <dgm:prSet/>
      <dgm:spPr/>
      <dgm:t>
        <a:bodyPr/>
        <a:lstStyle/>
        <a:p>
          <a:endParaRPr lang="en-US"/>
        </a:p>
      </dgm:t>
    </dgm:pt>
    <dgm:pt modelId="{27CE3B08-0CEA-41D8-A328-D62018B1E961}" type="sibTrans" cxnId="{982D1321-A78E-4366-BCD6-4BEA343ACE01}">
      <dgm:prSet/>
      <dgm:spPr/>
      <dgm:t>
        <a:bodyPr/>
        <a:lstStyle/>
        <a:p>
          <a:endParaRPr lang="en-US"/>
        </a:p>
      </dgm:t>
    </dgm:pt>
    <dgm:pt modelId="{C36B88B4-6806-47DD-8A47-7BBAE17DDB37}">
      <dgm:prSet phldrT="[Text]"/>
      <dgm:spPr/>
      <dgm:t>
        <a:bodyPr/>
        <a:lstStyle/>
        <a:p>
          <a:r>
            <a:rPr lang="en-US" b="1" dirty="0" smtClean="0"/>
            <a:t>Entity Count</a:t>
          </a:r>
          <a:endParaRPr lang="en-US" b="1" dirty="0"/>
        </a:p>
      </dgm:t>
    </dgm:pt>
    <dgm:pt modelId="{B268A7AF-7124-4E99-9E0A-285B326E527D}" type="parTrans" cxnId="{17A46E1D-8715-4979-AE30-3D50BC2FE1A5}">
      <dgm:prSet/>
      <dgm:spPr/>
      <dgm:t>
        <a:bodyPr/>
        <a:lstStyle/>
        <a:p>
          <a:endParaRPr lang="en-US"/>
        </a:p>
      </dgm:t>
    </dgm:pt>
    <dgm:pt modelId="{2DCF80A9-4D00-45EB-A299-6EC0F7EC42D1}" type="sibTrans" cxnId="{17A46E1D-8715-4979-AE30-3D50BC2FE1A5}">
      <dgm:prSet/>
      <dgm:spPr/>
      <dgm:t>
        <a:bodyPr/>
        <a:lstStyle/>
        <a:p>
          <a:endParaRPr lang="en-US"/>
        </a:p>
      </dgm:t>
    </dgm:pt>
    <dgm:pt modelId="{5C23C4F7-4626-4673-8F70-9BE883CA8993}">
      <dgm:prSet phldrT="[Text]"/>
      <dgm:spPr/>
      <dgm:t>
        <a:bodyPr/>
        <a:lstStyle/>
        <a:p>
          <a:r>
            <a:rPr lang="en-US" b="1" dirty="0" smtClean="0"/>
            <a:t>Sentiment Score</a:t>
          </a:r>
          <a:endParaRPr lang="en-US" b="1" dirty="0"/>
        </a:p>
      </dgm:t>
    </dgm:pt>
    <dgm:pt modelId="{B4ADD6CF-D3C9-4B1E-87BD-0C52BF5676C8}" type="parTrans" cxnId="{C56636CC-5EEA-4E34-951B-9B5FD6565F4E}">
      <dgm:prSet/>
      <dgm:spPr/>
      <dgm:t>
        <a:bodyPr/>
        <a:lstStyle/>
        <a:p>
          <a:endParaRPr lang="en-US"/>
        </a:p>
      </dgm:t>
    </dgm:pt>
    <dgm:pt modelId="{494AF68C-1A0F-49CC-BA08-304980055772}" type="sibTrans" cxnId="{C56636CC-5EEA-4E34-951B-9B5FD6565F4E}">
      <dgm:prSet/>
      <dgm:spPr/>
      <dgm:t>
        <a:bodyPr/>
        <a:lstStyle/>
        <a:p>
          <a:endParaRPr lang="en-US"/>
        </a:p>
      </dgm:t>
    </dgm:pt>
    <dgm:pt modelId="{0B0AB335-46E9-472D-B301-AC03F3481A31}">
      <dgm:prSet phldrT="[Text]"/>
      <dgm:spPr/>
      <dgm:t>
        <a:bodyPr/>
        <a:lstStyle/>
        <a:p>
          <a:r>
            <a:rPr lang="en-US" b="1" dirty="0" smtClean="0"/>
            <a:t>Personal Pronouns</a:t>
          </a:r>
          <a:endParaRPr lang="en-US" b="1" dirty="0"/>
        </a:p>
      </dgm:t>
    </dgm:pt>
    <dgm:pt modelId="{E2C058CC-9436-4B06-A630-1E641A1A74E9}" type="parTrans" cxnId="{21190975-C125-46D2-A89B-B9E5B95E3F51}">
      <dgm:prSet/>
      <dgm:spPr/>
      <dgm:t>
        <a:bodyPr/>
        <a:lstStyle/>
        <a:p>
          <a:endParaRPr lang="en-US"/>
        </a:p>
      </dgm:t>
    </dgm:pt>
    <dgm:pt modelId="{36659DA3-A477-41D3-AC28-21347A1B69FE}" type="sibTrans" cxnId="{21190975-C125-46D2-A89B-B9E5B95E3F51}">
      <dgm:prSet/>
      <dgm:spPr/>
      <dgm:t>
        <a:bodyPr/>
        <a:lstStyle/>
        <a:p>
          <a:endParaRPr lang="en-US"/>
        </a:p>
      </dgm:t>
    </dgm:pt>
    <dgm:pt modelId="{EAD8761D-F346-44CF-90AE-9DA33C9C99C9}" type="pres">
      <dgm:prSet presAssocID="{F77D6B58-354D-468C-BD65-D62405AA813D}" presName="composite" presStyleCnt="0">
        <dgm:presLayoutVars>
          <dgm:chMax val="5"/>
          <dgm:dir/>
          <dgm:resizeHandles val="exact"/>
        </dgm:presLayoutVars>
      </dgm:prSet>
      <dgm:spPr/>
    </dgm:pt>
    <dgm:pt modelId="{3C909E62-7C4C-4E31-AE7A-AE9A99F80F8B}" type="pres">
      <dgm:prSet presAssocID="{3E7E75AD-B5AC-4AB3-83D5-CD8225CB06D9}" presName="circle1" presStyleLbl="lnNode1" presStyleIdx="0" presStyleCnt="5"/>
      <dgm:spPr/>
    </dgm:pt>
    <dgm:pt modelId="{F0579D68-B0D0-4F50-9ED9-56B021CD390C}" type="pres">
      <dgm:prSet presAssocID="{3E7E75AD-B5AC-4AB3-83D5-CD8225CB06D9}" presName="text1" presStyleLbl="revTx" presStyleIdx="0" presStyleCnt="5" custScaleX="159532" custLinFactNeighborX="9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189D8-6245-4435-A1EE-AF7DF45BC9F7}" type="pres">
      <dgm:prSet presAssocID="{3E7E75AD-B5AC-4AB3-83D5-CD8225CB06D9}" presName="line1" presStyleLbl="callout" presStyleIdx="0" presStyleCnt="10"/>
      <dgm:spPr/>
    </dgm:pt>
    <dgm:pt modelId="{BBEBD67B-91E1-4909-BD19-2207FD52B342}" type="pres">
      <dgm:prSet presAssocID="{3E7E75AD-B5AC-4AB3-83D5-CD8225CB06D9}" presName="d1" presStyleLbl="callout" presStyleIdx="1" presStyleCnt="10"/>
      <dgm:spPr/>
    </dgm:pt>
    <dgm:pt modelId="{C2AA8EF8-3F43-455B-A3A9-D3AF86950863}" type="pres">
      <dgm:prSet presAssocID="{5B9D5609-074D-4D8B-900B-A052E293988C}" presName="circle2" presStyleLbl="lnNode1" presStyleIdx="1" presStyleCnt="5" custLinFactNeighborX="-1250"/>
      <dgm:spPr/>
    </dgm:pt>
    <dgm:pt modelId="{13E8D4C1-CA58-43D6-85AB-2BD346E8A80F}" type="pres">
      <dgm:prSet presAssocID="{5B9D5609-074D-4D8B-900B-A052E293988C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CD6E0-3306-44C4-BCF9-FFF7BC181E55}" type="pres">
      <dgm:prSet presAssocID="{5B9D5609-074D-4D8B-900B-A052E293988C}" presName="line2" presStyleLbl="callout" presStyleIdx="2" presStyleCnt="10"/>
      <dgm:spPr/>
    </dgm:pt>
    <dgm:pt modelId="{36D8086D-7C51-4930-A009-6A0F32684E4F}" type="pres">
      <dgm:prSet presAssocID="{5B9D5609-074D-4D8B-900B-A052E293988C}" presName="d2" presStyleLbl="callout" presStyleIdx="3" presStyleCnt="10"/>
      <dgm:spPr/>
    </dgm:pt>
    <dgm:pt modelId="{E1E8C806-D766-4D9E-A16B-0FBFBC7E00B3}" type="pres">
      <dgm:prSet presAssocID="{C36B88B4-6806-47DD-8A47-7BBAE17DDB37}" presName="circle3" presStyleLbl="lnNode1" presStyleIdx="2" presStyleCnt="5"/>
      <dgm:spPr/>
    </dgm:pt>
    <dgm:pt modelId="{252971B9-6A71-41F3-85EB-3C3F87A34DF3}" type="pres">
      <dgm:prSet presAssocID="{C36B88B4-6806-47DD-8A47-7BBAE17DDB37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18108-44A9-4CF1-A62F-73D81CA3C563}" type="pres">
      <dgm:prSet presAssocID="{C36B88B4-6806-47DD-8A47-7BBAE17DDB37}" presName="line3" presStyleLbl="callout" presStyleIdx="4" presStyleCnt="10"/>
      <dgm:spPr/>
    </dgm:pt>
    <dgm:pt modelId="{DCBEF452-10FC-40FC-BB60-E01B41B3AA1E}" type="pres">
      <dgm:prSet presAssocID="{C36B88B4-6806-47DD-8A47-7BBAE17DDB37}" presName="d3" presStyleLbl="callout" presStyleIdx="5" presStyleCnt="10"/>
      <dgm:spPr/>
    </dgm:pt>
    <dgm:pt modelId="{00F75B5D-1672-450F-A231-3419955DEC66}" type="pres">
      <dgm:prSet presAssocID="{0B0AB335-46E9-472D-B301-AC03F3481A31}" presName="circle4" presStyleLbl="lnNode1" presStyleIdx="3" presStyleCnt="5"/>
      <dgm:spPr/>
    </dgm:pt>
    <dgm:pt modelId="{DCB40EDF-876E-4581-9884-32EFF8639829}" type="pres">
      <dgm:prSet presAssocID="{0B0AB335-46E9-472D-B301-AC03F3481A31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FAB0E-9233-44A4-9EC8-C48DE5F94C23}" type="pres">
      <dgm:prSet presAssocID="{0B0AB335-46E9-472D-B301-AC03F3481A31}" presName="line4" presStyleLbl="callout" presStyleIdx="6" presStyleCnt="10"/>
      <dgm:spPr/>
    </dgm:pt>
    <dgm:pt modelId="{1FB2BE6C-4050-4C24-8356-87DFB2F56176}" type="pres">
      <dgm:prSet presAssocID="{0B0AB335-46E9-472D-B301-AC03F3481A31}" presName="d4" presStyleLbl="callout" presStyleIdx="7" presStyleCnt="10"/>
      <dgm:spPr/>
    </dgm:pt>
    <dgm:pt modelId="{9F854071-9348-44E7-B789-3D47E9BBA5AE}" type="pres">
      <dgm:prSet presAssocID="{5C23C4F7-4626-4673-8F70-9BE883CA8993}" presName="circle5" presStyleLbl="lnNode1" presStyleIdx="4" presStyleCnt="5"/>
      <dgm:spPr/>
    </dgm:pt>
    <dgm:pt modelId="{91F29794-3925-4D47-A893-7EBCBA3B0787}" type="pres">
      <dgm:prSet presAssocID="{5C23C4F7-4626-4673-8F70-9BE883CA8993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3FEC2-0615-4BEB-95BF-810919480BAD}" type="pres">
      <dgm:prSet presAssocID="{5C23C4F7-4626-4673-8F70-9BE883CA8993}" presName="line5" presStyleLbl="callout" presStyleIdx="8" presStyleCnt="10"/>
      <dgm:spPr/>
    </dgm:pt>
    <dgm:pt modelId="{C781B0A8-FF7F-4552-A825-6FDC7C56C216}" type="pres">
      <dgm:prSet presAssocID="{5C23C4F7-4626-4673-8F70-9BE883CA8993}" presName="d5" presStyleLbl="callout" presStyleIdx="9" presStyleCnt="10"/>
      <dgm:spPr/>
    </dgm:pt>
  </dgm:ptLst>
  <dgm:cxnLst>
    <dgm:cxn modelId="{C56636CC-5EEA-4E34-951B-9B5FD6565F4E}" srcId="{F77D6B58-354D-468C-BD65-D62405AA813D}" destId="{5C23C4F7-4626-4673-8F70-9BE883CA8993}" srcOrd="4" destOrd="0" parTransId="{B4ADD6CF-D3C9-4B1E-87BD-0C52BF5676C8}" sibTransId="{494AF68C-1A0F-49CC-BA08-304980055772}"/>
    <dgm:cxn modelId="{39A413EE-C1BD-4A1F-9C77-F939EC391263}" srcId="{F77D6B58-354D-468C-BD65-D62405AA813D}" destId="{3E7E75AD-B5AC-4AB3-83D5-CD8225CB06D9}" srcOrd="0" destOrd="0" parTransId="{602FCD18-EBB0-4B8B-9BB9-FDAE356170A9}" sibTransId="{06DBC929-D2FA-44DC-8F9E-5DE801546C1E}"/>
    <dgm:cxn modelId="{3D179AFB-7A02-43FF-B7FF-A61DBE5DEE42}" type="presOf" srcId="{C36B88B4-6806-47DD-8A47-7BBAE17DDB37}" destId="{252971B9-6A71-41F3-85EB-3C3F87A34DF3}" srcOrd="0" destOrd="0" presId="urn:microsoft.com/office/officeart/2005/8/layout/target1"/>
    <dgm:cxn modelId="{21190975-C125-46D2-A89B-B9E5B95E3F51}" srcId="{F77D6B58-354D-468C-BD65-D62405AA813D}" destId="{0B0AB335-46E9-472D-B301-AC03F3481A31}" srcOrd="3" destOrd="0" parTransId="{E2C058CC-9436-4B06-A630-1E641A1A74E9}" sibTransId="{36659DA3-A477-41D3-AC28-21347A1B69FE}"/>
    <dgm:cxn modelId="{17A46E1D-8715-4979-AE30-3D50BC2FE1A5}" srcId="{F77D6B58-354D-468C-BD65-D62405AA813D}" destId="{C36B88B4-6806-47DD-8A47-7BBAE17DDB37}" srcOrd="2" destOrd="0" parTransId="{B268A7AF-7124-4E99-9E0A-285B326E527D}" sibTransId="{2DCF80A9-4D00-45EB-A299-6EC0F7EC42D1}"/>
    <dgm:cxn modelId="{4F409992-E929-452F-84E4-220C8382C92E}" type="presOf" srcId="{3E7E75AD-B5AC-4AB3-83D5-CD8225CB06D9}" destId="{F0579D68-B0D0-4F50-9ED9-56B021CD390C}" srcOrd="0" destOrd="0" presId="urn:microsoft.com/office/officeart/2005/8/layout/target1"/>
    <dgm:cxn modelId="{B0A608E3-9AB9-4EBA-897C-E3F1C9423C5A}" type="presOf" srcId="{F77D6B58-354D-468C-BD65-D62405AA813D}" destId="{EAD8761D-F346-44CF-90AE-9DA33C9C99C9}" srcOrd="0" destOrd="0" presId="urn:microsoft.com/office/officeart/2005/8/layout/target1"/>
    <dgm:cxn modelId="{4A0DE3CD-360D-490A-AAE9-F596416348C3}" type="presOf" srcId="{5B9D5609-074D-4D8B-900B-A052E293988C}" destId="{13E8D4C1-CA58-43D6-85AB-2BD346E8A80F}" srcOrd="0" destOrd="0" presId="urn:microsoft.com/office/officeart/2005/8/layout/target1"/>
    <dgm:cxn modelId="{60C2CD58-733E-4B36-81AD-39D5C123D32B}" type="presOf" srcId="{0B0AB335-46E9-472D-B301-AC03F3481A31}" destId="{DCB40EDF-876E-4581-9884-32EFF8639829}" srcOrd="0" destOrd="0" presId="urn:microsoft.com/office/officeart/2005/8/layout/target1"/>
    <dgm:cxn modelId="{A8E9FC00-D7B4-4CE7-84B1-02C841E96673}" type="presOf" srcId="{5C23C4F7-4626-4673-8F70-9BE883CA8993}" destId="{91F29794-3925-4D47-A893-7EBCBA3B0787}" srcOrd="0" destOrd="0" presId="urn:microsoft.com/office/officeart/2005/8/layout/target1"/>
    <dgm:cxn modelId="{982D1321-A78E-4366-BCD6-4BEA343ACE01}" srcId="{F77D6B58-354D-468C-BD65-D62405AA813D}" destId="{5B9D5609-074D-4D8B-900B-A052E293988C}" srcOrd="1" destOrd="0" parTransId="{927185B8-0B43-4D6B-A63C-F715D66902F3}" sibTransId="{27CE3B08-0CEA-41D8-A328-D62018B1E961}"/>
    <dgm:cxn modelId="{EF2F1DA0-ADF3-4081-93CE-13C1E3246695}" type="presParOf" srcId="{EAD8761D-F346-44CF-90AE-9DA33C9C99C9}" destId="{3C909E62-7C4C-4E31-AE7A-AE9A99F80F8B}" srcOrd="0" destOrd="0" presId="urn:microsoft.com/office/officeart/2005/8/layout/target1"/>
    <dgm:cxn modelId="{9BF9EEA4-3501-4261-81EC-C68C8AA6240F}" type="presParOf" srcId="{EAD8761D-F346-44CF-90AE-9DA33C9C99C9}" destId="{F0579D68-B0D0-4F50-9ED9-56B021CD390C}" srcOrd="1" destOrd="0" presId="urn:microsoft.com/office/officeart/2005/8/layout/target1"/>
    <dgm:cxn modelId="{52DF649D-DF5D-452D-90F8-D7D7311EB212}" type="presParOf" srcId="{EAD8761D-F346-44CF-90AE-9DA33C9C99C9}" destId="{51F189D8-6245-4435-A1EE-AF7DF45BC9F7}" srcOrd="2" destOrd="0" presId="urn:microsoft.com/office/officeart/2005/8/layout/target1"/>
    <dgm:cxn modelId="{C417BBA2-C0B7-4841-9D9F-43B8B1F623AA}" type="presParOf" srcId="{EAD8761D-F346-44CF-90AE-9DA33C9C99C9}" destId="{BBEBD67B-91E1-4909-BD19-2207FD52B342}" srcOrd="3" destOrd="0" presId="urn:microsoft.com/office/officeart/2005/8/layout/target1"/>
    <dgm:cxn modelId="{8476D015-C093-4971-86E4-C09E279F6F9A}" type="presParOf" srcId="{EAD8761D-F346-44CF-90AE-9DA33C9C99C9}" destId="{C2AA8EF8-3F43-455B-A3A9-D3AF86950863}" srcOrd="4" destOrd="0" presId="urn:microsoft.com/office/officeart/2005/8/layout/target1"/>
    <dgm:cxn modelId="{EADF219C-2323-4766-A6CA-7473493FFC2F}" type="presParOf" srcId="{EAD8761D-F346-44CF-90AE-9DA33C9C99C9}" destId="{13E8D4C1-CA58-43D6-85AB-2BD346E8A80F}" srcOrd="5" destOrd="0" presId="urn:microsoft.com/office/officeart/2005/8/layout/target1"/>
    <dgm:cxn modelId="{5079283C-67A6-4AAF-AB82-93A6E557E4DF}" type="presParOf" srcId="{EAD8761D-F346-44CF-90AE-9DA33C9C99C9}" destId="{96FCD6E0-3306-44C4-BCF9-FFF7BC181E55}" srcOrd="6" destOrd="0" presId="urn:microsoft.com/office/officeart/2005/8/layout/target1"/>
    <dgm:cxn modelId="{D8E6C639-23DD-4AFC-BC45-8AA9EF6AC0E9}" type="presParOf" srcId="{EAD8761D-F346-44CF-90AE-9DA33C9C99C9}" destId="{36D8086D-7C51-4930-A009-6A0F32684E4F}" srcOrd="7" destOrd="0" presId="urn:microsoft.com/office/officeart/2005/8/layout/target1"/>
    <dgm:cxn modelId="{5E9684BA-98C7-4D01-B176-37A745A75FDF}" type="presParOf" srcId="{EAD8761D-F346-44CF-90AE-9DA33C9C99C9}" destId="{E1E8C806-D766-4D9E-A16B-0FBFBC7E00B3}" srcOrd="8" destOrd="0" presId="urn:microsoft.com/office/officeart/2005/8/layout/target1"/>
    <dgm:cxn modelId="{A347D2DA-A80D-49A9-8A8F-4C5C6761F770}" type="presParOf" srcId="{EAD8761D-F346-44CF-90AE-9DA33C9C99C9}" destId="{252971B9-6A71-41F3-85EB-3C3F87A34DF3}" srcOrd="9" destOrd="0" presId="urn:microsoft.com/office/officeart/2005/8/layout/target1"/>
    <dgm:cxn modelId="{4A50238A-D227-43E2-96BA-598E0E85C847}" type="presParOf" srcId="{EAD8761D-F346-44CF-90AE-9DA33C9C99C9}" destId="{47518108-44A9-4CF1-A62F-73D81CA3C563}" srcOrd="10" destOrd="0" presId="urn:microsoft.com/office/officeart/2005/8/layout/target1"/>
    <dgm:cxn modelId="{444ACC9D-C799-4101-974C-FB00362A9250}" type="presParOf" srcId="{EAD8761D-F346-44CF-90AE-9DA33C9C99C9}" destId="{DCBEF452-10FC-40FC-BB60-E01B41B3AA1E}" srcOrd="11" destOrd="0" presId="urn:microsoft.com/office/officeart/2005/8/layout/target1"/>
    <dgm:cxn modelId="{76D2AF51-3C54-4BB6-9FB2-4AA2C346BBEF}" type="presParOf" srcId="{EAD8761D-F346-44CF-90AE-9DA33C9C99C9}" destId="{00F75B5D-1672-450F-A231-3419955DEC66}" srcOrd="12" destOrd="0" presId="urn:microsoft.com/office/officeart/2005/8/layout/target1"/>
    <dgm:cxn modelId="{EB5AFDB0-B658-4842-8834-52D4DA165D54}" type="presParOf" srcId="{EAD8761D-F346-44CF-90AE-9DA33C9C99C9}" destId="{DCB40EDF-876E-4581-9884-32EFF8639829}" srcOrd="13" destOrd="0" presId="urn:microsoft.com/office/officeart/2005/8/layout/target1"/>
    <dgm:cxn modelId="{4EA98C75-93B2-4209-A08B-F67A2C6EB23A}" type="presParOf" srcId="{EAD8761D-F346-44CF-90AE-9DA33C9C99C9}" destId="{281FAB0E-9233-44A4-9EC8-C48DE5F94C23}" srcOrd="14" destOrd="0" presId="urn:microsoft.com/office/officeart/2005/8/layout/target1"/>
    <dgm:cxn modelId="{F9449651-614C-43DB-8ED3-9CC87771417D}" type="presParOf" srcId="{EAD8761D-F346-44CF-90AE-9DA33C9C99C9}" destId="{1FB2BE6C-4050-4C24-8356-87DFB2F56176}" srcOrd="15" destOrd="0" presId="urn:microsoft.com/office/officeart/2005/8/layout/target1"/>
    <dgm:cxn modelId="{FF047682-7772-405A-A16B-1A0F2C94803C}" type="presParOf" srcId="{EAD8761D-F346-44CF-90AE-9DA33C9C99C9}" destId="{9F854071-9348-44E7-B789-3D47E9BBA5AE}" srcOrd="16" destOrd="0" presId="urn:microsoft.com/office/officeart/2005/8/layout/target1"/>
    <dgm:cxn modelId="{74F5922D-2BD6-4BC2-877E-F708F63EA4F0}" type="presParOf" srcId="{EAD8761D-F346-44CF-90AE-9DA33C9C99C9}" destId="{91F29794-3925-4D47-A893-7EBCBA3B0787}" srcOrd="17" destOrd="0" presId="urn:microsoft.com/office/officeart/2005/8/layout/target1"/>
    <dgm:cxn modelId="{58D5E2F6-7451-479A-A269-007340D80F45}" type="presParOf" srcId="{EAD8761D-F346-44CF-90AE-9DA33C9C99C9}" destId="{1C43FEC2-0615-4BEB-95BF-810919480BAD}" srcOrd="18" destOrd="0" presId="urn:microsoft.com/office/officeart/2005/8/layout/target1"/>
    <dgm:cxn modelId="{DBEFA134-2D1D-4ED2-A7A6-A5AA6F915510}" type="presParOf" srcId="{EAD8761D-F346-44CF-90AE-9DA33C9C99C9}" destId="{C781B0A8-FF7F-4552-A825-6FDC7C56C216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54071-9348-44E7-B789-3D47E9BBA5AE}">
      <dsp:nvSpPr>
        <dsp:cNvPr id="0" name=""/>
        <dsp:cNvSpPr/>
      </dsp:nvSpPr>
      <dsp:spPr>
        <a:xfrm>
          <a:off x="814583" y="886358"/>
          <a:ext cx="3048000" cy="3048000"/>
        </a:xfrm>
        <a:prstGeom prst="ellipse">
          <a:avLst/>
        </a:prstGeom>
        <a:solidFill>
          <a:schemeClr val="accent1">
            <a:shade val="90000"/>
            <a:hueOff val="375112"/>
            <a:satOff val="-6927"/>
            <a:lumOff val="32127"/>
            <a:alphaOff val="-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75B5D-1672-450F-A231-3419955DEC66}">
      <dsp:nvSpPr>
        <dsp:cNvPr id="0" name=""/>
        <dsp:cNvSpPr/>
      </dsp:nvSpPr>
      <dsp:spPr>
        <a:xfrm>
          <a:off x="1153165" y="1224940"/>
          <a:ext cx="2370836" cy="2370836"/>
        </a:xfrm>
        <a:prstGeom prst="ellipse">
          <a:avLst/>
        </a:prstGeom>
        <a:solidFill>
          <a:schemeClr val="accent1">
            <a:shade val="90000"/>
            <a:hueOff val="281334"/>
            <a:satOff val="-5195"/>
            <a:lumOff val="24095"/>
            <a:alphaOff val="-375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8C806-D766-4D9E-A16B-0FBFBC7E00B3}">
      <dsp:nvSpPr>
        <dsp:cNvPr id="0" name=""/>
        <dsp:cNvSpPr/>
      </dsp:nvSpPr>
      <dsp:spPr>
        <a:xfrm>
          <a:off x="1491747" y="1563522"/>
          <a:ext cx="1693672" cy="1693672"/>
        </a:xfrm>
        <a:prstGeom prst="ellipse">
          <a:avLst/>
        </a:prstGeom>
        <a:solidFill>
          <a:schemeClr val="accent1">
            <a:shade val="90000"/>
            <a:hueOff val="187556"/>
            <a:satOff val="-3464"/>
            <a:lumOff val="16063"/>
            <a:alphaOff val="-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A8EF8-3F43-455B-A3A9-D3AF86950863}">
      <dsp:nvSpPr>
        <dsp:cNvPr id="0" name=""/>
        <dsp:cNvSpPr/>
      </dsp:nvSpPr>
      <dsp:spPr>
        <a:xfrm>
          <a:off x="1817883" y="1902358"/>
          <a:ext cx="1016000" cy="1016000"/>
        </a:xfrm>
        <a:prstGeom prst="ellipse">
          <a:avLst/>
        </a:prstGeom>
        <a:solidFill>
          <a:schemeClr val="accent1">
            <a:shade val="90000"/>
            <a:hueOff val="93778"/>
            <a:satOff val="-1732"/>
            <a:lumOff val="8032"/>
            <a:alphaOff val="-125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9E62-7C4C-4E31-AE7A-AE9A99F80F8B}">
      <dsp:nvSpPr>
        <dsp:cNvPr id="0" name=""/>
        <dsp:cNvSpPr/>
      </dsp:nvSpPr>
      <dsp:spPr>
        <a:xfrm>
          <a:off x="2169165" y="2240940"/>
          <a:ext cx="338836" cy="338836"/>
        </a:xfrm>
        <a:prstGeom prst="ellips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79D68-B0D0-4F50-9ED9-56B021CD390C}">
      <dsp:nvSpPr>
        <dsp:cNvPr id="0" name=""/>
        <dsp:cNvSpPr/>
      </dsp:nvSpPr>
      <dsp:spPr>
        <a:xfrm>
          <a:off x="4067261" y="129641"/>
          <a:ext cx="2431267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</a:t>
          </a:r>
          <a:r>
            <a:rPr lang="en-US" sz="1200" b="1" kern="1200" dirty="0" smtClean="0"/>
            <a:t>i-Gram similarity, reviewer friend count, review count, length</a:t>
          </a:r>
          <a:endParaRPr lang="en-US" sz="1200" b="1" kern="1200" dirty="0"/>
        </a:p>
      </dsp:txBody>
      <dsp:txXfrm>
        <a:off x="4067261" y="129641"/>
        <a:ext cx="2431267" cy="538073"/>
      </dsp:txXfrm>
    </dsp:sp>
    <dsp:sp modelId="{51F189D8-6245-4435-A1EE-AF7DF45BC9F7}">
      <dsp:nvSpPr>
        <dsp:cNvPr id="0" name=""/>
        <dsp:cNvSpPr/>
      </dsp:nvSpPr>
      <dsp:spPr>
        <a:xfrm>
          <a:off x="3989583" y="398678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BD67B-91E1-4909-BD19-2207FD52B342}">
      <dsp:nvSpPr>
        <dsp:cNvPr id="0" name=""/>
        <dsp:cNvSpPr/>
      </dsp:nvSpPr>
      <dsp:spPr>
        <a:xfrm rot="5400000">
          <a:off x="2156973" y="580288"/>
          <a:ext cx="2011680" cy="164846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8D4C1-CA58-43D6-85AB-2BD346E8A80F}">
      <dsp:nvSpPr>
        <dsp:cNvPr id="0" name=""/>
        <dsp:cNvSpPr/>
      </dsp:nvSpPr>
      <dsp:spPr>
        <a:xfrm>
          <a:off x="4370583" y="69860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Business Popularity</a:t>
          </a:r>
          <a:endParaRPr lang="en-US" sz="1200" b="1" kern="1200" dirty="0"/>
        </a:p>
      </dsp:txBody>
      <dsp:txXfrm>
        <a:off x="4370583" y="698601"/>
        <a:ext cx="1524000" cy="538073"/>
      </dsp:txXfrm>
    </dsp:sp>
    <dsp:sp modelId="{96FCD6E0-3306-44C4-BCF9-FFF7BC181E55}">
      <dsp:nvSpPr>
        <dsp:cNvPr id="0" name=""/>
        <dsp:cNvSpPr/>
      </dsp:nvSpPr>
      <dsp:spPr>
        <a:xfrm>
          <a:off x="3989583" y="967638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8086D-7C51-4930-A009-6A0F32684E4F}">
      <dsp:nvSpPr>
        <dsp:cNvPr id="0" name=""/>
        <dsp:cNvSpPr/>
      </dsp:nvSpPr>
      <dsp:spPr>
        <a:xfrm rot="5400000">
          <a:off x="2452578" y="1106017"/>
          <a:ext cx="1674977" cy="13970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971B9-6A71-41F3-85EB-3C3F87A34DF3}">
      <dsp:nvSpPr>
        <dsp:cNvPr id="0" name=""/>
        <dsp:cNvSpPr/>
      </dsp:nvSpPr>
      <dsp:spPr>
        <a:xfrm>
          <a:off x="4370583" y="126756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Entity Count</a:t>
          </a:r>
          <a:endParaRPr lang="en-US" sz="1200" b="1" kern="1200" dirty="0"/>
        </a:p>
      </dsp:txBody>
      <dsp:txXfrm>
        <a:off x="4370583" y="1267561"/>
        <a:ext cx="1524000" cy="538073"/>
      </dsp:txXfrm>
    </dsp:sp>
    <dsp:sp modelId="{47518108-44A9-4CF1-A62F-73D81CA3C563}">
      <dsp:nvSpPr>
        <dsp:cNvPr id="0" name=""/>
        <dsp:cNvSpPr/>
      </dsp:nvSpPr>
      <dsp:spPr>
        <a:xfrm>
          <a:off x="3989583" y="1536598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EF452-10FC-40FC-BB60-E01B41B3AA1E}">
      <dsp:nvSpPr>
        <dsp:cNvPr id="0" name=""/>
        <dsp:cNvSpPr/>
      </dsp:nvSpPr>
      <dsp:spPr>
        <a:xfrm rot="5400000">
          <a:off x="2742443" y="1610258"/>
          <a:ext cx="1320800" cy="11734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40EDF-876E-4581-9884-32EFF8639829}">
      <dsp:nvSpPr>
        <dsp:cNvPr id="0" name=""/>
        <dsp:cNvSpPr/>
      </dsp:nvSpPr>
      <dsp:spPr>
        <a:xfrm>
          <a:off x="4370583" y="1824329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Personal Pronouns</a:t>
          </a:r>
          <a:endParaRPr lang="en-US" sz="1200" b="1" kern="1200" dirty="0"/>
        </a:p>
      </dsp:txBody>
      <dsp:txXfrm>
        <a:off x="4370583" y="1824329"/>
        <a:ext cx="1524000" cy="538073"/>
      </dsp:txXfrm>
    </dsp:sp>
    <dsp:sp modelId="{281FAB0E-9233-44A4-9EC8-C48DE5F94C23}">
      <dsp:nvSpPr>
        <dsp:cNvPr id="0" name=""/>
        <dsp:cNvSpPr/>
      </dsp:nvSpPr>
      <dsp:spPr>
        <a:xfrm>
          <a:off x="3989583" y="2093366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2BE6C-4050-4C24-8356-87DFB2F56176}">
      <dsp:nvSpPr>
        <dsp:cNvPr id="0" name=""/>
        <dsp:cNvSpPr/>
      </dsp:nvSpPr>
      <dsp:spPr>
        <a:xfrm rot="5400000">
          <a:off x="3030987" y="2142642"/>
          <a:ext cx="1007872" cy="9093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29794-3925-4D47-A893-7EBCBA3B0787}">
      <dsp:nvSpPr>
        <dsp:cNvPr id="0" name=""/>
        <dsp:cNvSpPr/>
      </dsp:nvSpPr>
      <dsp:spPr>
        <a:xfrm>
          <a:off x="4370583" y="236484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Sentiment Score</a:t>
          </a:r>
          <a:endParaRPr lang="en-US" sz="1200" b="1" kern="1200" dirty="0"/>
        </a:p>
      </dsp:txBody>
      <dsp:txXfrm>
        <a:off x="4370583" y="2364841"/>
        <a:ext cx="1524000" cy="538073"/>
      </dsp:txXfrm>
    </dsp:sp>
    <dsp:sp modelId="{1C43FEC2-0615-4BEB-95BF-810919480BAD}">
      <dsp:nvSpPr>
        <dsp:cNvPr id="0" name=""/>
        <dsp:cNvSpPr/>
      </dsp:nvSpPr>
      <dsp:spPr>
        <a:xfrm>
          <a:off x="3989583" y="2633878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1B0A8-FF7F-4552-A825-6FDC7C56C216}">
      <dsp:nvSpPr>
        <dsp:cNvPr id="0" name=""/>
        <dsp:cNvSpPr/>
      </dsp:nvSpPr>
      <dsp:spPr>
        <a:xfrm rot="5400000">
          <a:off x="3303783" y="2659278"/>
          <a:ext cx="711200" cy="6604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E377CAF-2816-7F40-B848-406DD27D5DEB}" type="datetime1">
              <a:rPr lang="en-US"/>
              <a:pPr>
                <a:defRPr/>
              </a:pPr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5E4603-4871-0F40-9F04-AA53B8A0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BB4F-FABC-4A11-8E5D-2813F3D36411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F59A-EB1B-4081-A057-2C8AE2F6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9F59A-EB1B-4081-A057-2C8AE2F6E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U stack_2clr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543175"/>
            <a:ext cx="5253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7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79500"/>
            <a:ext cx="8229600" cy="51992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39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Centered Paragra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92200"/>
            <a:ext cx="8229600" cy="5186519"/>
          </a:xfrm>
        </p:spPr>
        <p:txBody>
          <a:bodyPr tIns="0" rIns="0" bIns="0" anchor="ctr"/>
          <a:lstStyle>
            <a:lvl1pPr algn="ctr"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8155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75851"/>
            <a:ext cx="8229600" cy="4796349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62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5275716" cy="47418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8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79891"/>
            <a:ext cx="4051301" cy="4792309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665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48734" y="5959603"/>
            <a:ext cx="47439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80975" y="195263"/>
            <a:ext cx="8767762" cy="5332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9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348734" y="5959603"/>
            <a:ext cx="47312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65100"/>
            <a:ext cx="8229600" cy="5372099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4465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 Centered Paragra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348734" y="5959603"/>
            <a:ext cx="47693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9699"/>
            <a:ext cx="8229600" cy="5435601"/>
          </a:xfrm>
          <a:prstGeom prst="rect">
            <a:avLst/>
          </a:prstGeom>
        </p:spPr>
        <p:txBody>
          <a:bodyPr tIns="0" rIns="0" bIns="0" anchor="ctr"/>
          <a:lstStyle>
            <a:lvl1pPr algn="ctr"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696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348734" y="5959603"/>
            <a:ext cx="47439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45651"/>
            <a:ext cx="8229600" cy="4516949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BM stack_2clr_pms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552700"/>
            <a:ext cx="52451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31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C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348734" y="5949682"/>
            <a:ext cx="47439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642939"/>
            <a:ext cx="4456112" cy="4881561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21"/>
          </p:nvPr>
        </p:nvSpPr>
        <p:spPr>
          <a:xfrm>
            <a:off x="5245193" y="3822700"/>
            <a:ext cx="3682907" cy="1702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5245193" y="2019300"/>
            <a:ext cx="3682907" cy="1702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3"/>
          </p:nvPr>
        </p:nvSpPr>
        <p:spPr>
          <a:xfrm>
            <a:off x="5245193" y="215900"/>
            <a:ext cx="3682907" cy="1702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C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348734" y="5949682"/>
            <a:ext cx="4743966" cy="5288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788" y="642939"/>
            <a:ext cx="4456112" cy="4841719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Picture Placeholder 1"/>
          <p:cNvSpPr>
            <a:spLocks noGrp="1"/>
          </p:cNvSpPr>
          <p:nvPr>
            <p:ph type="pic" idx="23"/>
          </p:nvPr>
        </p:nvSpPr>
        <p:spPr>
          <a:xfrm>
            <a:off x="5245100" y="215900"/>
            <a:ext cx="3683000" cy="5257800"/>
          </a:xfrm>
          <a:prstGeom prst="rect">
            <a:avLst/>
          </a:prstGeom>
          <a:solidFill>
            <a:srgbClr val="D9D9D9"/>
          </a:solidFill>
        </p:spPr>
      </p:sp>
    </p:spTree>
    <p:extLst>
      <p:ext uri="{BB962C8B-B14F-4D97-AF65-F5344CB8AC3E}">
        <p14:creationId xmlns:p14="http://schemas.microsoft.com/office/powerpoint/2010/main" val="294120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Children'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_childrens_horizstack_3c_CMYK_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98" y="2235200"/>
            <a:ext cx="6076002" cy="23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1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Centered Paragra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1"/>
            <a:ext cx="8229600" cy="5207000"/>
          </a:xfrm>
        </p:spPr>
        <p:txBody>
          <a:bodyPr tIns="0" rIns="0" bIns="0" anchor="ctr"/>
          <a:lstStyle>
            <a:lvl1pPr algn="ctr"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30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7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74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6270" y="464955"/>
            <a:ext cx="3950530" cy="381684"/>
          </a:xfrm>
          <a:prstGeom prst="rect">
            <a:avLst/>
          </a:prstGeom>
        </p:spPr>
        <p:txBody>
          <a:bodyPr rIns="0">
            <a:noAutofit/>
          </a:bodyPr>
          <a:lstStyle>
            <a:lvl1pPr algn="r">
              <a:buFontTx/>
              <a:buNone/>
              <a:defRPr sz="1500" cap="all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891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0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8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56" r:id="rId2"/>
    <p:sldLayoutId id="2147484557" r:id="rId3"/>
    <p:sldLayoutId id="2147484558" r:id="rId4"/>
    <p:sldLayoutId id="2147484559" r:id="rId5"/>
    <p:sldLayoutId id="2147484560" r:id="rId6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8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4" name="Picture 7" descr="SBM horz_2clr_pms1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98450"/>
            <a:ext cx="3454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61" r:id="rId2"/>
    <p:sldLayoutId id="2147484562" r:id="rId3"/>
    <p:sldLayoutId id="2147484563" r:id="rId4"/>
    <p:sldLayoutId id="2147484564" r:id="rId5"/>
    <p:sldLayoutId id="2147484565" r:id="rId6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olidFooterArt_CH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5692775"/>
            <a:ext cx="87995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 descr="sb_childrens_horiz_3c_Cnotag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5876925"/>
            <a:ext cx="32226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7" r:id="rId6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rgbClr val="C03137"/>
          </a:solidFill>
          <a:latin typeface="Helvetica"/>
          <a:ea typeface="ＭＳ Ｐゴシック" pitchFamily="-112" charset="-128"/>
          <a:cs typeface="Helvetica"/>
        </a:defRPr>
      </a:lvl1pPr>
      <a:lvl2pPr marL="107950" indent="-107950" algn="l" defTabSz="576263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515938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C03137"/>
        </a:buClr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373188" indent="-231775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747713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C03137"/>
        </a:buClr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008d_sigirforum_esuli.pdf" TargetMode="External"/><Relationship Id="rId2" Type="http://schemas.openxmlformats.org/officeDocument/2006/relationships/hyperlink" Target="http://scikit-learn.org/stable/index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lp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506" y="2699173"/>
            <a:ext cx="715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B60225"/>
                </a:solidFill>
              </a:rPr>
              <a:t>Anomaly Detection in Online Reviews</a:t>
            </a:r>
            <a:endParaRPr lang="en-US" sz="3000" b="1" dirty="0">
              <a:solidFill>
                <a:srgbClr val="B6022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8460" y="3290749"/>
            <a:ext cx="513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sz="2000" dirty="0" smtClean="0"/>
              <a:t>Guided by: Prof. Leman </a:t>
            </a:r>
            <a:r>
              <a:rPr lang="en-US" sz="2000" dirty="0" err="1" smtClean="0"/>
              <a:t>Akoglu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97467" y="5215849"/>
            <a:ext cx="4020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/>
              <a:t>Saransh</a:t>
            </a:r>
            <a:r>
              <a:rPr lang="en-US" sz="2000" dirty="0" smtClean="0"/>
              <a:t> </a:t>
            </a:r>
            <a:r>
              <a:rPr lang="en-US" sz="2000" dirty="0" err="1" smtClean="0"/>
              <a:t>Zargar</a:t>
            </a:r>
            <a:endParaRPr lang="en-US" sz="2000" dirty="0" smtClean="0"/>
          </a:p>
          <a:p>
            <a:pPr algn="r"/>
            <a:r>
              <a:rPr lang="en-US" sz="2000" dirty="0" smtClean="0"/>
              <a:t>Santosh Kumar Ghosh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7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158" y="1295330"/>
            <a:ext cx="8344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Feature Selection Continued:</a:t>
            </a:r>
            <a:endParaRPr lang="en-US" sz="1400" dirty="0" smtClean="0">
              <a:solidFill>
                <a:srgbClr val="B6022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NB and SVM classifiers trained with “refined” feature set incrementally.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Top 4 features included</a:t>
            </a:r>
            <a:r>
              <a:rPr lang="en-US" sz="2000" dirty="0" smtClean="0"/>
              <a:t>: Reviewer Friend Count, Reviewer Review Count, Text Similarity with bigrams, Review Text Length</a:t>
            </a:r>
            <a:endParaRPr lang="en-US" sz="2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015693"/>
              </p:ext>
            </p:extLst>
          </p:nvPr>
        </p:nvGraphicFramePr>
        <p:xfrm>
          <a:off x="1361056" y="3612742"/>
          <a:ext cx="5926237" cy="2753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71" y="2117373"/>
            <a:ext cx="3950530" cy="346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8" y="2117372"/>
            <a:ext cx="3862112" cy="346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7753" y="1369783"/>
            <a:ext cx="76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Observations corroborating feature selection:</a:t>
            </a:r>
            <a:endParaRPr lang="en-US" sz="2400" b="1" dirty="0">
              <a:solidFill>
                <a:srgbClr val="B6022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2" y="5749447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the Review Count (Y-axis)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8" y="2082488"/>
            <a:ext cx="3722412" cy="335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44" y="2082488"/>
            <a:ext cx="3894855" cy="34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887" y="1337426"/>
            <a:ext cx="76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Observations corroborating feature selection:</a:t>
            </a:r>
            <a:endParaRPr lang="en-US" sz="2400" b="1" dirty="0">
              <a:solidFill>
                <a:srgbClr val="B6022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988" y="5749447"/>
            <a:ext cx="46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the Friend Count (Y-axis)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876" y="1288258"/>
            <a:ext cx="84342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Issue with Supervised Learning</a:t>
            </a:r>
            <a:endParaRPr lang="en-US" dirty="0">
              <a:solidFill>
                <a:srgbClr val="B6022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Large, diverse dataset needed for proper training of the classifiers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real world getting labelled reviews is difficult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Manual labelling of reviews is tedious and unreliable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325" y="3589063"/>
            <a:ext cx="83453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0225"/>
                </a:solidFill>
              </a:rPr>
              <a:t>A different a</a:t>
            </a:r>
            <a:r>
              <a:rPr lang="en-US" sz="2400" b="1" dirty="0" smtClean="0">
                <a:solidFill>
                  <a:srgbClr val="B60225"/>
                </a:solidFill>
              </a:rPr>
              <a:t>pproach:</a:t>
            </a:r>
            <a:endParaRPr lang="en-US" dirty="0">
              <a:solidFill>
                <a:srgbClr val="B6022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 supervised learning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Key Idea: </a:t>
            </a:r>
            <a:r>
              <a:rPr lang="en-US" sz="2000" dirty="0" smtClean="0"/>
              <a:t>Incrementally annotate unlabeled data starting with a  small set of labeled data.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942" y="1342663"/>
            <a:ext cx="86231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Co Training : A semi supervised approach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Does not require large set of labelled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Start with a small labelled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it to annotate unlabeled data.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Add labelled data to training set to improve classifier incrementally.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Exploits the independent division of the feature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56396" y="1720558"/>
            <a:ext cx="1867373" cy="469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Initial  labelled Data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20382" y="4984791"/>
            <a:ext cx="1583746" cy="4695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Non Spam reviews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46707" y="5577563"/>
            <a:ext cx="1557421" cy="433554"/>
          </a:xfrm>
          <a:prstGeom prst="roundRect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Spam Reviews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1650" y="3426593"/>
            <a:ext cx="8140700" cy="0"/>
          </a:xfrm>
          <a:prstGeom prst="line">
            <a:avLst/>
          </a:prstGeom>
          <a:ln>
            <a:gradFill>
              <a:gsLst>
                <a:gs pos="0">
                  <a:srgbClr val="FF33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rved Down Arrow 11"/>
          <p:cNvSpPr/>
          <p:nvPr/>
        </p:nvSpPr>
        <p:spPr>
          <a:xfrm rot="16200000">
            <a:off x="659801" y="3126723"/>
            <a:ext cx="4140314" cy="109731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40607" y="2517925"/>
            <a:ext cx="1883162" cy="6947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Classifier Algorithm (NB,SVM etc.)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1535" y="2058477"/>
            <a:ext cx="178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Training Phase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11534" y="5517341"/>
            <a:ext cx="178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Testing Phase</a:t>
            </a:r>
            <a:endParaRPr lang="en-US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620991" y="3825259"/>
            <a:ext cx="1802778" cy="469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Trained Classifier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37" y="3894526"/>
            <a:ext cx="1788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Add “p” positive and “n” negative labelled reviews to training set</a:t>
            </a:r>
            <a:endParaRPr lang="en-US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642590" y="3552428"/>
            <a:ext cx="1651431" cy="135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Unlabeled Data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271868" y="4073503"/>
            <a:ext cx="1370722" cy="2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620991" y="4848633"/>
            <a:ext cx="1802779" cy="121147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342624" y="4337421"/>
            <a:ext cx="342" cy="4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3" idx="0"/>
          </p:cNvCxnSpPr>
          <p:nvPr/>
        </p:nvCxnSpPr>
        <p:spPr>
          <a:xfrm flipH="1">
            <a:off x="4482188" y="2190136"/>
            <a:ext cx="7895" cy="32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75447" y="3212638"/>
            <a:ext cx="5889" cy="62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642590" y="2517925"/>
            <a:ext cx="1651431" cy="469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Feature Set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5423770" y="2752714"/>
            <a:ext cx="1218820" cy="6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23770" y="5323564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Annotated Data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068583"/>
            <a:ext cx="545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Control Flow of Co-Training:</a:t>
            </a:r>
            <a:endParaRPr lang="en-US" sz="2400" b="1" dirty="0">
              <a:solidFill>
                <a:srgbClr val="B6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664" y="1243595"/>
            <a:ext cx="63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much labeled data should I add?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55232" y="1705262"/>
          <a:ext cx="7914610" cy="440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5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141" y="1311637"/>
            <a:ext cx="7187878" cy="132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Studying effect of classifiers on Co-Training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Efficiency of Co-training depends on the classifiers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tried Co-training with Linear SVM and Naïve Bayes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12558"/>
              </p:ext>
            </p:extLst>
          </p:nvPr>
        </p:nvGraphicFramePr>
        <p:xfrm>
          <a:off x="801667" y="3494761"/>
          <a:ext cx="7252568" cy="19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142"/>
                <a:gridCol w="1813142"/>
                <a:gridCol w="1813142"/>
                <a:gridCol w="1813142"/>
              </a:tblGrid>
              <a:tr h="63853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Training Method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F-Score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853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Co-Training(NB)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0.453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0.802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0.579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853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Co-Training(linear SVM)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0.413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0.692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0.518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071" y="1870412"/>
            <a:ext cx="838585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 Training still requires manual labelling.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Can we eliminate requirement of labelled dataset altogether?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C03137"/>
                </a:solidFill>
              </a:rPr>
              <a:t>Our solution: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Model spam detection as outlier detection problem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Local Outlier Factor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C03137"/>
                </a:solidFill>
              </a:rPr>
              <a:t>M</a:t>
            </a:r>
            <a:r>
              <a:rPr lang="en-US" sz="2000" b="1" dirty="0">
                <a:solidFill>
                  <a:srgbClr val="C03137"/>
                </a:solidFill>
              </a:rPr>
              <a:t>otivation</a:t>
            </a:r>
            <a:r>
              <a:rPr lang="en-US" sz="2000" dirty="0" smtClean="0">
                <a:solidFill>
                  <a:srgbClr val="C03137"/>
                </a:solidFill>
              </a:rPr>
              <a:t>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real world datasets spam reviews form just a fraction of genuine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 it is possible that they can be modelled as outliers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9071" y="1381351"/>
            <a:ext cx="492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Can we still do better?</a:t>
            </a:r>
            <a:endParaRPr lang="en-US" sz="2400" b="1" dirty="0">
              <a:solidFill>
                <a:srgbClr val="C031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76" y="2547393"/>
            <a:ext cx="3791318" cy="309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Char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7" y="2547393"/>
            <a:ext cx="3958541" cy="309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311" y="1373850"/>
            <a:ext cx="83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LOF Observations:</a:t>
            </a:r>
            <a:endParaRPr lang="en-US" sz="2400" b="1" dirty="0">
              <a:solidFill>
                <a:srgbClr val="C031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251" y="2081203"/>
            <a:ext cx="871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Online </a:t>
            </a:r>
            <a:r>
              <a:rPr lang="en-US" sz="2000" dirty="0"/>
              <a:t>product reviews influence customer </a:t>
            </a:r>
            <a:r>
              <a:rPr lang="en-US" sz="2000" dirty="0" smtClean="0"/>
              <a:t>product purchase decision </a:t>
            </a:r>
            <a:r>
              <a:rPr lang="en-US" sz="2000" dirty="0"/>
              <a:t>making heavily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Opinion spammers try to manipulate product outlook by posting fake reviews.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fake reviews must be detected and filtered out.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794" y="1378513"/>
            <a:ext cx="22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60225"/>
                </a:solidFill>
              </a:rPr>
              <a:t>Motivation:</a:t>
            </a:r>
          </a:p>
        </p:txBody>
      </p:sp>
    </p:spTree>
    <p:extLst>
      <p:ext uri="{BB962C8B-B14F-4D97-AF65-F5344CB8AC3E}">
        <p14:creationId xmlns:p14="http://schemas.microsoft.com/office/powerpoint/2010/main" val="26294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194" y="1574157"/>
            <a:ext cx="850160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Interpreting LOF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LOF not giving results</a:t>
            </a:r>
            <a:r>
              <a:rPr lang="en-US" sz="2000" dirty="0"/>
              <a:t> </a:t>
            </a:r>
            <a:r>
              <a:rPr lang="en-US" sz="2000" dirty="0" smtClean="0"/>
              <a:t>better than supervised and unsupervised learning algorithms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C03137"/>
                </a:solidFill>
              </a:rPr>
              <a:t>Possible Reason: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Both genuine and spam reviews form some sort of cluster.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Reviews both genuine and fake which are outliers relative to these clusters are reported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76692"/>
              </p:ext>
            </p:extLst>
          </p:nvPr>
        </p:nvGraphicFramePr>
        <p:xfrm>
          <a:off x="1104900" y="508281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0.447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0.608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0.515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3377"/>
            <a:ext cx="9144000" cy="3521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" y="1295400"/>
            <a:ext cx="859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Local Clusters leading to false negatives and false positives</a:t>
            </a:r>
            <a:endParaRPr lang="en-US" sz="2400" b="1" dirty="0">
              <a:solidFill>
                <a:srgbClr val="C031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852" y="1250179"/>
            <a:ext cx="68290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Which one to use?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Difficult to answer as the answer heavily depends on the specific data set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pointers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47036"/>
              </p:ext>
            </p:extLst>
          </p:nvPr>
        </p:nvGraphicFramePr>
        <p:xfrm>
          <a:off x="604938" y="3074846"/>
          <a:ext cx="778204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015"/>
                <a:gridCol w="2594015"/>
                <a:gridCol w="25940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Supervised Learning (Naïve</a:t>
                      </a:r>
                      <a:r>
                        <a:rPr lang="en-US" b="1" baseline="0" dirty="0" smtClean="0"/>
                        <a:t> Bayes, SVM)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Easy to use, good results with feature selection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Needs</a:t>
                      </a:r>
                      <a:r>
                        <a:rPr lang="en-US" b="1" baseline="0" dirty="0" smtClean="0"/>
                        <a:t> large,labelled dataset for proper classifier training.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Semi-supervised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Easy</a:t>
                      </a:r>
                      <a:r>
                        <a:rPr lang="en-US" b="1" baseline="0" dirty="0" smtClean="0"/>
                        <a:t> to use, requires small data 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Works best when there</a:t>
                      </a:r>
                      <a:r>
                        <a:rPr lang="en-US" b="1" baseline="0" dirty="0" smtClean="0"/>
                        <a:t> is logical split in the feature set.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Unsupervised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 labelled data needed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Curse</a:t>
                      </a:r>
                      <a:r>
                        <a:rPr lang="en-US" b="1" baseline="0" dirty="0" smtClean="0"/>
                        <a:t> of dimensionality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Comparative Study between different approaches</a:t>
            </a:r>
            <a:endParaRPr lang="en-US" sz="2400" b="1" dirty="0">
              <a:solidFill>
                <a:srgbClr val="C03137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81334"/>
              </p:ext>
            </p:extLst>
          </p:nvPr>
        </p:nvGraphicFramePr>
        <p:xfrm>
          <a:off x="463464" y="2467628"/>
          <a:ext cx="8223336" cy="323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522"/>
                <a:gridCol w="1866378"/>
                <a:gridCol w="2079321"/>
                <a:gridCol w="1860115"/>
              </a:tblGrid>
              <a:tr h="70546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F-Score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046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0.467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9046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0.451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9046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Co-Training(NB) 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0.453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0.579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6437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Co-Training(Linear 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0.413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0.518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9046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Local Outlier Factor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0.447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0.608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0.515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9400" y="1333500"/>
            <a:ext cx="8585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3137"/>
                </a:solidFill>
              </a:rPr>
              <a:t>Acknowledgements: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Yelp.com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Scikit</a:t>
            </a:r>
            <a:r>
              <a:rPr lang="en-US" sz="1400" dirty="0" smtClean="0"/>
              <a:t>-Learn: (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scikit-learn.org/stable/index.html</a:t>
            </a:r>
            <a:r>
              <a:rPr lang="en-US" sz="1400" dirty="0" smtClean="0"/>
              <a:t>) :</a:t>
            </a:r>
            <a:r>
              <a:rPr lang="en-US" sz="1400" dirty="0"/>
              <a:t> For Python support </a:t>
            </a:r>
            <a:r>
              <a:rPr lang="en-US" sz="1400" dirty="0" smtClean="0"/>
              <a:t>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Alchemy </a:t>
            </a:r>
            <a:r>
              <a:rPr lang="en-US" sz="1400" dirty="0"/>
              <a:t>API (</a:t>
            </a:r>
            <a:r>
              <a:rPr lang="en-US" sz="1400" dirty="0">
                <a:hlinkClick r:id="rId3" action="ppaction://hlinkfile"/>
              </a:rPr>
              <a:t>http://www.alchemyapi.com</a:t>
            </a:r>
            <a:r>
              <a:rPr lang="en-US" sz="1400" b="1" dirty="0" smtClean="0">
                <a:hlinkClick r:id="rId3" action="ppaction://hlinkfile"/>
              </a:rPr>
              <a:t>/</a:t>
            </a:r>
            <a:r>
              <a:rPr lang="en-US" sz="1400" dirty="0" smtClean="0"/>
              <a:t>)  or providing support regarding keyword extraction and sentiment analysis.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Ravi for sharing the data crawled.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C03137"/>
                </a:solidFill>
              </a:rPr>
              <a:t>References: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Fangtao</a:t>
            </a:r>
            <a:r>
              <a:rPr lang="en-US" sz="1400" dirty="0"/>
              <a:t> Li {fangtao06, </a:t>
            </a:r>
            <a:r>
              <a:rPr lang="en-US" sz="1400" dirty="0" err="1"/>
              <a:t>yangyiycc</a:t>
            </a:r>
            <a:r>
              <a:rPr lang="en-US" sz="1400" dirty="0"/>
              <a:t>}@gmail.com, </a:t>
            </a:r>
            <a:r>
              <a:rPr lang="en-US" sz="1400" dirty="0" smtClean="0"/>
              <a:t>Min lie </a:t>
            </a:r>
            <a:r>
              <a:rPr lang="en-US" sz="1400" dirty="0"/>
              <a:t>Huang {</a:t>
            </a:r>
            <a:r>
              <a:rPr lang="en-US" sz="1400" dirty="0" err="1"/>
              <a:t>aihuang</a:t>
            </a:r>
            <a:r>
              <a:rPr lang="en-US" sz="1400" dirty="0"/>
              <a:t>, </a:t>
            </a:r>
            <a:r>
              <a:rPr lang="en-US" sz="1400" dirty="0" err="1"/>
              <a:t>zxy-dcs</a:t>
            </a:r>
            <a:r>
              <a:rPr lang="en-US" sz="1400" dirty="0"/>
              <a:t>}@tsinghua.edu.cn, Yi Yang and </a:t>
            </a:r>
            <a:r>
              <a:rPr lang="en-US" sz="1400" dirty="0" err="1"/>
              <a:t>Xiaoyan</a:t>
            </a:r>
            <a:r>
              <a:rPr lang="en-US" sz="1400" dirty="0"/>
              <a:t> Zhu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Kamal Nigam School of Computer Science Carnegie Mellon University Pittsburgh, PA 15213 knigam@cs.cmu.edu, </a:t>
            </a:r>
            <a:r>
              <a:rPr lang="en-US" sz="1400" dirty="0" err="1"/>
              <a:t>Rayid</a:t>
            </a:r>
            <a:r>
              <a:rPr lang="en-US" sz="1400" dirty="0"/>
              <a:t> </a:t>
            </a:r>
            <a:r>
              <a:rPr lang="en-US" sz="1400" dirty="0" err="1"/>
              <a:t>Ghani</a:t>
            </a:r>
            <a:r>
              <a:rPr lang="en-US" sz="1400" dirty="0"/>
              <a:t> School of Computer Science Carnegie Mellon University Pittsburgh, PA 15213 rayid@cs.cmu.edu. Understanding the Behavior of Co-training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150" y="1434443"/>
            <a:ext cx="85979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0225"/>
                </a:solidFill>
              </a:rPr>
              <a:t>Problem Statement: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Given </a:t>
            </a:r>
            <a:r>
              <a:rPr lang="en-US" sz="2000" dirty="0"/>
              <a:t>a dataset of reviews and associated reviewers find reviews that are suspicious and reviewers suspicious of spamming activities.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B60225"/>
                </a:solidFill>
              </a:rPr>
              <a:t>Baseline</a:t>
            </a:r>
            <a:r>
              <a:rPr lang="en-US" sz="2400" b="1" dirty="0">
                <a:solidFill>
                  <a:srgbClr val="B60225"/>
                </a:solidFill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Review </a:t>
            </a:r>
            <a:r>
              <a:rPr lang="en-US" sz="2000" dirty="0"/>
              <a:t>classification using Naïve Bayes method with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37001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800" y="14224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The dataset : 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dataset on which the experiments were based was </a:t>
            </a:r>
            <a:r>
              <a:rPr lang="en-US" sz="2000" dirty="0"/>
              <a:t>c</a:t>
            </a:r>
            <a:r>
              <a:rPr lang="en-US" sz="2000" dirty="0" smtClean="0"/>
              <a:t>rawled from Yelp (</a:t>
            </a:r>
            <a:r>
              <a:rPr lang="en-US" sz="2000" dirty="0" smtClean="0">
                <a:hlinkClick r:id="rId2"/>
              </a:rPr>
              <a:t>www.</a:t>
            </a:r>
            <a:r>
              <a:rPr lang="en-US" sz="2000" b="1" dirty="0" smtClean="0">
                <a:hlinkClick r:id="rId2"/>
              </a:rPr>
              <a:t>yelp</a:t>
            </a:r>
            <a:r>
              <a:rPr lang="en-US" sz="2000" dirty="0" smtClean="0">
                <a:hlinkClick r:id="rId2"/>
              </a:rPr>
              <a:t>.com</a:t>
            </a:r>
            <a:r>
              <a:rPr lang="en-US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pertaining only to restaurants was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</a:t>
            </a:r>
            <a:r>
              <a:rPr lang="en-US" sz="2000" dirty="0" smtClean="0"/>
              <a:t>restaurants analyzed: ~</a:t>
            </a:r>
            <a:r>
              <a:rPr lang="en-US" sz="2000" dirty="0"/>
              <a:t>3</a:t>
            </a:r>
            <a:r>
              <a:rPr lang="en-US" sz="2000" dirty="0" smtClean="0"/>
              <a:t>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reviews </a:t>
            </a:r>
            <a:r>
              <a:rPr lang="en-US" sz="2000" dirty="0" smtClean="0"/>
              <a:t>analyzed</a:t>
            </a:r>
            <a:r>
              <a:rPr lang="en-US" sz="2000" dirty="0"/>
              <a:t>: </a:t>
            </a:r>
            <a:r>
              <a:rPr lang="en-US" sz="2000" dirty="0" smtClean="0"/>
              <a:t>~200,000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reviewers analyzed: ~ 88,000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3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150" y="1157846"/>
            <a:ext cx="87757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0225"/>
                </a:solidFill>
              </a:rPr>
              <a:t>Feature </a:t>
            </a:r>
            <a:r>
              <a:rPr lang="en-US" sz="2400" b="1" dirty="0" smtClean="0">
                <a:solidFill>
                  <a:srgbClr val="B60225"/>
                </a:solidFill>
              </a:rPr>
              <a:t>Engineering - What </a:t>
            </a:r>
            <a:r>
              <a:rPr lang="en-US" sz="2400" b="1" dirty="0">
                <a:solidFill>
                  <a:srgbClr val="B60225"/>
                </a:solidFill>
              </a:rPr>
              <a:t>features we used?</a:t>
            </a:r>
          </a:p>
          <a:p>
            <a:endParaRPr lang="en-US" dirty="0" smtClean="0"/>
          </a:p>
          <a:p>
            <a:r>
              <a:rPr lang="en-US" dirty="0" smtClean="0"/>
              <a:t>The entire feature set used can be logically partitioned into two groups: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 </a:t>
            </a:r>
            <a:r>
              <a:rPr lang="en-US" sz="1200" b="1" dirty="0" smtClean="0"/>
              <a:t>Review Text Features</a:t>
            </a:r>
            <a:endParaRPr lang="en-US" sz="12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</a:t>
            </a:r>
            <a:r>
              <a:rPr lang="en-US" sz="1200" b="1" dirty="0" smtClean="0"/>
              <a:t>Reviewer/Meta Features</a:t>
            </a:r>
            <a:endParaRPr lang="en-US" sz="12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93511"/>
              </p:ext>
            </p:extLst>
          </p:nvPr>
        </p:nvGraphicFramePr>
        <p:xfrm>
          <a:off x="5689600" y="2171955"/>
          <a:ext cx="2819400" cy="2580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Sentiment</a:t>
                      </a:r>
                    </a:p>
                  </a:txBody>
                  <a:tcPr/>
                </a:tc>
              </a:tr>
              <a:tr h="2479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 anchor="ctr"/>
                </a:tc>
              </a:tr>
              <a:tr h="3041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Entity Count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First Person V/s second person pronouns</a:t>
                      </a:r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exclamation sentences</a:t>
                      </a:r>
                    </a:p>
                  </a:txBody>
                  <a:tcPr/>
                </a:tc>
              </a:tr>
              <a:tr h="2479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Length</a:t>
                      </a:r>
                      <a:endParaRPr lang="en-US" sz="12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Capital Words</a:t>
                      </a: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Similarity score using Bigrams</a:t>
                      </a:r>
                    </a:p>
                  </a:txBody>
                  <a:tcPr/>
                </a:tc>
              </a:tr>
              <a:tr h="24798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Keyword Relevance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73174"/>
              </p:ext>
            </p:extLst>
          </p:nvPr>
        </p:nvGraphicFramePr>
        <p:xfrm>
          <a:off x="5695950" y="4979179"/>
          <a:ext cx="2825750" cy="1227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50"/>
              </a:tblGrid>
              <a:tr h="2575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Reviewer friend count</a:t>
                      </a:r>
                    </a:p>
                  </a:txBody>
                  <a:tcPr/>
                </a:tc>
              </a:tr>
              <a:tr h="2953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Rating Deviation</a:t>
                      </a:r>
                    </a:p>
                  </a:txBody>
                  <a:tcPr/>
                </a:tc>
              </a:tr>
              <a:tr h="3100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Reviewer review count</a:t>
                      </a:r>
                    </a:p>
                  </a:txBody>
                  <a:tcPr/>
                </a:tc>
              </a:tr>
              <a:tr h="3482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Business popularity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23850" y="3604669"/>
            <a:ext cx="1181100" cy="571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1504950" y="3479800"/>
            <a:ext cx="1162050" cy="410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04950" y="4096765"/>
            <a:ext cx="1606550" cy="581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11500" y="2438400"/>
            <a:ext cx="2413000" cy="86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90900" y="4864100"/>
            <a:ext cx="22479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" y="1424662"/>
            <a:ext cx="881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0225"/>
                </a:solidFill>
              </a:rPr>
              <a:t>How to detect spam from this huge dataset</a:t>
            </a:r>
            <a:r>
              <a:rPr lang="en-US" sz="2400" b="1" dirty="0" smtClean="0">
                <a:solidFill>
                  <a:srgbClr val="B60225"/>
                </a:solidFill>
              </a:rPr>
              <a:t>?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Intuition: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Model this as a classification problem. Reviews can be classified as belonging to “</a:t>
            </a:r>
            <a:r>
              <a:rPr lang="en-US" sz="2000" i="1" dirty="0" smtClean="0"/>
              <a:t>SPAM</a:t>
            </a:r>
            <a:r>
              <a:rPr lang="en-US" sz="2000" dirty="0" smtClean="0"/>
              <a:t>” or “</a:t>
            </a:r>
            <a:r>
              <a:rPr lang="en-US" sz="2000" i="1" dirty="0" smtClean="0"/>
              <a:t>NON-SPAM</a:t>
            </a:r>
            <a:r>
              <a:rPr lang="en-US" sz="2000" dirty="0" smtClean="0"/>
              <a:t>” class.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Supervised Learning comes to </a:t>
            </a:r>
            <a:r>
              <a:rPr lang="en-US" sz="2000" b="1" dirty="0" smtClean="0"/>
              <a:t>rescue: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Naive </a:t>
            </a:r>
            <a:r>
              <a:rPr lang="en-US" sz="2000" dirty="0"/>
              <a:t>Bayes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3170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82951"/>
              </p:ext>
            </p:extLst>
          </p:nvPr>
        </p:nvGraphicFramePr>
        <p:xfrm>
          <a:off x="1346574" y="47167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0.561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0.451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900" y="1360814"/>
            <a:ext cx="871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B60225"/>
                </a:solidFill>
              </a:rPr>
              <a:t>Naïve Bayes: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Simple probabilistic approach that treats each variable as independent by fitting a separate Gaussian curve for each.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B60225"/>
                </a:solidFill>
              </a:rPr>
              <a:t>Linear SVM: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Uses the concept of hyper plane to separate classes. Points are classified based on the hyper plane with the maximum margin.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0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724" y="1383412"/>
            <a:ext cx="795180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0225"/>
                </a:solidFill>
              </a:rPr>
              <a:t>Can we do better?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Turns out we can!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“feature selection” to remove redundant features from feature vector.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Chi-square </a:t>
            </a:r>
            <a:r>
              <a:rPr lang="en-US" dirty="0"/>
              <a:t>method to select K-best </a:t>
            </a:r>
            <a:r>
              <a:rPr lang="en-US" dirty="0" smtClean="0"/>
              <a:t>features was used.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60981"/>
              </p:ext>
            </p:extLst>
          </p:nvPr>
        </p:nvGraphicFramePr>
        <p:xfrm>
          <a:off x="1254656" y="3468066"/>
          <a:ext cx="6443943" cy="258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981"/>
                <a:gridCol w="2147981"/>
                <a:gridCol w="2147981"/>
              </a:tblGrid>
              <a:tr h="32929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Number of Features(K)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F-Score (NB)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F-Score(Linear SVM)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0.585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0.467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0.557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0.439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0.534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0.451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952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0.542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0.407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0.538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0.452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0.546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0.457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0.551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0.433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K=11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0.558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0.448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0399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K=12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0.561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0.451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1653378"/>
              </p:ext>
            </p:extLst>
          </p:nvPr>
        </p:nvGraphicFramePr>
        <p:xfrm>
          <a:off x="2540000" y="18161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25888"/>
              </p:ext>
            </p:extLst>
          </p:nvPr>
        </p:nvGraphicFramePr>
        <p:xfrm>
          <a:off x="419100" y="2108200"/>
          <a:ext cx="1727200" cy="353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</a:tblGrid>
              <a:tr h="7061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K=4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K=5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0.557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72157"/>
                      </a:srgbClr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K=6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0.534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53000"/>
                      </a:srgbClr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K=7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0.542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30000"/>
                      </a:srgbClr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K=8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0.538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699FF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257300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60225"/>
                </a:solidFill>
              </a:rPr>
              <a:t>Feature wise F-score distribution</a:t>
            </a:r>
            <a:endParaRPr lang="en-US" sz="2400" b="1" dirty="0">
              <a:solidFill>
                <a:srgbClr val="B602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061449H-SBU_SBM_CH_PPTtemplate_REV_0705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ony Brook Medic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tony Brook Children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597</TotalTime>
  <Words>1007</Words>
  <Application>Microsoft Office PowerPoint</Application>
  <PresentationFormat>On-screen Show (4:3)</PresentationFormat>
  <Paragraphs>271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Calibri</vt:lpstr>
      <vt:lpstr>Helvetica</vt:lpstr>
      <vt:lpstr>Lucida Grande</vt:lpstr>
      <vt:lpstr>Times New Roman</vt:lpstr>
      <vt:lpstr>ヒラギノ角ゴ Pro W3</vt:lpstr>
      <vt:lpstr>13061449H-SBU_SBM_CH_PPTtemplate_REV_070513</vt:lpstr>
      <vt:lpstr>Stony Brook University</vt:lpstr>
      <vt:lpstr>Stony Brook Medicine</vt:lpstr>
      <vt:lpstr>Stony Brook Children's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Kr. Ghosh</dc:creator>
  <cp:lastModifiedBy>Santosh Kr. Ghosh</cp:lastModifiedBy>
  <cp:revision>102</cp:revision>
  <cp:lastPrinted>2012-02-02T20:51:24Z</cp:lastPrinted>
  <dcterms:created xsi:type="dcterms:W3CDTF">2014-12-04T00:40:47Z</dcterms:created>
  <dcterms:modified xsi:type="dcterms:W3CDTF">2015-01-24T02:22:10Z</dcterms:modified>
</cp:coreProperties>
</file>