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TT Rounds Condensed Bold" charset="1" panose="0200080603000002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358807" y="703429"/>
            <a:ext cx="14987586" cy="1479217"/>
          </a:xfrm>
          <a:prstGeom prst="rect">
            <a:avLst/>
          </a:prstGeom>
        </p:spPr>
        <p:txBody>
          <a:bodyPr anchor="t" rtlCol="false" tIns="0" lIns="0" bIns="0" rIns="0">
            <a:spAutoFit/>
          </a:bodyPr>
          <a:lstStyle/>
          <a:p>
            <a:pPr algn="l">
              <a:lnSpc>
                <a:spcPts val="5040"/>
              </a:lnSpc>
            </a:pPr>
            <a:r>
              <a:rPr lang="en-US" sz="4200">
                <a:solidFill>
                  <a:srgbClr val="0F0F0F"/>
                </a:solidFill>
                <a:latin typeface="Times New Roman Bold"/>
                <a:ea typeface="Times New Roman Bold"/>
                <a:cs typeface="Times New Roman Bold"/>
                <a:sym typeface="Times New Roman Bold"/>
              </a:rPr>
              <a:t>Employee Turnover Analysis using Excel </a:t>
            </a:r>
          </a:p>
          <a:p>
            <a:pPr algn="l">
              <a:lnSpc>
                <a:spcPts val="5040"/>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297555" y="4714933"/>
            <a:ext cx="12733020" cy="2714567"/>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AKASH G</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312210583</a:t>
            </a:r>
          </a:p>
          <a:p>
            <a:pPr algn="l">
              <a:lnSpc>
                <a:spcPts val="4320"/>
              </a:lnSpc>
            </a:pPr>
            <a:r>
              <a:rPr lang="en-US" sz="3600" spc="33">
                <a:solidFill>
                  <a:srgbClr val="000000"/>
                </a:solidFill>
                <a:latin typeface="TT Rounds Condensed"/>
                <a:ea typeface="TT Rounds Condensed"/>
                <a:cs typeface="TT Rounds Condensed"/>
                <a:sym typeface="TT Rounds Condensed"/>
              </a:rPr>
              <a:t>DEPARTMENT: B.COM (ACCOUNTING AND FINANCE)</a:t>
            </a:r>
          </a:p>
          <a:p>
            <a:pPr algn="l">
              <a:lnSpc>
                <a:spcPts val="4320"/>
              </a:lnSpc>
            </a:pPr>
            <a:r>
              <a:rPr lang="en-US" sz="3600" spc="33">
                <a:solidFill>
                  <a:srgbClr val="000000"/>
                </a:solidFill>
                <a:latin typeface="TT Rounds Condensed"/>
                <a:ea typeface="TT Rounds Condensed"/>
                <a:cs typeface="TT Rounds Condensed"/>
                <a:sym typeface="TT Rounds Condensed"/>
              </a:rPr>
              <a:t>COLLEGE: SRM ARTS AND SCIENCE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201102" y="1610201"/>
            <a:ext cx="13009245" cy="8874383"/>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Data Collection:</a:t>
            </a:r>
          </a:p>
          <a:p>
            <a:pPr algn="l">
              <a:lnSpc>
                <a:spcPts val="5040"/>
              </a:lnSpc>
            </a:pPr>
            <a:r>
              <a:rPr lang="en-US" sz="4200" spc="39">
                <a:solidFill>
                  <a:srgbClr val="000000"/>
                </a:solidFill>
                <a:latin typeface="TT Rounds Condensed"/>
                <a:ea typeface="TT Rounds Condensed"/>
                <a:cs typeface="TT Rounds Condensed"/>
                <a:sym typeface="TT Rounds Condensed"/>
              </a:rPr>
              <a:t>“Kaggle= Employee Turnover Analysis.</a:t>
            </a:r>
          </a:p>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Features Collection:</a:t>
            </a:r>
          </a:p>
          <a:p>
            <a:pPr algn="l">
              <a:lnSpc>
                <a:spcPts val="5040"/>
              </a:lnSpc>
            </a:pP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Performance Score = Numerical Value</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Gender Code</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Employee Type </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Department Type</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Start Date</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Quarters</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End Date</a:t>
            </a:r>
          </a:p>
          <a:p>
            <a:pPr algn="l" marL="760095" indent="-380048" lvl="1">
              <a:lnSpc>
                <a:spcPts val="5040"/>
              </a:lnSpc>
              <a:buAutoNum type="alphaLcPeriod" startAt="1"/>
            </a:pPr>
            <a:r>
              <a:rPr lang="en-US" sz="4200" spc="39">
                <a:solidFill>
                  <a:srgbClr val="000000"/>
                </a:solidFill>
                <a:latin typeface="TT Rounds Condensed"/>
                <a:ea typeface="TT Rounds Condensed"/>
                <a:cs typeface="TT Rounds Condensed"/>
                <a:sym typeface="TT Rounds Condensed"/>
              </a:rPr>
              <a:t>Year</a:t>
            </a:r>
          </a:p>
          <a:p>
            <a:pPr algn="l" marL="760095" indent="-380048" lvl="1">
              <a:lnSpc>
                <a:spcPts val="50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Freeform 31" id="31"/>
          <p:cNvSpPr/>
          <p:nvPr/>
        </p:nvSpPr>
        <p:spPr>
          <a:xfrm flipH="false" flipV="false" rot="0">
            <a:off x="1371600" y="2171700"/>
            <a:ext cx="11087100" cy="7323718"/>
          </a:xfrm>
          <a:custGeom>
            <a:avLst/>
            <a:gdLst/>
            <a:ahLst/>
            <a:cxnLst/>
            <a:rect r="r" b="b" t="t" l="l"/>
            <a:pathLst>
              <a:path h="7323718" w="11087100">
                <a:moveTo>
                  <a:pt x="0" y="0"/>
                </a:moveTo>
                <a:lnTo>
                  <a:pt x="11087100" y="0"/>
                </a:lnTo>
                <a:lnTo>
                  <a:pt x="11087100" y="7323718"/>
                </a:lnTo>
                <a:lnTo>
                  <a:pt x="0" y="7323718"/>
                </a:lnTo>
                <a:lnTo>
                  <a:pt x="0" y="0"/>
                </a:lnTo>
                <a:close/>
              </a:path>
            </a:pathLst>
          </a:custGeom>
          <a:blipFill>
            <a:blip r:embed="rId3"/>
            <a:stretch>
              <a:fillRect l="-19396" t="0" r="-19396" b="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1751646"/>
            <a:ext cx="12857322" cy="795105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The bar graph reveals significant insights into the distribution of performance scores across various departments, employee types, and over different years</a:t>
            </a:r>
          </a:p>
          <a:p>
            <a:pPr algn="l">
              <a:lnSpc>
                <a:spcPts val="3240"/>
              </a:lnSpc>
            </a:pP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High Concentration in Production and IT/IS Departments:</a:t>
            </a:r>
          </a:p>
          <a:p>
            <a:pPr algn="l" marL="1174432" indent="-391478" lvl="2">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Limited Performance Scores for Contract and Part-Time Employees:</a:t>
            </a:r>
          </a:p>
          <a:p>
            <a:pPr algn="l" marL="1174432" indent="-391478" lvl="2">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There are noticeably fewer performance scores recorded for Contract and Part-Time employees across all departments. This could indicate that these employee types undergo less frequent performance evaluations or that fewer of them are employed.</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Stable Performance Scores Over Time:</a:t>
            </a:r>
          </a:p>
          <a:p>
            <a:pPr algn="l" marL="1174432" indent="-391478" lvl="2">
              <a:lnSpc>
                <a:spcPts val="3240"/>
              </a:lnSpc>
              <a:buAutoNum type="arabicPeriod" startAt="1"/>
            </a:pPr>
            <a:r>
              <a:rPr lang="en-US" sz="2700" spc="25">
                <a:solidFill>
                  <a:srgbClr val="000000"/>
                </a:solidFill>
                <a:latin typeface="TT Rounds Condensed"/>
                <a:ea typeface="TT Rounds Condensed"/>
                <a:cs typeface="TT Rounds Condensed"/>
                <a:sym typeface="TT Rounds Condensed"/>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pPr algn="l" marL="1174432" indent="-391478" lvl="2">
              <a:lnSpc>
                <a:spcPts val="324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2155202" y="2533650"/>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666263" y="4946303"/>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Turnover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588770" y="1532890"/>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1196839" y="3695700"/>
            <a:ext cx="10265047" cy="4952583"/>
          </a:xfrm>
          <a:prstGeom prst="rect">
            <a:avLst/>
          </a:prstGeom>
        </p:spPr>
        <p:txBody>
          <a:bodyPr anchor="t" rtlCol="false" tIns="0" lIns="0" bIns="0" rIns="0">
            <a:spAutoFit/>
          </a:bodyPr>
          <a:lstStyle/>
          <a:p>
            <a:pPr algn="l">
              <a:lnSpc>
                <a:spcPts val="4431"/>
              </a:lnSpc>
            </a:pPr>
            <a:r>
              <a:rPr lang="en-US" sz="3692" spc="34">
                <a:solidFill>
                  <a:srgbClr val="000000"/>
                </a:solidFill>
                <a:latin typeface="TT Rounds Condensed"/>
                <a:ea typeface="TT Rounds Condensed"/>
                <a:cs typeface="TT Rounds Condensed"/>
                <a:sym typeface="TT Rounds Condensed"/>
              </a:rPr>
              <a:t> To understand and Mitigate Employee Turnover</a:t>
            </a:r>
          </a:p>
          <a:p>
            <a:pPr algn="l">
              <a:lnSpc>
                <a:spcPts val="4431"/>
              </a:lnSpc>
            </a:pPr>
          </a:p>
          <a:p>
            <a:pPr algn="l">
              <a:lnSpc>
                <a:spcPts val="4431"/>
              </a:lnSpc>
            </a:pPr>
            <a:r>
              <a:rPr lang="en-US" sz="3692" spc="34">
                <a:solidFill>
                  <a:srgbClr val="000000"/>
                </a:solidFill>
                <a:latin typeface="TT Rounds Condensed"/>
                <a:ea typeface="TT Rounds Condensed"/>
                <a:cs typeface="TT Rounds Condensed"/>
                <a:sym typeface="TT Rounds Condensed"/>
              </a:rPr>
              <a:t>The analyse the distribution of performance scores across different departments categorized by employee type (Contract, Start date, Quarters, End date) over multiple years. The performance scores are segmented by gender, employee type and department.</a:t>
            </a:r>
          </a:p>
          <a:p>
            <a:pPr algn="l">
              <a:lnSpc>
                <a:spcPts val="4431"/>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3169920"/>
            <a:ext cx="11704320" cy="4555242"/>
          </a:xfrm>
          <a:prstGeom prst="rect">
            <a:avLst/>
          </a:prstGeom>
        </p:spPr>
        <p:txBody>
          <a:bodyPr anchor="t" rtlCol="false" tIns="0" lIns="0" bIns="0" rIns="0">
            <a:spAutoFit/>
          </a:bodyPr>
          <a:lstStyle/>
          <a:p>
            <a:pPr algn="l">
              <a:lnSpc>
                <a:spcPts val="4320"/>
              </a:lnSpc>
            </a:pPr>
            <a:r>
              <a:rPr lang="en-US" sz="3600">
                <a:solidFill>
                  <a:srgbClr val="0D0D0D"/>
                </a:solidFill>
                <a:latin typeface="Times New Roman"/>
                <a:ea typeface="Times New Roman"/>
                <a:cs typeface="Times New Roman"/>
                <a:sym typeface="Times New Roman"/>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177290" y="2779395"/>
            <a:ext cx="9589770" cy="4580899"/>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The end users of the information in the bar graph are likely to include:</a:t>
            </a:r>
          </a:p>
          <a:p>
            <a:pPr algn="l" marL="760095" indent="-380048" lvl="1">
              <a:lnSpc>
                <a:spcPts val="5040"/>
              </a:lnSpc>
              <a:buAutoNum type="arabicPeriod" startAt="1"/>
            </a:pPr>
            <a:r>
              <a:rPr lang="en-US" sz="4200" spc="39">
                <a:solidFill>
                  <a:srgbClr val="000000"/>
                </a:solidFill>
                <a:latin typeface="TT Rounds Condensed"/>
                <a:ea typeface="TT Rounds Condensed"/>
                <a:cs typeface="TT Rounds Condensed"/>
                <a:sym typeface="TT Rounds Condensed"/>
              </a:rPr>
              <a:t>Human Resources (HR) Managers</a:t>
            </a:r>
          </a:p>
          <a:p>
            <a:pPr algn="l" marL="760095" indent="-380048" lvl="1">
              <a:lnSpc>
                <a:spcPts val="5040"/>
              </a:lnSpc>
              <a:buAutoNum type="arabicPeriod" startAt="1"/>
            </a:pPr>
            <a:r>
              <a:rPr lang="en-US" sz="4200" spc="39">
                <a:solidFill>
                  <a:srgbClr val="000000"/>
                </a:solidFill>
                <a:latin typeface="TT Rounds Condensed"/>
                <a:ea typeface="TT Rounds Condensed"/>
                <a:cs typeface="TT Rounds Condensed"/>
                <a:sym typeface="TT Rounds Condensed"/>
              </a:rPr>
              <a:t>Department Heads</a:t>
            </a:r>
          </a:p>
          <a:p>
            <a:pPr algn="l" marL="760095" indent="-380048" lvl="1">
              <a:lnSpc>
                <a:spcPts val="5040"/>
              </a:lnSpc>
              <a:buAutoNum type="arabicPeriod" startAt="1"/>
            </a:pPr>
            <a:r>
              <a:rPr lang="en-US" sz="4200" spc="39">
                <a:solidFill>
                  <a:srgbClr val="000000"/>
                </a:solidFill>
                <a:latin typeface="TT Rounds Condensed"/>
                <a:ea typeface="TT Rounds Condensed"/>
                <a:cs typeface="TT Rounds Condensed"/>
                <a:sym typeface="TT Rounds Condensed"/>
              </a:rPr>
              <a:t>Executives and Leadership</a:t>
            </a:r>
          </a:p>
          <a:p>
            <a:pPr algn="l" marL="760095" indent="-380048" lvl="1">
              <a:lnSpc>
                <a:spcPts val="5040"/>
              </a:lnSpc>
              <a:buAutoNum type="arabicPeriod" startAt="1"/>
            </a:pPr>
            <a:r>
              <a:rPr lang="en-US" sz="4200" spc="39">
                <a:solidFill>
                  <a:srgbClr val="000000"/>
                </a:solidFill>
                <a:latin typeface="TT Rounds Condensed"/>
                <a:ea typeface="TT Rounds Condensed"/>
                <a:cs typeface="TT Rounds Condensed"/>
                <a:sym typeface="TT Rounds Condensed"/>
              </a:rPr>
              <a:t>Diversity and Inclusion Officers</a:t>
            </a:r>
          </a:p>
          <a:p>
            <a:pPr algn="l" marL="760095" indent="-380048" lvl="1">
              <a:lnSpc>
                <a:spcPts val="5040"/>
              </a:lnSpc>
              <a:buAutoNum type="arabicPeriod" startAt="1"/>
            </a:pPr>
            <a:r>
              <a:rPr lang="en-US" sz="4200" spc="39">
                <a:solidFill>
                  <a:srgbClr val="000000"/>
                </a:solidFill>
                <a:latin typeface="TT Rounds Condensed"/>
                <a:ea typeface="TT Rounds Condensed"/>
                <a:cs typeface="TT Rounds Condensed"/>
                <a:sym typeface="TT Rounds Condensed"/>
              </a:rPr>
              <a:t>Data Analysts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38" y="2779395"/>
            <a:ext cx="7911154" cy="6473726"/>
          </a:xfrm>
          <a:prstGeom prst="rect">
            <a:avLst/>
          </a:prstGeom>
        </p:spPr>
        <p:txBody>
          <a:bodyPr anchor="t" rtlCol="false" tIns="0" lIns="0" bIns="0" rIns="0">
            <a:spAutoFit/>
          </a:bodyPr>
          <a:lstStyle/>
          <a:p>
            <a:pPr algn="l">
              <a:lnSpc>
                <a:spcPts val="3600"/>
              </a:lnSpc>
            </a:pPr>
          </a:p>
          <a:p>
            <a:pPr algn="l">
              <a:lnSpc>
                <a:spcPts val="3600"/>
              </a:lnSpc>
            </a:pPr>
            <a:r>
              <a:rPr lang="en-US" sz="3000" spc="28">
                <a:solidFill>
                  <a:srgbClr val="000000"/>
                </a:solidFill>
                <a:latin typeface="TT Rounds Condensed"/>
                <a:ea typeface="TT Rounds Condensed"/>
                <a:cs typeface="TT Rounds Condensed"/>
                <a:sym typeface="TT Rounds Condensed"/>
              </a:rPr>
              <a:t>OUR SOLUTION AND ITS V ALUE PROPOSITION IS AS FOLLOWS:</a:t>
            </a:r>
          </a:p>
          <a:p>
            <a:pPr algn="l" marL="542925" indent="-271462" lvl="1">
              <a:lnSpc>
                <a:spcPts val="3600"/>
              </a:lnSpc>
              <a:buAutoNum type="arabicPeriod" startAt="1"/>
            </a:pPr>
            <a:r>
              <a:rPr lang="en-US" sz="3000" spc="28">
                <a:solidFill>
                  <a:srgbClr val="000000"/>
                </a:solidFill>
                <a:latin typeface="TT Rounds Condensed"/>
                <a:ea typeface="TT Rounds Condensed"/>
                <a:cs typeface="TT Rounds Condensed"/>
                <a:sym typeface="TT Rounds Condensed"/>
              </a:rPr>
              <a:t>Data-Driven Decision-Making</a:t>
            </a:r>
          </a:p>
          <a:p>
            <a:pPr algn="l" marL="542925" indent="-271462" lvl="1">
              <a:lnSpc>
                <a:spcPts val="3600"/>
              </a:lnSpc>
              <a:buAutoNum type="arabicPeriod" startAt="1"/>
            </a:pPr>
            <a:r>
              <a:rPr lang="en-US" sz="3000" spc="28">
                <a:solidFill>
                  <a:srgbClr val="000000"/>
                </a:solidFill>
                <a:latin typeface="TT Rounds Condensed"/>
                <a:ea typeface="TT Rounds Condensed"/>
                <a:cs typeface="TT Rounds Condensed"/>
                <a:sym typeface="TT Rounds Condensed"/>
              </a:rPr>
              <a:t>Enhanced Performance Management</a:t>
            </a:r>
          </a:p>
          <a:p>
            <a:pPr algn="l" marL="542925" indent="-271462" lvl="1">
              <a:lnSpc>
                <a:spcPts val="3600"/>
              </a:lnSpc>
              <a:buAutoNum type="arabicPeriod" startAt="1"/>
            </a:pPr>
            <a:r>
              <a:rPr lang="en-US" sz="3000" spc="28">
                <a:solidFill>
                  <a:srgbClr val="000000"/>
                </a:solidFill>
                <a:latin typeface="TT Rounds Condensed"/>
                <a:ea typeface="TT Rounds Condensed"/>
                <a:cs typeface="TT Rounds Condensed"/>
                <a:sym typeface="TT Rounds Condensed"/>
              </a:rPr>
              <a:t>Promoting Equity and Inclusion</a:t>
            </a:r>
          </a:p>
          <a:p>
            <a:pPr algn="l" marL="542925" indent="-271462" lvl="1">
              <a:lnSpc>
                <a:spcPts val="3600"/>
              </a:lnSpc>
              <a:buAutoNum type="arabicPeriod" startAt="1"/>
            </a:pPr>
            <a:r>
              <a:rPr lang="en-US" sz="3000" spc="28">
                <a:solidFill>
                  <a:srgbClr val="000000"/>
                </a:solidFill>
                <a:latin typeface="TT Rounds Condensed"/>
                <a:ea typeface="TT Rounds Condensed"/>
                <a:cs typeface="TT Rounds Condensed"/>
                <a:sym typeface="TT Rounds Condensed"/>
              </a:rPr>
              <a:t>Historical Insights and Trend Analysis</a:t>
            </a:r>
          </a:p>
          <a:p>
            <a:pPr algn="l" marL="542925" indent="-271462" lvl="1">
              <a:lnSpc>
                <a:spcPts val="3600"/>
              </a:lnSpc>
              <a:buAutoNum type="arabicPeriod" startAt="1"/>
            </a:pPr>
            <a:r>
              <a:rPr lang="en-US" sz="3000" spc="28">
                <a:solidFill>
                  <a:srgbClr val="000000"/>
                </a:solidFill>
                <a:latin typeface="TT Rounds Condensed"/>
                <a:ea typeface="TT Rounds Condensed"/>
                <a:cs typeface="TT Rounds Condensed"/>
                <a:sym typeface="TT Rounds Condensed"/>
              </a:rPr>
              <a:t>Resource Optimization</a:t>
            </a:r>
          </a:p>
          <a:p>
            <a:pPr algn="l" marL="542925" indent="-271462" lvl="1">
              <a:lnSpc>
                <a:spcPts val="3600"/>
              </a:lnSpc>
            </a:pPr>
          </a:p>
          <a:p>
            <a:pPr algn="l" marL="542925" indent="-271462" lvl="1">
              <a:lnSpc>
                <a:spcPts val="3600"/>
              </a:lnSpc>
            </a:pPr>
            <a:r>
              <a:rPr lang="en-US" sz="3000" spc="28">
                <a:solidFill>
                  <a:srgbClr val="000000"/>
                </a:solidFill>
                <a:latin typeface="TT Rounds Condensed"/>
                <a:ea typeface="TT Rounds Condensed"/>
                <a:cs typeface="TT Rounds Condensed"/>
                <a:sym typeface="TT Rounds Condensed"/>
              </a:rPr>
              <a:t>our solution delivers actionable insights that help organizations improve overall performance, promote fairness, and optimize resource utilization, ultimately driving better business outcomes.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81588" y="2041201"/>
            <a:ext cx="11672412" cy="9678025"/>
          </a:xfrm>
          <a:prstGeom prst="rect">
            <a:avLst/>
          </a:prstGeom>
        </p:spPr>
        <p:txBody>
          <a:bodyPr anchor="t" rtlCol="false" tIns="0" lIns="0" bIns="0" rIns="0">
            <a:spAutoFit/>
          </a:bodyPr>
          <a:lstStyle/>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Employees:</a:t>
            </a:r>
          </a:p>
          <a:p>
            <a:pPr algn="l" marL="435852" indent="-217926" lvl="1">
              <a:lnSpc>
                <a:spcPts val="2890"/>
              </a:lnSpc>
            </a:pP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Employee ID</a:t>
            </a: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Gender Code</a:t>
            </a: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Employee type</a:t>
            </a:r>
          </a:p>
          <a:p>
            <a:pPr algn="l" marL="435852" indent="-217926" lvl="1">
              <a:lnSpc>
                <a:spcPts val="2890"/>
              </a:lnSpc>
            </a:pP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Departments:</a:t>
            </a:r>
          </a:p>
          <a:p>
            <a:pPr algn="l" marL="435852" indent="-217926" lvl="1">
              <a:lnSpc>
                <a:spcPts val="2890"/>
              </a:lnSpc>
            </a:pP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Department ID</a:t>
            </a: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Department Name</a:t>
            </a: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Performance Score:</a:t>
            </a: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Performance Score ID</a:t>
            </a: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Score Date</a:t>
            </a: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Year</a:t>
            </a:r>
          </a:p>
          <a:p>
            <a:pPr algn="l" marL="435852" indent="-217926" lvl="1">
              <a:lnSpc>
                <a:spcPts val="2890"/>
              </a:lnSpc>
            </a:pP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Employees Details</a:t>
            </a:r>
          </a:p>
          <a:p>
            <a:pPr algn="l" marL="435852" indent="-217926" lvl="1">
              <a:lnSpc>
                <a:spcPts val="2890"/>
              </a:lnSpc>
            </a:pP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Employee ID</a:t>
            </a: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Start Date</a:t>
            </a:r>
          </a:p>
          <a:p>
            <a:pPr algn="l" marL="435852" indent="-217926" lvl="1">
              <a:lnSpc>
                <a:spcPts val="2890"/>
              </a:lnSpc>
              <a:buFont typeface="Arial"/>
              <a:buChar char="•"/>
            </a:pPr>
            <a:r>
              <a:rPr lang="en-US" sz="2408" spc="22">
                <a:solidFill>
                  <a:srgbClr val="000000"/>
                </a:solidFill>
                <a:latin typeface="TT Rounds Condensed"/>
                <a:ea typeface="TT Rounds Condensed"/>
                <a:cs typeface="TT Rounds Condensed"/>
                <a:sym typeface="TT Rounds Condensed"/>
              </a:rPr>
              <a:t>End Date</a:t>
            </a:r>
          </a:p>
          <a:p>
            <a:pPr algn="l" marL="435852" indent="-217926" lvl="1">
              <a:lnSpc>
                <a:spcPts val="2890"/>
              </a:lnSpc>
            </a:pPr>
          </a:p>
          <a:p>
            <a:pPr algn="l" marL="435852" indent="-217926" lvl="1">
              <a:lnSpc>
                <a:spcPts val="2890"/>
              </a:lnSpc>
            </a:pPr>
          </a:p>
          <a:p>
            <a:pPr algn="l" marL="435852" indent="-217926" lvl="1">
              <a:lnSpc>
                <a:spcPts val="2890"/>
              </a:lnSpc>
            </a:pPr>
          </a:p>
          <a:p>
            <a:pPr algn="l" marL="435852" indent="-217926" lvl="1">
              <a:lnSpc>
                <a:spcPts val="2890"/>
              </a:lnSpc>
            </a:pPr>
          </a:p>
          <a:p>
            <a:pPr algn="l" marL="435852" indent="-217926" lvl="1">
              <a:lnSpc>
                <a:spcPts val="289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634740" y="3492049"/>
            <a:ext cx="10675620" cy="3364439"/>
          </a:xfrm>
          <a:prstGeom prst="rect">
            <a:avLst/>
          </a:prstGeom>
        </p:spPr>
        <p:txBody>
          <a:bodyPr anchor="t" rtlCol="false" tIns="0" lIns="0" bIns="0" rIns="0">
            <a:spAutoFit/>
          </a:bodyPr>
          <a:lstStyle/>
          <a:p>
            <a:pPr algn="l">
              <a:lnSpc>
                <a:spcPts val="5040"/>
              </a:lnSpc>
            </a:pPr>
            <a:r>
              <a:rPr lang="en-US" sz="4200">
                <a:solidFill>
                  <a:srgbClr val="0D0D0D"/>
                </a:solidFill>
                <a:latin typeface="Times New Roman"/>
                <a:ea typeface="Times New Roman"/>
                <a:cs typeface="Times New Roman"/>
                <a:sym typeface="Times New Roman"/>
              </a:rPr>
              <a:t> =J2+K2+L2+other components, </a:t>
            </a:r>
          </a:p>
          <a:p>
            <a:pPr algn="l">
              <a:lnSpc>
                <a:spcPts val="5040"/>
              </a:lnSpc>
            </a:pPr>
            <a:r>
              <a:rPr lang="en-US" sz="4200">
                <a:solidFill>
                  <a:srgbClr val="0D0D0D"/>
                </a:solidFill>
                <a:latin typeface="Times New Roman"/>
                <a:ea typeface="Times New Roman"/>
                <a:cs typeface="Times New Roman"/>
                <a:sym typeface="Times New Roman"/>
              </a:rPr>
              <a:t>=J2+K2+L2</a:t>
            </a:r>
          </a:p>
          <a:p>
            <a:pPr algn="l">
              <a:lnSpc>
                <a:spcPts val="5040"/>
              </a:lnSpc>
            </a:pPr>
            <a:r>
              <a:rPr lang="en-US" sz="4200">
                <a:solidFill>
                  <a:srgbClr val="0D0D0D"/>
                </a:solidFill>
                <a:latin typeface="Times New Roman"/>
                <a:ea typeface="Times New Roman"/>
                <a:cs typeface="Times New Roman"/>
                <a:sym typeface="Times New Roman"/>
              </a:rPr>
              <a:t> =F2-(G2+H2+I2)</a:t>
            </a:r>
          </a:p>
          <a:p>
            <a:pPr algn="l">
              <a:lnSpc>
                <a:spcPts val="5040"/>
              </a:lnSpc>
            </a:pPr>
            <a:r>
              <a:rPr lang="en-US" sz="4200">
                <a:solidFill>
                  <a:srgbClr val="0D0D0D"/>
                </a:solidFill>
                <a:latin typeface="Times New Roman"/>
                <a:ea typeface="Times New Roman"/>
                <a:cs typeface="Times New Roman"/>
                <a:sym typeface="Times New Roman"/>
              </a:rPr>
              <a:t>=IFS( Z * 8 &gt;= 5 "VERY HIGH", Z * 8 &gt;= 4 , "HI GH" Z * 8 &gt;= 3 "MED", 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DAGPUjOCqks</dc:identifier>
  <dcterms:modified xsi:type="dcterms:W3CDTF">2011-08-01T06:04:30Z</dcterms:modified>
  <cp:revision>1</cp:revision>
  <dc:title>AKASH G BCOM GENERAL </dc:title>
</cp:coreProperties>
</file>