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6" r:id="rId3"/>
    <p:sldId id="277" r:id="rId4"/>
    <p:sldId id="278" r:id="rId5"/>
    <p:sldId id="279" r:id="rId6"/>
    <p:sldId id="280" r:id="rId7"/>
    <p:sldId id="281" r:id="rId8"/>
    <p:sldId id="290" r:id="rId9"/>
    <p:sldId id="286" r:id="rId10"/>
    <p:sldId id="289" r:id="rId11"/>
    <p:sldId id="287" r:id="rId12"/>
    <p:sldId id="288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3E0"/>
    <a:srgbClr val="DBC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49F69-3AB9-458B-AA21-F9882D9B2817}" v="8" dt="2023-09-30T17:32:07.429"/>
    <p1510:client id="{2F9623F9-06E1-4C7D-BBF2-7BBF54CC0AD7}" v="2" dt="2023-09-30T17:41:07.642"/>
    <p1510:client id="{32565346-8FED-4EF2-916C-F1B63E21795E}" v="4" dt="2023-09-30T17:18:06.816"/>
    <p1510:client id="{3E8903F6-2374-4128-B10F-3BD1A10CFEC1}" v="387" dt="2023-09-30T17:12:58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Nair" userId="cddfaec514f39313" providerId="LiveId" clId="{2F9623F9-06E1-4C7D-BBF2-7BBF54CC0AD7}"/>
    <pc:docChg chg="custSel addSld delSld modSld sldOrd">
      <pc:chgData name="Akash Nair" userId="cddfaec514f39313" providerId="LiveId" clId="{2F9623F9-06E1-4C7D-BBF2-7BBF54CC0AD7}" dt="2023-09-30T17:41:38.127" v="18" actId="47"/>
      <pc:docMkLst>
        <pc:docMk/>
      </pc:docMkLst>
      <pc:sldChg chg="ord">
        <pc:chgData name="Akash Nair" userId="cddfaec514f39313" providerId="LiveId" clId="{2F9623F9-06E1-4C7D-BBF2-7BBF54CC0AD7}" dt="2023-09-30T17:36:46.719" v="1"/>
        <pc:sldMkLst>
          <pc:docMk/>
          <pc:sldMk cId="3687814727" sldId="286"/>
        </pc:sldMkLst>
      </pc:sldChg>
      <pc:sldChg chg="addSp delSp modSp new del mod">
        <pc:chgData name="Akash Nair" userId="cddfaec514f39313" providerId="LiveId" clId="{2F9623F9-06E1-4C7D-BBF2-7BBF54CC0AD7}" dt="2023-09-30T17:41:38.127" v="18" actId="47"/>
        <pc:sldMkLst>
          <pc:docMk/>
          <pc:sldMk cId="2520436484" sldId="291"/>
        </pc:sldMkLst>
        <pc:spChg chg="del">
          <ac:chgData name="Akash Nair" userId="cddfaec514f39313" providerId="LiveId" clId="{2F9623F9-06E1-4C7D-BBF2-7BBF54CC0AD7}" dt="2023-09-30T17:37:29.300" v="3" actId="478"/>
          <ac:spMkLst>
            <pc:docMk/>
            <pc:sldMk cId="2520436484" sldId="291"/>
            <ac:spMk id="2" creationId="{815222D4-D38E-40B3-155A-E525D869066E}"/>
          </ac:spMkLst>
        </pc:spChg>
        <pc:spChg chg="del">
          <ac:chgData name="Akash Nair" userId="cddfaec514f39313" providerId="LiveId" clId="{2F9623F9-06E1-4C7D-BBF2-7BBF54CC0AD7}" dt="2023-09-30T17:37:35.118" v="4" actId="478"/>
          <ac:spMkLst>
            <pc:docMk/>
            <pc:sldMk cId="2520436484" sldId="291"/>
            <ac:spMk id="3" creationId="{BE611477-B404-E2C3-4852-1B17B64BC5D9}"/>
          </ac:spMkLst>
        </pc:spChg>
        <pc:picChg chg="add del mod">
          <ac:chgData name="Akash Nair" userId="cddfaec514f39313" providerId="LiveId" clId="{2F9623F9-06E1-4C7D-BBF2-7BBF54CC0AD7}" dt="2023-09-30T17:40:57.852" v="14" actId="478"/>
          <ac:picMkLst>
            <pc:docMk/>
            <pc:sldMk cId="2520436484" sldId="291"/>
            <ac:picMk id="5" creationId="{08D7858D-B391-319C-874A-A6F4F93D30E1}"/>
          </ac:picMkLst>
        </pc:picChg>
        <pc:picChg chg="add mod">
          <ac:chgData name="Akash Nair" userId="cddfaec514f39313" providerId="LiveId" clId="{2F9623F9-06E1-4C7D-BBF2-7BBF54CC0AD7}" dt="2023-09-30T17:41:16.777" v="17" actId="14100"/>
          <ac:picMkLst>
            <pc:docMk/>
            <pc:sldMk cId="2520436484" sldId="291"/>
            <ac:picMk id="7" creationId="{8E579BE8-1421-AE71-2FC1-04807FEB70E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BDBAD-043F-41F9-9562-AA2AC2FAA8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D6B5A5-3169-4C25-9655-09530BABA695}">
      <dgm:prSet/>
      <dgm:spPr/>
      <dgm:t>
        <a:bodyPr/>
        <a:lstStyle/>
        <a:p>
          <a:r>
            <a:rPr lang="en-US"/>
            <a:t>The RSA algorithm, named after its inventors, Ron Rivest, Adi Shamir, and Leonard Adleman, stands as a cornerstone of modern cryptography</a:t>
          </a:r>
        </a:p>
      </dgm:t>
    </dgm:pt>
    <dgm:pt modelId="{2720490E-E559-4C8C-97D3-2D8FAEEFCB30}" type="parTrans" cxnId="{95C63F58-702A-44C5-9920-2CC183E0B252}">
      <dgm:prSet/>
      <dgm:spPr/>
      <dgm:t>
        <a:bodyPr/>
        <a:lstStyle/>
        <a:p>
          <a:endParaRPr lang="en-US"/>
        </a:p>
      </dgm:t>
    </dgm:pt>
    <dgm:pt modelId="{3273E3EC-C558-4A9B-9218-36E88ECD35D9}" type="sibTrans" cxnId="{95C63F58-702A-44C5-9920-2CC183E0B252}">
      <dgm:prSet/>
      <dgm:spPr/>
      <dgm:t>
        <a:bodyPr/>
        <a:lstStyle/>
        <a:p>
          <a:endParaRPr lang="en-US"/>
        </a:p>
      </dgm:t>
    </dgm:pt>
    <dgm:pt modelId="{FD9AA4B3-5298-449A-B1D7-B35240A8E392}">
      <dgm:prSet/>
      <dgm:spPr/>
      <dgm:t>
        <a:bodyPr/>
        <a:lstStyle/>
        <a:p>
          <a:r>
            <a:rPr lang="en-US"/>
            <a:t>It plays a pivotal role in securing our digital world</a:t>
          </a:r>
        </a:p>
      </dgm:t>
    </dgm:pt>
    <dgm:pt modelId="{1D9BD47E-954E-41C6-8B90-B5B5203347DB}" type="parTrans" cxnId="{74E738E1-C1C0-45C7-A4C2-3FC1886EE690}">
      <dgm:prSet/>
      <dgm:spPr/>
      <dgm:t>
        <a:bodyPr/>
        <a:lstStyle/>
        <a:p>
          <a:endParaRPr lang="en-US"/>
        </a:p>
      </dgm:t>
    </dgm:pt>
    <dgm:pt modelId="{7FCEDE81-1CA4-40DE-857A-DE36BAF27CCB}" type="sibTrans" cxnId="{74E738E1-C1C0-45C7-A4C2-3FC1886EE690}">
      <dgm:prSet/>
      <dgm:spPr/>
      <dgm:t>
        <a:bodyPr/>
        <a:lstStyle/>
        <a:p>
          <a:endParaRPr lang="en-US"/>
        </a:p>
      </dgm:t>
    </dgm:pt>
    <dgm:pt modelId="{EF3A8D18-1A73-4C51-8A43-A744695FF63B}">
      <dgm:prSet/>
      <dgm:spPr/>
      <dgm:t>
        <a:bodyPr/>
        <a:lstStyle/>
        <a:p>
          <a:r>
            <a:rPr lang="en-US"/>
            <a:t>In this presentation, we will delve into the real-world applications of the RSA algorithm and understand how it contributes to secure communication in the digital age</a:t>
          </a:r>
        </a:p>
      </dgm:t>
    </dgm:pt>
    <dgm:pt modelId="{2BF1CC16-E372-455E-AD32-483F0E9A34A1}" type="parTrans" cxnId="{1466289B-053A-4090-A02C-41AE00BDD3C1}">
      <dgm:prSet/>
      <dgm:spPr/>
      <dgm:t>
        <a:bodyPr/>
        <a:lstStyle/>
        <a:p>
          <a:endParaRPr lang="en-US"/>
        </a:p>
      </dgm:t>
    </dgm:pt>
    <dgm:pt modelId="{733FA504-A38F-4533-87D0-3AFA7EF01132}" type="sibTrans" cxnId="{1466289B-053A-4090-A02C-41AE00BDD3C1}">
      <dgm:prSet/>
      <dgm:spPr/>
      <dgm:t>
        <a:bodyPr/>
        <a:lstStyle/>
        <a:p>
          <a:endParaRPr lang="en-US"/>
        </a:p>
      </dgm:t>
    </dgm:pt>
    <dgm:pt modelId="{9EF9DE13-6EF5-4DA5-A277-BE4604BE9E4A}" type="pres">
      <dgm:prSet presAssocID="{DE0BDBAD-043F-41F9-9562-AA2AC2FAA8B1}" presName="root" presStyleCnt="0">
        <dgm:presLayoutVars>
          <dgm:dir/>
          <dgm:resizeHandles val="exact"/>
        </dgm:presLayoutVars>
      </dgm:prSet>
      <dgm:spPr/>
    </dgm:pt>
    <dgm:pt modelId="{5B2123C8-4377-465E-AFA0-4D0D0D8A0FFD}" type="pres">
      <dgm:prSet presAssocID="{C0D6B5A5-3169-4C25-9655-09530BABA695}" presName="compNode" presStyleCnt="0"/>
      <dgm:spPr/>
    </dgm:pt>
    <dgm:pt modelId="{EB04FC4F-6F91-4559-99A9-9B57B9926BDA}" type="pres">
      <dgm:prSet presAssocID="{C0D6B5A5-3169-4C25-9655-09530BABA695}" presName="bgRect" presStyleLbl="bgShp" presStyleIdx="0" presStyleCnt="3"/>
      <dgm:spPr/>
    </dgm:pt>
    <dgm:pt modelId="{52DAEE4A-9343-40D1-AE24-8EB9E64640D4}" type="pres">
      <dgm:prSet presAssocID="{C0D6B5A5-3169-4C25-9655-09530BABA6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A7E81693-2DEF-4A74-825A-C6B61433F2EA}" type="pres">
      <dgm:prSet presAssocID="{C0D6B5A5-3169-4C25-9655-09530BABA695}" presName="spaceRect" presStyleCnt="0"/>
      <dgm:spPr/>
    </dgm:pt>
    <dgm:pt modelId="{6906C1C6-E029-417A-8E35-888D7446F2FE}" type="pres">
      <dgm:prSet presAssocID="{C0D6B5A5-3169-4C25-9655-09530BABA695}" presName="parTx" presStyleLbl="revTx" presStyleIdx="0" presStyleCnt="3">
        <dgm:presLayoutVars>
          <dgm:chMax val="0"/>
          <dgm:chPref val="0"/>
        </dgm:presLayoutVars>
      </dgm:prSet>
      <dgm:spPr/>
    </dgm:pt>
    <dgm:pt modelId="{B4709EDB-00DD-4C4E-BD79-42D782A02E8C}" type="pres">
      <dgm:prSet presAssocID="{3273E3EC-C558-4A9B-9218-36E88ECD35D9}" presName="sibTrans" presStyleCnt="0"/>
      <dgm:spPr/>
    </dgm:pt>
    <dgm:pt modelId="{7B49A419-4841-4AC3-B307-F3FA825913B3}" type="pres">
      <dgm:prSet presAssocID="{FD9AA4B3-5298-449A-B1D7-B35240A8E392}" presName="compNode" presStyleCnt="0"/>
      <dgm:spPr/>
    </dgm:pt>
    <dgm:pt modelId="{65F4B833-2528-436C-942B-92A4B4FB5CCA}" type="pres">
      <dgm:prSet presAssocID="{FD9AA4B3-5298-449A-B1D7-B35240A8E392}" presName="bgRect" presStyleLbl="bgShp" presStyleIdx="1" presStyleCnt="3"/>
      <dgm:spPr/>
    </dgm:pt>
    <dgm:pt modelId="{F405462F-FD72-4E43-8DDC-28801FFB411C}" type="pres">
      <dgm:prSet presAssocID="{FD9AA4B3-5298-449A-B1D7-B35240A8E3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2191FB6-2F9C-44EA-8DF8-B91BC880B0B1}" type="pres">
      <dgm:prSet presAssocID="{FD9AA4B3-5298-449A-B1D7-B35240A8E392}" presName="spaceRect" presStyleCnt="0"/>
      <dgm:spPr/>
    </dgm:pt>
    <dgm:pt modelId="{D2ADAB3F-7F9A-43C5-80BD-52ABF7FCD8A7}" type="pres">
      <dgm:prSet presAssocID="{FD9AA4B3-5298-449A-B1D7-B35240A8E392}" presName="parTx" presStyleLbl="revTx" presStyleIdx="1" presStyleCnt="3">
        <dgm:presLayoutVars>
          <dgm:chMax val="0"/>
          <dgm:chPref val="0"/>
        </dgm:presLayoutVars>
      </dgm:prSet>
      <dgm:spPr/>
    </dgm:pt>
    <dgm:pt modelId="{C9D270A2-0935-4554-B7A8-B707F51D394C}" type="pres">
      <dgm:prSet presAssocID="{7FCEDE81-1CA4-40DE-857A-DE36BAF27CCB}" presName="sibTrans" presStyleCnt="0"/>
      <dgm:spPr/>
    </dgm:pt>
    <dgm:pt modelId="{E405C6D5-8D5E-4228-BD38-F8D4BD49221A}" type="pres">
      <dgm:prSet presAssocID="{EF3A8D18-1A73-4C51-8A43-A744695FF63B}" presName="compNode" presStyleCnt="0"/>
      <dgm:spPr/>
    </dgm:pt>
    <dgm:pt modelId="{4FDF46F7-49BB-40F0-8F97-292A096AA3FF}" type="pres">
      <dgm:prSet presAssocID="{EF3A8D18-1A73-4C51-8A43-A744695FF63B}" presName="bgRect" presStyleLbl="bgShp" presStyleIdx="2" presStyleCnt="3"/>
      <dgm:spPr/>
    </dgm:pt>
    <dgm:pt modelId="{50F42957-03BA-4F9A-B726-C6B74D89BDCA}" type="pres">
      <dgm:prSet presAssocID="{EF3A8D18-1A73-4C51-8A43-A744695FF6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86430E6-F2F5-4921-BD79-24068984E24D}" type="pres">
      <dgm:prSet presAssocID="{EF3A8D18-1A73-4C51-8A43-A744695FF63B}" presName="spaceRect" presStyleCnt="0"/>
      <dgm:spPr/>
    </dgm:pt>
    <dgm:pt modelId="{7A4DC4C9-7293-4FEB-B96B-C7C146ADBE15}" type="pres">
      <dgm:prSet presAssocID="{EF3A8D18-1A73-4C51-8A43-A744695FF6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C63F58-702A-44C5-9920-2CC183E0B252}" srcId="{DE0BDBAD-043F-41F9-9562-AA2AC2FAA8B1}" destId="{C0D6B5A5-3169-4C25-9655-09530BABA695}" srcOrd="0" destOrd="0" parTransId="{2720490E-E559-4C8C-97D3-2D8FAEEFCB30}" sibTransId="{3273E3EC-C558-4A9B-9218-36E88ECD35D9}"/>
    <dgm:cxn modelId="{4598317F-2D94-4F9A-B125-195A0F75704C}" type="presOf" srcId="{C0D6B5A5-3169-4C25-9655-09530BABA695}" destId="{6906C1C6-E029-417A-8E35-888D7446F2FE}" srcOrd="0" destOrd="0" presId="urn:microsoft.com/office/officeart/2018/2/layout/IconVerticalSolidList"/>
    <dgm:cxn modelId="{1466289B-053A-4090-A02C-41AE00BDD3C1}" srcId="{DE0BDBAD-043F-41F9-9562-AA2AC2FAA8B1}" destId="{EF3A8D18-1A73-4C51-8A43-A744695FF63B}" srcOrd="2" destOrd="0" parTransId="{2BF1CC16-E372-455E-AD32-483F0E9A34A1}" sibTransId="{733FA504-A38F-4533-87D0-3AFA7EF01132}"/>
    <dgm:cxn modelId="{6D2EA1AF-F483-4D62-A2A1-B2C245B10127}" type="presOf" srcId="{EF3A8D18-1A73-4C51-8A43-A744695FF63B}" destId="{7A4DC4C9-7293-4FEB-B96B-C7C146ADBE15}" srcOrd="0" destOrd="0" presId="urn:microsoft.com/office/officeart/2018/2/layout/IconVerticalSolidList"/>
    <dgm:cxn modelId="{60CED1B7-C460-4387-A3C5-4564F50FB36D}" type="presOf" srcId="{FD9AA4B3-5298-449A-B1D7-B35240A8E392}" destId="{D2ADAB3F-7F9A-43C5-80BD-52ABF7FCD8A7}" srcOrd="0" destOrd="0" presId="urn:microsoft.com/office/officeart/2018/2/layout/IconVerticalSolidList"/>
    <dgm:cxn modelId="{604045D8-86A3-4763-94F8-4B3E460C4662}" type="presOf" srcId="{DE0BDBAD-043F-41F9-9562-AA2AC2FAA8B1}" destId="{9EF9DE13-6EF5-4DA5-A277-BE4604BE9E4A}" srcOrd="0" destOrd="0" presId="urn:microsoft.com/office/officeart/2018/2/layout/IconVerticalSolidList"/>
    <dgm:cxn modelId="{74E738E1-C1C0-45C7-A4C2-3FC1886EE690}" srcId="{DE0BDBAD-043F-41F9-9562-AA2AC2FAA8B1}" destId="{FD9AA4B3-5298-449A-B1D7-B35240A8E392}" srcOrd="1" destOrd="0" parTransId="{1D9BD47E-954E-41C6-8B90-B5B5203347DB}" sibTransId="{7FCEDE81-1CA4-40DE-857A-DE36BAF27CCB}"/>
    <dgm:cxn modelId="{39740321-D61D-4603-9E82-C5336DCA597B}" type="presParOf" srcId="{9EF9DE13-6EF5-4DA5-A277-BE4604BE9E4A}" destId="{5B2123C8-4377-465E-AFA0-4D0D0D8A0FFD}" srcOrd="0" destOrd="0" presId="urn:microsoft.com/office/officeart/2018/2/layout/IconVerticalSolidList"/>
    <dgm:cxn modelId="{F9013649-B699-4A9C-B5F2-F04834D4617F}" type="presParOf" srcId="{5B2123C8-4377-465E-AFA0-4D0D0D8A0FFD}" destId="{EB04FC4F-6F91-4559-99A9-9B57B9926BDA}" srcOrd="0" destOrd="0" presId="urn:microsoft.com/office/officeart/2018/2/layout/IconVerticalSolidList"/>
    <dgm:cxn modelId="{62999201-E68E-4281-A9A1-FD19F10B904B}" type="presParOf" srcId="{5B2123C8-4377-465E-AFA0-4D0D0D8A0FFD}" destId="{52DAEE4A-9343-40D1-AE24-8EB9E64640D4}" srcOrd="1" destOrd="0" presId="urn:microsoft.com/office/officeart/2018/2/layout/IconVerticalSolidList"/>
    <dgm:cxn modelId="{F8653A7E-0CDD-4CBA-90D8-AB3039E98121}" type="presParOf" srcId="{5B2123C8-4377-465E-AFA0-4D0D0D8A0FFD}" destId="{A7E81693-2DEF-4A74-825A-C6B61433F2EA}" srcOrd="2" destOrd="0" presId="urn:microsoft.com/office/officeart/2018/2/layout/IconVerticalSolidList"/>
    <dgm:cxn modelId="{65869F6D-57E2-49A3-B7CF-7FF69CFFA7B0}" type="presParOf" srcId="{5B2123C8-4377-465E-AFA0-4D0D0D8A0FFD}" destId="{6906C1C6-E029-417A-8E35-888D7446F2FE}" srcOrd="3" destOrd="0" presId="urn:microsoft.com/office/officeart/2018/2/layout/IconVerticalSolidList"/>
    <dgm:cxn modelId="{78CC45F6-608C-4B1C-B8D2-AA5A8CE94E43}" type="presParOf" srcId="{9EF9DE13-6EF5-4DA5-A277-BE4604BE9E4A}" destId="{B4709EDB-00DD-4C4E-BD79-42D782A02E8C}" srcOrd="1" destOrd="0" presId="urn:microsoft.com/office/officeart/2018/2/layout/IconVerticalSolidList"/>
    <dgm:cxn modelId="{047C5B09-2218-4BAE-A3F5-21995867C516}" type="presParOf" srcId="{9EF9DE13-6EF5-4DA5-A277-BE4604BE9E4A}" destId="{7B49A419-4841-4AC3-B307-F3FA825913B3}" srcOrd="2" destOrd="0" presId="urn:microsoft.com/office/officeart/2018/2/layout/IconVerticalSolidList"/>
    <dgm:cxn modelId="{58E39E9B-9134-4E8A-9E9C-7FDC3E13E284}" type="presParOf" srcId="{7B49A419-4841-4AC3-B307-F3FA825913B3}" destId="{65F4B833-2528-436C-942B-92A4B4FB5CCA}" srcOrd="0" destOrd="0" presId="urn:microsoft.com/office/officeart/2018/2/layout/IconVerticalSolidList"/>
    <dgm:cxn modelId="{65DCDEB5-5440-4BEA-AB70-DB7105EF1801}" type="presParOf" srcId="{7B49A419-4841-4AC3-B307-F3FA825913B3}" destId="{F405462F-FD72-4E43-8DDC-28801FFB411C}" srcOrd="1" destOrd="0" presId="urn:microsoft.com/office/officeart/2018/2/layout/IconVerticalSolidList"/>
    <dgm:cxn modelId="{7CA334A5-D965-4B0D-9E0A-24075D43B8C2}" type="presParOf" srcId="{7B49A419-4841-4AC3-B307-F3FA825913B3}" destId="{22191FB6-2F9C-44EA-8DF8-B91BC880B0B1}" srcOrd="2" destOrd="0" presId="urn:microsoft.com/office/officeart/2018/2/layout/IconVerticalSolidList"/>
    <dgm:cxn modelId="{D7906B11-DAC0-4FFE-B366-84BB7B8ACC6E}" type="presParOf" srcId="{7B49A419-4841-4AC3-B307-F3FA825913B3}" destId="{D2ADAB3F-7F9A-43C5-80BD-52ABF7FCD8A7}" srcOrd="3" destOrd="0" presId="urn:microsoft.com/office/officeart/2018/2/layout/IconVerticalSolidList"/>
    <dgm:cxn modelId="{C1FEF4EC-1846-41C9-B6D3-C31CA2B9F16E}" type="presParOf" srcId="{9EF9DE13-6EF5-4DA5-A277-BE4604BE9E4A}" destId="{C9D270A2-0935-4554-B7A8-B707F51D394C}" srcOrd="3" destOrd="0" presId="urn:microsoft.com/office/officeart/2018/2/layout/IconVerticalSolidList"/>
    <dgm:cxn modelId="{9C188250-4DB1-44E9-A6D9-31979F01DDBE}" type="presParOf" srcId="{9EF9DE13-6EF5-4DA5-A277-BE4604BE9E4A}" destId="{E405C6D5-8D5E-4228-BD38-F8D4BD49221A}" srcOrd="4" destOrd="0" presId="urn:microsoft.com/office/officeart/2018/2/layout/IconVerticalSolidList"/>
    <dgm:cxn modelId="{E93D2B72-6A1F-4313-97C7-F8CF99E6DD21}" type="presParOf" srcId="{E405C6D5-8D5E-4228-BD38-F8D4BD49221A}" destId="{4FDF46F7-49BB-40F0-8F97-292A096AA3FF}" srcOrd="0" destOrd="0" presId="urn:microsoft.com/office/officeart/2018/2/layout/IconVerticalSolidList"/>
    <dgm:cxn modelId="{4B86D624-1E33-44C9-925F-DD55803ADCFD}" type="presParOf" srcId="{E405C6D5-8D5E-4228-BD38-F8D4BD49221A}" destId="{50F42957-03BA-4F9A-B726-C6B74D89BDCA}" srcOrd="1" destOrd="0" presId="urn:microsoft.com/office/officeart/2018/2/layout/IconVerticalSolidList"/>
    <dgm:cxn modelId="{35EEE721-ED61-42CF-9727-C34E9FC103D7}" type="presParOf" srcId="{E405C6D5-8D5E-4228-BD38-F8D4BD49221A}" destId="{E86430E6-F2F5-4921-BD79-24068984E24D}" srcOrd="2" destOrd="0" presId="urn:microsoft.com/office/officeart/2018/2/layout/IconVerticalSolidList"/>
    <dgm:cxn modelId="{950A2E70-E229-4A48-9B13-6A4DE9441E21}" type="presParOf" srcId="{E405C6D5-8D5E-4228-BD38-F8D4BD49221A}" destId="{7A4DC4C9-7293-4FEB-B96B-C7C146ADBE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CDBFBD-2CAF-4184-9EF3-5BB68DF03D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0A9FB7-9A8A-446B-97F4-849D5728B6A1}">
      <dgm:prSet/>
      <dgm:spPr/>
      <dgm:t>
        <a:bodyPr/>
        <a:lstStyle/>
        <a:p>
          <a:r>
            <a:rPr lang="en-US"/>
            <a:t>Key Components: Public key and private key are vital</a:t>
          </a:r>
        </a:p>
      </dgm:t>
    </dgm:pt>
    <dgm:pt modelId="{D0D11C67-4180-4D6D-8B82-F20F2EA5CA7F}" type="parTrans" cxnId="{89942BD1-FE85-451B-922B-3C2924F8EAED}">
      <dgm:prSet/>
      <dgm:spPr/>
      <dgm:t>
        <a:bodyPr/>
        <a:lstStyle/>
        <a:p>
          <a:endParaRPr lang="en-US"/>
        </a:p>
      </dgm:t>
    </dgm:pt>
    <dgm:pt modelId="{8EE7F1DB-EB6D-4EED-A51F-80D1C75041D2}" type="sibTrans" cxnId="{89942BD1-FE85-451B-922B-3C2924F8EAED}">
      <dgm:prSet/>
      <dgm:spPr/>
      <dgm:t>
        <a:bodyPr/>
        <a:lstStyle/>
        <a:p>
          <a:endParaRPr lang="en-US"/>
        </a:p>
      </dgm:t>
    </dgm:pt>
    <dgm:pt modelId="{0704EE3D-C636-4444-A631-1E2805455A1F}">
      <dgm:prSet/>
      <dgm:spPr/>
      <dgm:t>
        <a:bodyPr/>
        <a:lstStyle/>
        <a:p>
          <a:r>
            <a:rPr lang="en-US"/>
            <a:t>Mathematics: RSA relies on modular exponentiation, a secure but computationally intensive operation</a:t>
          </a:r>
        </a:p>
      </dgm:t>
    </dgm:pt>
    <dgm:pt modelId="{B43F16DC-D10E-4C6E-8229-86A7DF10DC3C}" type="parTrans" cxnId="{FB163A92-7646-4478-A3E9-90CB3C62CC9B}">
      <dgm:prSet/>
      <dgm:spPr/>
      <dgm:t>
        <a:bodyPr/>
        <a:lstStyle/>
        <a:p>
          <a:endParaRPr lang="en-US"/>
        </a:p>
      </dgm:t>
    </dgm:pt>
    <dgm:pt modelId="{B29E5C22-EAA7-459A-AD1A-66C36A440C40}" type="sibTrans" cxnId="{FB163A92-7646-4478-A3E9-90CB3C62CC9B}">
      <dgm:prSet/>
      <dgm:spPr/>
      <dgm:t>
        <a:bodyPr/>
        <a:lstStyle/>
        <a:p>
          <a:endParaRPr lang="en-US"/>
        </a:p>
      </dgm:t>
    </dgm:pt>
    <dgm:pt modelId="{FB00A01C-26B5-4DF8-85C7-83398178E151}">
      <dgm:prSet/>
      <dgm:spPr/>
      <dgm:t>
        <a:bodyPr/>
        <a:lstStyle/>
        <a:p>
          <a:r>
            <a:rPr lang="en-US"/>
            <a:t>Prime Numbers: Security hinges on the difficulty of factoring the modulus, a product of two large prime numbers</a:t>
          </a:r>
        </a:p>
      </dgm:t>
    </dgm:pt>
    <dgm:pt modelId="{07E53714-6FF0-4EEE-BD1E-7D4ED702BE5F}" type="parTrans" cxnId="{64A80F62-E99B-4E77-8A75-56B3703AB822}">
      <dgm:prSet/>
      <dgm:spPr/>
      <dgm:t>
        <a:bodyPr/>
        <a:lstStyle/>
        <a:p>
          <a:endParaRPr lang="en-US"/>
        </a:p>
      </dgm:t>
    </dgm:pt>
    <dgm:pt modelId="{785A29E9-1402-47FC-BEFF-291473FEE478}" type="sibTrans" cxnId="{64A80F62-E99B-4E77-8A75-56B3703AB822}">
      <dgm:prSet/>
      <dgm:spPr/>
      <dgm:t>
        <a:bodyPr/>
        <a:lstStyle/>
        <a:p>
          <a:endParaRPr lang="en-US"/>
        </a:p>
      </dgm:t>
    </dgm:pt>
    <dgm:pt modelId="{2D9BEEC7-786E-49FE-8024-13E8946C3CD0}" type="pres">
      <dgm:prSet presAssocID="{3CCDBFBD-2CAF-4184-9EF3-5BB68DF03D54}" presName="root" presStyleCnt="0">
        <dgm:presLayoutVars>
          <dgm:dir/>
          <dgm:resizeHandles val="exact"/>
        </dgm:presLayoutVars>
      </dgm:prSet>
      <dgm:spPr/>
    </dgm:pt>
    <dgm:pt modelId="{3C038420-F0B1-405C-9643-9D0EB1FADFB8}" type="pres">
      <dgm:prSet presAssocID="{670A9FB7-9A8A-446B-97F4-849D5728B6A1}" presName="compNode" presStyleCnt="0"/>
      <dgm:spPr/>
    </dgm:pt>
    <dgm:pt modelId="{B7171F83-E132-4029-B578-E962CC38E596}" type="pres">
      <dgm:prSet presAssocID="{670A9FB7-9A8A-446B-97F4-849D5728B6A1}" presName="bgRect" presStyleLbl="bgShp" presStyleIdx="0" presStyleCnt="3"/>
      <dgm:spPr/>
    </dgm:pt>
    <dgm:pt modelId="{4449DAFF-1EF5-4140-9FD1-57576CD50BFA}" type="pres">
      <dgm:prSet presAssocID="{670A9FB7-9A8A-446B-97F4-849D5728B6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DAC5502-598B-4FAA-887F-4D477F39BB82}" type="pres">
      <dgm:prSet presAssocID="{670A9FB7-9A8A-446B-97F4-849D5728B6A1}" presName="spaceRect" presStyleCnt="0"/>
      <dgm:spPr/>
    </dgm:pt>
    <dgm:pt modelId="{DAEFB68E-F542-4883-87CF-824E4A0B81DC}" type="pres">
      <dgm:prSet presAssocID="{670A9FB7-9A8A-446B-97F4-849D5728B6A1}" presName="parTx" presStyleLbl="revTx" presStyleIdx="0" presStyleCnt="3">
        <dgm:presLayoutVars>
          <dgm:chMax val="0"/>
          <dgm:chPref val="0"/>
        </dgm:presLayoutVars>
      </dgm:prSet>
      <dgm:spPr/>
    </dgm:pt>
    <dgm:pt modelId="{D67150E1-73EE-4456-87EF-FF447D1A24DA}" type="pres">
      <dgm:prSet presAssocID="{8EE7F1DB-EB6D-4EED-A51F-80D1C75041D2}" presName="sibTrans" presStyleCnt="0"/>
      <dgm:spPr/>
    </dgm:pt>
    <dgm:pt modelId="{CCBA9085-44FE-43D4-869F-C88896BF4F61}" type="pres">
      <dgm:prSet presAssocID="{0704EE3D-C636-4444-A631-1E2805455A1F}" presName="compNode" presStyleCnt="0"/>
      <dgm:spPr/>
    </dgm:pt>
    <dgm:pt modelId="{AE5CF7E7-ABAE-4DF4-85DF-45427BADD6F5}" type="pres">
      <dgm:prSet presAssocID="{0704EE3D-C636-4444-A631-1E2805455A1F}" presName="bgRect" presStyleLbl="bgShp" presStyleIdx="1" presStyleCnt="3"/>
      <dgm:spPr/>
    </dgm:pt>
    <dgm:pt modelId="{8C88ACAD-5539-495D-A2D3-492C96368A7B}" type="pres">
      <dgm:prSet presAssocID="{0704EE3D-C636-4444-A631-1E2805455A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5CF3FBD-58BF-4133-842C-5286E13678D6}" type="pres">
      <dgm:prSet presAssocID="{0704EE3D-C636-4444-A631-1E2805455A1F}" presName="spaceRect" presStyleCnt="0"/>
      <dgm:spPr/>
    </dgm:pt>
    <dgm:pt modelId="{24E3A12E-B94C-453E-A9F4-08C99594BA35}" type="pres">
      <dgm:prSet presAssocID="{0704EE3D-C636-4444-A631-1E2805455A1F}" presName="parTx" presStyleLbl="revTx" presStyleIdx="1" presStyleCnt="3">
        <dgm:presLayoutVars>
          <dgm:chMax val="0"/>
          <dgm:chPref val="0"/>
        </dgm:presLayoutVars>
      </dgm:prSet>
      <dgm:spPr/>
    </dgm:pt>
    <dgm:pt modelId="{B2D24021-6621-444E-8F91-AA62D741C1B8}" type="pres">
      <dgm:prSet presAssocID="{B29E5C22-EAA7-459A-AD1A-66C36A440C40}" presName="sibTrans" presStyleCnt="0"/>
      <dgm:spPr/>
    </dgm:pt>
    <dgm:pt modelId="{FE133676-F231-4127-8E64-0A7C929FFD26}" type="pres">
      <dgm:prSet presAssocID="{FB00A01C-26B5-4DF8-85C7-83398178E151}" presName="compNode" presStyleCnt="0"/>
      <dgm:spPr/>
    </dgm:pt>
    <dgm:pt modelId="{9C7AAB92-2771-4969-A036-9B5C3C788D76}" type="pres">
      <dgm:prSet presAssocID="{FB00A01C-26B5-4DF8-85C7-83398178E151}" presName="bgRect" presStyleLbl="bgShp" presStyleIdx="2" presStyleCnt="3"/>
      <dgm:spPr/>
    </dgm:pt>
    <dgm:pt modelId="{CDA82B57-4BA2-490B-8F17-43F501DF86E0}" type="pres">
      <dgm:prSet presAssocID="{FB00A01C-26B5-4DF8-85C7-83398178E1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84F4D255-2F28-4859-B710-809CB1D8F337}" type="pres">
      <dgm:prSet presAssocID="{FB00A01C-26B5-4DF8-85C7-83398178E151}" presName="spaceRect" presStyleCnt="0"/>
      <dgm:spPr/>
    </dgm:pt>
    <dgm:pt modelId="{A0A00683-9758-4F1D-A966-6983AC6EA72F}" type="pres">
      <dgm:prSet presAssocID="{FB00A01C-26B5-4DF8-85C7-83398178E15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4F6B33-49F2-4153-A956-E598CA796706}" type="presOf" srcId="{3CCDBFBD-2CAF-4184-9EF3-5BB68DF03D54}" destId="{2D9BEEC7-786E-49FE-8024-13E8946C3CD0}" srcOrd="0" destOrd="0" presId="urn:microsoft.com/office/officeart/2018/2/layout/IconVerticalSolidList"/>
    <dgm:cxn modelId="{64A80F62-E99B-4E77-8A75-56B3703AB822}" srcId="{3CCDBFBD-2CAF-4184-9EF3-5BB68DF03D54}" destId="{FB00A01C-26B5-4DF8-85C7-83398178E151}" srcOrd="2" destOrd="0" parTransId="{07E53714-6FF0-4EEE-BD1E-7D4ED702BE5F}" sibTransId="{785A29E9-1402-47FC-BEFF-291473FEE478}"/>
    <dgm:cxn modelId="{FB163A92-7646-4478-A3E9-90CB3C62CC9B}" srcId="{3CCDBFBD-2CAF-4184-9EF3-5BB68DF03D54}" destId="{0704EE3D-C636-4444-A631-1E2805455A1F}" srcOrd="1" destOrd="0" parTransId="{B43F16DC-D10E-4C6E-8229-86A7DF10DC3C}" sibTransId="{B29E5C22-EAA7-459A-AD1A-66C36A440C40}"/>
    <dgm:cxn modelId="{FB0B77A1-DF95-4EF2-A89D-36EBE4C2224B}" type="presOf" srcId="{0704EE3D-C636-4444-A631-1E2805455A1F}" destId="{24E3A12E-B94C-453E-A9F4-08C99594BA35}" srcOrd="0" destOrd="0" presId="urn:microsoft.com/office/officeart/2018/2/layout/IconVerticalSolidList"/>
    <dgm:cxn modelId="{89942BD1-FE85-451B-922B-3C2924F8EAED}" srcId="{3CCDBFBD-2CAF-4184-9EF3-5BB68DF03D54}" destId="{670A9FB7-9A8A-446B-97F4-849D5728B6A1}" srcOrd="0" destOrd="0" parTransId="{D0D11C67-4180-4D6D-8B82-F20F2EA5CA7F}" sibTransId="{8EE7F1DB-EB6D-4EED-A51F-80D1C75041D2}"/>
    <dgm:cxn modelId="{95E17CD2-5413-4CD0-9593-3B2C2CCFC11D}" type="presOf" srcId="{670A9FB7-9A8A-446B-97F4-849D5728B6A1}" destId="{DAEFB68E-F542-4883-87CF-824E4A0B81DC}" srcOrd="0" destOrd="0" presId="urn:microsoft.com/office/officeart/2018/2/layout/IconVerticalSolidList"/>
    <dgm:cxn modelId="{EB8D24EA-8A76-4CEF-A2B3-DACEC54E7628}" type="presOf" srcId="{FB00A01C-26B5-4DF8-85C7-83398178E151}" destId="{A0A00683-9758-4F1D-A966-6983AC6EA72F}" srcOrd="0" destOrd="0" presId="urn:microsoft.com/office/officeart/2018/2/layout/IconVerticalSolidList"/>
    <dgm:cxn modelId="{3D7EEEC9-7496-489D-99CF-0F8C24A7D61C}" type="presParOf" srcId="{2D9BEEC7-786E-49FE-8024-13E8946C3CD0}" destId="{3C038420-F0B1-405C-9643-9D0EB1FADFB8}" srcOrd="0" destOrd="0" presId="urn:microsoft.com/office/officeart/2018/2/layout/IconVerticalSolidList"/>
    <dgm:cxn modelId="{964D344F-375F-4D15-A338-7C3BAD9189B3}" type="presParOf" srcId="{3C038420-F0B1-405C-9643-9D0EB1FADFB8}" destId="{B7171F83-E132-4029-B578-E962CC38E596}" srcOrd="0" destOrd="0" presId="urn:microsoft.com/office/officeart/2018/2/layout/IconVerticalSolidList"/>
    <dgm:cxn modelId="{6F3C1928-15C8-40CE-B203-625E87317D3F}" type="presParOf" srcId="{3C038420-F0B1-405C-9643-9D0EB1FADFB8}" destId="{4449DAFF-1EF5-4140-9FD1-57576CD50BFA}" srcOrd="1" destOrd="0" presId="urn:microsoft.com/office/officeart/2018/2/layout/IconVerticalSolidList"/>
    <dgm:cxn modelId="{2CCC00E6-A2BA-462D-943B-3D173131FBB2}" type="presParOf" srcId="{3C038420-F0B1-405C-9643-9D0EB1FADFB8}" destId="{2DAC5502-598B-4FAA-887F-4D477F39BB82}" srcOrd="2" destOrd="0" presId="urn:microsoft.com/office/officeart/2018/2/layout/IconVerticalSolidList"/>
    <dgm:cxn modelId="{2AAE8B55-A531-4247-829F-AF4D514C294B}" type="presParOf" srcId="{3C038420-F0B1-405C-9643-9D0EB1FADFB8}" destId="{DAEFB68E-F542-4883-87CF-824E4A0B81DC}" srcOrd="3" destOrd="0" presId="urn:microsoft.com/office/officeart/2018/2/layout/IconVerticalSolidList"/>
    <dgm:cxn modelId="{4B48CDDD-F0A6-43DB-9436-9B6E5C31D24B}" type="presParOf" srcId="{2D9BEEC7-786E-49FE-8024-13E8946C3CD0}" destId="{D67150E1-73EE-4456-87EF-FF447D1A24DA}" srcOrd="1" destOrd="0" presId="urn:microsoft.com/office/officeart/2018/2/layout/IconVerticalSolidList"/>
    <dgm:cxn modelId="{E5DD77B1-FB8F-4D62-A05B-FAC0F9240DF1}" type="presParOf" srcId="{2D9BEEC7-786E-49FE-8024-13E8946C3CD0}" destId="{CCBA9085-44FE-43D4-869F-C88896BF4F61}" srcOrd="2" destOrd="0" presId="urn:microsoft.com/office/officeart/2018/2/layout/IconVerticalSolidList"/>
    <dgm:cxn modelId="{D45F7023-8673-4F98-84E3-4ACCBB6C4A1E}" type="presParOf" srcId="{CCBA9085-44FE-43D4-869F-C88896BF4F61}" destId="{AE5CF7E7-ABAE-4DF4-85DF-45427BADD6F5}" srcOrd="0" destOrd="0" presId="urn:microsoft.com/office/officeart/2018/2/layout/IconVerticalSolidList"/>
    <dgm:cxn modelId="{6F3AC439-F960-4D9E-BDBA-BA732C349DCA}" type="presParOf" srcId="{CCBA9085-44FE-43D4-869F-C88896BF4F61}" destId="{8C88ACAD-5539-495D-A2D3-492C96368A7B}" srcOrd="1" destOrd="0" presId="urn:microsoft.com/office/officeart/2018/2/layout/IconVerticalSolidList"/>
    <dgm:cxn modelId="{BE832E53-C1DE-4BCA-A0CF-564D7F30CC41}" type="presParOf" srcId="{CCBA9085-44FE-43D4-869F-C88896BF4F61}" destId="{05CF3FBD-58BF-4133-842C-5286E13678D6}" srcOrd="2" destOrd="0" presId="urn:microsoft.com/office/officeart/2018/2/layout/IconVerticalSolidList"/>
    <dgm:cxn modelId="{908B8666-B95E-4EEC-8A22-B353A15EB371}" type="presParOf" srcId="{CCBA9085-44FE-43D4-869F-C88896BF4F61}" destId="{24E3A12E-B94C-453E-A9F4-08C99594BA35}" srcOrd="3" destOrd="0" presId="urn:microsoft.com/office/officeart/2018/2/layout/IconVerticalSolidList"/>
    <dgm:cxn modelId="{523FC788-FC04-416A-B80F-338EA2191AA5}" type="presParOf" srcId="{2D9BEEC7-786E-49FE-8024-13E8946C3CD0}" destId="{B2D24021-6621-444E-8F91-AA62D741C1B8}" srcOrd="3" destOrd="0" presId="urn:microsoft.com/office/officeart/2018/2/layout/IconVerticalSolidList"/>
    <dgm:cxn modelId="{AD34EA75-724C-4639-B42C-F9CA11274623}" type="presParOf" srcId="{2D9BEEC7-786E-49FE-8024-13E8946C3CD0}" destId="{FE133676-F231-4127-8E64-0A7C929FFD26}" srcOrd="4" destOrd="0" presId="urn:microsoft.com/office/officeart/2018/2/layout/IconVerticalSolidList"/>
    <dgm:cxn modelId="{7DF59950-9CE1-4BC9-98AA-D692C13A4FDE}" type="presParOf" srcId="{FE133676-F231-4127-8E64-0A7C929FFD26}" destId="{9C7AAB92-2771-4969-A036-9B5C3C788D76}" srcOrd="0" destOrd="0" presId="urn:microsoft.com/office/officeart/2018/2/layout/IconVerticalSolidList"/>
    <dgm:cxn modelId="{86AE677B-4116-4190-A57E-6F8DB4029776}" type="presParOf" srcId="{FE133676-F231-4127-8E64-0A7C929FFD26}" destId="{CDA82B57-4BA2-490B-8F17-43F501DF86E0}" srcOrd="1" destOrd="0" presId="urn:microsoft.com/office/officeart/2018/2/layout/IconVerticalSolidList"/>
    <dgm:cxn modelId="{FB508420-751A-4924-82D3-4F245A93289C}" type="presParOf" srcId="{FE133676-F231-4127-8E64-0A7C929FFD26}" destId="{84F4D255-2F28-4859-B710-809CB1D8F337}" srcOrd="2" destOrd="0" presId="urn:microsoft.com/office/officeart/2018/2/layout/IconVerticalSolidList"/>
    <dgm:cxn modelId="{57EA7686-8DE0-44D9-9800-A374B7F16A6F}" type="presParOf" srcId="{FE133676-F231-4127-8E64-0A7C929FFD26}" destId="{A0A00683-9758-4F1D-A966-6983AC6EA7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5C6868-4CEE-4B96-BDCC-766B0009DC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43A0A7-C9F0-4E1D-900E-B65ADD648038}">
      <dgm:prSet/>
      <dgm:spPr/>
      <dgm:t>
        <a:bodyPr/>
        <a:lstStyle/>
        <a:p>
          <a:r>
            <a:rPr lang="en-US"/>
            <a:t>To conclude, the RSA algorithm is not just a mathematical concept; it's a real-world guardian of our digital lives</a:t>
          </a:r>
        </a:p>
      </dgm:t>
    </dgm:pt>
    <dgm:pt modelId="{17A461D0-9BD7-4D90-9A3B-99C4318DCD32}" type="parTrans" cxnId="{545A2100-7A32-4A00-8692-9CEAF1FFA0AF}">
      <dgm:prSet/>
      <dgm:spPr/>
      <dgm:t>
        <a:bodyPr/>
        <a:lstStyle/>
        <a:p>
          <a:endParaRPr lang="en-US"/>
        </a:p>
      </dgm:t>
    </dgm:pt>
    <dgm:pt modelId="{C08375E0-3857-4DD5-8250-00B4B8F832B2}" type="sibTrans" cxnId="{545A2100-7A32-4A00-8692-9CEAF1FFA0AF}">
      <dgm:prSet/>
      <dgm:spPr/>
      <dgm:t>
        <a:bodyPr/>
        <a:lstStyle/>
        <a:p>
          <a:endParaRPr lang="en-US"/>
        </a:p>
      </dgm:t>
    </dgm:pt>
    <dgm:pt modelId="{431EEFF1-4F50-4399-805D-0E4D36A1BAAC}">
      <dgm:prSet/>
      <dgm:spPr/>
      <dgm:t>
        <a:bodyPr/>
        <a:lstStyle/>
        <a:p>
          <a:r>
            <a:rPr lang="en-US"/>
            <a:t>From secure email communication to online banking, e-commerce, VPNs, and healthcare, RSA encryption underpins our daily activities, safeguarding our information in an increasingly interconnected world</a:t>
          </a:r>
        </a:p>
      </dgm:t>
    </dgm:pt>
    <dgm:pt modelId="{FE029A5E-4A7F-49A6-A47B-CB35BBED3792}" type="parTrans" cxnId="{AAF4144C-D0A1-455D-BCBE-9002B1D1587F}">
      <dgm:prSet/>
      <dgm:spPr/>
      <dgm:t>
        <a:bodyPr/>
        <a:lstStyle/>
        <a:p>
          <a:endParaRPr lang="en-US"/>
        </a:p>
      </dgm:t>
    </dgm:pt>
    <dgm:pt modelId="{16F99A7A-63D1-4167-AFE4-620997D5CE2A}" type="sibTrans" cxnId="{AAF4144C-D0A1-455D-BCBE-9002B1D1587F}">
      <dgm:prSet/>
      <dgm:spPr/>
      <dgm:t>
        <a:bodyPr/>
        <a:lstStyle/>
        <a:p>
          <a:endParaRPr lang="en-US"/>
        </a:p>
      </dgm:t>
    </dgm:pt>
    <dgm:pt modelId="{39BEFB2B-19DC-4F02-B541-3CB2214C81C6}">
      <dgm:prSet/>
      <dgm:spPr/>
      <dgm:t>
        <a:bodyPr/>
        <a:lstStyle/>
        <a:p>
          <a:r>
            <a:rPr lang="en-US"/>
            <a:t>Its importance in securing digital communication cannot be overstated, making it a cornerstone of the modern digital age</a:t>
          </a:r>
        </a:p>
      </dgm:t>
    </dgm:pt>
    <dgm:pt modelId="{2DC412D4-032E-4A43-804A-CFA9DA0591A6}" type="parTrans" cxnId="{615CECD9-6D21-46B9-9379-9CAAE5AEF846}">
      <dgm:prSet/>
      <dgm:spPr/>
      <dgm:t>
        <a:bodyPr/>
        <a:lstStyle/>
        <a:p>
          <a:endParaRPr lang="en-US"/>
        </a:p>
      </dgm:t>
    </dgm:pt>
    <dgm:pt modelId="{25D98A37-91B3-431C-A850-061E2153C0B6}" type="sibTrans" cxnId="{615CECD9-6D21-46B9-9379-9CAAE5AEF846}">
      <dgm:prSet/>
      <dgm:spPr/>
      <dgm:t>
        <a:bodyPr/>
        <a:lstStyle/>
        <a:p>
          <a:endParaRPr lang="en-US"/>
        </a:p>
      </dgm:t>
    </dgm:pt>
    <dgm:pt modelId="{FF4CE226-1D8D-45D2-90C2-3EABDBAAB8BD}" type="pres">
      <dgm:prSet presAssocID="{345C6868-4CEE-4B96-BDCC-766B0009DC40}" presName="linear" presStyleCnt="0">
        <dgm:presLayoutVars>
          <dgm:animLvl val="lvl"/>
          <dgm:resizeHandles val="exact"/>
        </dgm:presLayoutVars>
      </dgm:prSet>
      <dgm:spPr/>
    </dgm:pt>
    <dgm:pt modelId="{1C96A236-E73E-4A3E-99CD-9AE53D7F8F20}" type="pres">
      <dgm:prSet presAssocID="{8643A0A7-C9F0-4E1D-900E-B65ADD6480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6C0FF9-CFF6-4390-BB8B-4C03F0DBAC48}" type="pres">
      <dgm:prSet presAssocID="{C08375E0-3857-4DD5-8250-00B4B8F832B2}" presName="spacer" presStyleCnt="0"/>
      <dgm:spPr/>
    </dgm:pt>
    <dgm:pt modelId="{C8331ED7-8221-4898-9877-141B56A5517D}" type="pres">
      <dgm:prSet presAssocID="{431EEFF1-4F50-4399-805D-0E4D36A1BA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052463D-7F10-40EC-9DAF-B8BDDDFE963E}" type="pres">
      <dgm:prSet presAssocID="{16F99A7A-63D1-4167-AFE4-620997D5CE2A}" presName="spacer" presStyleCnt="0"/>
      <dgm:spPr/>
    </dgm:pt>
    <dgm:pt modelId="{99226B59-9059-4D0D-9295-5CABF7AE327C}" type="pres">
      <dgm:prSet presAssocID="{39BEFB2B-19DC-4F02-B541-3CB2214C81C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45A2100-7A32-4A00-8692-9CEAF1FFA0AF}" srcId="{345C6868-4CEE-4B96-BDCC-766B0009DC40}" destId="{8643A0A7-C9F0-4E1D-900E-B65ADD648038}" srcOrd="0" destOrd="0" parTransId="{17A461D0-9BD7-4D90-9A3B-99C4318DCD32}" sibTransId="{C08375E0-3857-4DD5-8250-00B4B8F832B2}"/>
    <dgm:cxn modelId="{92DEFC2C-3D5B-4933-8F99-A9119DB1137C}" type="presOf" srcId="{345C6868-4CEE-4B96-BDCC-766B0009DC40}" destId="{FF4CE226-1D8D-45D2-90C2-3EABDBAAB8BD}" srcOrd="0" destOrd="0" presId="urn:microsoft.com/office/officeart/2005/8/layout/vList2"/>
    <dgm:cxn modelId="{AAF4144C-D0A1-455D-BCBE-9002B1D1587F}" srcId="{345C6868-4CEE-4B96-BDCC-766B0009DC40}" destId="{431EEFF1-4F50-4399-805D-0E4D36A1BAAC}" srcOrd="1" destOrd="0" parTransId="{FE029A5E-4A7F-49A6-A47B-CB35BBED3792}" sibTransId="{16F99A7A-63D1-4167-AFE4-620997D5CE2A}"/>
    <dgm:cxn modelId="{9EBA3B7A-CAA2-4743-94FF-FA98AB4AB0DE}" type="presOf" srcId="{8643A0A7-C9F0-4E1D-900E-B65ADD648038}" destId="{1C96A236-E73E-4A3E-99CD-9AE53D7F8F20}" srcOrd="0" destOrd="0" presId="urn:microsoft.com/office/officeart/2005/8/layout/vList2"/>
    <dgm:cxn modelId="{075219C0-BCDA-4E2E-84AA-F004011EB574}" type="presOf" srcId="{39BEFB2B-19DC-4F02-B541-3CB2214C81C6}" destId="{99226B59-9059-4D0D-9295-5CABF7AE327C}" srcOrd="0" destOrd="0" presId="urn:microsoft.com/office/officeart/2005/8/layout/vList2"/>
    <dgm:cxn modelId="{615CECD9-6D21-46B9-9379-9CAAE5AEF846}" srcId="{345C6868-4CEE-4B96-BDCC-766B0009DC40}" destId="{39BEFB2B-19DC-4F02-B541-3CB2214C81C6}" srcOrd="2" destOrd="0" parTransId="{2DC412D4-032E-4A43-804A-CFA9DA0591A6}" sibTransId="{25D98A37-91B3-431C-A850-061E2153C0B6}"/>
    <dgm:cxn modelId="{F9F020FF-86BE-4BAA-AD3F-2A2E464C0F80}" type="presOf" srcId="{431EEFF1-4F50-4399-805D-0E4D36A1BAAC}" destId="{C8331ED7-8221-4898-9877-141B56A5517D}" srcOrd="0" destOrd="0" presId="urn:microsoft.com/office/officeart/2005/8/layout/vList2"/>
    <dgm:cxn modelId="{3A52236D-56B9-458A-9768-74F86B1276B8}" type="presParOf" srcId="{FF4CE226-1D8D-45D2-90C2-3EABDBAAB8BD}" destId="{1C96A236-E73E-4A3E-99CD-9AE53D7F8F20}" srcOrd="0" destOrd="0" presId="urn:microsoft.com/office/officeart/2005/8/layout/vList2"/>
    <dgm:cxn modelId="{547B800A-A883-4651-8A09-07DE939DAE0E}" type="presParOf" srcId="{FF4CE226-1D8D-45D2-90C2-3EABDBAAB8BD}" destId="{FC6C0FF9-CFF6-4390-BB8B-4C03F0DBAC48}" srcOrd="1" destOrd="0" presId="urn:microsoft.com/office/officeart/2005/8/layout/vList2"/>
    <dgm:cxn modelId="{6D7D930F-3215-402E-8B36-89E8D08FE870}" type="presParOf" srcId="{FF4CE226-1D8D-45D2-90C2-3EABDBAAB8BD}" destId="{C8331ED7-8221-4898-9877-141B56A5517D}" srcOrd="2" destOrd="0" presId="urn:microsoft.com/office/officeart/2005/8/layout/vList2"/>
    <dgm:cxn modelId="{F04C46B9-5957-44B6-9157-ED1EE04C52A7}" type="presParOf" srcId="{FF4CE226-1D8D-45D2-90C2-3EABDBAAB8BD}" destId="{9052463D-7F10-40EC-9DAF-B8BDDDFE963E}" srcOrd="3" destOrd="0" presId="urn:microsoft.com/office/officeart/2005/8/layout/vList2"/>
    <dgm:cxn modelId="{089BD77C-1DB0-46D7-AD4D-BDDD3E240085}" type="presParOf" srcId="{FF4CE226-1D8D-45D2-90C2-3EABDBAAB8BD}" destId="{99226B59-9059-4D0D-9295-5CABF7AE32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04FC4F-6F91-4559-99A9-9B57B9926BDA}">
      <dsp:nvSpPr>
        <dsp:cNvPr id="0" name=""/>
        <dsp:cNvSpPr/>
      </dsp:nvSpPr>
      <dsp:spPr>
        <a:xfrm>
          <a:off x="0" y="740"/>
          <a:ext cx="6769100" cy="1732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AEE4A-9343-40D1-AE24-8EB9E64640D4}">
      <dsp:nvSpPr>
        <dsp:cNvPr id="0" name=""/>
        <dsp:cNvSpPr/>
      </dsp:nvSpPr>
      <dsp:spPr>
        <a:xfrm>
          <a:off x="523996" y="390489"/>
          <a:ext cx="952720" cy="952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6C1C6-E029-417A-8E35-888D7446F2FE}">
      <dsp:nvSpPr>
        <dsp:cNvPr id="0" name=""/>
        <dsp:cNvSpPr/>
      </dsp:nvSpPr>
      <dsp:spPr>
        <a:xfrm>
          <a:off x="2000713" y="740"/>
          <a:ext cx="4768386" cy="173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27" tIns="183327" rIns="183327" bIns="183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RSA algorithm, named after its inventors, Ron Rivest, Adi Shamir, and Leonard Adleman, stands as a cornerstone of modern cryptography</a:t>
          </a:r>
        </a:p>
      </dsp:txBody>
      <dsp:txXfrm>
        <a:off x="2000713" y="740"/>
        <a:ext cx="4768386" cy="1732219"/>
      </dsp:txXfrm>
    </dsp:sp>
    <dsp:sp modelId="{65F4B833-2528-436C-942B-92A4B4FB5CCA}">
      <dsp:nvSpPr>
        <dsp:cNvPr id="0" name=""/>
        <dsp:cNvSpPr/>
      </dsp:nvSpPr>
      <dsp:spPr>
        <a:xfrm>
          <a:off x="0" y="2166015"/>
          <a:ext cx="6769100" cy="1732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5462F-FD72-4E43-8DDC-28801FFB411C}">
      <dsp:nvSpPr>
        <dsp:cNvPr id="0" name=""/>
        <dsp:cNvSpPr/>
      </dsp:nvSpPr>
      <dsp:spPr>
        <a:xfrm>
          <a:off x="523996" y="2555764"/>
          <a:ext cx="952720" cy="952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DAB3F-7F9A-43C5-80BD-52ABF7FCD8A7}">
      <dsp:nvSpPr>
        <dsp:cNvPr id="0" name=""/>
        <dsp:cNvSpPr/>
      </dsp:nvSpPr>
      <dsp:spPr>
        <a:xfrm>
          <a:off x="2000713" y="2166015"/>
          <a:ext cx="4768386" cy="173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27" tIns="183327" rIns="183327" bIns="183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plays a pivotal role in securing our digital world</a:t>
          </a:r>
        </a:p>
      </dsp:txBody>
      <dsp:txXfrm>
        <a:off x="2000713" y="2166015"/>
        <a:ext cx="4768386" cy="1732219"/>
      </dsp:txXfrm>
    </dsp:sp>
    <dsp:sp modelId="{4FDF46F7-49BB-40F0-8F97-292A096AA3FF}">
      <dsp:nvSpPr>
        <dsp:cNvPr id="0" name=""/>
        <dsp:cNvSpPr/>
      </dsp:nvSpPr>
      <dsp:spPr>
        <a:xfrm>
          <a:off x="0" y="4331289"/>
          <a:ext cx="6769100" cy="1732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42957-03BA-4F9A-B726-C6B74D89BDCA}">
      <dsp:nvSpPr>
        <dsp:cNvPr id="0" name=""/>
        <dsp:cNvSpPr/>
      </dsp:nvSpPr>
      <dsp:spPr>
        <a:xfrm>
          <a:off x="523996" y="4721039"/>
          <a:ext cx="952720" cy="952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DC4C9-7293-4FEB-B96B-C7C146ADBE15}">
      <dsp:nvSpPr>
        <dsp:cNvPr id="0" name=""/>
        <dsp:cNvSpPr/>
      </dsp:nvSpPr>
      <dsp:spPr>
        <a:xfrm>
          <a:off x="2000713" y="4331289"/>
          <a:ext cx="4768386" cy="173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27" tIns="183327" rIns="183327" bIns="18332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this presentation, we will delve into the real-world applications of the RSA algorithm and understand how it contributes to secure communication in the digital age</a:t>
          </a:r>
        </a:p>
      </dsp:txBody>
      <dsp:txXfrm>
        <a:off x="2000713" y="4331289"/>
        <a:ext cx="4768386" cy="1732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71F83-E132-4029-B578-E962CC38E596}">
      <dsp:nvSpPr>
        <dsp:cNvPr id="0" name=""/>
        <dsp:cNvSpPr/>
      </dsp:nvSpPr>
      <dsp:spPr>
        <a:xfrm>
          <a:off x="0" y="740"/>
          <a:ext cx="6769100" cy="1732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9DAFF-1EF5-4140-9FD1-57576CD50BFA}">
      <dsp:nvSpPr>
        <dsp:cNvPr id="0" name=""/>
        <dsp:cNvSpPr/>
      </dsp:nvSpPr>
      <dsp:spPr>
        <a:xfrm>
          <a:off x="523996" y="390489"/>
          <a:ext cx="952720" cy="952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FB68E-F542-4883-87CF-824E4A0B81DC}">
      <dsp:nvSpPr>
        <dsp:cNvPr id="0" name=""/>
        <dsp:cNvSpPr/>
      </dsp:nvSpPr>
      <dsp:spPr>
        <a:xfrm>
          <a:off x="2000713" y="740"/>
          <a:ext cx="4768386" cy="173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27" tIns="183327" rIns="183327" bIns="1833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Components: Public key and private key are vital</a:t>
          </a:r>
        </a:p>
      </dsp:txBody>
      <dsp:txXfrm>
        <a:off x="2000713" y="740"/>
        <a:ext cx="4768386" cy="1732219"/>
      </dsp:txXfrm>
    </dsp:sp>
    <dsp:sp modelId="{AE5CF7E7-ABAE-4DF4-85DF-45427BADD6F5}">
      <dsp:nvSpPr>
        <dsp:cNvPr id="0" name=""/>
        <dsp:cNvSpPr/>
      </dsp:nvSpPr>
      <dsp:spPr>
        <a:xfrm>
          <a:off x="0" y="2166015"/>
          <a:ext cx="6769100" cy="1732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8ACAD-5539-495D-A2D3-492C96368A7B}">
      <dsp:nvSpPr>
        <dsp:cNvPr id="0" name=""/>
        <dsp:cNvSpPr/>
      </dsp:nvSpPr>
      <dsp:spPr>
        <a:xfrm>
          <a:off x="523996" y="2555764"/>
          <a:ext cx="952720" cy="952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3A12E-B94C-453E-A9F4-08C99594BA35}">
      <dsp:nvSpPr>
        <dsp:cNvPr id="0" name=""/>
        <dsp:cNvSpPr/>
      </dsp:nvSpPr>
      <dsp:spPr>
        <a:xfrm>
          <a:off x="2000713" y="2166015"/>
          <a:ext cx="4768386" cy="173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27" tIns="183327" rIns="183327" bIns="1833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Mathematics: RSA relies on modular exponentiation, a secure but computationally intensive operation</a:t>
          </a:r>
        </a:p>
      </dsp:txBody>
      <dsp:txXfrm>
        <a:off x="2000713" y="2166015"/>
        <a:ext cx="4768386" cy="1732219"/>
      </dsp:txXfrm>
    </dsp:sp>
    <dsp:sp modelId="{9C7AAB92-2771-4969-A036-9B5C3C788D76}">
      <dsp:nvSpPr>
        <dsp:cNvPr id="0" name=""/>
        <dsp:cNvSpPr/>
      </dsp:nvSpPr>
      <dsp:spPr>
        <a:xfrm>
          <a:off x="0" y="4331289"/>
          <a:ext cx="6769100" cy="17322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82B57-4BA2-490B-8F17-43F501DF86E0}">
      <dsp:nvSpPr>
        <dsp:cNvPr id="0" name=""/>
        <dsp:cNvSpPr/>
      </dsp:nvSpPr>
      <dsp:spPr>
        <a:xfrm>
          <a:off x="523996" y="4721039"/>
          <a:ext cx="952720" cy="952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00683-9758-4F1D-A966-6983AC6EA72F}">
      <dsp:nvSpPr>
        <dsp:cNvPr id="0" name=""/>
        <dsp:cNvSpPr/>
      </dsp:nvSpPr>
      <dsp:spPr>
        <a:xfrm>
          <a:off x="2000713" y="4331289"/>
          <a:ext cx="4768386" cy="1732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327" tIns="183327" rIns="183327" bIns="18332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Prime Numbers: Security hinges on the difficulty of factoring the modulus, a product of two large prime numbers</a:t>
          </a:r>
        </a:p>
      </dsp:txBody>
      <dsp:txXfrm>
        <a:off x="2000713" y="4331289"/>
        <a:ext cx="4768386" cy="17322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6A236-E73E-4A3E-99CD-9AE53D7F8F20}">
      <dsp:nvSpPr>
        <dsp:cNvPr id="0" name=""/>
        <dsp:cNvSpPr/>
      </dsp:nvSpPr>
      <dsp:spPr>
        <a:xfrm>
          <a:off x="0" y="1580"/>
          <a:ext cx="6769100" cy="1976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 conclude, the RSA algorithm is not just a mathematical concept; it's a real-world guardian of our digital lives</a:t>
          </a:r>
        </a:p>
      </dsp:txBody>
      <dsp:txXfrm>
        <a:off x="96470" y="98050"/>
        <a:ext cx="6576160" cy="1783263"/>
      </dsp:txXfrm>
    </dsp:sp>
    <dsp:sp modelId="{C8331ED7-8221-4898-9877-141B56A5517D}">
      <dsp:nvSpPr>
        <dsp:cNvPr id="0" name=""/>
        <dsp:cNvSpPr/>
      </dsp:nvSpPr>
      <dsp:spPr>
        <a:xfrm>
          <a:off x="0" y="2044023"/>
          <a:ext cx="6769100" cy="1976203"/>
        </a:xfrm>
        <a:prstGeom prst="roundRect">
          <a:avLst/>
        </a:prstGeom>
        <a:solidFill>
          <a:schemeClr val="accent2">
            <a:hueOff val="-745719"/>
            <a:satOff val="-248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From secure email communication to online banking, e-commerce, VPNs, and healthcare, RSA encryption underpins our daily activities, safeguarding our information in an increasingly interconnected world</a:t>
          </a:r>
        </a:p>
      </dsp:txBody>
      <dsp:txXfrm>
        <a:off x="96470" y="2140493"/>
        <a:ext cx="6576160" cy="1783263"/>
      </dsp:txXfrm>
    </dsp:sp>
    <dsp:sp modelId="{99226B59-9059-4D0D-9295-5CABF7AE327C}">
      <dsp:nvSpPr>
        <dsp:cNvPr id="0" name=""/>
        <dsp:cNvSpPr/>
      </dsp:nvSpPr>
      <dsp:spPr>
        <a:xfrm>
          <a:off x="0" y="4086466"/>
          <a:ext cx="6769100" cy="1976203"/>
        </a:xfrm>
        <a:prstGeom prst="roundRect">
          <a:avLst/>
        </a:prstGeom>
        <a:solidFill>
          <a:schemeClr val="accent2">
            <a:hueOff val="-1491438"/>
            <a:satOff val="-496"/>
            <a:lumOff val="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Its importance in securing digital communication cannot be overstated, making it a cornerstone of the modern digital age</a:t>
          </a:r>
        </a:p>
      </dsp:txBody>
      <dsp:txXfrm>
        <a:off x="96470" y="4182936"/>
        <a:ext cx="6576160" cy="1783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3CD3-52EB-4792-A9D9-987CD03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441324"/>
            <a:ext cx="11306175" cy="2485349"/>
          </a:xfrm>
        </p:spPr>
        <p:txBody>
          <a:bodyPr wrap="square" lIns="0" tIns="0" rIns="0" bIns="0" anchor="b" anchorCtr="0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7AA7E-2193-4D1B-A896-BA7E30649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3070799"/>
            <a:ext cx="11306175" cy="244575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4000"/>
              </a:lnSpc>
              <a:buNone/>
              <a:defRPr sz="4600">
                <a:solidFill>
                  <a:schemeClr val="tx2">
                    <a:alpha val="56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14B1-115B-40A3-9D71-3DE33E9D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fld id="{8994394A-E95D-49DE-8614-F37E1FCF0AC3}" type="datetime2">
              <a:rPr lang="en-US" smtClean="0"/>
              <a:pPr/>
              <a:t>Saturday, September 30,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B78-0E13-48BD-A3A2-B7E3C609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84B9-0F7E-4817-BA9A-C4368475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6D940-CD1A-46A6-8495-AD6F6CF8B13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92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>
          <p15:clr>
            <a:srgbClr val="5ACBF0"/>
          </p15:clr>
        </p15:guide>
        <p15:guide id="2" pos="3840">
          <p15:clr>
            <a:srgbClr val="F26B43"/>
          </p15:clr>
        </p15:guide>
        <p15:guide id="3" pos="279">
          <p15:clr>
            <a:srgbClr val="F26B43"/>
          </p15:clr>
        </p15:guide>
        <p15:guide id="4" pos="7401">
          <p15:clr>
            <a:srgbClr val="F26B43"/>
          </p15:clr>
        </p15:guide>
        <p15:guide id="5" pos="1232">
          <p15:clr>
            <a:srgbClr val="5ACBF0"/>
          </p15:clr>
        </p15:guide>
        <p15:guide id="6" pos="1504">
          <p15:clr>
            <a:srgbClr val="5ACBF0"/>
          </p15:clr>
        </p15:guide>
        <p15:guide id="7" pos="2457">
          <p15:clr>
            <a:srgbClr val="5ACBF0"/>
          </p15:clr>
        </p15:guide>
        <p15:guide id="8" pos="2751">
          <p15:clr>
            <a:srgbClr val="5ACBF0"/>
          </p15:clr>
        </p15:guide>
        <p15:guide id="9" pos="3704">
          <p15:clr>
            <a:srgbClr val="5ACBF0"/>
          </p15:clr>
        </p15:guide>
        <p15:guide id="10" pos="3976">
          <p15:clr>
            <a:srgbClr val="5ACBF0"/>
          </p15:clr>
        </p15:guide>
        <p15:guide id="11" pos="4929">
          <p15:clr>
            <a:srgbClr val="5ACBF0"/>
          </p15:clr>
        </p15:guide>
        <p15:guide id="12" pos="5223">
          <p15:clr>
            <a:srgbClr val="5ACBF0"/>
          </p15:clr>
        </p15:guide>
        <p15:guide id="13" pos="6153">
          <p15:clr>
            <a:srgbClr val="5ACBF0"/>
          </p15:clr>
        </p15:guide>
        <p15:guide id="14" pos="6448">
          <p15:clr>
            <a:srgbClr val="5ACBF0"/>
          </p15:clr>
        </p15:guide>
        <p15:guide id="18" orient="horz" pos="278">
          <p15:clr>
            <a:srgbClr val="F26B43"/>
          </p15:clr>
        </p15:guide>
        <p15:guide id="20" orient="horz" pos="867">
          <p15:clr>
            <a:srgbClr val="5ACBF0"/>
          </p15:clr>
        </p15:guide>
        <p15:guide id="21" orient="horz" pos="1729">
          <p15:clr>
            <a:srgbClr val="5ACBF0"/>
          </p15:clr>
        </p15:guide>
        <p15:guide id="22" orient="horz" pos="3475">
          <p15:clr>
            <a:srgbClr val="F26B43"/>
          </p15:clr>
        </p15:guide>
        <p15:guide id="28" orient="horz" pos="1139">
          <p15:clr>
            <a:srgbClr val="5ACBF0"/>
          </p15:clr>
        </p15:guide>
        <p15:guide id="29" orient="horz" pos="2591">
          <p15:clr>
            <a:srgbClr val="5ACBF0"/>
          </p15:clr>
        </p15:guide>
        <p15:guide id="30" orient="horz" pos="2024">
          <p15:clr>
            <a:srgbClr val="5ACBF0"/>
          </p15:clr>
        </p15:guide>
        <p15:guide id="31" orient="horz" pos="3748">
          <p15:clr>
            <a:srgbClr val="F26B43"/>
          </p15:clr>
        </p15:guide>
        <p15:guide id="32" orient="horz" pos="1888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E95E-B3FC-4D66-AAC3-CE9FD633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0FFAF-EB02-4979-83B6-66AD14845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B40A8D-7F5B-455D-B9AC-EAFE05F87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D51179E-60E8-4F2A-A3F9-6F3CE2ABCAF9}" type="datetime2">
              <a:rPr lang="en-US" smtClean="0"/>
              <a:pPr/>
              <a:t>Saturday, September 30, 2023</a:t>
            </a:fld>
            <a:endParaRPr lang="en-US">
              <a:latin typeface="+mn-lt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45360FA1-A0D1-4CA7-BAC8-9C20FBB59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>
              <a:latin typeface="+mn-lt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494D40-34C6-48DD-A14E-8065BE4F3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9D7C2D-6B7C-4FBF-9665-A9282DF48F83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3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495EC-612C-4307-A7A6-017829B8C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121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3132-1A8F-43A9-9321-6FCF01B0F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12127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F2CA1B-9192-487B-96D3-6D389608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32B061-4DDF-403A-A7DB-3B6FD0BE9165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1C9EA4-CA0A-4396-B4AF-4523CD1B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CDDF132-C1DB-4EE0-85DA-1FFAC283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CED4D-938A-4085-B475-DD4ED90A181B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696C-4B86-4CA0-A733-55338D7B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328839"/>
            <a:ext cx="10406063" cy="1263423"/>
          </a:xfrm>
        </p:spPr>
        <p:txBody>
          <a:bodyPr wrap="square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26C1-D742-4B12-B5E3-153A24D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25" y="2060575"/>
            <a:ext cx="10406063" cy="4356100"/>
          </a:xfrm>
        </p:spPr>
        <p:txBody>
          <a:bodyPr lIns="0" tIns="0" rIns="0" bIns="0">
            <a:noAutofit/>
          </a:bodyPr>
          <a:lstStyle>
            <a:lvl1pPr marL="36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1pPr>
            <a:lvl2pPr marL="720000" indent="-360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2000">
                <a:solidFill>
                  <a:schemeClr val="tx2">
                    <a:alpha val="77000"/>
                  </a:schemeClr>
                </a:solidFill>
              </a:defRPr>
            </a:lvl2pPr>
            <a:lvl3pPr marL="108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3pPr>
            <a:lvl4pPr marL="144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4pPr>
            <a:lvl5pPr marL="1800000" indent="-288000">
              <a:lnSpc>
                <a:spcPct val="120000"/>
              </a:lnSpc>
              <a:buSzPct val="70000"/>
              <a:buFont typeface="Wingdings 2" panose="05020102010507070707" pitchFamily="18" charset="2"/>
              <a:buChar char="à"/>
              <a:defRPr sz="1600">
                <a:solidFill>
                  <a:schemeClr val="tx2">
                    <a:alpha val="77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6243987-D9E3-40C9-94D4-B3CCFE71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8D82CC3-100B-41FC-9DB0-99A6D4849F72}" type="datetime2">
              <a:rPr lang="en-US" smtClean="0"/>
              <a:pPr/>
              <a:t>Saturday, September 30, 2023</a:t>
            </a:fld>
            <a:endParaRPr lang="en-US">
              <a:latin typeface="+mn-lt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BF37532-63DB-40A9-90C9-9B3BB694D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>
              <a:latin typeface="+mn-lt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007CCEE-A736-4DEE-982A-45CDF79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386491-6F13-4235-A32F-9F6D67F13D05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7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pos="7401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 pos="4042">
          <p15:clr>
            <a:srgbClr val="F26B43"/>
          </p15:clr>
        </p15:guide>
        <p15:guide id="16" orient="horz" pos="1003">
          <p15:clr>
            <a:srgbClr val="5ACBF0"/>
          </p15:clr>
        </p15:guide>
        <p15:guide id="17" orient="horz" pos="1298">
          <p15:clr>
            <a:srgbClr val="5ACBF0"/>
          </p15:clr>
        </p15:guide>
        <p15:guide id="18" orient="horz" pos="2024">
          <p15:clr>
            <a:srgbClr val="5ACBF0"/>
          </p15:clr>
        </p15:guide>
        <p15:guide id="19" orient="horz" pos="2296">
          <p15:clr>
            <a:srgbClr val="5ACBF0"/>
          </p15:clr>
        </p15:guide>
        <p15:guide id="20" orient="horz" pos="3022">
          <p15:clr>
            <a:srgbClr val="5ACBF0"/>
          </p15:clr>
        </p15:guide>
        <p15:guide id="21" orient="horz" pos="3317">
          <p15:clr>
            <a:srgbClr val="5ACBF0"/>
          </p15:clr>
        </p15:guide>
        <p15:guide id="22" pos="846">
          <p15:clr>
            <a:srgbClr val="F26B43"/>
          </p15:clr>
        </p15:guide>
        <p15:guide id="23" pos="1708">
          <p15:clr>
            <a:srgbClr val="5ACBF0"/>
          </p15:clr>
        </p15:guide>
        <p15:guide id="24" pos="2003">
          <p15:clr>
            <a:srgbClr val="5ACBF0"/>
          </p15:clr>
        </p15:guide>
        <p15:guide id="25" pos="2842">
          <p15:clr>
            <a:srgbClr val="5ACBF0"/>
          </p15:clr>
        </p15:guide>
        <p15:guide id="26" pos="3137">
          <p15:clr>
            <a:srgbClr val="5ACBF0"/>
          </p15:clr>
        </p15:guide>
        <p15:guide id="28" pos="3976">
          <p15:clr>
            <a:srgbClr val="5ACBF0"/>
          </p15:clr>
        </p15:guide>
        <p15:guide id="29" pos="5110">
          <p15:clr>
            <a:srgbClr val="5ACBF0"/>
          </p15:clr>
        </p15:guide>
        <p15:guide id="30" pos="5405">
          <p15:clr>
            <a:srgbClr val="5ACBF0"/>
          </p15:clr>
        </p15:guide>
        <p15:guide id="31" pos="6267">
          <p15:clr>
            <a:srgbClr val="5ACBF0"/>
          </p15:clr>
        </p15:guide>
        <p15:guide id="32" pos="6539">
          <p15:clr>
            <a:srgbClr val="5ACBF0"/>
          </p15:clr>
        </p15:guide>
        <p15:guide id="33" pos="574">
          <p15:clr>
            <a:srgbClr val="F26B43"/>
          </p15:clr>
        </p15:guide>
        <p15:guide id="34" pos="427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4A12-D27E-4943-9C01-3BAB8E6F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435429"/>
            <a:ext cx="11269661" cy="331730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9FB4-A15D-4A4C-9518-2A54AAF1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3832563"/>
            <a:ext cx="11269661" cy="1527175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chemeClr val="tx2">
                    <a:alpha val="56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F31430D-78C1-413D-9D0E-77949132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58FDCC-AC46-4D9F-98DC-C163BFA43704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437B06F-6E01-48C4-A79E-B8559775E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3C4C198-D899-4BDA-877C-D8A3CAD3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55689-FF51-4F45-9ABB-35CEF1E96A0C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7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6EFA-DCD1-439C-848B-9465217A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800" y="327600"/>
            <a:ext cx="11269660" cy="11412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0590-915B-4BD8-8660-C5BE9D175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4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B82F1-F0AC-48D5-9F1C-5141E4C17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99" y="1825625"/>
            <a:ext cx="5400675" cy="369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1D4ED8D-AAB0-42B0-91B5-93260AC1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832F11-C374-493A-BB7E-11B09A67FAD0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C7CAD99-5F8F-43D0-83F2-E1F53021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A52DE47-9FB8-4EF9-B8CE-36891260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5E49A-E440-42D6-8B0F-D4B5BAD8CAB8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9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82FF-2A32-49DE-8CD8-110B865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99" y="327598"/>
            <a:ext cx="11269775" cy="136309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8169D-3731-4C94-88AE-B0A6F9E0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797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9D0F-6C05-441B-9D94-466C7959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797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0129-65EC-4BFC-B51F-3F2174644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1786" y="1790700"/>
            <a:ext cx="5437187" cy="615950"/>
          </a:xfrm>
        </p:spPr>
        <p:txBody>
          <a:bodyPr anchor="b">
            <a:normAutofit/>
          </a:bodyPr>
          <a:lstStyle>
            <a:lvl1pPr marL="0" indent="0">
              <a:buNone/>
              <a:defRPr sz="12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AB39-390C-4C6E-90BC-E2A25486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1786" y="2505075"/>
            <a:ext cx="5437187" cy="3011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3E94383-11E6-486C-8325-BE8B447A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6546C-EE55-422E-9D57-50E6C4234F80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F62069A-7C14-42BA-A1F2-AE00A6BC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92246C7-481F-434A-A687-C6734C2F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0E56EE-505D-4420-971C-982EA4EF0564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1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FFBA-B7FA-43C2-A543-187E29A6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B4886C6-7F2A-4A13-85F1-EFDA370C5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83685C8A-A1A1-423D-82D7-1ACC187CCA77}" type="datetime2">
              <a:rPr lang="en-US" smtClean="0"/>
              <a:pPr/>
              <a:t>Saturday, September 30, 2023</a:t>
            </a:fld>
            <a:endParaRPr lang="en-US">
              <a:latin typeface="+mn-lt"/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9FAAFC2-F91B-4189-A9FA-0696BF84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>
              <a:latin typeface="+mn-lt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5B673D0-3765-46AD-B094-DDF79E463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31187-FB8B-4DDF-A5A9-69AB1359F0E9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09A0147-2421-4881-958A-681569CD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325DF798-D264-4BC9-8824-70A25106E4C6}" type="datetime2">
              <a:rPr lang="en-US" smtClean="0"/>
              <a:pPr/>
              <a:t>Saturday, September 30, 2023</a:t>
            </a:fld>
            <a:endParaRPr lang="en-US">
              <a:latin typeface="+mn-lt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14BF4BE-E699-4D5B-AD90-3918DA32E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>
              <a:latin typeface="+mn-lt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49F009-8335-40E3-B8F6-E0C944D9F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A0935-460F-4638-9E37-D59F2DEC0AC4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7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A843-22A2-45CD-8189-8D0947C0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5" y="383270"/>
            <a:ext cx="3457573" cy="1373076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AAB4C-B3C9-4E63-8A1B-082C0F49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349369"/>
            <a:ext cx="7345362" cy="5167187"/>
          </a:xfrm>
        </p:spPr>
        <p:txBody>
          <a:bodyPr/>
          <a:lstStyle>
            <a:lvl1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>
              <a:lnSpc>
                <a:spcPct val="112000"/>
              </a:lnSpc>
              <a:defRPr sz="3200">
                <a:solidFill>
                  <a:schemeClr val="tx2">
                    <a:alpha val="77000"/>
                  </a:schemeClr>
                </a:solidFill>
              </a:defRPr>
            </a:lvl2pPr>
            <a:lvl3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3pPr>
            <a:lvl4pPr>
              <a:lnSpc>
                <a:spcPct val="120000"/>
              </a:lnSpc>
              <a:defRPr sz="2000">
                <a:solidFill>
                  <a:schemeClr val="tx2">
                    <a:alpha val="77000"/>
                  </a:schemeClr>
                </a:solidFill>
              </a:defRPr>
            </a:lvl4pPr>
            <a:lvl5pPr>
              <a:lnSpc>
                <a:spcPct val="120000"/>
              </a:lnSpc>
              <a:defRPr sz="1600">
                <a:solidFill>
                  <a:schemeClr val="tx2">
                    <a:alpha val="77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DF08E-8814-4AB5-9EEC-0052256A7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2915" y="2264229"/>
            <a:ext cx="3457573" cy="317137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65940B35-2B52-4835-9F7F-6AB86A12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4" y="5957999"/>
            <a:ext cx="3457574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ACAD25-C1CF-4F11-8692-066E6505443C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BAE5D7E-7CFE-48B9-836B-640E4E88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7213" y="5957999"/>
            <a:ext cx="54006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07FA91D-E0EF-4D4B-9E56-5E003304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36200" y="5957999"/>
            <a:ext cx="1476375" cy="900000"/>
          </a:xfrm>
          <a:prstGeom prst="rect">
            <a:avLst/>
          </a:prstGeom>
        </p:spPr>
        <p:txBody>
          <a:bodyPr tIns="72000" bIns="72000"/>
          <a:lstStyle>
            <a:lvl1pPr algn="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3507D-4779-4D32-85CB-0A8040B6E552}"/>
              </a:ext>
            </a:extLst>
          </p:cNvPr>
          <p:cNvCxnSpPr>
            <a:cxnSpLocks/>
          </p:cNvCxnSpPr>
          <p:nvPr/>
        </p:nvCxnSpPr>
        <p:spPr>
          <a:xfrm>
            <a:off x="0" y="5958000"/>
            <a:ext cx="12193200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2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69B5-6EAD-4108-B9E2-9CABAB9D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88" y="441324"/>
            <a:ext cx="3932237" cy="95204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5599E-B10D-4308-A5CB-CC7D487B4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8488" y="441324"/>
            <a:ext cx="6078083" cy="550862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34C18-5042-469D-BCF7-26AD9FDCC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088" y="1778000"/>
            <a:ext cx="3932237" cy="417195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>
                    <a:alpha val="77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FB01925-1670-4C63-8B44-2B14B7BE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935887" y="1377212"/>
            <a:ext cx="2771775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688A1C-01B8-42B6-BBF1-2BCF5E311248}" type="datetime2">
              <a:rPr lang="en-US" smtClean="0"/>
              <a:t>Saturday, September 30, 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CE1A673-960F-4A50-AE54-70AE0DA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10475" y="4239475"/>
            <a:ext cx="2520950" cy="90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EF9E6C-740A-4B36-BA9F-32AF986E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49950"/>
            <a:ext cx="900000" cy="900000"/>
          </a:xfrm>
          <a:prstGeom prst="rect">
            <a:avLst/>
          </a:prstGeom>
        </p:spPr>
        <p:txBody>
          <a:bodyPr lIns="72000" rIns="72000">
            <a:normAutofit/>
          </a:bodyPr>
          <a:lstStyle>
            <a:lvl1pPr algn="ctr">
              <a:defRPr sz="3600" b="0">
                <a:ln w="6350">
                  <a:solidFill>
                    <a:schemeClr val="tx2"/>
                  </a:solidFill>
                </a:ln>
                <a:noFill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31C920-29CA-4744-9814-A4FCF4554907}"/>
              </a:ext>
            </a:extLst>
          </p:cNvPr>
          <p:cNvCxnSpPr>
            <a:cxnSpLocks/>
          </p:cNvCxnSpPr>
          <p:nvPr/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4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86052-6759-46BD-9531-D65FD955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00" y="327600"/>
            <a:ext cx="10407600" cy="11412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3C3A5-7533-48B0-9C15-F0165676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2800" y="2059199"/>
            <a:ext cx="10407600" cy="43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5256E-21FA-473A-8EAF-34CE9AD37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936000" y="1378800"/>
            <a:ext cx="2772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C03BBDD-218C-4B2A-98A0-F5F369754705}" type="datetime2">
              <a:rPr lang="en-US" smtClean="0"/>
              <a:pPr/>
              <a:t>Saturday, September 30, 2023</a:t>
            </a:fld>
            <a:endParaRPr lang="en-US">
              <a:latin typeface="+mn-lt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9857-D06D-4AFF-8777-07EF0A15F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810000" y="4240800"/>
            <a:ext cx="2520000" cy="900000"/>
          </a:xfrm>
          <a:prstGeom prst="rect">
            <a:avLst/>
          </a:prstGeom>
        </p:spPr>
        <p:txBody>
          <a:bodyPr lIns="0" tIns="72000" rIns="0" bIns="72000" anchor="ctr" anchorCtr="0"/>
          <a:lstStyle>
            <a:lvl1pPr algn="l">
              <a:defRPr sz="1000" cap="all" spc="200" baseline="0">
                <a:solidFill>
                  <a:schemeClr val="tx2"/>
                </a:solidFill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r>
              <a:rPr lang="en-US"/>
              <a:t>Sample Footer Text</a:t>
            </a:r>
            <a:endParaRPr lang="en-US">
              <a:latin typeface="+mn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72703B-0DDF-46CE-AC34-623357994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958000"/>
            <a:ext cx="900000" cy="90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3600" b="0">
                <a:ln w="6350">
                  <a:solidFill>
                    <a:schemeClr val="tx2">
                      <a:alpha val="80000"/>
                    </a:schemeClr>
                  </a:solidFill>
                </a:ln>
                <a:noFill/>
                <a:latin typeface="+mn-lt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63F9D384-533B-4C4E-B660-F861AA07D173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545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2"/>
          </a:solidFill>
          <a:latin typeface="+mj-lt"/>
          <a:ea typeface="Microsoft Sans Serif" panose="020B0604020202020204" pitchFamily="34" charset="0"/>
          <a:cs typeface="Microsoft Sans Serif" panose="020B060402020202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1pPr>
      <a:lvl2pPr marL="720000" indent="-360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20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2pPr>
      <a:lvl3pPr marL="11430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3pPr>
      <a:lvl4pPr marL="16002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4pPr>
      <a:lvl5pPr marL="2057400" indent="-288000" algn="l" defTabSz="914400" rtl="0" eaLnBrk="1" latinLnBrk="0" hangingPunct="1">
        <a:lnSpc>
          <a:spcPct val="120000"/>
        </a:lnSpc>
        <a:spcBef>
          <a:spcPts val="800"/>
        </a:spcBef>
        <a:buSzPct val="70000"/>
        <a:buFont typeface="Wingdings 2" panose="05020102010507070707" pitchFamily="18" charset="2"/>
        <a:buChar char="à"/>
        <a:defRPr sz="1600" kern="1200">
          <a:solidFill>
            <a:schemeClr val="tx2">
              <a:alpha val="77000"/>
            </a:schemeClr>
          </a:solidFill>
          <a:latin typeface="+mn-lt"/>
          <a:ea typeface="Microsoft Sans Serif" panose="020B0604020202020204" pitchFamily="34" charset="0"/>
          <a:cs typeface="Microsoft Sans Serif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7497C9-43E6-4E9B-BE72-57BEC1EB3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2115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89884" y="1855560"/>
            <a:ext cx="6326373" cy="3812866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Calibri"/>
                <a:ea typeface="Microsoft Sans Serif"/>
                <a:cs typeface="Microsoft Sans Serif"/>
              </a:rPr>
              <a:t>Real world application of </a:t>
            </a:r>
            <a:br>
              <a:rPr lang="en-US" sz="4000" b="1" dirty="0">
                <a:solidFill>
                  <a:schemeClr val="bg2"/>
                </a:solidFill>
                <a:latin typeface="Calibri"/>
                <a:ea typeface="Microsoft Sans Serif"/>
                <a:cs typeface="Microsoft Sans Serif"/>
              </a:rPr>
            </a:br>
            <a:r>
              <a:rPr lang="en-US" sz="4000" b="1" dirty="0">
                <a:solidFill>
                  <a:schemeClr val="bg2"/>
                </a:solidFill>
                <a:latin typeface="Calibri"/>
                <a:ea typeface="Microsoft Sans Serif"/>
                <a:cs typeface="Microsoft Sans Serif"/>
              </a:rPr>
              <a:t>RSA Algorithm</a:t>
            </a:r>
            <a:r>
              <a:rPr lang="en-US" sz="4000" dirty="0">
                <a:solidFill>
                  <a:schemeClr val="bg2"/>
                </a:solidFill>
                <a:ea typeface="Microsoft Sans Serif"/>
                <a:cs typeface="Microsoft Sans Serif"/>
              </a:rPr>
              <a:t> </a:t>
            </a:r>
            <a:endParaRPr lang="en-US" sz="4000" dirty="0">
              <a:solidFill>
                <a:schemeClr val="bg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D79DCD-CA45-42D4-B520-E23351B2B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6" r="13080" b="11"/>
          <a:stretch/>
        </p:blipFill>
        <p:spPr>
          <a:xfrm>
            <a:off x="8112126" y="1"/>
            <a:ext cx="4079875" cy="6857999"/>
          </a:xfrm>
          <a:custGeom>
            <a:avLst/>
            <a:gdLst/>
            <a:ahLst/>
            <a:cxnLst/>
            <a:rect l="l" t="t" r="r" b="b"/>
            <a:pathLst>
              <a:path w="4079875" h="6857999">
                <a:moveTo>
                  <a:pt x="0" y="0"/>
                </a:moveTo>
                <a:lnTo>
                  <a:pt x="4079875" y="0"/>
                </a:lnTo>
                <a:lnTo>
                  <a:pt x="4079875" y="6857999"/>
                </a:lnTo>
                <a:lnTo>
                  <a:pt x="0" y="6857999"/>
                </a:lnTo>
                <a:close/>
              </a:path>
            </a:pathLst>
          </a:cu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B2F437-7F0A-4554-926F-1A120533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2125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B27267-7484-4214-A265-76336B01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97425"/>
            <a:ext cx="721212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2A3E160-424E-E97D-2546-9F09CA17DF39}"/>
              </a:ext>
            </a:extLst>
          </p:cNvPr>
          <p:cNvSpPr txBox="1"/>
          <p:nvPr/>
        </p:nvSpPr>
        <p:spPr>
          <a:xfrm>
            <a:off x="1214437" y="5434541"/>
            <a:ext cx="66013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i="1">
                <a:solidFill>
                  <a:schemeClr val="bg1"/>
                </a:solidFill>
                <a:latin typeface="Calibri"/>
                <a:ea typeface="Calibri"/>
                <a:cs typeface="Browallia New"/>
              </a:rPr>
              <a:t>By Victor Mayekar &amp; Akash Nair</a:t>
            </a:r>
          </a:p>
        </p:txBody>
      </p:sp>
    </p:spTree>
    <p:extLst>
      <p:ext uri="{BB962C8B-B14F-4D97-AF65-F5344CB8AC3E}">
        <p14:creationId xmlns:p14="http://schemas.microsoft.com/office/powerpoint/2010/main" val="256559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7A490B-FA9F-9C6E-7576-B8C4DE9D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" y="0"/>
            <a:ext cx="12184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95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68943" y="195385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2"/>
                </a:solidFill>
                <a:ea typeface="Microsoft Sans Serif"/>
                <a:cs typeface="Microsoft Sans Serif"/>
              </a:rPr>
              <a:t>RSA in VPNs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3EC6F7-C870-2067-FBF3-3E2A37305246}"/>
              </a:ext>
            </a:extLst>
          </p:cNvPr>
          <p:cNvSpPr txBox="1"/>
          <p:nvPr/>
        </p:nvSpPr>
        <p:spPr>
          <a:xfrm>
            <a:off x="4989177" y="1082400"/>
            <a:ext cx="6807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374151"/>
                </a:solidFill>
                <a:latin typeface="system-ui"/>
              </a:rPr>
              <a:t>1)Secure Communication: </a:t>
            </a:r>
            <a:r>
              <a:rPr lang="en-GB" sz="1800" dirty="0">
                <a:solidFill>
                  <a:srgbClr val="374151"/>
                </a:solidFill>
                <a:latin typeface="system-ui"/>
              </a:rPr>
              <a:t>VPNs ensure secure and private online communication.</a:t>
            </a:r>
          </a:p>
          <a:p>
            <a:endParaRPr lang="en-GB" sz="1800" dirty="0">
              <a:solidFill>
                <a:srgbClr val="374151"/>
              </a:solidFill>
              <a:latin typeface="system-ui"/>
            </a:endParaRPr>
          </a:p>
          <a:p>
            <a:r>
              <a:rPr lang="en-GB" sz="1800" b="1" dirty="0">
                <a:solidFill>
                  <a:srgbClr val="374151"/>
                </a:solidFill>
                <a:latin typeface="system-ui"/>
              </a:rPr>
              <a:t>2)Establishing a Secure Tunnel: </a:t>
            </a:r>
            <a:r>
              <a:rPr lang="en-GB" sz="1800" dirty="0">
                <a:solidFill>
                  <a:srgbClr val="374151"/>
                </a:solidFill>
                <a:latin typeface="system-ui"/>
              </a:rPr>
              <a:t>When you connect to a VPN, your device creates a secure tunnel with a remote server.</a:t>
            </a:r>
          </a:p>
          <a:p>
            <a:endParaRPr lang="en-GB" sz="1800" dirty="0">
              <a:solidFill>
                <a:srgbClr val="374151"/>
              </a:solidFill>
              <a:latin typeface="system-ui"/>
            </a:endParaRPr>
          </a:p>
          <a:p>
            <a:r>
              <a:rPr lang="en-GB" sz="1800" b="1" dirty="0">
                <a:solidFill>
                  <a:srgbClr val="374151"/>
                </a:solidFill>
                <a:latin typeface="system-ui"/>
              </a:rPr>
              <a:t>3)RSA Encryption:</a:t>
            </a:r>
            <a:r>
              <a:rPr lang="en-GB" sz="1800" dirty="0">
                <a:solidFill>
                  <a:srgbClr val="374151"/>
                </a:solidFill>
                <a:latin typeface="system-ui"/>
              </a:rPr>
              <a:t> RSA encryption plays a crucial role in this process.</a:t>
            </a:r>
          </a:p>
          <a:p>
            <a:endParaRPr lang="en-GB" sz="1800" dirty="0">
              <a:solidFill>
                <a:srgbClr val="374151"/>
              </a:solidFill>
              <a:latin typeface="system-ui"/>
            </a:endParaRPr>
          </a:p>
          <a:p>
            <a:r>
              <a:rPr lang="en-GB" sz="1800" b="1" dirty="0">
                <a:solidFill>
                  <a:srgbClr val="374151"/>
                </a:solidFill>
                <a:latin typeface="system-ui"/>
              </a:rPr>
              <a:t>4)Server Authentication: </a:t>
            </a:r>
            <a:r>
              <a:rPr lang="en-GB" sz="1800" dirty="0">
                <a:solidFill>
                  <a:srgbClr val="374151"/>
                </a:solidFill>
                <a:latin typeface="system-ui"/>
              </a:rPr>
              <a:t>The VPN server has an RSA key pair. It authenticates itself by providing your device with its public key.</a:t>
            </a:r>
          </a:p>
          <a:p>
            <a:endParaRPr lang="en-GB" sz="1800" dirty="0">
              <a:solidFill>
                <a:srgbClr val="374151"/>
              </a:solidFill>
              <a:latin typeface="system-ui"/>
            </a:endParaRPr>
          </a:p>
          <a:p>
            <a:r>
              <a:rPr lang="en-GB" sz="1800" b="1" dirty="0">
                <a:solidFill>
                  <a:srgbClr val="374151"/>
                </a:solidFill>
                <a:latin typeface="system-ui"/>
              </a:rPr>
              <a:t>5)Identity Verification: </a:t>
            </a:r>
            <a:r>
              <a:rPr lang="en-GB" sz="1800" dirty="0">
                <a:solidFill>
                  <a:srgbClr val="374151"/>
                </a:solidFill>
                <a:latin typeface="system-ui"/>
              </a:rPr>
              <a:t>Your device uses the server's public key to verify its identity. Ensures your connection is with a legitimate VPN server.</a:t>
            </a:r>
          </a:p>
          <a:p>
            <a:endParaRPr lang="en-GB" sz="1800" dirty="0">
              <a:solidFill>
                <a:srgbClr val="374151"/>
              </a:solidFill>
              <a:latin typeface="system-ui"/>
            </a:endParaRPr>
          </a:p>
          <a:p>
            <a:r>
              <a:rPr lang="en-GB" sz="1800" b="1" dirty="0">
                <a:solidFill>
                  <a:srgbClr val="374151"/>
                </a:solidFill>
                <a:latin typeface="system-ui"/>
              </a:rPr>
              <a:t>6) Security: </a:t>
            </a:r>
            <a:r>
              <a:rPr lang="en-GB" sz="1800" dirty="0">
                <a:solidFill>
                  <a:srgbClr val="374151"/>
                </a:solidFill>
                <a:latin typeface="system-ui"/>
              </a:rPr>
              <a:t>RSA encryption helps maintain the privacy and security of your online activities when using a VPN.</a:t>
            </a:r>
            <a:endParaRPr lang="en-GB" sz="1800" dirty="0"/>
          </a:p>
          <a:p>
            <a:pPr algn="l"/>
            <a:endParaRPr lang="en-GB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042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1B0AD-6A70-6B0C-79BF-BFFA68625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2"/>
            <a:ext cx="12192000" cy="68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63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94396" y="3151146"/>
            <a:ext cx="2725737" cy="6092675"/>
          </a:xfrm>
        </p:spPr>
        <p:txBody>
          <a:bodyPr anchor="t">
            <a:normAutofit/>
          </a:bodyPr>
          <a:lstStyle/>
          <a:p>
            <a:r>
              <a:rPr lang="en-US" sz="3200" b="1">
                <a:solidFill>
                  <a:schemeClr val="bg2"/>
                </a:solidFill>
                <a:ea typeface="Microsoft Sans Serif"/>
                <a:cs typeface="Microsoft Sans Serif"/>
              </a:rPr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946562D-68D8-665C-EA1C-E0697DB0E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8568272"/>
              </p:ext>
            </p:extLst>
          </p:nvPr>
        </p:nvGraphicFramePr>
        <p:xfrm>
          <a:off x="4979988" y="352425"/>
          <a:ext cx="6769100" cy="606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10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31358" y="30905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bg2"/>
                </a:solidFill>
                <a:ea typeface="Microsoft Sans Serif"/>
                <a:cs typeface="Microsoft Sans Serif"/>
              </a:rPr>
              <a:t> </a:t>
            </a:r>
            <a:r>
              <a:rPr lang="en-US" sz="3200" b="1">
                <a:solidFill>
                  <a:schemeClr val="bg2"/>
                </a:solidFill>
                <a:ea typeface="Microsoft Sans Serif"/>
                <a:cs typeface="Microsoft Sans Serif"/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839898E-0C49-08D1-1CBE-EF79E67C6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89826"/>
              </p:ext>
            </p:extLst>
          </p:nvPr>
        </p:nvGraphicFramePr>
        <p:xfrm>
          <a:off x="4979988" y="352425"/>
          <a:ext cx="6769100" cy="606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758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73692" y="2963500"/>
            <a:ext cx="2725737" cy="6092675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bg2"/>
                </a:solidFill>
                <a:ea typeface="Microsoft Sans Serif"/>
                <a:cs typeface="Microsoft Sans Serif"/>
              </a:rPr>
              <a:t> </a:t>
            </a:r>
            <a:r>
              <a:rPr lang="en-US" sz="3200" b="1">
                <a:solidFill>
                  <a:schemeClr val="bg2"/>
                </a:solidFill>
                <a:ea typeface="Microsoft Sans Serif"/>
                <a:cs typeface="Microsoft Sans Serif"/>
              </a:rPr>
              <a:t>How It Works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3AC2BDB-51A2-64C0-FFBF-60470CCF4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211601"/>
              </p:ext>
            </p:extLst>
          </p:nvPr>
        </p:nvGraphicFramePr>
        <p:xfrm>
          <a:off x="4979988" y="352425"/>
          <a:ext cx="6769100" cy="606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497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406525" y="2825917"/>
            <a:ext cx="2725737" cy="6092675"/>
          </a:xfrm>
        </p:spPr>
        <p:txBody>
          <a:bodyPr anchor="t">
            <a:normAutofit/>
          </a:bodyPr>
          <a:lstStyle/>
          <a:p>
            <a:r>
              <a:rPr lang="en-US" sz="3200" b="1">
                <a:solidFill>
                  <a:schemeClr val="bg2"/>
                </a:solidFill>
                <a:ea typeface="Microsoft Sans Serif"/>
                <a:cs typeface="Microsoft Sans Serif"/>
              </a:rPr>
              <a:t>Encryption Process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1AC05CD-9210-9D09-FD08-CC356D755D08}"/>
              </a:ext>
            </a:extLst>
          </p:cNvPr>
          <p:cNvSpPr txBox="1"/>
          <p:nvPr/>
        </p:nvSpPr>
        <p:spPr>
          <a:xfrm>
            <a:off x="4762499" y="277812"/>
            <a:ext cx="7156979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Encryption Process</a:t>
            </a:r>
            <a:endParaRPr lang="en-GB" b="1" dirty="0"/>
          </a:p>
          <a:p>
            <a:endParaRPr lang="en-GB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Preparation: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The sender prepares to send a secure message.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Recipient's Public Key: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The sender uses the recipient's public key for encryption.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Message Encryption: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The sender encrypts the message using the public key.</a:t>
            </a:r>
            <a:endParaRPr lang="en-GB" dirty="0"/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Secure Transmission: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The encrypted message can safely travel through public networks.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Recipient's Private Key: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Only the recipient, with their private key, can decrypt and read the message.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Security Strength: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The encryption process relies on the difficulty of factoring large numbers, ensuring high security.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Data Protection: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RSA encryption guarantees data confidentiality during transmission.</a:t>
            </a:r>
            <a:endParaRPr lang="en-GB" dirty="0"/>
          </a:p>
          <a:p>
            <a:pPr algn="l"/>
            <a:endParaRPr lang="en-GB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0400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311275" y="2698917"/>
            <a:ext cx="2725737" cy="6092675"/>
          </a:xfrm>
        </p:spPr>
        <p:txBody>
          <a:bodyPr anchor="t">
            <a:normAutofit/>
          </a:bodyPr>
          <a:lstStyle/>
          <a:p>
            <a:r>
              <a:rPr lang="en-US" sz="3200" b="1">
                <a:solidFill>
                  <a:schemeClr val="bg2"/>
                </a:solidFill>
                <a:ea typeface="Microsoft Sans Serif"/>
                <a:cs typeface="Microsoft Sans Serif"/>
              </a:rPr>
              <a:t>Decryption Process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EA82722-5077-1B69-27FD-47A231BA6D95}"/>
              </a:ext>
            </a:extLst>
          </p:cNvPr>
          <p:cNvSpPr txBox="1"/>
          <p:nvPr/>
        </p:nvSpPr>
        <p:spPr>
          <a:xfrm>
            <a:off x="4723776" y="529071"/>
            <a:ext cx="725612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ea typeface="+mn-lt"/>
                <a:cs typeface="+mn-lt"/>
              </a:rPr>
              <a:t>Decryption Process</a:t>
            </a:r>
            <a:endParaRPr lang="en-GB" b="1" dirty="0"/>
          </a:p>
          <a:p>
            <a:endParaRPr lang="en-GB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Access Encrypted Data: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Recipient gains access to encrypted data, often a received message or file.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Private Key: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Recipient uses their confidential private key corresponding to the sender's public key.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Mathematical Operation: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A complex mathematical operation is applied, decrypting the message.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Original Message: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The result is the original, readable message.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Private Key Security: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The private key must be kept secure to maintain the integrity of the decryption process.</a:t>
            </a:r>
            <a:endParaRPr lang="en-GB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solidFill>
                <a:srgbClr val="37415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ea typeface="+mn-lt"/>
                <a:cs typeface="+mn-lt"/>
              </a:rPr>
              <a:t>Data Confidentiality:</a:t>
            </a:r>
            <a:r>
              <a:rPr lang="en-GB" dirty="0">
                <a:solidFill>
                  <a:srgbClr val="374151"/>
                </a:solidFill>
                <a:ea typeface="+mn-lt"/>
                <a:cs typeface="+mn-lt"/>
              </a:rPr>
              <a:t> RSA encryption ensures data remains confidential, even if intercepted during transmission.</a:t>
            </a: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32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4DFCF-812D-4D4D-AF17-87CF2409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34547-232F-B5EE-8C22-9B7A01AC5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58" r="-2" b="1601"/>
          <a:stretch/>
        </p:blipFill>
        <p:spPr>
          <a:xfrm>
            <a:off x="20" y="2"/>
            <a:ext cx="12191980" cy="6857999"/>
          </a:xfrm>
          <a:custGeom>
            <a:avLst/>
            <a:gdLst/>
            <a:ahLst/>
            <a:cxnLst/>
            <a:rect l="l" t="t" r="r" b="b"/>
            <a:pathLst>
              <a:path w="5880100" h="6857999">
                <a:moveTo>
                  <a:pt x="0" y="0"/>
                </a:moveTo>
                <a:lnTo>
                  <a:pt x="5880100" y="0"/>
                </a:lnTo>
                <a:lnTo>
                  <a:pt x="58801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E5510F6-578F-4795-916E-B4F8271F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1673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353634" y="3128582"/>
            <a:ext cx="7943543" cy="4518444"/>
          </a:xfrm>
        </p:spPr>
        <p:txBody>
          <a:bodyPr anchor="t">
            <a:normAutofit/>
          </a:bodyPr>
          <a:lstStyle/>
          <a:p>
            <a:r>
              <a:rPr lang="en-US" sz="4400" b="1">
                <a:solidFill>
                  <a:srgbClr val="000000"/>
                </a:solidFill>
                <a:latin typeface="Book Antiqua"/>
                <a:ea typeface="Microsoft Sans Serif"/>
                <a:cs typeface="Microsoft Sans Serif"/>
              </a:rPr>
              <a:t>Real-World Applications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E17F91-3488-4CC0-9982-10628CE7C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5C7151-702A-4C5C-B963-102594D0C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11673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E2954D-631F-41B8-828D-CE3DB44A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9999" y="4787656"/>
            <a:ext cx="3611676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06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68942" y="2825917"/>
            <a:ext cx="2725737" cy="6092675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2"/>
                </a:solidFill>
                <a:ea typeface="Microsoft Sans Serif"/>
                <a:cs typeface="Microsoft Sans Serif"/>
              </a:rPr>
              <a:t>RSA SecureID Authentication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A909D7-93CE-E260-037C-A8FF5AEA280A}"/>
              </a:ext>
            </a:extLst>
          </p:cNvPr>
          <p:cNvSpPr txBox="1"/>
          <p:nvPr/>
        </p:nvSpPr>
        <p:spPr>
          <a:xfrm rot="10800000" flipH="1" flipV="1">
            <a:off x="4655289" y="495070"/>
            <a:ext cx="727456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system-ui"/>
              </a:rPr>
              <a:t> Combines "something you know" (username and PIN/password) with "something you have" (physical or software-based token).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system-ui"/>
              </a:rPr>
              <a:t> Tokens generate a new six-digit code every minute based on a unique secret key and current time.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system-ui"/>
              </a:rPr>
              <a:t> Users enter the current token-generated code for authentication.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algn="l" rtl="0" fontAlgn="base"/>
            <a:r>
              <a:rPr lang="en-GB" sz="1800" b="1" i="0" dirty="0">
                <a:solidFill>
                  <a:srgbClr val="000000"/>
                </a:solidFill>
                <a:effectLst/>
                <a:latin typeface="system-ui"/>
              </a:rPr>
              <a:t>Where RSA SecureID is Used: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system-ui"/>
              </a:rPr>
              <a:t> </a:t>
            </a:r>
          </a:p>
          <a:p>
            <a:pPr algn="l" rtl="0" fontAlgn="base"/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000000"/>
                </a:solidFill>
                <a:effectLst/>
                <a:latin typeface="system-ui"/>
              </a:rPr>
              <a:t> Corporate Networks: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system-ui"/>
              </a:rPr>
              <a:t> Used for securing remote access to corporate networks.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000000"/>
                </a:solidFill>
                <a:effectLst/>
                <a:latin typeface="system-ui"/>
              </a:rPr>
              <a:t> Web Applications: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system-ui"/>
              </a:rPr>
              <a:t> Integrated into web apps and online services for enhanced security.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sz="1800" b="0" i="0" dirty="0">
              <a:solidFill>
                <a:srgbClr val="000000"/>
              </a:solidFill>
              <a:effectLst/>
              <a:latin typeface="system-u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sz="1800" b="1" i="0" dirty="0">
                <a:solidFill>
                  <a:srgbClr val="000000"/>
                </a:solidFill>
                <a:effectLst/>
                <a:latin typeface="system-ui"/>
              </a:rPr>
              <a:t> Cloud Services: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system-ui"/>
              </a:rPr>
              <a:t> Ensures secure access to sensitive data in cloud storage. </a:t>
            </a:r>
          </a:p>
          <a:p>
            <a:pPr algn="l" rtl="0" fontAlgn="base"/>
            <a:r>
              <a:rPr lang="en-GB" sz="1800" b="0" i="0" dirty="0">
                <a:solidFill>
                  <a:srgbClr val="000000"/>
                </a:solidFill>
                <a:effectLst/>
                <a:latin typeface="system-ui"/>
              </a:rPr>
              <a:t>RSA SecureID provides robust authentication for various applications and services, enhancing overall security.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2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881E04-EABA-6517-FC9F-9562BAED0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4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384FA-A314-44A7-A8D0-A5B072C0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207D4E-9AD2-486E-974F-2A1243D8B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5116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68942" y="2825917"/>
            <a:ext cx="2725737" cy="6092675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2"/>
                </a:solidFill>
                <a:ea typeface="Microsoft Sans Serif"/>
                <a:cs typeface="Microsoft Sans Serif"/>
              </a:rPr>
              <a:t>RSA Email Encryption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15B19C-9D2E-4766-B525-F13F7CF5C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0000" y="0"/>
            <a:ext cx="0" cy="685800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3EC6F7-C870-2067-FBF3-3E2A37305246}"/>
              </a:ext>
            </a:extLst>
          </p:cNvPr>
          <p:cNvSpPr txBox="1"/>
          <p:nvPr/>
        </p:nvSpPr>
        <p:spPr>
          <a:xfrm>
            <a:off x="4809067" y="558800"/>
            <a:ext cx="680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latin typeface="system-ui"/>
                <a:ea typeface="Segoe UI"/>
                <a:cs typeface="Segoe UI"/>
              </a:rPr>
              <a:t>1)Two Keys: </a:t>
            </a:r>
            <a:r>
              <a:rPr lang="en-GB" sz="1800" dirty="0">
                <a:latin typeface="system-ui"/>
                <a:ea typeface="Segoe UI"/>
                <a:cs typeface="Segoe UI"/>
              </a:rPr>
              <a:t>There are two keys: a public one (openly shared) and a private one (kept secret). </a:t>
            </a:r>
          </a:p>
          <a:p>
            <a:endParaRPr lang="en-GB" sz="1800" dirty="0">
              <a:latin typeface="system-ui"/>
              <a:ea typeface="Segoe UI"/>
              <a:cs typeface="Segoe UI"/>
            </a:endParaRPr>
          </a:p>
          <a:p>
            <a:r>
              <a:rPr lang="en-GB" sz="1800" b="1" dirty="0">
                <a:latin typeface="system-ui"/>
                <a:ea typeface="Segoe UI"/>
                <a:cs typeface="Segoe UI"/>
              </a:rPr>
              <a:t>2)Encryption: </a:t>
            </a:r>
            <a:r>
              <a:rPr lang="en-GB" sz="1800" dirty="0">
                <a:latin typeface="system-ui"/>
                <a:ea typeface="Segoe UI"/>
                <a:cs typeface="Segoe UI"/>
              </a:rPr>
              <a:t>The sender uses the recipient's public key to encrypt the email. Only the recipient's private key can unlock and read the message. </a:t>
            </a:r>
          </a:p>
          <a:p>
            <a:endParaRPr lang="en-GB" sz="1800" dirty="0">
              <a:latin typeface="system-ui"/>
              <a:ea typeface="Segoe UI"/>
              <a:cs typeface="Segoe UI"/>
            </a:endParaRPr>
          </a:p>
          <a:p>
            <a:r>
              <a:rPr lang="en-GB" sz="1800" b="1" dirty="0">
                <a:latin typeface="system-ui"/>
                <a:ea typeface="Segoe UI"/>
                <a:cs typeface="Segoe UI"/>
              </a:rPr>
              <a:t>3)Safe Transit: </a:t>
            </a:r>
            <a:r>
              <a:rPr lang="en-GB" sz="1800" dirty="0">
                <a:latin typeface="system-ui"/>
                <a:ea typeface="Segoe UI"/>
                <a:cs typeface="Segoe UI"/>
              </a:rPr>
              <a:t>The encrypted email can travel safely over the internet without revealing its contents. </a:t>
            </a:r>
          </a:p>
          <a:p>
            <a:endParaRPr lang="en-GB" sz="1800" dirty="0">
              <a:latin typeface="system-ui"/>
              <a:ea typeface="Segoe UI"/>
              <a:cs typeface="Segoe UI"/>
            </a:endParaRPr>
          </a:p>
          <a:p>
            <a:r>
              <a:rPr lang="en-GB" sz="1800" b="1" dirty="0">
                <a:latin typeface="system-ui"/>
                <a:ea typeface="Segoe UI"/>
                <a:cs typeface="Segoe UI"/>
              </a:rPr>
              <a:t>4)Recipient Access: </a:t>
            </a:r>
            <a:r>
              <a:rPr lang="en-GB" sz="1800" dirty="0">
                <a:latin typeface="system-ui"/>
                <a:ea typeface="Segoe UI"/>
                <a:cs typeface="Segoe UI"/>
              </a:rPr>
              <a:t>The recipient uses their private key to read the email. </a:t>
            </a:r>
          </a:p>
          <a:p>
            <a:endParaRPr lang="en-GB" sz="1800" dirty="0">
              <a:latin typeface="system-ui"/>
              <a:ea typeface="Segoe UI"/>
              <a:cs typeface="Segoe UI"/>
            </a:endParaRPr>
          </a:p>
          <a:p>
            <a:r>
              <a:rPr lang="en-GB" sz="1800" b="1" dirty="0">
                <a:latin typeface="system-ui"/>
                <a:ea typeface="Segoe UI"/>
                <a:cs typeface="Segoe UI"/>
              </a:rPr>
              <a:t>5)Security Strength: </a:t>
            </a:r>
            <a:r>
              <a:rPr lang="en-GB" sz="1800" dirty="0">
                <a:latin typeface="system-ui"/>
                <a:ea typeface="Segoe UI"/>
                <a:cs typeface="Segoe UI"/>
              </a:rPr>
              <a:t>RSA email encryption is strong due to complex math involving large prime numbers. </a:t>
            </a:r>
          </a:p>
          <a:p>
            <a:endParaRPr lang="en-GB" sz="1800" dirty="0">
              <a:latin typeface="system-ui"/>
              <a:ea typeface="Segoe UI"/>
              <a:cs typeface="Segoe UI"/>
            </a:endParaRPr>
          </a:p>
          <a:p>
            <a:r>
              <a:rPr lang="en-GB" sz="1800" b="1" dirty="0">
                <a:latin typeface="system-ui"/>
                <a:ea typeface="Segoe UI"/>
                <a:cs typeface="Segoe UI"/>
              </a:rPr>
              <a:t>6)Protection: </a:t>
            </a:r>
            <a:r>
              <a:rPr lang="en-GB" sz="1800" dirty="0">
                <a:latin typeface="system-ui"/>
                <a:ea typeface="Segoe UI"/>
                <a:cs typeface="Segoe UI"/>
              </a:rPr>
              <a:t>It keeps emails confidential and ensures they haven't been tampered with. </a:t>
            </a:r>
            <a:endParaRPr lang="en-GB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814727"/>
      </p:ext>
    </p:extLst>
  </p:cSld>
  <p:clrMapOvr>
    <a:masterClrMapping/>
  </p:clrMapOvr>
</p:sld>
</file>

<file path=ppt/theme/theme1.xml><?xml version="1.0" encoding="utf-8"?>
<a:theme xmlns:a="http://schemas.openxmlformats.org/drawingml/2006/main" name="LinesVTI">
  <a:themeElements>
    <a:clrScheme name="AnalogousFromDarkSeedLeftStep">
      <a:dk1>
        <a:srgbClr val="000000"/>
      </a:dk1>
      <a:lt1>
        <a:srgbClr val="FFFFFF"/>
      </a:lt1>
      <a:dk2>
        <a:srgbClr val="311C22"/>
      </a:dk2>
      <a:lt2>
        <a:srgbClr val="F0F3F3"/>
      </a:lt2>
      <a:accent1>
        <a:srgbClr val="CE5242"/>
      </a:accent1>
      <a:accent2>
        <a:srgbClr val="BC305B"/>
      </a:accent2>
      <a:accent3>
        <a:srgbClr val="CE42A7"/>
      </a:accent3>
      <a:accent4>
        <a:srgbClr val="A830BC"/>
      </a:accent4>
      <a:accent5>
        <a:srgbClr val="8042CE"/>
      </a:accent5>
      <a:accent6>
        <a:srgbClr val="403DC0"/>
      </a:accent6>
      <a:hlink>
        <a:srgbClr val="8D3FBF"/>
      </a:hlink>
      <a:folHlink>
        <a:srgbClr val="7F7F7F"/>
      </a:folHlink>
    </a:clrScheme>
    <a:fontScheme name="NH Grotesk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esVTI" id="{6E3869FE-86F4-49DA-A8B9-3320C89167F7}" vid="{3A76BC48-4881-4AE8-821D-8B9CC9A08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781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 Antiqua</vt:lpstr>
      <vt:lpstr>Calibri</vt:lpstr>
      <vt:lpstr>Neue Haas Grotesk Text Pro</vt:lpstr>
      <vt:lpstr>Segoe UI</vt:lpstr>
      <vt:lpstr>system-ui</vt:lpstr>
      <vt:lpstr>Wingdings 2</vt:lpstr>
      <vt:lpstr>LinesVTI</vt:lpstr>
      <vt:lpstr>Real world application of  RSA Algorithm </vt:lpstr>
      <vt:lpstr> Introduction</vt:lpstr>
      <vt:lpstr> How It Works</vt:lpstr>
      <vt:lpstr>Encryption Process</vt:lpstr>
      <vt:lpstr>Decryption Process</vt:lpstr>
      <vt:lpstr>Real-World Applications</vt:lpstr>
      <vt:lpstr>RSA SecureID Authentication</vt:lpstr>
      <vt:lpstr>PowerPoint Presentation</vt:lpstr>
      <vt:lpstr>RSA Email Encryption</vt:lpstr>
      <vt:lpstr>PowerPoint Presentation</vt:lpstr>
      <vt:lpstr>RSA in VPNs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Akash Nair</cp:lastModifiedBy>
  <cp:revision>2</cp:revision>
  <dcterms:created xsi:type="dcterms:W3CDTF">2023-09-30T16:10:28Z</dcterms:created>
  <dcterms:modified xsi:type="dcterms:W3CDTF">2023-09-30T17:41:40Z</dcterms:modified>
</cp:coreProperties>
</file>