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7"/>
  </p:notesMasterIdLst>
  <p:handoutMasterIdLst>
    <p:handoutMasterId r:id="rId28"/>
  </p:handoutMasterIdLst>
  <p:sldIdLst>
    <p:sldId id="256" r:id="rId5"/>
    <p:sldId id="276" r:id="rId6"/>
    <p:sldId id="277" r:id="rId7"/>
    <p:sldId id="257" r:id="rId8"/>
    <p:sldId id="270" r:id="rId9"/>
    <p:sldId id="279" r:id="rId10"/>
    <p:sldId id="284" r:id="rId11"/>
    <p:sldId id="286" r:id="rId12"/>
    <p:sldId id="296" r:id="rId13"/>
    <p:sldId id="294" r:id="rId14"/>
    <p:sldId id="297" r:id="rId15"/>
    <p:sldId id="298" r:id="rId16"/>
    <p:sldId id="299" r:id="rId17"/>
    <p:sldId id="300" r:id="rId18"/>
    <p:sldId id="301" r:id="rId19"/>
    <p:sldId id="302" r:id="rId20"/>
    <p:sldId id="303" r:id="rId21"/>
    <p:sldId id="295" r:id="rId22"/>
    <p:sldId id="281" r:id="rId23"/>
    <p:sldId id="282" r:id="rId24"/>
    <p:sldId id="283" r:id="rId25"/>
    <p:sldId id="268"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84" d="100"/>
          <a:sy n="84" d="100"/>
        </p:scale>
        <p:origin x="138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8/22/2024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8/22/2024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601736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Hostel Sync</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Akashdeep Singla 2210991212</a:t>
            </a:r>
          </a:p>
          <a:p>
            <a:pPr algn="ctr">
              <a:lnSpc>
                <a:spcPct val="100000"/>
              </a:lnSpc>
              <a:spcBef>
                <a:spcPts val="400"/>
              </a:spcBef>
            </a:pPr>
            <a:r>
              <a:rPr lang="en-US" sz="2000" spc="-1" dirty="0" err="1">
                <a:solidFill>
                  <a:srgbClr val="000000"/>
                </a:solidFill>
                <a:latin typeface="Times New Roman" panose="02020603050405020304" pitchFamily="18" charset="0"/>
                <a:ea typeface="MS PGothic"/>
                <a:cs typeface="Times New Roman" panose="02020603050405020304" pitchFamily="18" charset="0"/>
              </a:rPr>
              <a:t>Akshit</a:t>
            </a:r>
            <a:r>
              <a:rPr lang="en-US" sz="2000" spc="-1" dirty="0">
                <a:solidFill>
                  <a:srgbClr val="000000"/>
                </a:solidFill>
                <a:latin typeface="Times New Roman" panose="02020603050405020304" pitchFamily="18" charset="0"/>
                <a:ea typeface="MS PGothic"/>
                <a:cs typeface="Times New Roman" panose="02020603050405020304" pitchFamily="18" charset="0"/>
              </a:rPr>
              <a:t> 2210991236</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Ananya Gupta 2210991258</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Aryan Tiwari 2210991392</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Mr. Reshab Kumar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A83BE-074D-830A-0AFE-938CA376FA8F}"/>
              </a:ext>
            </a:extLst>
          </p:cNvPr>
          <p:cNvPicPr>
            <a:picLocks noChangeAspect="1"/>
          </p:cNvPicPr>
          <p:nvPr/>
        </p:nvPicPr>
        <p:blipFill>
          <a:blip r:embed="rId2"/>
          <a:stretch>
            <a:fillRect/>
          </a:stretch>
        </p:blipFill>
        <p:spPr>
          <a:xfrm>
            <a:off x="0" y="923544"/>
            <a:ext cx="9144000" cy="5641848"/>
          </a:xfrm>
          <a:prstGeom prst="rect">
            <a:avLst/>
          </a:prstGeom>
        </p:spPr>
      </p:pic>
    </p:spTree>
    <p:extLst>
      <p:ext uri="{BB962C8B-B14F-4D97-AF65-F5344CB8AC3E}">
        <p14:creationId xmlns:p14="http://schemas.microsoft.com/office/powerpoint/2010/main" val="376326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A2F30-F456-B550-75B5-6274272E980F}"/>
              </a:ext>
            </a:extLst>
          </p:cNvPr>
          <p:cNvPicPr>
            <a:picLocks noChangeAspect="1"/>
          </p:cNvPicPr>
          <p:nvPr/>
        </p:nvPicPr>
        <p:blipFill>
          <a:blip r:embed="rId2"/>
          <a:stretch>
            <a:fillRect/>
          </a:stretch>
        </p:blipFill>
        <p:spPr>
          <a:xfrm>
            <a:off x="685800" y="919630"/>
            <a:ext cx="7571232" cy="5747623"/>
          </a:xfrm>
          <a:prstGeom prst="rect">
            <a:avLst/>
          </a:prstGeom>
        </p:spPr>
      </p:pic>
      <p:sp>
        <p:nvSpPr>
          <p:cNvPr id="3" name="TextBox 2">
            <a:extLst>
              <a:ext uri="{FF2B5EF4-FFF2-40B4-BE49-F238E27FC236}">
                <a16:creationId xmlns:a16="http://schemas.microsoft.com/office/drawing/2014/main" id="{D6CABFD5-8267-1381-E5D2-3E4A3A6041C6}"/>
              </a:ext>
            </a:extLst>
          </p:cNvPr>
          <p:cNvSpPr txBox="1"/>
          <p:nvPr/>
        </p:nvSpPr>
        <p:spPr>
          <a:xfrm>
            <a:off x="173736" y="190747"/>
            <a:ext cx="5945858" cy="461665"/>
          </a:xfrm>
          <a:prstGeom prst="rect">
            <a:avLst/>
          </a:prstGeom>
          <a:noFill/>
        </p:spPr>
        <p:txBody>
          <a:bodyPr wrap="none" rtlCol="0">
            <a:spAutoFit/>
          </a:bodyPr>
          <a:lstStyle/>
          <a:p>
            <a:r>
              <a:rPr lang="en-IN" sz="2400" b="1" dirty="0"/>
              <a:t>Figma designs for other pages/features</a:t>
            </a:r>
          </a:p>
        </p:txBody>
      </p:sp>
    </p:spTree>
    <p:extLst>
      <p:ext uri="{BB962C8B-B14F-4D97-AF65-F5344CB8AC3E}">
        <p14:creationId xmlns:p14="http://schemas.microsoft.com/office/powerpoint/2010/main" val="52217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D6D530-F180-9601-62A8-426F25768397}"/>
              </a:ext>
            </a:extLst>
          </p:cNvPr>
          <p:cNvPicPr>
            <a:picLocks noChangeAspect="1"/>
          </p:cNvPicPr>
          <p:nvPr/>
        </p:nvPicPr>
        <p:blipFill>
          <a:blip r:embed="rId2"/>
          <a:stretch>
            <a:fillRect/>
          </a:stretch>
        </p:blipFill>
        <p:spPr>
          <a:xfrm>
            <a:off x="777241" y="813816"/>
            <a:ext cx="7108538" cy="5404104"/>
          </a:xfrm>
          <a:prstGeom prst="rect">
            <a:avLst/>
          </a:prstGeom>
        </p:spPr>
      </p:pic>
    </p:spTree>
    <p:extLst>
      <p:ext uri="{BB962C8B-B14F-4D97-AF65-F5344CB8AC3E}">
        <p14:creationId xmlns:p14="http://schemas.microsoft.com/office/powerpoint/2010/main" val="172383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8ABE44-82FD-88CD-9207-CF38FB9BCECA}"/>
              </a:ext>
            </a:extLst>
          </p:cNvPr>
          <p:cNvPicPr>
            <a:picLocks noChangeAspect="1"/>
          </p:cNvPicPr>
          <p:nvPr/>
        </p:nvPicPr>
        <p:blipFill>
          <a:blip r:embed="rId2"/>
          <a:stretch>
            <a:fillRect/>
          </a:stretch>
        </p:blipFill>
        <p:spPr>
          <a:xfrm>
            <a:off x="635508" y="972822"/>
            <a:ext cx="7872984" cy="5596379"/>
          </a:xfrm>
          <a:prstGeom prst="rect">
            <a:avLst/>
          </a:prstGeom>
        </p:spPr>
      </p:pic>
    </p:spTree>
    <p:extLst>
      <p:ext uri="{BB962C8B-B14F-4D97-AF65-F5344CB8AC3E}">
        <p14:creationId xmlns:p14="http://schemas.microsoft.com/office/powerpoint/2010/main" val="281023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D9F80-43B0-924D-D59D-19893EC1D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96" y="1112598"/>
            <a:ext cx="6967728" cy="5289479"/>
          </a:xfrm>
          <a:prstGeom prst="rect">
            <a:avLst/>
          </a:prstGeom>
        </p:spPr>
      </p:pic>
      <p:sp>
        <p:nvSpPr>
          <p:cNvPr id="3" name="TextBox 2">
            <a:extLst>
              <a:ext uri="{FF2B5EF4-FFF2-40B4-BE49-F238E27FC236}">
                <a16:creationId xmlns:a16="http://schemas.microsoft.com/office/drawing/2014/main" id="{C811BE1E-C819-E7B3-4FC7-2784B16B91D5}"/>
              </a:ext>
            </a:extLst>
          </p:cNvPr>
          <p:cNvSpPr txBox="1"/>
          <p:nvPr/>
        </p:nvSpPr>
        <p:spPr>
          <a:xfrm>
            <a:off x="3830382" y="1252728"/>
            <a:ext cx="1300356" cy="369332"/>
          </a:xfrm>
          <a:prstGeom prst="rect">
            <a:avLst/>
          </a:prstGeom>
          <a:noFill/>
        </p:spPr>
        <p:txBody>
          <a:bodyPr wrap="none" rtlCol="0">
            <a:spAutoFit/>
          </a:bodyPr>
          <a:lstStyle/>
          <a:p>
            <a:r>
              <a:rPr lang="en-IN" dirty="0"/>
              <a:t>Mess Card</a:t>
            </a:r>
          </a:p>
        </p:txBody>
      </p:sp>
    </p:spTree>
    <p:extLst>
      <p:ext uri="{BB962C8B-B14F-4D97-AF65-F5344CB8AC3E}">
        <p14:creationId xmlns:p14="http://schemas.microsoft.com/office/powerpoint/2010/main" val="26931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3DFC64-ACCE-7F96-B1E9-DE44C8A15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949118"/>
            <a:ext cx="7270049" cy="5526800"/>
          </a:xfrm>
          <a:prstGeom prst="rect">
            <a:avLst/>
          </a:prstGeom>
        </p:spPr>
      </p:pic>
    </p:spTree>
    <p:extLst>
      <p:ext uri="{BB962C8B-B14F-4D97-AF65-F5344CB8AC3E}">
        <p14:creationId xmlns:p14="http://schemas.microsoft.com/office/powerpoint/2010/main" val="68901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6F73B-6912-B44B-5D97-FC294D720E28}"/>
              </a:ext>
            </a:extLst>
          </p:cNvPr>
          <p:cNvPicPr>
            <a:picLocks noChangeAspect="1"/>
          </p:cNvPicPr>
          <p:nvPr/>
        </p:nvPicPr>
        <p:blipFill>
          <a:blip r:embed="rId2"/>
          <a:stretch>
            <a:fillRect/>
          </a:stretch>
        </p:blipFill>
        <p:spPr>
          <a:xfrm>
            <a:off x="981892" y="1005840"/>
            <a:ext cx="7180216" cy="5483074"/>
          </a:xfrm>
          <a:prstGeom prst="rect">
            <a:avLst/>
          </a:prstGeom>
        </p:spPr>
      </p:pic>
    </p:spTree>
    <p:extLst>
      <p:ext uri="{BB962C8B-B14F-4D97-AF65-F5344CB8AC3E}">
        <p14:creationId xmlns:p14="http://schemas.microsoft.com/office/powerpoint/2010/main" val="38447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635FF-C7D7-CFB4-CA29-A0B95661B13C}"/>
              </a:ext>
            </a:extLst>
          </p:cNvPr>
          <p:cNvPicPr>
            <a:picLocks noChangeAspect="1"/>
          </p:cNvPicPr>
          <p:nvPr/>
        </p:nvPicPr>
        <p:blipFill>
          <a:blip r:embed="rId2"/>
          <a:stretch>
            <a:fillRect/>
          </a:stretch>
        </p:blipFill>
        <p:spPr>
          <a:xfrm>
            <a:off x="905256" y="976121"/>
            <a:ext cx="7333488" cy="5583451"/>
          </a:xfrm>
          <a:prstGeom prst="rect">
            <a:avLst/>
          </a:prstGeom>
        </p:spPr>
      </p:pic>
    </p:spTree>
    <p:extLst>
      <p:ext uri="{BB962C8B-B14F-4D97-AF65-F5344CB8AC3E}">
        <p14:creationId xmlns:p14="http://schemas.microsoft.com/office/powerpoint/2010/main" val="396682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31A9-4B8E-02B3-6466-3BF132569AD2}"/>
              </a:ext>
            </a:extLst>
          </p:cNvPr>
          <p:cNvSpPr>
            <a:spLocks noGrp="1"/>
          </p:cNvSpPr>
          <p:nvPr>
            <p:ph type="title"/>
          </p:nvPr>
        </p:nvSpPr>
        <p:spPr/>
        <p:txBody>
          <a:bodyPr/>
          <a:lstStyle/>
          <a:p>
            <a:r>
              <a:rPr lang="en-IN" sz="2000" dirty="0"/>
              <a:t>		</a:t>
            </a:r>
            <a:r>
              <a:rPr lang="en-US" sz="1800" b="1" u="sng" kern="100" dirty="0">
                <a:effectLst/>
                <a:latin typeface="Times New Roman" panose="02020603050405020304" pitchFamily="18" charset="0"/>
                <a:ea typeface="Calibri" panose="020F0502020204030204" pitchFamily="34" charset="0"/>
              </a:rPr>
              <a:t>TECHNOLOGIES AND TOOLS</a:t>
            </a:r>
            <a:endParaRPr lang="en-IN" sz="2000" dirty="0"/>
          </a:p>
        </p:txBody>
      </p:sp>
      <p:sp>
        <p:nvSpPr>
          <p:cNvPr id="3" name="TextBox 2">
            <a:extLst>
              <a:ext uri="{FF2B5EF4-FFF2-40B4-BE49-F238E27FC236}">
                <a16:creationId xmlns:a16="http://schemas.microsoft.com/office/drawing/2014/main" id="{7793AFE9-9FF4-80DE-7F3A-3D775962DC4A}"/>
              </a:ext>
            </a:extLst>
          </p:cNvPr>
          <p:cNvSpPr txBox="1"/>
          <p:nvPr/>
        </p:nvSpPr>
        <p:spPr>
          <a:xfrm>
            <a:off x="190746" y="1149981"/>
            <a:ext cx="8091948" cy="3170099"/>
          </a:xfrm>
          <a:prstGeom prst="rect">
            <a:avLst/>
          </a:prstGeom>
          <a:noFill/>
        </p:spPr>
        <p:txBody>
          <a:bodyPr wrap="square" rtlCol="0">
            <a:spAutoFit/>
          </a:bodyPr>
          <a:lstStyle/>
          <a:p>
            <a:pPr marL="342900" lvl="0" indent="-342900">
              <a:spcBef>
                <a:spcPts val="1220"/>
              </a:spcBef>
              <a:buSzPts val="1000"/>
              <a:buFont typeface="Symbol" panose="05050102010706020507" pitchFamily="18" charset="2"/>
              <a:buChar char=""/>
              <a:tabLst>
                <a:tab pos="457200" algn="l"/>
                <a:tab pos="758825" algn="l"/>
                <a:tab pos="759460" algn="l"/>
              </a:tabLst>
            </a:pPr>
            <a:r>
              <a:rPr lang="en-IN" sz="2000" b="1" dirty="0">
                <a:effectLst/>
                <a:latin typeface="Times New Roman" panose="02020603050405020304" pitchFamily="18" charset="0"/>
                <a:ea typeface="Times New Roman" panose="02020603050405020304" pitchFamily="18" charset="0"/>
              </a:rPr>
              <a:t>Local Development:</a:t>
            </a:r>
            <a:endParaRPr lang="en-IN" sz="2000" dirty="0">
              <a:effectLst/>
              <a:latin typeface="Times New Roman" panose="02020603050405020304" pitchFamily="18" charset="0"/>
              <a:ea typeface="Times New Roman" panose="02020603050405020304" pitchFamily="18" charset="0"/>
            </a:endParaRP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React.js for building the user interface. Tools like create-react-app can help you get started quickly.</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Node.js with Express.js for creating RESTful APIs.</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Use a database like MySQL, MongoDB for storing data. </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Version Control:</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Use Git for version control, and GitHub for collaboration and repository management.</a:t>
            </a:r>
          </a:p>
          <a:p>
            <a:endParaRPr lang="en-IN" sz="2000" dirty="0"/>
          </a:p>
        </p:txBody>
      </p:sp>
      <p:sp>
        <p:nvSpPr>
          <p:cNvPr id="5" name="TextBox 4">
            <a:extLst>
              <a:ext uri="{FF2B5EF4-FFF2-40B4-BE49-F238E27FC236}">
                <a16:creationId xmlns:a16="http://schemas.microsoft.com/office/drawing/2014/main" id="{E7E46B6C-7D13-D4A3-3233-A524FC151B3E}"/>
              </a:ext>
            </a:extLst>
          </p:cNvPr>
          <p:cNvSpPr txBox="1"/>
          <p:nvPr/>
        </p:nvSpPr>
        <p:spPr>
          <a:xfrm>
            <a:off x="190746" y="4320080"/>
            <a:ext cx="7909560" cy="861774"/>
          </a:xfrm>
          <a:prstGeom prst="rect">
            <a:avLst/>
          </a:prstGeom>
          <a:noFill/>
        </p:spPr>
        <p:txBody>
          <a:bodyPr wrap="square">
            <a:spAutoFit/>
          </a:bodyPr>
          <a:lstStyle/>
          <a:p>
            <a:pPr marL="342900" indent="-342900">
              <a:spcBef>
                <a:spcPts val="1220"/>
              </a:spcBef>
              <a:buFont typeface="Arial" panose="020B0604020202020204" pitchFamily="34" charset="0"/>
              <a:buChar char="•"/>
              <a:tabLst>
                <a:tab pos="758825" algn="l"/>
                <a:tab pos="759460" algn="l"/>
              </a:tabLst>
            </a:pPr>
            <a:r>
              <a:rPr lang="en-IN" sz="2000" b="1" dirty="0">
                <a:effectLst/>
                <a:latin typeface="Times New Roman" panose="02020603050405020304" pitchFamily="18" charset="0"/>
                <a:ea typeface="Times New Roman" panose="02020603050405020304" pitchFamily="18" charset="0"/>
              </a:rPr>
              <a:t>Platform-as-a-Service (PaaS):</a:t>
            </a:r>
            <a:endParaRPr lang="en-IN" sz="2000" dirty="0">
              <a:effectLst/>
              <a:latin typeface="Times New Roman" panose="02020603050405020304" pitchFamily="18" charset="0"/>
              <a:ea typeface="Times New Roman" panose="02020603050405020304" pitchFamily="18" charset="0"/>
            </a:endParaRPr>
          </a:p>
          <a:p>
            <a:pPr>
              <a:spcBef>
                <a:spcPts val="1220"/>
              </a:spcBef>
              <a:tabLst>
                <a:tab pos="758825" algn="l"/>
                <a:tab pos="759460" algn="l"/>
              </a:tabLst>
            </a:pPr>
            <a:r>
              <a:rPr lang="en-IN" sz="2000" b="1" dirty="0">
                <a:effectLst/>
                <a:latin typeface="Times New Roman" panose="02020603050405020304" pitchFamily="18" charset="0"/>
                <a:ea typeface="Times New Roman" panose="02020603050405020304" pitchFamily="18" charset="0"/>
              </a:rPr>
              <a:t>       Netlify:</a:t>
            </a:r>
            <a:r>
              <a:rPr lang="en-IN" sz="2000" dirty="0">
                <a:effectLst/>
                <a:latin typeface="Times New Roman" panose="02020603050405020304" pitchFamily="18" charset="0"/>
                <a:ea typeface="Times New Roman" panose="02020603050405020304" pitchFamily="18" charset="0"/>
              </a:rPr>
              <a:t>  It offers easy deployment for static and serverless React apps.</a:t>
            </a:r>
          </a:p>
        </p:txBody>
      </p:sp>
    </p:spTree>
    <p:extLst>
      <p:ext uri="{BB962C8B-B14F-4D97-AF65-F5344CB8AC3E}">
        <p14:creationId xmlns:p14="http://schemas.microsoft.com/office/powerpoint/2010/main" val="107345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25E9-2905-3704-68CE-2615756FFEA5}"/>
              </a:ext>
            </a:extLst>
          </p:cNvPr>
          <p:cNvSpPr>
            <a:spLocks noGrp="1"/>
          </p:cNvSpPr>
          <p:nvPr>
            <p:ph type="title"/>
          </p:nvPr>
        </p:nvSpPr>
        <p:spPr/>
        <p:txBody>
          <a:bodyPr/>
          <a:lstStyle/>
          <a:p>
            <a:r>
              <a:rPr lang="en-IN" sz="2000" b="1" dirty="0"/>
              <a:t>   Conclusion</a:t>
            </a:r>
          </a:p>
        </p:txBody>
      </p:sp>
      <p:sp>
        <p:nvSpPr>
          <p:cNvPr id="4" name="TextBox 3">
            <a:extLst>
              <a:ext uri="{FF2B5EF4-FFF2-40B4-BE49-F238E27FC236}">
                <a16:creationId xmlns:a16="http://schemas.microsoft.com/office/drawing/2014/main" id="{16BDF915-3F52-56CE-8791-C2B8CDFB7E6A}"/>
              </a:ext>
            </a:extLst>
          </p:cNvPr>
          <p:cNvSpPr txBox="1"/>
          <p:nvPr/>
        </p:nvSpPr>
        <p:spPr>
          <a:xfrm>
            <a:off x="206477" y="914040"/>
            <a:ext cx="8937523" cy="1754326"/>
          </a:xfrm>
          <a:prstGeom prst="rect">
            <a:avLst/>
          </a:prstGeom>
          <a:noFill/>
        </p:spPr>
        <p:txBody>
          <a:bodyPr wrap="square" rtlCol="0">
            <a:spAutoFit/>
          </a:bodyPr>
          <a:lstStyle/>
          <a:p>
            <a:r>
              <a:rPr lang="en-GB" dirty="0"/>
              <a:t>Hostel Sync offers an efficient solution to address the challenges faced by hostels. By automating key processes, enhancing transparency, and improving communication, the system empowers hostel administrators to effectively manage their operations and provide a better overall experience for students and staff. </a:t>
            </a:r>
          </a:p>
          <a:p>
            <a:endParaRPr lang="en-GB" b="1" dirty="0"/>
          </a:p>
          <a:p>
            <a:endParaRPr lang="en-IN" dirty="0"/>
          </a:p>
        </p:txBody>
      </p:sp>
      <p:sp>
        <p:nvSpPr>
          <p:cNvPr id="5" name="Rectangle 2">
            <a:extLst>
              <a:ext uri="{FF2B5EF4-FFF2-40B4-BE49-F238E27FC236}">
                <a16:creationId xmlns:a16="http://schemas.microsoft.com/office/drawing/2014/main" id="{2EB3A5AE-D01D-C3C3-574D-672B3CE398EC}"/>
              </a:ext>
            </a:extLst>
          </p:cNvPr>
          <p:cNvSpPr>
            <a:spLocks noChangeArrowheads="1"/>
          </p:cNvSpPr>
          <p:nvPr/>
        </p:nvSpPr>
        <p:spPr bwMode="auto">
          <a:xfrm>
            <a:off x="206477" y="2151245"/>
            <a:ext cx="87310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The Hostel Management System automates routine tasks, reducing manual labor and improving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Transparency:</a:t>
            </a:r>
            <a:r>
              <a:rPr kumimoji="0" lang="en-US" altLang="en-US" sz="1800" b="0" i="0" u="none" strike="noStrike" cap="none" normalizeH="0" baseline="0" dirty="0">
                <a:ln>
                  <a:noFill/>
                </a:ln>
                <a:solidFill>
                  <a:schemeClr val="tx1"/>
                </a:solidFill>
                <a:effectLst/>
                <a:latin typeface="Arial" panose="020B0604020202020204" pitchFamily="34" charset="0"/>
              </a:rPr>
              <a:t> The system provides real-time access to information, enhancing transparency and accountability.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Communication:</a:t>
            </a:r>
            <a:r>
              <a:rPr kumimoji="0" lang="en-US" altLang="en-US" sz="1800" b="0" i="0" u="none" strike="noStrike" cap="none" normalizeH="0" baseline="0" dirty="0">
                <a:ln>
                  <a:noFill/>
                </a:ln>
                <a:solidFill>
                  <a:schemeClr val="tx1"/>
                </a:solidFill>
                <a:effectLst/>
                <a:latin typeface="Arial" panose="020B0604020202020204" pitchFamily="34" charset="0"/>
              </a:rPr>
              <a:t> Improved communication channels facilitate better interaction between students, staff, and administrators.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Paperless:</a:t>
            </a:r>
            <a:r>
              <a:rPr kumimoji="0" lang="en-US" altLang="en-US" sz="1800" b="0" i="0" u="none" strike="noStrike" cap="none" normalizeH="0" baseline="0" dirty="0">
                <a:ln>
                  <a:noFill/>
                </a:ln>
                <a:solidFill>
                  <a:schemeClr val="tx1"/>
                </a:solidFill>
                <a:effectLst/>
                <a:latin typeface="Arial" panose="020B0604020202020204" pitchFamily="34" charset="0"/>
              </a:rPr>
              <a:t> The system reduces paperwork, saving time, space, and resources. </a:t>
            </a:r>
          </a:p>
        </p:txBody>
      </p:sp>
      <p:sp>
        <p:nvSpPr>
          <p:cNvPr id="6" name="Rectangle 3">
            <a:extLst>
              <a:ext uri="{FF2B5EF4-FFF2-40B4-BE49-F238E27FC236}">
                <a16:creationId xmlns:a16="http://schemas.microsoft.com/office/drawing/2014/main" id="{D99A88C6-F999-99D3-F23A-D7FED4BFEA56}"/>
              </a:ext>
            </a:extLst>
          </p:cNvPr>
          <p:cNvSpPr>
            <a:spLocks noChangeArrowheads="1"/>
          </p:cNvSpPr>
          <p:nvPr/>
        </p:nvSpPr>
        <p:spPr bwMode="auto">
          <a:xfrm>
            <a:off x="206477" y="5085467"/>
            <a:ext cx="85260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The intuitive interface makes the system easy to use for both administrators and students.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system can accommodate hostels of varying sizes and complexities. </a:t>
            </a:r>
          </a:p>
        </p:txBody>
      </p:sp>
    </p:spTree>
    <p:extLst>
      <p:ext uri="{BB962C8B-B14F-4D97-AF65-F5344CB8AC3E}">
        <p14:creationId xmlns:p14="http://schemas.microsoft.com/office/powerpoint/2010/main" val="164653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Abstract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285750" indent="-285750">
              <a:buFont typeface="Arial" panose="020B0604020202020204" pitchFamily="34" charset="0"/>
              <a:buChar char="•"/>
            </a:pPr>
            <a:r>
              <a:rPr lang="en-GB" b="1" dirty="0"/>
              <a:t>Hostel Sync </a:t>
            </a:r>
            <a:r>
              <a:rPr lang="en-GB" dirty="0"/>
              <a:t>is a web-based application designed to streamline the administrative tasks and operations of hostels. This system offers a comprehensive solution for managing various aspects of hostel management, including student registration, accommodation allocation, fee management, attendance tracking, and maintenance requests.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system aims to improve efficiency, transparency, and communication within the hostel environment. By automating routine tasks, reducing paperwork, and providing real-time access to information, it empowers hostel administrators to make informed decisions and enhance the overall hostel experience for both students and staff.</a:t>
            </a:r>
          </a:p>
        </p:txBody>
      </p:sp>
    </p:spTree>
    <p:extLst>
      <p:ext uri="{BB962C8B-B14F-4D97-AF65-F5344CB8AC3E}">
        <p14:creationId xmlns:p14="http://schemas.microsoft.com/office/powerpoint/2010/main" val="255200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3ACC-4AE6-CBBD-2E25-27431DBD2A31}"/>
              </a:ext>
            </a:extLst>
          </p:cNvPr>
          <p:cNvSpPr>
            <a:spLocks noGrp="1"/>
          </p:cNvSpPr>
          <p:nvPr>
            <p:ph type="title"/>
          </p:nvPr>
        </p:nvSpPr>
        <p:spPr/>
        <p:txBody>
          <a:bodyPr/>
          <a:lstStyle/>
          <a:p>
            <a:r>
              <a:rPr lang="en-IN" sz="2000" b="1" dirty="0"/>
              <a:t>   Future Scope</a:t>
            </a:r>
          </a:p>
        </p:txBody>
      </p:sp>
      <p:sp>
        <p:nvSpPr>
          <p:cNvPr id="5" name="Rectangle 2">
            <a:extLst>
              <a:ext uri="{FF2B5EF4-FFF2-40B4-BE49-F238E27FC236}">
                <a16:creationId xmlns:a16="http://schemas.microsoft.com/office/drawing/2014/main" id="{3ADD1709-73A1-32E6-36A9-DCBB18EF0288}"/>
              </a:ext>
            </a:extLst>
          </p:cNvPr>
          <p:cNvSpPr>
            <a:spLocks noChangeArrowheads="1"/>
          </p:cNvSpPr>
          <p:nvPr/>
        </p:nvSpPr>
        <p:spPr bwMode="auto">
          <a:xfrm>
            <a:off x="173736" y="914040"/>
            <a:ext cx="879652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Hostel Management System has significant potential for future development and expansion. Here are some areas to consider: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1F1F1F"/>
                </a:solidFill>
                <a:effectLst/>
                <a:latin typeface="Google Sans"/>
              </a:rPr>
              <a:t> Integration with other systems:</a:t>
            </a:r>
            <a:r>
              <a:rPr kumimoji="0" lang="en-US" altLang="en-US" b="0" i="0" u="none" strike="noStrike" cap="none" normalizeH="0" baseline="0" dirty="0">
                <a:ln>
                  <a:noFill/>
                </a:ln>
                <a:solidFill>
                  <a:srgbClr val="1F1F1F"/>
                </a:solidFill>
                <a:effectLst/>
                <a:latin typeface="Google Sans"/>
              </a:rPr>
              <a:t> Integrating the system with other campus-wide systems, such as student information systems (SIS), financial systems, and learning management systems (LMS), can streamline processes and provide a more holistic view of student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Mobile app:</a:t>
            </a:r>
            <a:r>
              <a:rPr kumimoji="0" lang="en-US" altLang="en-US" b="0" i="0" u="none" strike="noStrike" cap="none" normalizeH="0" baseline="0" dirty="0">
                <a:ln>
                  <a:noFill/>
                </a:ln>
                <a:solidFill>
                  <a:srgbClr val="1F1F1F"/>
                </a:solidFill>
                <a:effectLst/>
                <a:latin typeface="Google Sans"/>
              </a:rPr>
              <a:t> Developing a mobile app for students and staff would allow for convenient access to hostel information and services, such as making payments, submitting maintenance requests, and viewing announcements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Automated notifications:</a:t>
            </a:r>
            <a:r>
              <a:rPr kumimoji="0" lang="en-US" altLang="en-US" b="0" i="0" u="none" strike="noStrike" cap="none" normalizeH="0" baseline="0" dirty="0">
                <a:ln>
                  <a:noFill/>
                </a:ln>
                <a:solidFill>
                  <a:srgbClr val="1F1F1F"/>
                </a:solidFill>
                <a:effectLst/>
                <a:latin typeface="Google Sans"/>
              </a:rPr>
              <a:t> Implementing automated notifications can keep students and staff informed about important events, such as upcoming deadlines, changes in rules, or maintenance schedules.</a:t>
            </a: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Customizable dashboards:</a:t>
            </a:r>
            <a:r>
              <a:rPr kumimoji="0" lang="en-US" altLang="en-US" b="0" i="0" u="none" strike="noStrike" cap="none" normalizeH="0" baseline="0" dirty="0">
                <a:ln>
                  <a:noFill/>
                </a:ln>
                <a:solidFill>
                  <a:srgbClr val="1F1F1F"/>
                </a:solidFill>
                <a:effectLst/>
                <a:latin typeface="Google Sans"/>
              </a:rPr>
              <a:t> Providing customizable dashboards for administrators can allow them to tailor the system to their specific needs and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SaaS Model: </a:t>
            </a:r>
            <a:r>
              <a:rPr lang="en-US" altLang="en-US" dirty="0">
                <a:solidFill>
                  <a:srgbClr val="1F1F1F"/>
                </a:solidFill>
                <a:latin typeface="Google Sans"/>
              </a:rPr>
              <a:t>Providing the services through SaaS model to incorporate other institutions, universities at a premium.</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30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9E87-B60E-5EF5-CEDC-2D0C01FF3F26}"/>
              </a:ext>
            </a:extLst>
          </p:cNvPr>
          <p:cNvSpPr>
            <a:spLocks noGrp="1"/>
          </p:cNvSpPr>
          <p:nvPr>
            <p:ph type="title"/>
          </p:nvPr>
        </p:nvSpPr>
        <p:spPr/>
        <p:txBody>
          <a:bodyPr/>
          <a:lstStyle/>
          <a:p>
            <a:r>
              <a:rPr lang="en-IN" sz="2000" b="1" dirty="0"/>
              <a:t>   Bibliography/References</a:t>
            </a:r>
          </a:p>
        </p:txBody>
      </p:sp>
      <p:sp>
        <p:nvSpPr>
          <p:cNvPr id="4" name="TextBox 3">
            <a:extLst>
              <a:ext uri="{FF2B5EF4-FFF2-40B4-BE49-F238E27FC236}">
                <a16:creationId xmlns:a16="http://schemas.microsoft.com/office/drawing/2014/main" id="{F71A5A12-1171-C2B3-EFDF-B6D4E7700B33}"/>
              </a:ext>
            </a:extLst>
          </p:cNvPr>
          <p:cNvSpPr txBox="1"/>
          <p:nvPr/>
        </p:nvSpPr>
        <p:spPr>
          <a:xfrm>
            <a:off x="117987" y="1032092"/>
            <a:ext cx="8908026" cy="4770537"/>
          </a:xfrm>
          <a:prstGeom prst="rect">
            <a:avLst/>
          </a:prstGeom>
          <a:noFill/>
        </p:spPr>
        <p:txBody>
          <a:bodyPr wrap="square" rtlCol="0">
            <a:spAutoFit/>
          </a:bodyPr>
          <a:lstStyle/>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 Websites and Online Resources: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React.js Official Documentation (reactjs.org)</a:t>
            </a:r>
            <a:r>
              <a:rPr lang="en-IN" sz="1800" dirty="0">
                <a:effectLst/>
                <a:latin typeface="Times New Roman" panose="02020603050405020304" pitchFamily="18" charset="0"/>
                <a:ea typeface="Times New Roman" panose="02020603050405020304" pitchFamily="18" charset="0"/>
              </a:rPr>
              <a:t> – For understanding React.js concepts, components, and hooks.</a:t>
            </a: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NPM Documentation</a:t>
            </a:r>
            <a:r>
              <a:rPr lang="en-IN" sz="1800" dirty="0">
                <a:effectLst/>
                <a:latin typeface="Times New Roman" panose="02020603050405020304" pitchFamily="18" charset="0"/>
                <a:ea typeface="Times New Roman" panose="02020603050405020304" pitchFamily="18" charset="0"/>
              </a:rPr>
              <a:t>– For accessing various npm libraries.</a:t>
            </a:r>
          </a:p>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Articles and Tutorials: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"Understanding REST APIs" on Medium</a:t>
            </a:r>
            <a:r>
              <a:rPr lang="en-IN" sz="1800" dirty="0">
                <a:effectLst/>
                <a:latin typeface="Times New Roman" panose="02020603050405020304" pitchFamily="18" charset="0"/>
                <a:ea typeface="Times New Roman" panose="02020603050405020304" pitchFamily="18" charset="0"/>
              </a:rPr>
              <a:t> – For insights into building and consuming RESTful APIs.</a:t>
            </a: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"Building a Simple Node.js Backend" on Dev.to</a:t>
            </a:r>
            <a:r>
              <a:rPr lang="en-IN" sz="1800" dirty="0">
                <a:effectLst/>
                <a:latin typeface="Times New Roman" panose="02020603050405020304" pitchFamily="18" charset="0"/>
                <a:ea typeface="Times New Roman" panose="02020603050405020304" pitchFamily="18" charset="0"/>
              </a:rPr>
              <a:t> – A step-by-step guide for setting up a basic backend with Node.js and Express.</a:t>
            </a:r>
          </a:p>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 Tools and Libraries Documentation:</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Node.js Documentation (nodejs.org)</a:t>
            </a:r>
            <a:r>
              <a:rPr lang="en-IN" sz="1800" dirty="0">
                <a:effectLst/>
                <a:latin typeface="Times New Roman" panose="02020603050405020304" pitchFamily="18" charset="0"/>
                <a:ea typeface="Times New Roman" panose="02020603050405020304" pitchFamily="18" charset="0"/>
              </a:rPr>
              <a:t> – For understanding the Node.js runtime and its capabilities.</a:t>
            </a:r>
          </a:p>
          <a:p>
            <a:endParaRPr lang="en-IN" dirty="0"/>
          </a:p>
        </p:txBody>
      </p:sp>
    </p:spTree>
    <p:extLst>
      <p:ext uri="{BB962C8B-B14F-4D97-AF65-F5344CB8AC3E}">
        <p14:creationId xmlns:p14="http://schemas.microsoft.com/office/powerpoint/2010/main" val="62202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22</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spc="-1" dirty="0">
                <a:solidFill>
                  <a:srgbClr val="000000"/>
                </a:solidFill>
                <a:latin typeface="Times New Roman" panose="02020603050405020304" pitchFamily="18" charset="0"/>
                <a:cs typeface="Times New Roman" panose="02020603050405020304" pitchFamily="18" charset="0"/>
              </a:rPr>
              <a:t>Keywords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Booking System</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Analytics</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 Integration</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QR Scanner for Record Management</a:t>
            </a:r>
          </a:p>
        </p:txBody>
      </p:sp>
    </p:spTree>
    <p:extLst>
      <p:ext uri="{BB962C8B-B14F-4D97-AF65-F5344CB8AC3E}">
        <p14:creationId xmlns:p14="http://schemas.microsoft.com/office/powerpoint/2010/main" val="288596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Problem Statement</a:t>
            </a:r>
          </a:p>
          <a:p>
            <a:r>
              <a:rPr lang="en-GB" dirty="0"/>
              <a:t>Hostels often face challenges in managing their operations efficiently, such as:</a:t>
            </a:r>
          </a:p>
          <a:p>
            <a:endParaRPr lang="en-GB" dirty="0"/>
          </a:p>
          <a:p>
            <a:pPr>
              <a:buFont typeface="Arial" panose="020B0604020202020204" pitchFamily="34" charset="0"/>
              <a:buChar char="•"/>
            </a:pPr>
            <a:r>
              <a:rPr lang="en-GB" b="1" dirty="0"/>
              <a:t> Manual processes:</a:t>
            </a:r>
            <a:r>
              <a:rPr lang="en-GB" dirty="0"/>
              <a:t> Time-consuming and error-prone manual tasks, including student registration, accommodation allocation, fee collection, and attendance tracking.</a:t>
            </a:r>
          </a:p>
          <a:p>
            <a:pPr>
              <a:buFont typeface="Arial" panose="020B0604020202020204" pitchFamily="34" charset="0"/>
              <a:buChar char="•"/>
            </a:pPr>
            <a:endParaRPr lang="en-GB" dirty="0"/>
          </a:p>
          <a:p>
            <a:pPr>
              <a:buFont typeface="Arial" panose="020B0604020202020204" pitchFamily="34" charset="0"/>
              <a:buChar char="•"/>
            </a:pPr>
            <a:r>
              <a:rPr lang="en-GB" b="1" dirty="0"/>
              <a:t> Lack of transparency:</a:t>
            </a:r>
            <a:r>
              <a:rPr lang="en-GB" dirty="0"/>
              <a:t> Limited visibility into hostel operations, leading to difficulties in monitoring and managing resources effectively.</a:t>
            </a:r>
          </a:p>
          <a:p>
            <a:pPr>
              <a:buFont typeface="Arial" panose="020B0604020202020204" pitchFamily="34" charset="0"/>
              <a:buChar char="•"/>
            </a:pPr>
            <a:endParaRPr lang="en-GB" dirty="0"/>
          </a:p>
          <a:p>
            <a:pPr>
              <a:buFont typeface="Arial" panose="020B0604020202020204" pitchFamily="34" charset="0"/>
              <a:buChar char="•"/>
            </a:pPr>
            <a:r>
              <a:rPr lang="en-GB" b="1" dirty="0"/>
              <a:t> Inefficient communication:</a:t>
            </a:r>
            <a:r>
              <a:rPr lang="en-GB" dirty="0"/>
              <a:t> Challenges in communicating with students and staff, resulting in delays and misunderstandings.</a:t>
            </a:r>
          </a:p>
          <a:p>
            <a:pPr>
              <a:buFont typeface="Arial" panose="020B0604020202020204" pitchFamily="34" charset="0"/>
              <a:buChar char="•"/>
            </a:pPr>
            <a:endParaRPr lang="en-GB" dirty="0"/>
          </a:p>
          <a:p>
            <a:pPr>
              <a:buFont typeface="Arial" panose="020B0604020202020204" pitchFamily="34" charset="0"/>
              <a:buChar char="•"/>
            </a:pPr>
            <a:r>
              <a:rPr lang="en-GB" b="1" dirty="0"/>
              <a:t> Paperwork:</a:t>
            </a:r>
            <a:r>
              <a:rPr lang="en-GB" dirty="0"/>
              <a:t> Excessive paperwork, leading to storage issues and increased administrative costs.</a:t>
            </a:r>
          </a:p>
          <a:p>
            <a:pPr>
              <a:buFont typeface="Arial" panose="020B0604020202020204" pitchFamily="34" charset="0"/>
              <a:buChar char="•"/>
            </a:pPr>
            <a:endParaRPr lang="en-GB" dirty="0"/>
          </a:p>
          <a:p>
            <a:r>
              <a:rPr lang="en-GB" dirty="0"/>
              <a:t>These challenges can negatively impact the overall hostel experience for students and staff.</a:t>
            </a:r>
          </a:p>
          <a:p>
            <a:pPr>
              <a:spcBef>
                <a:spcPts val="400"/>
              </a:spcBef>
            </a:pPr>
            <a:endParaRPr lang="en-US" sz="2000" b="1" strike="noStrike" spc="-1" dirty="0">
              <a:solidFill>
                <a:srgbClr val="000000"/>
              </a:solidFill>
              <a:latin typeface="Calibri"/>
            </a:endParaRPr>
          </a:p>
          <a:p>
            <a:pPr>
              <a:lnSpc>
                <a:spcPct val="100000"/>
              </a:lnSpc>
              <a:spcBef>
                <a:spcPts val="400"/>
              </a:spcBef>
            </a:pPr>
            <a:endParaRPr lang="en-US" sz="2000" strike="noStrike" spc="-1"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B804-F3DA-AFCE-1087-1D8FD9EC4A34}"/>
              </a:ext>
            </a:extLst>
          </p:cNvPr>
          <p:cNvSpPr>
            <a:spLocks noGrp="1"/>
          </p:cNvSpPr>
          <p:nvPr>
            <p:ph type="title"/>
          </p:nvPr>
        </p:nvSpPr>
        <p:spPr>
          <a:xfrm>
            <a:off x="0" y="246888"/>
            <a:ext cx="7680960" cy="585216"/>
          </a:xfrm>
        </p:spPr>
        <p:txBody>
          <a:bodyPr/>
          <a:lstStyle/>
          <a:p>
            <a:r>
              <a:rPr lang="en-US" b="1" dirty="0"/>
              <a:t> </a:t>
            </a:r>
            <a:r>
              <a:rPr lang="en-US" sz="2000" b="1" dirty="0"/>
              <a:t>Software and Hardware Requirement Specification</a:t>
            </a:r>
            <a:br>
              <a:rPr lang="en-US" sz="3200" b="1" dirty="0"/>
            </a:br>
            <a:endParaRPr lang="en-IN" sz="3200" dirty="0"/>
          </a:p>
        </p:txBody>
      </p:sp>
      <p:sp>
        <p:nvSpPr>
          <p:cNvPr id="7" name="Text Placeholder 6">
            <a:extLst>
              <a:ext uri="{FF2B5EF4-FFF2-40B4-BE49-F238E27FC236}">
                <a16:creationId xmlns:a16="http://schemas.microsoft.com/office/drawing/2014/main" id="{2F87B3EF-A864-5B52-A4BA-D7287E68453C}"/>
              </a:ext>
            </a:extLst>
          </p:cNvPr>
          <p:cNvSpPr>
            <a:spLocks noGrp="1"/>
          </p:cNvSpPr>
          <p:nvPr>
            <p:ph type="body"/>
          </p:nvPr>
        </p:nvSpPr>
        <p:spPr>
          <a:xfrm>
            <a:off x="235974" y="923544"/>
            <a:ext cx="8908026" cy="4828032"/>
          </a:xfrm>
        </p:spPr>
        <p:txBody>
          <a:bodyPr>
            <a:normAutofit/>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3.1 Methods</a:t>
            </a:r>
          </a:p>
          <a:p>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development methodology follows Agile principles, focusing on iterative development and continuous feedback. The project will be divided into sprints, each delivering key components of the system</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ea typeface="Calibri" panose="020F0502020204030204" pitchFamily="34" charset="0"/>
                <a:cs typeface="Times New Roman" panose="02020603050405020304" pitchFamily="18" charset="0"/>
              </a:rPr>
              <a:t>3.2 Programming/Working Environment</a:t>
            </a:r>
          </a:p>
          <a:p>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Programming Language: JavaScript (React for frontend, Node.js for backend)</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Database: MongoDB (NoSQL database)	</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Communication: WebSocket (for chat functionality)Email/SMS</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Integration: Twilio (for SMS) and Node mailer (for email notifications)</a:t>
            </a: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3.3 Requirements to run the application</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Operating System: Windows 10/Linux/MacOS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RAM: Minimum 8GB</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Processor: Intel i5 or equivalent Software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Dependencies: Node.js, MongoDB , Express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Browser: Latest versions of Chrome, Firefox, or Safari</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84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D58C-864C-9F7C-3053-7FED77B8D63E}"/>
              </a:ext>
            </a:extLst>
          </p:cNvPr>
          <p:cNvSpPr>
            <a:spLocks noGrp="1"/>
          </p:cNvSpPr>
          <p:nvPr>
            <p:ph type="title"/>
          </p:nvPr>
        </p:nvSpPr>
        <p:spPr>
          <a:xfrm>
            <a:off x="128016" y="0"/>
            <a:ext cx="6931742" cy="914040"/>
          </a:xfrm>
        </p:spPr>
        <p:txBody>
          <a:bodyPr/>
          <a:lstStyle/>
          <a:p>
            <a:r>
              <a:rPr lang="en-IN" sz="2000" b="1" dirty="0"/>
              <a:t>Landing Page of the website</a:t>
            </a:r>
          </a:p>
        </p:txBody>
      </p:sp>
      <p:pic>
        <p:nvPicPr>
          <p:cNvPr id="4" name="Picture 3">
            <a:extLst>
              <a:ext uri="{FF2B5EF4-FFF2-40B4-BE49-F238E27FC236}">
                <a16:creationId xmlns:a16="http://schemas.microsoft.com/office/drawing/2014/main" id="{5B342FA2-2FD9-029E-3CF6-F85DAF0E8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1726"/>
            <a:ext cx="9144000" cy="4722019"/>
          </a:xfrm>
          <a:prstGeom prst="rect">
            <a:avLst/>
          </a:prstGeom>
        </p:spPr>
      </p:pic>
    </p:spTree>
    <p:extLst>
      <p:ext uri="{BB962C8B-B14F-4D97-AF65-F5344CB8AC3E}">
        <p14:creationId xmlns:p14="http://schemas.microsoft.com/office/powerpoint/2010/main" val="27107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AE043-5ABB-333A-E416-BC134C0F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7990"/>
            <a:ext cx="9144000" cy="4722019"/>
          </a:xfrm>
          <a:prstGeom prst="rect">
            <a:avLst/>
          </a:prstGeom>
        </p:spPr>
      </p:pic>
    </p:spTree>
    <p:extLst>
      <p:ext uri="{BB962C8B-B14F-4D97-AF65-F5344CB8AC3E}">
        <p14:creationId xmlns:p14="http://schemas.microsoft.com/office/powerpoint/2010/main" val="247940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81767D-DA10-6EF6-D42B-4B8CB6C6A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562"/>
            <a:ext cx="9144000" cy="4714875"/>
          </a:xfrm>
          <a:prstGeom prst="rect">
            <a:avLst/>
          </a:prstGeom>
        </p:spPr>
      </p:pic>
    </p:spTree>
    <p:extLst>
      <p:ext uri="{BB962C8B-B14F-4D97-AF65-F5344CB8AC3E}">
        <p14:creationId xmlns:p14="http://schemas.microsoft.com/office/powerpoint/2010/main" val="360881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DE9A27-3531-8C86-6C8C-17D5B546F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624" y="827818"/>
            <a:ext cx="5806440" cy="2939978"/>
          </a:xfrm>
          <a:prstGeom prst="rect">
            <a:avLst/>
          </a:prstGeom>
        </p:spPr>
      </p:pic>
      <p:pic>
        <p:nvPicPr>
          <p:cNvPr id="5" name="Picture 4">
            <a:extLst>
              <a:ext uri="{FF2B5EF4-FFF2-40B4-BE49-F238E27FC236}">
                <a16:creationId xmlns:a16="http://schemas.microsoft.com/office/drawing/2014/main" id="{0C0E83A7-85FB-6234-4655-8AF6E98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624" y="3767796"/>
            <a:ext cx="5806440" cy="2943901"/>
          </a:xfrm>
          <a:prstGeom prst="rect">
            <a:avLst/>
          </a:prstGeom>
        </p:spPr>
      </p:pic>
    </p:spTree>
    <p:extLst>
      <p:ext uri="{BB962C8B-B14F-4D97-AF65-F5344CB8AC3E}">
        <p14:creationId xmlns:p14="http://schemas.microsoft.com/office/powerpoint/2010/main" val="124901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34975</TotalTime>
  <Words>979</Words>
  <Application>Microsoft Office PowerPoint</Application>
  <PresentationFormat>On-screen Show (4:3)</PresentationFormat>
  <Paragraphs>101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Google Sans</vt:lpstr>
      <vt:lpstr>Symbol</vt:lpstr>
      <vt:lpstr>Times New Roman</vt:lpstr>
      <vt:lpstr>Office Theme</vt:lpstr>
      <vt:lpstr>PowerPoint Presentation</vt:lpstr>
      <vt:lpstr>PowerPoint Presentation</vt:lpstr>
      <vt:lpstr>PowerPoint Presentation</vt:lpstr>
      <vt:lpstr>PowerPoint Presentation</vt:lpstr>
      <vt:lpstr> Software and Hardware Requirement Specification </vt:lpstr>
      <vt:lpstr>Landing Page of the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TECHNOLOGIES AND TOOLS</vt:lpstr>
      <vt:lpstr>   Conclusion</vt:lpstr>
      <vt:lpstr>   Future Scope</vt:lpstr>
      <vt:lpstr>   Bibliography/References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Akashdeep Singla</cp:lastModifiedBy>
  <cp:revision>2319</cp:revision>
  <dcterms:created xsi:type="dcterms:W3CDTF">2010-04-09T07:36:15Z</dcterms:created>
  <dcterms:modified xsi:type="dcterms:W3CDTF">2024-08-22T07:44:27Z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