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23"/>
  </p:notesMasterIdLst>
  <p:handoutMasterIdLst>
    <p:handoutMasterId r:id="rId24"/>
  </p:handoutMasterIdLst>
  <p:sldIdLst>
    <p:sldId id="256" r:id="rId5"/>
    <p:sldId id="276" r:id="rId6"/>
    <p:sldId id="277" r:id="rId7"/>
    <p:sldId id="257" r:id="rId8"/>
    <p:sldId id="270" r:id="rId9"/>
    <p:sldId id="279" r:id="rId10"/>
    <p:sldId id="284" r:id="rId11"/>
    <p:sldId id="285" r:id="rId12"/>
    <p:sldId id="286" r:id="rId13"/>
    <p:sldId id="289" r:id="rId14"/>
    <p:sldId id="294" r:id="rId15"/>
    <p:sldId id="295" r:id="rId16"/>
    <p:sldId id="281" r:id="rId17"/>
    <p:sldId id="292" r:id="rId18"/>
    <p:sldId id="282" r:id="rId19"/>
    <p:sldId id="293" r:id="rId20"/>
    <p:sldId id="283" r:id="rId21"/>
    <p:sldId id="268" r:id="rId2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78" d="100"/>
          <a:sy n="78" d="100"/>
        </p:scale>
        <p:origin x="1555"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8/21/2024</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8/21/2024</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reactjs.org/" TargetMode="External"/><Relationship Id="rId2" Type="http://schemas.openxmlformats.org/officeDocument/2006/relationships/hyperlink" Target="https://www.mongodb.com/" TargetMode="External"/><Relationship Id="rId1" Type="http://schemas.openxmlformats.org/officeDocument/2006/relationships/slideLayout" Target="../slideLayouts/slideLayout3.xml"/><Relationship Id="rId5" Type="http://schemas.openxmlformats.org/officeDocument/2006/relationships/hyperlink" Target="https://aws.amazon.com/documentation" TargetMode="External"/><Relationship Id="rId4" Type="http://schemas.openxmlformats.org/officeDocument/2006/relationships/hyperlink" Target="https://nodejs.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1"/>
            <a:ext cx="9144000" cy="6017369"/>
          </a:xfrm>
          <a:prstGeom prst="rect">
            <a:avLst/>
          </a:prstGeom>
          <a:noFill/>
          <a:ln w="9360">
            <a:noFill/>
          </a:ln>
        </p:spPr>
        <p:txBody>
          <a:bodyPr>
            <a:noAutofit/>
          </a:bodyPr>
          <a:lstStyle/>
          <a:p>
            <a:pPr algn="ctr">
              <a:lnSpc>
                <a:spcPct val="100000"/>
              </a:lnSpc>
              <a:spcBef>
                <a:spcPts val="400"/>
              </a:spcBef>
            </a:pPr>
            <a:r>
              <a:rPr lang="en-IN" b="1" dirty="0">
                <a:latin typeface="Times New Roman" panose="02020603050405020304" pitchFamily="18" charset="0"/>
                <a:ea typeface="Calibri" panose="020F0502020204030204" pitchFamily="34" charset="0"/>
                <a:cs typeface="Times New Roman" panose="02020603050405020304" pitchFamily="18" charset="0"/>
              </a:rPr>
              <a:t>Project Presentation of Back End Engineering Project</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BEE</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22CS026</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4800" dirty="0">
                <a:latin typeface="Times New Roman" panose="02020603050405020304" pitchFamily="18" charset="0"/>
                <a:ea typeface="Calibri" panose="020F0502020204030204" pitchFamily="34" charset="0"/>
                <a:cs typeface="Times New Roman" panose="02020603050405020304" pitchFamily="18" charset="0"/>
              </a:rPr>
              <a:t>Booking Management System</a:t>
            </a:r>
            <a:endParaRPr lang="en-US" sz="2000" i="1" spc="-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b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br>
            <a:r>
              <a:rPr lang="en-US" sz="2000" spc="-1" dirty="0">
                <a:solidFill>
                  <a:srgbClr val="000000"/>
                </a:solidFill>
                <a:latin typeface="Times New Roman" panose="02020603050405020304" pitchFamily="18" charset="0"/>
                <a:ea typeface="MS PGothic"/>
                <a:cs typeface="Times New Roman" panose="02020603050405020304" pitchFamily="18" charset="0"/>
              </a:rPr>
              <a:t>Akhil Acharya 2210991216</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Amber Dhama 2210991251</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Ananya Mahajan 2210991260</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Ashi Srivastava 2210991396</a:t>
            </a: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Mr. Reshab Kumar</a:t>
            </a: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44D449-3AFA-C910-7A81-9130416C3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5868"/>
            <a:ext cx="9144000" cy="4386263"/>
          </a:xfrm>
          <a:prstGeom prst="rect">
            <a:avLst/>
          </a:prstGeom>
        </p:spPr>
      </p:pic>
    </p:spTree>
    <p:extLst>
      <p:ext uri="{BB962C8B-B14F-4D97-AF65-F5344CB8AC3E}">
        <p14:creationId xmlns:p14="http://schemas.microsoft.com/office/powerpoint/2010/main" val="3597230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7AEA54-F061-4CB9-2B58-DDF2F59E1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56" y="666496"/>
            <a:ext cx="8173218" cy="5798925"/>
          </a:xfrm>
          <a:prstGeom prst="rect">
            <a:avLst/>
          </a:prstGeom>
        </p:spPr>
      </p:pic>
    </p:spTree>
    <p:extLst>
      <p:ext uri="{BB962C8B-B14F-4D97-AF65-F5344CB8AC3E}">
        <p14:creationId xmlns:p14="http://schemas.microsoft.com/office/powerpoint/2010/main" val="376326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31A9-4B8E-02B3-6466-3BF132569AD2}"/>
              </a:ext>
            </a:extLst>
          </p:cNvPr>
          <p:cNvSpPr>
            <a:spLocks noGrp="1"/>
          </p:cNvSpPr>
          <p:nvPr>
            <p:ph type="title"/>
          </p:nvPr>
        </p:nvSpPr>
        <p:spPr/>
        <p:txBody>
          <a:bodyPr/>
          <a:lstStyle/>
          <a:p>
            <a:r>
              <a:rPr lang="en-IN" sz="2000" dirty="0"/>
              <a:t>		</a:t>
            </a:r>
            <a:r>
              <a:rPr lang="en-US" sz="1800" b="1" u="sng" kern="100" dirty="0">
                <a:effectLst/>
                <a:latin typeface="Times New Roman" panose="02020603050405020304" pitchFamily="18" charset="0"/>
                <a:ea typeface="Calibri" panose="020F0502020204030204" pitchFamily="34" charset="0"/>
              </a:rPr>
              <a:t>TECHNOLOGIES AND TOOLS</a:t>
            </a:r>
            <a:endParaRPr lang="en-IN" sz="2000" dirty="0"/>
          </a:p>
        </p:txBody>
      </p:sp>
      <p:sp>
        <p:nvSpPr>
          <p:cNvPr id="3" name="TextBox 2">
            <a:extLst>
              <a:ext uri="{FF2B5EF4-FFF2-40B4-BE49-F238E27FC236}">
                <a16:creationId xmlns:a16="http://schemas.microsoft.com/office/drawing/2014/main" id="{7793AFE9-9FF4-80DE-7F3A-3D775962DC4A}"/>
              </a:ext>
            </a:extLst>
          </p:cNvPr>
          <p:cNvSpPr txBox="1"/>
          <p:nvPr/>
        </p:nvSpPr>
        <p:spPr>
          <a:xfrm>
            <a:off x="373626" y="1406013"/>
            <a:ext cx="8091948" cy="4801314"/>
          </a:xfrm>
          <a:prstGeom prst="rect">
            <a:avLst/>
          </a:prstGeom>
          <a:noFill/>
        </p:spPr>
        <p:txBody>
          <a:bodyPr wrap="square" rtlCol="0">
            <a:spAutoFit/>
          </a:bodyPr>
          <a:lstStyle/>
          <a:p>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WorkWave development will make use of a variety of tools and technology, such as: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MERN Stack: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MongoDB: Scalable data management and storage in a NoSQL database.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 web application framework for creating reliable backend services is called Express.js.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React is a JavaScript package designed for creating interactive and dynamic user interfaces.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Node.js is a server-side development environment for JavaScript.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Extra Technology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Nodemailer - </a:t>
            </a:r>
            <a:r>
              <a:rPr lang="en-US" sz="1800" kern="100" dirty="0">
                <a:solidFill>
                  <a:srgbClr val="000000"/>
                </a:solidFill>
                <a:effectLst/>
                <a:latin typeface="Times" panose="02020603050405020304" pitchFamily="18" charset="0"/>
                <a:ea typeface="Times" panose="02020603050405020304" pitchFamily="18" charset="0"/>
                <a:cs typeface="Times New Roman" panose="02020603050405020304" pitchFamily="18" charset="0"/>
              </a:rPr>
              <a:t>Email notification system.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Stripe / Paypal Api – Payment gateway integration which enables secure payment processing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Socket.io – used for real time communication b/w user and admin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73456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25E9-2905-3704-68CE-2615756FFEA5}"/>
              </a:ext>
            </a:extLst>
          </p:cNvPr>
          <p:cNvSpPr>
            <a:spLocks noGrp="1"/>
          </p:cNvSpPr>
          <p:nvPr>
            <p:ph type="title"/>
          </p:nvPr>
        </p:nvSpPr>
        <p:spPr/>
        <p:txBody>
          <a:bodyPr/>
          <a:lstStyle/>
          <a:p>
            <a:r>
              <a:rPr lang="en-IN" sz="2000" b="1" dirty="0"/>
              <a:t>   Conclusion</a:t>
            </a:r>
          </a:p>
        </p:txBody>
      </p:sp>
      <p:sp>
        <p:nvSpPr>
          <p:cNvPr id="4" name="TextBox 3">
            <a:extLst>
              <a:ext uri="{FF2B5EF4-FFF2-40B4-BE49-F238E27FC236}">
                <a16:creationId xmlns:a16="http://schemas.microsoft.com/office/drawing/2014/main" id="{16BDF915-3F52-56CE-8791-C2B8CDFB7E6A}"/>
              </a:ext>
            </a:extLst>
          </p:cNvPr>
          <p:cNvSpPr txBox="1"/>
          <p:nvPr/>
        </p:nvSpPr>
        <p:spPr>
          <a:xfrm>
            <a:off x="206477" y="914040"/>
            <a:ext cx="8937523" cy="5632311"/>
          </a:xfrm>
          <a:prstGeom prst="rect">
            <a:avLst/>
          </a:prstGeom>
          <a:noFill/>
        </p:spPr>
        <p:txBody>
          <a:bodyPr wrap="square" rtlCol="0">
            <a:spAutoFit/>
          </a:bodyPr>
          <a:lstStyle/>
          <a:p>
            <a:r>
              <a:rPr lang="en-US" dirty="0"/>
              <a:t>The development and implementation of a booking management system provide a robust solution for managing reservations, services, and customer interactions efficiently. By integrating a well-designed database, intuitive user interface, and secure payment processing, the system enhances both the user experience and operational effectiveness.</a:t>
            </a:r>
          </a:p>
          <a:p>
            <a:r>
              <a:rPr lang="en-US" dirty="0"/>
              <a:t>Key outcomes include:</a:t>
            </a:r>
          </a:p>
          <a:p>
            <a:pPr>
              <a:buFont typeface="+mj-lt"/>
              <a:buAutoNum type="arabicPeriod"/>
            </a:pPr>
            <a:r>
              <a:rPr lang="en-US" b="1" dirty="0"/>
              <a:t>Improved Efficiency:</a:t>
            </a:r>
            <a:r>
              <a:rPr lang="en-US" dirty="0"/>
              <a:t> The system automates the booking process, reducing manual errors and administrative overhead. It streamlines operations, allowing businesses to handle more bookings with less effort.</a:t>
            </a:r>
          </a:p>
          <a:p>
            <a:endParaRPr lang="en-US" dirty="0"/>
          </a:p>
          <a:p>
            <a:r>
              <a:rPr lang="en-US" b="1" dirty="0"/>
              <a:t>2.Enhanced User Experience:</a:t>
            </a:r>
            <a:r>
              <a:rPr lang="en-US" dirty="0"/>
              <a:t> Users benefit from an easy-to-navigate platform that allows them to book services quickly, receive instant confirmations, and manage their bookings seamlessly. The system also supports personalized experiences and notifications.</a:t>
            </a:r>
          </a:p>
          <a:p>
            <a:endParaRPr lang="en-US" dirty="0"/>
          </a:p>
          <a:p>
            <a:r>
              <a:rPr lang="en-US" b="1" dirty="0"/>
              <a:t>3.Scalability and Flexibility:</a:t>
            </a:r>
            <a:r>
              <a:rPr lang="en-US" dirty="0"/>
              <a:t> The booking management system is designed to scale with growing business needs, accommodating more users, services, and locations. It is also flexible enough to adapt to various industries, from hospitality and healthcare to events and transportation.</a:t>
            </a:r>
          </a:p>
          <a:p>
            <a:endParaRPr lang="en-IN" dirty="0"/>
          </a:p>
        </p:txBody>
      </p:sp>
    </p:spTree>
    <p:extLst>
      <p:ext uri="{BB962C8B-B14F-4D97-AF65-F5344CB8AC3E}">
        <p14:creationId xmlns:p14="http://schemas.microsoft.com/office/powerpoint/2010/main" val="1646538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ED00A8-DE7C-CA77-885A-6FDB7751F65D}"/>
              </a:ext>
            </a:extLst>
          </p:cNvPr>
          <p:cNvSpPr txBox="1"/>
          <p:nvPr/>
        </p:nvSpPr>
        <p:spPr>
          <a:xfrm>
            <a:off x="255640" y="973394"/>
            <a:ext cx="8044298" cy="4524315"/>
          </a:xfrm>
          <a:prstGeom prst="rect">
            <a:avLst/>
          </a:prstGeom>
          <a:noFill/>
        </p:spPr>
        <p:txBody>
          <a:bodyPr wrap="square" rtlCol="0">
            <a:spAutoFit/>
          </a:bodyPr>
          <a:lstStyle/>
          <a:p>
            <a:r>
              <a:rPr lang="en-US" b="1" dirty="0"/>
              <a:t>4. Data-Driven Decision Making:</a:t>
            </a:r>
            <a:r>
              <a:rPr lang="en-US" dirty="0"/>
              <a:t> The system's reporting and analytics capabilities provide valuable insights into customer behavior, booking trends, and financial performance. Businesses can use this data to make informed decisions, optimize services, and increase revenue.</a:t>
            </a:r>
          </a:p>
          <a:p>
            <a:endParaRPr lang="en-US" dirty="0"/>
          </a:p>
          <a:p>
            <a:r>
              <a:rPr lang="en-US" b="1" dirty="0"/>
              <a:t>5. Security and Compliance:</a:t>
            </a:r>
            <a:r>
              <a:rPr lang="en-US" dirty="0"/>
              <a:t> With built-in security features, including encryption and role-based access control, the system ensures that sensitive data is protected, and transactions are secure. Compliance with data protection regulations is also a priority.</a:t>
            </a:r>
          </a:p>
          <a:p>
            <a:endParaRPr lang="en-US" dirty="0"/>
          </a:p>
          <a:p>
            <a:r>
              <a:rPr lang="en-US" dirty="0"/>
              <a:t>In conclusion, the booking management system is a vital tool for businesses looking to optimize their operations, improve customer satisfaction, and stay competitive in a digital-first world. As technology evolves, the system can be further enhanced with emerging technologies like AI, machine learning, and IoT, ensuring it remains relevant and valuable in the future.</a:t>
            </a:r>
          </a:p>
          <a:p>
            <a:endParaRPr lang="en-IN" dirty="0"/>
          </a:p>
        </p:txBody>
      </p:sp>
    </p:spTree>
    <p:extLst>
      <p:ext uri="{BB962C8B-B14F-4D97-AF65-F5344CB8AC3E}">
        <p14:creationId xmlns:p14="http://schemas.microsoft.com/office/powerpoint/2010/main" val="1718379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3ACC-4AE6-CBBD-2E25-27431DBD2A31}"/>
              </a:ext>
            </a:extLst>
          </p:cNvPr>
          <p:cNvSpPr>
            <a:spLocks noGrp="1"/>
          </p:cNvSpPr>
          <p:nvPr>
            <p:ph type="title"/>
          </p:nvPr>
        </p:nvSpPr>
        <p:spPr/>
        <p:txBody>
          <a:bodyPr/>
          <a:lstStyle/>
          <a:p>
            <a:r>
              <a:rPr lang="en-IN" sz="2000" b="1" dirty="0"/>
              <a:t>   Future Scope</a:t>
            </a:r>
          </a:p>
        </p:txBody>
      </p:sp>
      <p:sp>
        <p:nvSpPr>
          <p:cNvPr id="4" name="TextBox 3">
            <a:extLst>
              <a:ext uri="{FF2B5EF4-FFF2-40B4-BE49-F238E27FC236}">
                <a16:creationId xmlns:a16="http://schemas.microsoft.com/office/drawing/2014/main" id="{73EDA669-0B64-8C35-972F-F2639D2ECA19}"/>
              </a:ext>
            </a:extLst>
          </p:cNvPr>
          <p:cNvSpPr txBox="1"/>
          <p:nvPr/>
        </p:nvSpPr>
        <p:spPr>
          <a:xfrm>
            <a:off x="491613" y="1229032"/>
            <a:ext cx="7898761" cy="6214394"/>
          </a:xfrm>
          <a:prstGeom prst="rect">
            <a:avLst/>
          </a:prstGeom>
          <a:noFill/>
        </p:spPr>
        <p:txBody>
          <a:bodyPr wrap="square" rtlCol="0">
            <a:spAutoFit/>
          </a:bodyPr>
          <a:lstStyle/>
          <a:p>
            <a:r>
              <a:rPr lang="en-US" dirty="0"/>
              <a:t>The future scope of booking management systems is promising, with several key areas for growth and innovation. These systems are evolving to meet the changing needs of businesses and customers alike, offering more sophisticated features and improved user experiences. Here are some potential developments in the field:</a:t>
            </a:r>
          </a:p>
          <a:p>
            <a:endParaRPr lang="en-US" dirty="0"/>
          </a:p>
          <a:p>
            <a:pPr marL="342900" lvl="0" indent="-342900">
              <a:lnSpc>
                <a:spcPct val="107000"/>
              </a:lnSpc>
              <a:spcAft>
                <a:spcPts val="2540"/>
              </a:spcAft>
              <a:buSzPts val="1000"/>
              <a:buFont typeface="Symbol" panose="05050102010706020507" pitchFamily="18" charset="2"/>
              <a:buChar char=""/>
              <a:tabLst>
                <a:tab pos="457200" algn="l"/>
              </a:tabLst>
            </a:pPr>
            <a:r>
              <a:rPr lang="en-US" sz="1800" b="1" kern="100" dirty="0">
                <a:solidFill>
                  <a:srgbClr val="000000"/>
                </a:solidFill>
                <a:effectLst/>
                <a:ea typeface="Times New Roman" panose="02020603050405020304" pitchFamily="18" charset="0"/>
              </a:rPr>
              <a:t>AI-Driven Analytics</a:t>
            </a:r>
            <a:r>
              <a:rPr lang="en-US" sz="1800" kern="100" dirty="0">
                <a:solidFill>
                  <a:srgbClr val="000000"/>
                </a:solidFill>
                <a:effectLst/>
                <a:ea typeface="Times New Roman" panose="02020603050405020304" pitchFamily="18" charset="0"/>
              </a:rPr>
              <a:t>: Incorporate AI and machine learning algorithms to analyze booking patterns, customer behavior, and sales trends, providing actionable insights for businesses.</a:t>
            </a:r>
            <a:endParaRPr lang="en-IN" sz="1800" kern="100" dirty="0">
              <a:solidFill>
                <a:srgbClr val="000000"/>
              </a:solidFill>
              <a:effectLst/>
              <a:ea typeface="Calibri" panose="020F0502020204030204" pitchFamily="34" charset="0"/>
            </a:endParaRPr>
          </a:p>
          <a:p>
            <a:pPr marL="342900" lvl="0" indent="-342900">
              <a:lnSpc>
                <a:spcPct val="107000"/>
              </a:lnSpc>
              <a:spcAft>
                <a:spcPts val="2540"/>
              </a:spcAft>
              <a:buSzPts val="1000"/>
              <a:buFont typeface="Symbol" panose="05050102010706020507" pitchFamily="18" charset="2"/>
              <a:buChar char=""/>
              <a:tabLst>
                <a:tab pos="457200" algn="l"/>
              </a:tabLst>
            </a:pPr>
            <a:r>
              <a:rPr lang="en-US" sz="1800" b="1" kern="100" dirty="0">
                <a:solidFill>
                  <a:srgbClr val="000000"/>
                </a:solidFill>
                <a:effectLst/>
                <a:ea typeface="Times New Roman" panose="02020603050405020304" pitchFamily="18" charset="0"/>
              </a:rPr>
              <a:t>Multi-Language Support</a:t>
            </a:r>
            <a:r>
              <a:rPr lang="en-US" sz="1800" kern="100" dirty="0">
                <a:solidFill>
                  <a:srgbClr val="000000"/>
                </a:solidFill>
                <a:effectLst/>
                <a:ea typeface="Times New Roman" panose="02020603050405020304" pitchFamily="18" charset="0"/>
              </a:rPr>
              <a:t>: Expand the system’s reach by adding multi-language support, allowing businesses to cater to a global customer base.</a:t>
            </a:r>
            <a:endParaRPr lang="en-IN" sz="1800" kern="100" dirty="0">
              <a:solidFill>
                <a:srgbClr val="000000"/>
              </a:solidFill>
              <a:effectLst/>
              <a:ea typeface="Calibri" panose="020F0502020204030204" pitchFamily="34" charset="0"/>
            </a:endParaRPr>
          </a:p>
          <a:p>
            <a:pPr marL="342900" lvl="0" indent="-342900">
              <a:lnSpc>
                <a:spcPct val="107000"/>
              </a:lnSpc>
              <a:spcAft>
                <a:spcPts val="2540"/>
              </a:spcAft>
              <a:buSzPts val="1000"/>
              <a:buFont typeface="Symbol" panose="05050102010706020507" pitchFamily="18" charset="2"/>
              <a:buChar char=""/>
              <a:tabLst>
                <a:tab pos="457200" algn="l"/>
              </a:tabLst>
            </a:pPr>
            <a:r>
              <a:rPr lang="en-US" sz="1800" b="1" kern="100" dirty="0">
                <a:solidFill>
                  <a:srgbClr val="000000"/>
                </a:solidFill>
                <a:effectLst/>
                <a:ea typeface="Times New Roman" panose="02020603050405020304" pitchFamily="18" charset="0"/>
              </a:rPr>
              <a:t>Integration with ERP Systems</a:t>
            </a:r>
            <a:r>
              <a:rPr lang="en-US" sz="1800" kern="100" dirty="0">
                <a:solidFill>
                  <a:srgbClr val="000000"/>
                </a:solidFill>
                <a:effectLst/>
                <a:ea typeface="Times New Roman" panose="02020603050405020304" pitchFamily="18" charset="0"/>
              </a:rPr>
              <a:t>: Enable seamless integration with Enterprise Resource Planning (ERP) systems to streamline business operations beyond booking management.</a:t>
            </a:r>
            <a:endParaRPr lang="en-IN" sz="1800" kern="100" dirty="0">
              <a:solidFill>
                <a:srgbClr val="000000"/>
              </a:solidFill>
              <a:effectLst/>
              <a:ea typeface="Calibri" panose="020F0502020204030204" pitchFamily="34" charset="0"/>
            </a:endParaRPr>
          </a:p>
          <a:p>
            <a:endParaRPr lang="en-US" dirty="0"/>
          </a:p>
          <a:p>
            <a:endParaRPr lang="en-US" dirty="0"/>
          </a:p>
          <a:p>
            <a:endParaRPr lang="en-IN" dirty="0"/>
          </a:p>
        </p:txBody>
      </p:sp>
    </p:spTree>
    <p:extLst>
      <p:ext uri="{BB962C8B-B14F-4D97-AF65-F5344CB8AC3E}">
        <p14:creationId xmlns:p14="http://schemas.microsoft.com/office/powerpoint/2010/main" val="109130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F566F2-F18E-8FDE-2B4D-624D2F92D187}"/>
              </a:ext>
            </a:extLst>
          </p:cNvPr>
          <p:cNvSpPr txBox="1"/>
          <p:nvPr/>
        </p:nvSpPr>
        <p:spPr>
          <a:xfrm>
            <a:off x="206477" y="993058"/>
            <a:ext cx="8626024" cy="3702039"/>
          </a:xfrm>
          <a:prstGeom prst="rect">
            <a:avLst/>
          </a:prstGeom>
          <a:noFill/>
        </p:spPr>
        <p:txBody>
          <a:bodyPr wrap="square" rtlCol="0">
            <a:spAutoFit/>
          </a:bodyPr>
          <a:lstStyle/>
          <a:p>
            <a:pPr marL="342900" lvl="0" indent="-342900">
              <a:lnSpc>
                <a:spcPct val="107000"/>
              </a:lnSpc>
              <a:spcAft>
                <a:spcPts val="2540"/>
              </a:spcAft>
              <a:buSzPts val="1000"/>
              <a:buFont typeface="Symbol" panose="05050102010706020507" pitchFamily="18" charset="2"/>
              <a:buChar char=""/>
              <a:tabLst>
                <a:tab pos="457200" algn="l"/>
              </a:tabLst>
            </a:pPr>
            <a:r>
              <a:rPr lang="en-US" sz="1800" b="1" kern="100" dirty="0">
                <a:solidFill>
                  <a:srgbClr val="000000"/>
                </a:solidFill>
                <a:effectLst/>
                <a:ea typeface="Times New Roman" panose="02020603050405020304" pitchFamily="18" charset="0"/>
              </a:rPr>
              <a:t>Advanced Customization</a:t>
            </a:r>
            <a:r>
              <a:rPr lang="en-US" sz="1800" kern="100" dirty="0">
                <a:solidFill>
                  <a:srgbClr val="000000"/>
                </a:solidFill>
                <a:effectLst/>
                <a:ea typeface="Times New Roman" panose="02020603050405020304" pitchFamily="18" charset="0"/>
              </a:rPr>
              <a:t>: Offer more customization options for businesses, including personalized booking workflows, custom branding, and tailored customer communication.</a:t>
            </a:r>
            <a:endParaRPr lang="en-IN" sz="1800" kern="100" dirty="0">
              <a:solidFill>
                <a:srgbClr val="000000"/>
              </a:solidFill>
              <a:effectLst/>
              <a:ea typeface="Calibri" panose="020F0502020204030204" pitchFamily="34" charset="0"/>
            </a:endParaRPr>
          </a:p>
          <a:p>
            <a:pPr marL="342900" lvl="0" indent="-342900">
              <a:lnSpc>
                <a:spcPct val="107000"/>
              </a:lnSpc>
              <a:spcAft>
                <a:spcPts val="2540"/>
              </a:spcAft>
              <a:buSzPts val="1000"/>
              <a:buFont typeface="Symbol" panose="05050102010706020507" pitchFamily="18" charset="2"/>
              <a:buChar char=""/>
              <a:tabLst>
                <a:tab pos="457200" algn="l"/>
              </a:tabLst>
            </a:pPr>
            <a:r>
              <a:rPr lang="en-US" sz="1800" b="1" kern="100" dirty="0">
                <a:solidFill>
                  <a:srgbClr val="000000"/>
                </a:solidFill>
                <a:effectLst/>
                <a:ea typeface="Times New Roman" panose="02020603050405020304" pitchFamily="18" charset="0"/>
              </a:rPr>
              <a:t>Mobile Application Development</a:t>
            </a:r>
            <a:r>
              <a:rPr lang="en-US" sz="1800" kern="100" dirty="0">
                <a:solidFill>
                  <a:srgbClr val="000000"/>
                </a:solidFill>
                <a:effectLst/>
                <a:ea typeface="Times New Roman" panose="02020603050405020304" pitchFamily="18" charset="0"/>
              </a:rPr>
              <a:t>: Develop a mobile application to complement the web platform, allowing business owners and customers to manage and make bookings on the go.</a:t>
            </a:r>
            <a:endParaRPr lang="en-IN" sz="1800" kern="100" dirty="0">
              <a:solidFill>
                <a:srgbClr val="000000"/>
              </a:solidFill>
              <a:effectLst/>
              <a:ea typeface="Calibri" panose="020F0502020204030204" pitchFamily="34" charset="0"/>
            </a:endParaRPr>
          </a:p>
          <a:p>
            <a:pPr marL="342900" lvl="0" indent="-342900">
              <a:lnSpc>
                <a:spcPct val="107000"/>
              </a:lnSpc>
              <a:spcAft>
                <a:spcPts val="2540"/>
              </a:spcAft>
              <a:buSzPts val="1000"/>
              <a:buFont typeface="Symbol" panose="05050102010706020507" pitchFamily="18" charset="2"/>
              <a:buChar char=""/>
              <a:tabLst>
                <a:tab pos="457200" algn="l"/>
              </a:tabLst>
            </a:pPr>
            <a:r>
              <a:rPr lang="en-US" sz="1800" b="1" kern="100" dirty="0">
                <a:solidFill>
                  <a:srgbClr val="000000"/>
                </a:solidFill>
                <a:effectLst/>
                <a:ea typeface="Times New Roman" panose="02020603050405020304" pitchFamily="18" charset="0"/>
              </a:rPr>
              <a:t>Blockchain Integration</a:t>
            </a:r>
            <a:r>
              <a:rPr lang="en-US" sz="1800" kern="100" dirty="0">
                <a:solidFill>
                  <a:srgbClr val="000000"/>
                </a:solidFill>
                <a:effectLst/>
                <a:ea typeface="Times New Roman" panose="02020603050405020304" pitchFamily="18" charset="0"/>
              </a:rPr>
              <a:t>: Explore the potential for integrating blockchain technology for secure, transparent transactions and data management.</a:t>
            </a:r>
            <a:endParaRPr lang="en-IN" sz="1800" kern="1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1055960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9E87-B60E-5EF5-CEDC-2D0C01FF3F26}"/>
              </a:ext>
            </a:extLst>
          </p:cNvPr>
          <p:cNvSpPr>
            <a:spLocks noGrp="1"/>
          </p:cNvSpPr>
          <p:nvPr>
            <p:ph type="title"/>
          </p:nvPr>
        </p:nvSpPr>
        <p:spPr/>
        <p:txBody>
          <a:bodyPr/>
          <a:lstStyle/>
          <a:p>
            <a:r>
              <a:rPr lang="en-IN" sz="2000" b="1" dirty="0"/>
              <a:t>   Bibliography/References</a:t>
            </a:r>
          </a:p>
        </p:txBody>
      </p:sp>
      <p:sp>
        <p:nvSpPr>
          <p:cNvPr id="4" name="TextBox 3">
            <a:extLst>
              <a:ext uri="{FF2B5EF4-FFF2-40B4-BE49-F238E27FC236}">
                <a16:creationId xmlns:a16="http://schemas.microsoft.com/office/drawing/2014/main" id="{F71A5A12-1171-C2B3-EFDF-B6D4E7700B33}"/>
              </a:ext>
            </a:extLst>
          </p:cNvPr>
          <p:cNvSpPr txBox="1"/>
          <p:nvPr/>
        </p:nvSpPr>
        <p:spPr>
          <a:xfrm>
            <a:off x="117987" y="766916"/>
            <a:ext cx="8908026" cy="6762621"/>
          </a:xfrm>
          <a:prstGeom prst="rect">
            <a:avLst/>
          </a:prstGeom>
          <a:noFill/>
        </p:spPr>
        <p:txBody>
          <a:bodyPr wrap="square" rtlCol="0">
            <a:spAutoFit/>
          </a:bodyPr>
          <a:lstStyle/>
          <a:p>
            <a:pPr marL="342900" lvl="0" indent="-342900">
              <a:lnSpc>
                <a:spcPct val="107000"/>
              </a:lnSpc>
              <a:spcAft>
                <a:spcPts val="2540"/>
              </a:spcAft>
              <a:buSzPts val="1000"/>
              <a:buFont typeface="Symbol" panose="05050102010706020507" pitchFamily="18" charset="2"/>
              <a:buChar char=""/>
              <a:tabLst>
                <a:tab pos="457200" algn="l"/>
              </a:tabLst>
            </a:pPr>
            <a:r>
              <a:rPr lang="en-US" sz="1800" kern="100" dirty="0">
                <a:solidFill>
                  <a:srgbClr val="000000"/>
                </a:solidFill>
                <a:effectLst/>
                <a:ea typeface="Times New Roman" panose="02020603050405020304" pitchFamily="18" charset="0"/>
              </a:rPr>
              <a:t>MongoDB Documentation. "NoSQL Database for Modern Applications." MongoDB, 2024. </a:t>
            </a:r>
            <a:r>
              <a:rPr lang="en-US" sz="1800" u="sng" kern="100" dirty="0">
                <a:solidFill>
                  <a:srgbClr val="000000"/>
                </a:solidFill>
                <a:effectLst/>
                <a:ea typeface="Times New Roman" panose="02020603050405020304" pitchFamily="18" charset="0"/>
                <a:hlinkClick r:id="rId2"/>
              </a:rPr>
              <a:t>https://www.mongodb.com</a:t>
            </a:r>
            <a:endParaRPr lang="en-IN" sz="1800" kern="100" dirty="0">
              <a:solidFill>
                <a:srgbClr val="000000"/>
              </a:solidFill>
              <a:effectLst/>
              <a:ea typeface="Calibri" panose="020F0502020204030204" pitchFamily="34" charset="0"/>
            </a:endParaRPr>
          </a:p>
          <a:p>
            <a:pPr marL="342900" lvl="0" indent="-342900">
              <a:lnSpc>
                <a:spcPct val="107000"/>
              </a:lnSpc>
              <a:spcAft>
                <a:spcPts val="2540"/>
              </a:spcAft>
              <a:buSzPts val="1000"/>
              <a:buFont typeface="Symbol" panose="05050102010706020507" pitchFamily="18" charset="2"/>
              <a:buChar char=""/>
              <a:tabLst>
                <a:tab pos="457200" algn="l"/>
              </a:tabLst>
            </a:pPr>
            <a:r>
              <a:rPr lang="en-US" sz="1800" kern="100" dirty="0">
                <a:solidFill>
                  <a:srgbClr val="000000"/>
                </a:solidFill>
                <a:effectLst/>
                <a:ea typeface="Times New Roman" panose="02020603050405020304" pitchFamily="18" charset="0"/>
              </a:rPr>
              <a:t>React.js Official Documentation. "A JavaScript Library for Building User Interfaces." Meta, 2024. </a:t>
            </a:r>
            <a:r>
              <a:rPr lang="en-US" sz="1800" u="sng" kern="100" dirty="0">
                <a:solidFill>
                  <a:srgbClr val="000000"/>
                </a:solidFill>
                <a:effectLst/>
                <a:ea typeface="Times New Roman" panose="02020603050405020304" pitchFamily="18" charset="0"/>
                <a:hlinkClick r:id="rId3"/>
              </a:rPr>
              <a:t>https://reactjs.org</a:t>
            </a:r>
            <a:endParaRPr lang="en-IN" sz="1800" kern="100" dirty="0">
              <a:solidFill>
                <a:srgbClr val="000000"/>
              </a:solidFill>
              <a:effectLst/>
              <a:ea typeface="Calibri" panose="020F0502020204030204" pitchFamily="34" charset="0"/>
            </a:endParaRPr>
          </a:p>
          <a:p>
            <a:pPr marL="342900" lvl="0" indent="-342900">
              <a:lnSpc>
                <a:spcPct val="107000"/>
              </a:lnSpc>
              <a:spcAft>
                <a:spcPts val="2540"/>
              </a:spcAft>
              <a:buSzPts val="1000"/>
              <a:buFont typeface="Symbol" panose="05050102010706020507" pitchFamily="18" charset="2"/>
              <a:buChar char=""/>
              <a:tabLst>
                <a:tab pos="457200" algn="l"/>
              </a:tabLst>
            </a:pPr>
            <a:r>
              <a:rPr lang="en-US" sz="1800" kern="100" dirty="0">
                <a:solidFill>
                  <a:srgbClr val="000000"/>
                </a:solidFill>
                <a:effectLst/>
                <a:ea typeface="Times New Roman" panose="02020603050405020304" pitchFamily="18" charset="0"/>
              </a:rPr>
              <a:t>Node.js Documentation. "JavaScript Runtime Built on Chrome's V8 JavaScript Engine." OpenJS Foundation, 2024. </a:t>
            </a:r>
            <a:r>
              <a:rPr lang="en-US" sz="1800" u="sng" kern="100" dirty="0">
                <a:solidFill>
                  <a:srgbClr val="000000"/>
                </a:solidFill>
                <a:effectLst/>
                <a:ea typeface="Times New Roman" panose="02020603050405020304" pitchFamily="18" charset="0"/>
                <a:hlinkClick r:id="rId4"/>
              </a:rPr>
              <a:t>https://nodejs.org</a:t>
            </a:r>
            <a:endParaRPr lang="en-IN" sz="1800" kern="100" dirty="0">
              <a:solidFill>
                <a:srgbClr val="000000"/>
              </a:solidFill>
              <a:effectLst/>
              <a:ea typeface="Calibri" panose="020F0502020204030204" pitchFamily="34" charset="0"/>
            </a:endParaRPr>
          </a:p>
          <a:p>
            <a:pPr marL="342900" lvl="0" indent="-342900">
              <a:lnSpc>
                <a:spcPct val="107000"/>
              </a:lnSpc>
              <a:spcAft>
                <a:spcPts val="2540"/>
              </a:spcAft>
              <a:buSzPts val="1000"/>
              <a:buFont typeface="Symbol" panose="05050102010706020507" pitchFamily="18" charset="2"/>
              <a:buChar char=""/>
              <a:tabLst>
                <a:tab pos="457200" algn="l"/>
              </a:tabLst>
            </a:pPr>
            <a:r>
              <a:rPr lang="en-US" sz="1800" kern="100" dirty="0">
                <a:solidFill>
                  <a:srgbClr val="000000"/>
                </a:solidFill>
                <a:effectLst/>
                <a:ea typeface="Times New Roman" panose="02020603050405020304" pitchFamily="18" charset="0"/>
              </a:rPr>
              <a:t>Twilio API Documentation. "Cloud Communications Platform." Twilio, 2024. https://www.twilio.com/docs</a:t>
            </a:r>
            <a:endParaRPr lang="en-IN" sz="1800" kern="100" dirty="0">
              <a:solidFill>
                <a:srgbClr val="000000"/>
              </a:solidFill>
              <a:effectLst/>
              <a:ea typeface="Calibri" panose="020F0502020204030204" pitchFamily="34" charset="0"/>
            </a:endParaRPr>
          </a:p>
          <a:p>
            <a:pPr marL="342900" lvl="0" indent="-342900">
              <a:lnSpc>
                <a:spcPct val="107000"/>
              </a:lnSpc>
              <a:spcAft>
                <a:spcPts val="2540"/>
              </a:spcAft>
              <a:buSzPts val="1000"/>
              <a:buFont typeface="Symbol" panose="05050102010706020507" pitchFamily="18" charset="2"/>
              <a:buChar char=""/>
              <a:tabLst>
                <a:tab pos="457200" algn="l"/>
              </a:tabLst>
            </a:pPr>
            <a:r>
              <a:rPr lang="en-US" sz="1800" kern="100" dirty="0">
                <a:solidFill>
                  <a:srgbClr val="000000"/>
                </a:solidFill>
                <a:effectLst/>
                <a:ea typeface="Times New Roman" panose="02020603050405020304" pitchFamily="18" charset="0"/>
              </a:rPr>
              <a:t>SendGrid API Documentation. "Email Delivery Service." SendGrid, 2024. https://sendgrid.com/docs</a:t>
            </a:r>
            <a:endParaRPr lang="en-IN" sz="1800" kern="100" dirty="0">
              <a:solidFill>
                <a:srgbClr val="000000"/>
              </a:solidFill>
              <a:effectLst/>
              <a:ea typeface="Calibri" panose="020F0502020204030204" pitchFamily="34" charset="0"/>
            </a:endParaRPr>
          </a:p>
          <a:p>
            <a:pPr marL="342900" lvl="0" indent="-342900">
              <a:lnSpc>
                <a:spcPct val="107000"/>
              </a:lnSpc>
              <a:spcAft>
                <a:spcPts val="2540"/>
              </a:spcAft>
              <a:buSzPts val="1000"/>
              <a:buFont typeface="Symbol" panose="05050102010706020507" pitchFamily="18" charset="2"/>
              <a:buChar char=""/>
              <a:tabLst>
                <a:tab pos="457200" algn="l"/>
              </a:tabLst>
            </a:pPr>
            <a:r>
              <a:rPr lang="en-US" sz="1800" kern="100" dirty="0">
                <a:solidFill>
                  <a:srgbClr val="000000"/>
                </a:solidFill>
                <a:effectLst/>
                <a:ea typeface="Times New Roman" panose="02020603050405020304" pitchFamily="18" charset="0"/>
              </a:rPr>
              <a:t>Docker Documentation. "Docker: Empowering App Development for Any Infrastructure." Docker, 2024. https://docs.docker.com</a:t>
            </a:r>
            <a:endParaRPr lang="en-IN" sz="1800" kern="100" dirty="0">
              <a:solidFill>
                <a:srgbClr val="000000"/>
              </a:solidFill>
              <a:effectLst/>
              <a:ea typeface="Calibri" panose="020F0502020204030204" pitchFamily="34" charset="0"/>
            </a:endParaRPr>
          </a:p>
          <a:p>
            <a:pPr marL="342900" lvl="0" indent="-342900">
              <a:lnSpc>
                <a:spcPct val="107000"/>
              </a:lnSpc>
              <a:spcAft>
                <a:spcPts val="2540"/>
              </a:spcAft>
              <a:buSzPts val="1000"/>
              <a:buFont typeface="Symbol" panose="05050102010706020507" pitchFamily="18" charset="2"/>
              <a:buChar char=""/>
              <a:tabLst>
                <a:tab pos="457200" algn="l"/>
              </a:tabLst>
            </a:pPr>
            <a:r>
              <a:rPr lang="en-US" sz="1800" kern="100" dirty="0">
                <a:solidFill>
                  <a:srgbClr val="000000"/>
                </a:solidFill>
                <a:effectLst/>
                <a:ea typeface="Times New Roman" panose="02020603050405020304" pitchFamily="18" charset="0"/>
              </a:rPr>
              <a:t>AWS Documentation. "Amazon Web Services: Cloud Computing Services." AWS, 2024. </a:t>
            </a:r>
            <a:r>
              <a:rPr lang="en-US" sz="1800" u="sng" kern="100" dirty="0">
                <a:solidFill>
                  <a:srgbClr val="000000"/>
                </a:solidFill>
                <a:effectLst/>
                <a:ea typeface="Times New Roman" panose="02020603050405020304" pitchFamily="18" charset="0"/>
                <a:hlinkClick r:id="rId5"/>
              </a:rPr>
              <a:t>https://aws.amazon.com/documentation</a:t>
            </a:r>
            <a:endParaRPr lang="en-IN" sz="1800" kern="1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622029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18</a:t>
            </a:fld>
            <a:endParaRPr lang="en-GB" sz="1200" b="0" strike="noStrike" spc="-1">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35064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Abstract</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a:t>
            </a:fld>
            <a:endParaRPr lang="en-GB" sz="1200" b="0" strike="noStrike" spc="-1">
              <a:latin typeface="Times New Roman"/>
            </a:endParaRPr>
          </a:p>
        </p:txBody>
      </p:sp>
      <p:sp>
        <p:nvSpPr>
          <p:cNvPr id="5" name="TextShape 2"/>
          <p:cNvSpPr txBox="1"/>
          <p:nvPr/>
        </p:nvSpPr>
        <p:spPr>
          <a:xfrm>
            <a:off x="164008" y="1109742"/>
            <a:ext cx="8838720" cy="5359884"/>
          </a:xfrm>
          <a:prstGeom prst="rect">
            <a:avLst/>
          </a:prstGeom>
          <a:noFill/>
          <a:ln w="9360">
            <a:noFill/>
          </a:ln>
        </p:spPr>
        <p:txBody>
          <a:bodyPr>
            <a:noAutofit/>
          </a:bodyPr>
          <a:lstStyle/>
          <a:p>
            <a:pPr marL="342900" indent="-342900" algn="just">
              <a:lnSpc>
                <a:spcPct val="100000"/>
              </a:lnSpc>
              <a:spcBef>
                <a:spcPts val="4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report discusses the development of a comprehensive booking system , WorkWave tailored for small businesses. The system allows users to browse and book services, communicate in real-time with businesses, and receive booking confirmations via email and SMS. The system also includes a sales tracker for businesses to monitor their performance.</a:t>
            </a:r>
          </a:p>
          <a:p>
            <a:pPr algn="just">
              <a:lnSpc>
                <a:spcPct val="100000"/>
              </a:lnSpc>
              <a:spcBef>
                <a:spcPts val="400"/>
              </a:spcBef>
            </a:pP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spcBef>
                <a:spcPts val="4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focuses on the development of a scalable and flexible booking system using microservices architecture. The system is designed to handle bookings across various domains, such as travel, hospitality, and event management. By leveraging microservices, the system ensures modularity, allowing each service to be developed, deployed, and scaled independently. This approach enhances fault tolerance, facilitates continuous integration and deployment (CI/CD), and improves overall system performance and maintainability.</a:t>
            </a:r>
          </a:p>
        </p:txBody>
      </p:sp>
    </p:spTree>
    <p:extLst>
      <p:ext uri="{BB962C8B-B14F-4D97-AF65-F5344CB8AC3E}">
        <p14:creationId xmlns:p14="http://schemas.microsoft.com/office/powerpoint/2010/main" val="2552008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350640" y="0"/>
            <a:ext cx="6019560" cy="837720"/>
          </a:xfrm>
          <a:prstGeom prst="rect">
            <a:avLst/>
          </a:prstGeom>
          <a:noFill/>
          <a:ln w="9360">
            <a:noFill/>
          </a:ln>
        </p:spPr>
        <p:txBody>
          <a:bodyPr anchor="ctr">
            <a:noAutofit/>
          </a:bodyPr>
          <a:lstStyle/>
          <a:p>
            <a:pPr algn="ctr">
              <a:lnSpc>
                <a:spcPct val="100000"/>
              </a:lnSpc>
            </a:pPr>
            <a:r>
              <a:rPr lang="en-US" sz="3000" spc="-1" dirty="0">
                <a:solidFill>
                  <a:srgbClr val="000000"/>
                </a:solidFill>
                <a:latin typeface="Times New Roman" panose="02020603050405020304" pitchFamily="18" charset="0"/>
                <a:cs typeface="Times New Roman" panose="02020603050405020304" pitchFamily="18" charset="0"/>
              </a:rPr>
              <a:t>Keywords</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3</a:t>
            </a:fld>
            <a:endParaRPr lang="en-GB" sz="1200" b="0" strike="noStrike" spc="-1">
              <a:latin typeface="Times New Roman"/>
            </a:endParaRPr>
          </a:p>
        </p:txBody>
      </p:sp>
      <p:sp>
        <p:nvSpPr>
          <p:cNvPr id="5" name="TextShape 2"/>
          <p:cNvSpPr txBox="1"/>
          <p:nvPr/>
        </p:nvSpPr>
        <p:spPr>
          <a:xfrm>
            <a:off x="164008" y="1109742"/>
            <a:ext cx="8838720" cy="5359884"/>
          </a:xfrm>
          <a:prstGeom prst="rect">
            <a:avLst/>
          </a:prstGeom>
          <a:noFill/>
          <a:ln w="9360">
            <a:noFill/>
          </a:ln>
        </p:spPr>
        <p:txBody>
          <a:bodyPr>
            <a:noAutofit/>
          </a:bodyPr>
          <a:lstStyle/>
          <a:p>
            <a:pPr marL="342900" indent="-342900">
              <a:lnSpc>
                <a:spcPct val="100000"/>
              </a:lnSpc>
              <a:spcBef>
                <a:spcPts val="4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Booking System</a:t>
            </a:r>
          </a:p>
          <a:p>
            <a:pPr marL="342900" indent="-342900">
              <a:lnSpc>
                <a:spcPct val="100000"/>
              </a:lnSpc>
              <a:spcBef>
                <a:spcPts val="4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Small Business</a:t>
            </a:r>
          </a:p>
          <a:p>
            <a:pPr marL="342900" indent="-342900">
              <a:lnSpc>
                <a:spcPct val="100000"/>
              </a:lnSpc>
              <a:spcBef>
                <a:spcPts val="4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Real-Time-Chat</a:t>
            </a:r>
          </a:p>
          <a:p>
            <a:pPr marL="342900" indent="-342900">
              <a:lnSpc>
                <a:spcPct val="100000"/>
              </a:lnSpc>
              <a:spcBef>
                <a:spcPts val="4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Email-Integration</a:t>
            </a:r>
          </a:p>
          <a:p>
            <a:pPr marL="342900" indent="-342900">
              <a:lnSpc>
                <a:spcPct val="100000"/>
              </a:lnSpc>
              <a:spcBef>
                <a:spcPts val="4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Sales Tracker</a:t>
            </a:r>
          </a:p>
        </p:txBody>
      </p:sp>
    </p:spTree>
    <p:extLst>
      <p:ext uri="{BB962C8B-B14F-4D97-AF65-F5344CB8AC3E}">
        <p14:creationId xmlns:p14="http://schemas.microsoft.com/office/powerpoint/2010/main" val="288596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35064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Introduction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4</a:t>
            </a:fld>
            <a:endParaRPr lang="en-GB" sz="1200" b="0" strike="noStrike" spc="-1">
              <a:latin typeface="Times New Roman"/>
            </a:endParaRPr>
          </a:p>
        </p:txBody>
      </p:sp>
      <p:sp>
        <p:nvSpPr>
          <p:cNvPr id="5" name="TextShape 2"/>
          <p:cNvSpPr txBox="1"/>
          <p:nvPr/>
        </p:nvSpPr>
        <p:spPr>
          <a:xfrm>
            <a:off x="164008" y="1109742"/>
            <a:ext cx="8838720" cy="5359884"/>
          </a:xfrm>
          <a:prstGeom prst="rect">
            <a:avLst/>
          </a:prstGeom>
          <a:noFill/>
          <a:ln w="9360">
            <a:noFill/>
          </a:ln>
        </p:spPr>
        <p:txBody>
          <a:bodyPr>
            <a:noAutofit/>
          </a:bodyPr>
          <a:lstStyle/>
          <a:p>
            <a:pPr>
              <a:lnSpc>
                <a:spcPct val="100000"/>
              </a:lnSpc>
              <a:spcBef>
                <a:spcPts val="400"/>
              </a:spcBef>
            </a:pPr>
            <a:r>
              <a:rPr lang="en-US" sz="2000" b="1" strike="noStrike" spc="-1" dirty="0">
                <a:solidFill>
                  <a:srgbClr val="000000"/>
                </a:solidFill>
                <a:latin typeface="Times New Roman" panose="02020603050405020304" pitchFamily="18" charset="0"/>
                <a:cs typeface="Times New Roman" panose="02020603050405020304" pitchFamily="18" charset="0"/>
              </a:rPr>
              <a:t>2.1 Background</a:t>
            </a:r>
          </a:p>
          <a:p>
            <a:pPr algn="just">
              <a:lnSpc>
                <a:spcPct val="100000"/>
              </a:lnSpc>
              <a:spcBef>
                <a:spcPts val="400"/>
              </a:spcBef>
            </a:pPr>
            <a:r>
              <a:rPr lang="en-US" sz="2000" strike="noStrike" spc="-1" dirty="0">
                <a:solidFill>
                  <a:srgbClr val="000000"/>
                </a:solidFill>
                <a:latin typeface="Times New Roman" panose="02020603050405020304" pitchFamily="18" charset="0"/>
                <a:cs typeface="Times New Roman" panose="02020603050405020304" pitchFamily="18" charset="0"/>
              </a:rPr>
              <a:t>	</a:t>
            </a:r>
            <a:r>
              <a:rPr lang="en-US" strike="noStrike" spc="-1" dirty="0">
                <a:solidFill>
                  <a:srgbClr val="000000"/>
                </a:solidFill>
                <a:latin typeface="Times New Roman" panose="02020603050405020304" pitchFamily="18" charset="0"/>
                <a:cs typeface="Times New Roman" panose="02020603050405020304" pitchFamily="18" charset="0"/>
              </a:rPr>
              <a:t>Small businesses often struggle to manage bookings, customer communication, and sales tracking efficiently. In an increasingly digital world, a streamlined solution that integrates these functions is essential for maintaining competitiveness.</a:t>
            </a:r>
          </a:p>
          <a:p>
            <a:pPr>
              <a:lnSpc>
                <a:spcPct val="100000"/>
              </a:lnSpc>
              <a:spcBef>
                <a:spcPts val="400"/>
              </a:spcBef>
            </a:pPr>
            <a:endParaRPr lang="en-US" sz="2000" spc="-1" dirty="0">
              <a:solidFill>
                <a:srgbClr val="000000"/>
              </a:solidFill>
              <a:latin typeface="Times New Roman" panose="02020603050405020304" pitchFamily="18" charset="0"/>
              <a:cs typeface="Times New Roman" panose="02020603050405020304" pitchFamily="18" charset="0"/>
            </a:endParaRPr>
          </a:p>
          <a:p>
            <a:pPr>
              <a:spcBef>
                <a:spcPts val="400"/>
              </a:spcBef>
            </a:pPr>
            <a:r>
              <a:rPr lang="en-US" sz="2000" b="1" strike="noStrike" spc="-1" dirty="0">
                <a:solidFill>
                  <a:srgbClr val="000000"/>
                </a:solidFill>
                <a:latin typeface="Times New Roman" panose="02020603050405020304" pitchFamily="18" charset="0"/>
                <a:cs typeface="Times New Roman" panose="02020603050405020304" pitchFamily="18" charset="0"/>
              </a:rPr>
              <a:t>2.2 Problem Statement</a:t>
            </a:r>
          </a:p>
          <a:p>
            <a:pPr algn="just">
              <a:spcBef>
                <a:spcPts val="400"/>
              </a:spcBef>
            </a:pPr>
            <a:r>
              <a:rPr lang="en-US" sz="2400" b="1" spc="-1" dirty="0">
                <a:solidFill>
                  <a:srgbClr val="000000"/>
                </a:solidFill>
                <a:latin typeface="Times New Roman" panose="02020603050405020304" pitchFamily="18" charset="0"/>
                <a:cs typeface="Times New Roman" panose="02020603050405020304" pitchFamily="18" charset="0"/>
              </a:rPr>
              <a:t>	</a:t>
            </a:r>
            <a:r>
              <a:rPr lang="en-US" spc="-1" dirty="0">
                <a:solidFill>
                  <a:srgbClr val="000000"/>
                </a:solidFill>
                <a:latin typeface="Times New Roman" panose="02020603050405020304" pitchFamily="18" charset="0"/>
                <a:cs typeface="Times New Roman" panose="02020603050405020304" pitchFamily="18" charset="0"/>
              </a:rPr>
              <a:t>Businesses of all sizes, from small local services to large enterprises, face challenges in managing bookings, customer communications, and sales tracking. While small businesses often struggle with basic scheduling and customer management due to limited resources . The lack of a scalable, flexible, and user-friendly booking system hinders businesses from optimizing their operations and providing a seamless customer experience. This project aims to develop a robust booking system that caters to businesses of all scalability, offering features like real-time communication, integrated notifications, and comprehensive sales tracking to meet diverse operational needs.</a:t>
            </a:r>
            <a:endParaRPr lang="en-US" strike="noStrike" spc="-1" dirty="0">
              <a:solidFill>
                <a:srgbClr val="000000"/>
              </a:solidFill>
              <a:latin typeface="Times New Roman" panose="02020603050405020304" pitchFamily="18" charset="0"/>
              <a:cs typeface="Times New Roman" panose="02020603050405020304" pitchFamily="18" charset="0"/>
            </a:endParaRPr>
          </a:p>
          <a:p>
            <a:pPr>
              <a:spcBef>
                <a:spcPts val="400"/>
              </a:spcBef>
            </a:pPr>
            <a:endParaRPr lang="en-US" sz="2000" b="1" strike="noStrike" spc="-1" dirty="0">
              <a:solidFill>
                <a:srgbClr val="000000"/>
              </a:solidFill>
              <a:latin typeface="Calibri"/>
            </a:endParaRPr>
          </a:p>
          <a:p>
            <a:pPr>
              <a:lnSpc>
                <a:spcPct val="100000"/>
              </a:lnSpc>
              <a:spcBef>
                <a:spcPts val="400"/>
              </a:spcBef>
            </a:pPr>
            <a:endParaRPr lang="en-US" sz="2000" strike="noStrike" spc="-1" dirty="0">
              <a:solidFill>
                <a:srgbClr val="000000"/>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B804-F3DA-AFCE-1087-1D8FD9EC4A34}"/>
              </a:ext>
            </a:extLst>
          </p:cNvPr>
          <p:cNvSpPr>
            <a:spLocks noGrp="1"/>
          </p:cNvSpPr>
          <p:nvPr>
            <p:ph type="title"/>
          </p:nvPr>
        </p:nvSpPr>
        <p:spPr>
          <a:xfrm>
            <a:off x="0" y="246888"/>
            <a:ext cx="7680960" cy="585216"/>
          </a:xfrm>
        </p:spPr>
        <p:txBody>
          <a:bodyPr/>
          <a:lstStyle/>
          <a:p>
            <a:r>
              <a:rPr lang="en-US" b="1" dirty="0"/>
              <a:t> </a:t>
            </a:r>
            <a:r>
              <a:rPr lang="en-US" sz="2000" b="1" dirty="0"/>
              <a:t>Software and Hardware Requirement Specification</a:t>
            </a:r>
            <a:br>
              <a:rPr lang="en-US" sz="3200" b="1" dirty="0"/>
            </a:br>
            <a:endParaRPr lang="en-IN" sz="3200" dirty="0"/>
          </a:p>
        </p:txBody>
      </p:sp>
      <p:sp>
        <p:nvSpPr>
          <p:cNvPr id="7" name="Text Placeholder 6">
            <a:extLst>
              <a:ext uri="{FF2B5EF4-FFF2-40B4-BE49-F238E27FC236}">
                <a16:creationId xmlns:a16="http://schemas.microsoft.com/office/drawing/2014/main" id="{2F87B3EF-A864-5B52-A4BA-D7287E68453C}"/>
              </a:ext>
            </a:extLst>
          </p:cNvPr>
          <p:cNvSpPr>
            <a:spLocks noGrp="1"/>
          </p:cNvSpPr>
          <p:nvPr>
            <p:ph type="body"/>
          </p:nvPr>
        </p:nvSpPr>
        <p:spPr>
          <a:xfrm>
            <a:off x="235974" y="923544"/>
            <a:ext cx="8908026" cy="4828032"/>
          </a:xfrm>
        </p:spPr>
        <p:txBody>
          <a:bodyPr>
            <a:normAutofit/>
          </a:bodyPr>
          <a:lstStyle/>
          <a:p>
            <a:r>
              <a:rPr lang="en-IN" sz="2000" b="1" dirty="0">
                <a:latin typeface="Times New Roman" panose="02020603050405020304" pitchFamily="18" charset="0"/>
                <a:ea typeface="Calibri" panose="020F0502020204030204" pitchFamily="34" charset="0"/>
                <a:cs typeface="Times New Roman" panose="02020603050405020304" pitchFamily="18" charset="0"/>
              </a:rPr>
              <a:t>3.1 Methods</a:t>
            </a:r>
          </a:p>
          <a:p>
            <a:r>
              <a:rPr 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The development methodology follows Agile principles, focusing on iterative development and continuous feedback. The project will be divided into sprints, each delivering key components of the system</a:t>
            </a:r>
          </a:p>
          <a:p>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b="1" dirty="0">
                <a:latin typeface="Times New Roman" panose="02020603050405020304" pitchFamily="18" charset="0"/>
                <a:ea typeface="Calibri" panose="020F0502020204030204" pitchFamily="34" charset="0"/>
                <a:cs typeface="Times New Roman" panose="02020603050405020304" pitchFamily="18" charset="0"/>
              </a:rPr>
              <a:t>3.2 Programming/Working Environment</a:t>
            </a:r>
          </a:p>
          <a:p>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ea typeface="Calibri" panose="020F0502020204030204" pitchFamily="34" charset="0"/>
                <a:cs typeface="Times New Roman" panose="02020603050405020304" pitchFamily="18" charset="0"/>
              </a:rPr>
              <a:t>Programming Language: JavaScript (React for frontend, Node.js for backend)</a:t>
            </a:r>
          </a:p>
          <a:p>
            <a:r>
              <a:rPr lang="en-IN" sz="1800" dirty="0">
                <a:latin typeface="Times New Roman" panose="02020603050405020304" pitchFamily="18" charset="0"/>
                <a:ea typeface="Calibri" panose="020F0502020204030204" pitchFamily="34" charset="0"/>
                <a:cs typeface="Times New Roman" panose="02020603050405020304" pitchFamily="18" charset="0"/>
              </a:rPr>
              <a:t>	Database: MongoDB (NoSQL database)	</a:t>
            </a:r>
          </a:p>
          <a:p>
            <a:r>
              <a:rPr lang="en-IN" sz="1800" dirty="0">
                <a:latin typeface="Times New Roman" panose="02020603050405020304" pitchFamily="18" charset="0"/>
                <a:ea typeface="Calibri" panose="020F0502020204030204" pitchFamily="34" charset="0"/>
                <a:cs typeface="Times New Roman" panose="02020603050405020304" pitchFamily="18" charset="0"/>
              </a:rPr>
              <a:t>	Communication: WebSocket (for chat functionality)Email/SMS</a:t>
            </a:r>
          </a:p>
          <a:p>
            <a:r>
              <a:rPr lang="en-IN" sz="1800" dirty="0">
                <a:latin typeface="Times New Roman" panose="02020603050405020304" pitchFamily="18" charset="0"/>
                <a:ea typeface="Calibri" panose="020F0502020204030204" pitchFamily="34" charset="0"/>
                <a:cs typeface="Times New Roman" panose="02020603050405020304" pitchFamily="18" charset="0"/>
              </a:rPr>
              <a:t>               Integration: Twilio (for SMS) and Node mailer (for email notifications)</a:t>
            </a:r>
          </a:p>
          <a:p>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b="1" dirty="0">
                <a:latin typeface="Times New Roman" panose="02020603050405020304" pitchFamily="18" charset="0"/>
                <a:ea typeface="Calibri" panose="020F0502020204030204" pitchFamily="34" charset="0"/>
                <a:cs typeface="Times New Roman" panose="02020603050405020304" pitchFamily="18" charset="0"/>
              </a:rPr>
              <a:t>3.3 Requirements to run the application</a:t>
            </a:r>
          </a:p>
          <a:p>
            <a:r>
              <a:rPr lang="en-US" sz="1800" dirty="0">
                <a:latin typeface="Times New Roman" panose="02020603050405020304" pitchFamily="18" charset="0"/>
                <a:ea typeface="Calibri" panose="020F0502020204030204" pitchFamily="34" charset="0"/>
                <a:cs typeface="Times New Roman" panose="02020603050405020304" pitchFamily="18" charset="0"/>
              </a:rPr>
              <a:t>	Operating System: Windows 10/Linux/MacOS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	RAM: Minimum 8GB</a:t>
            </a:r>
          </a:p>
          <a:p>
            <a:r>
              <a:rPr lang="en-US" sz="1800" dirty="0">
                <a:latin typeface="Times New Roman" panose="02020603050405020304" pitchFamily="18" charset="0"/>
                <a:ea typeface="Calibri" panose="020F0502020204030204" pitchFamily="34" charset="0"/>
                <a:cs typeface="Times New Roman" panose="02020603050405020304" pitchFamily="18" charset="0"/>
              </a:rPr>
              <a:t>	Processor: Intel i5 or equivalent Software </a:t>
            </a:r>
          </a:p>
          <a:p>
            <a:r>
              <a:rPr lang="en-US" sz="1800" dirty="0">
                <a:latin typeface="Times New Roman" panose="02020603050405020304" pitchFamily="18" charset="0"/>
                <a:ea typeface="Calibri" panose="020F0502020204030204" pitchFamily="34" charset="0"/>
                <a:cs typeface="Times New Roman" panose="02020603050405020304" pitchFamily="18" charset="0"/>
              </a:rPr>
              <a:t>	Dependencies: Node.js, MongoDB , Express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	Browser: Latest versions of Chrome, Firefox, or Safari</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842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D58C-864C-9F7C-3053-7FED77B8D63E}"/>
              </a:ext>
            </a:extLst>
          </p:cNvPr>
          <p:cNvSpPr>
            <a:spLocks noGrp="1"/>
          </p:cNvSpPr>
          <p:nvPr>
            <p:ph type="title"/>
          </p:nvPr>
        </p:nvSpPr>
        <p:spPr>
          <a:xfrm>
            <a:off x="0" y="0"/>
            <a:ext cx="6931742" cy="914040"/>
          </a:xfrm>
        </p:spPr>
        <p:txBody>
          <a:bodyPr/>
          <a:lstStyle/>
          <a:p>
            <a:r>
              <a:rPr lang="en-IN" sz="2000" b="1" dirty="0"/>
              <a:t>  </a:t>
            </a:r>
            <a:r>
              <a:rPr lang="en-US" sz="2000" b="1" dirty="0"/>
              <a:t>Program’s Structure Analyzing and GUI Constructing</a:t>
            </a:r>
            <a:endParaRPr lang="en-IN" sz="2000" b="1" dirty="0"/>
          </a:p>
        </p:txBody>
      </p:sp>
      <p:pic>
        <p:nvPicPr>
          <p:cNvPr id="7" name="Picture 6">
            <a:extLst>
              <a:ext uri="{FF2B5EF4-FFF2-40B4-BE49-F238E27FC236}">
                <a16:creationId xmlns:a16="http://schemas.microsoft.com/office/drawing/2014/main" id="{3424CE67-57E0-B410-096F-371AB6358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5140"/>
            <a:ext cx="9142704" cy="4784047"/>
          </a:xfrm>
          <a:prstGeom prst="rect">
            <a:avLst/>
          </a:prstGeom>
        </p:spPr>
      </p:pic>
    </p:spTree>
    <p:extLst>
      <p:ext uri="{BB962C8B-B14F-4D97-AF65-F5344CB8AC3E}">
        <p14:creationId xmlns:p14="http://schemas.microsoft.com/office/powerpoint/2010/main" val="271079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22A33C-04A1-ABB5-EFD6-E81B02AAD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0374"/>
            <a:ext cx="9144000" cy="4807974"/>
          </a:xfrm>
          <a:prstGeom prst="rect">
            <a:avLst/>
          </a:prstGeom>
        </p:spPr>
      </p:pic>
    </p:spTree>
    <p:extLst>
      <p:ext uri="{BB962C8B-B14F-4D97-AF65-F5344CB8AC3E}">
        <p14:creationId xmlns:p14="http://schemas.microsoft.com/office/powerpoint/2010/main" val="247940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806DAA-7487-E7FC-8953-AAB2336A9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8743"/>
            <a:ext cx="9144000" cy="4599270"/>
          </a:xfrm>
          <a:prstGeom prst="rect">
            <a:avLst/>
          </a:prstGeom>
        </p:spPr>
      </p:pic>
    </p:spTree>
    <p:extLst>
      <p:ext uri="{BB962C8B-B14F-4D97-AF65-F5344CB8AC3E}">
        <p14:creationId xmlns:p14="http://schemas.microsoft.com/office/powerpoint/2010/main" val="1389985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7A2A7D-C061-7B01-164A-7B9FD56EE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0"/>
            <a:ext cx="9144000" cy="4714568"/>
          </a:xfrm>
          <a:prstGeom prst="rect">
            <a:avLst/>
          </a:prstGeom>
        </p:spPr>
      </p:pic>
    </p:spTree>
    <p:extLst>
      <p:ext uri="{BB962C8B-B14F-4D97-AF65-F5344CB8AC3E}">
        <p14:creationId xmlns:p14="http://schemas.microsoft.com/office/powerpoint/2010/main" val="3608813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2.xml><?xml version="1.0" encoding="utf-8"?>
<ds:datastoreItem xmlns:ds="http://schemas.openxmlformats.org/officeDocument/2006/customXml" ds:itemID="{4A62A602-78C1-468C-BB25-57CD481DB741}">
  <ds:schemaRefs>
    <ds:schemaRef ds:uri="http://www.w3.org/XML/1998/namespace"/>
    <ds:schemaRef ds:uri="http://schemas.openxmlformats.org/package/2006/metadata/core-properties"/>
    <ds:schemaRef ds:uri="http://schemas.microsoft.com/office/2006/metadata/properties"/>
    <ds:schemaRef ds:uri="http://purl.org/dc/elements/1.1/"/>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34896</TotalTime>
  <Words>1321</Words>
  <Application>Microsoft Office PowerPoint</Application>
  <PresentationFormat>On-screen Show (4:3)</PresentationFormat>
  <Paragraphs>97</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Symbol</vt:lpstr>
      <vt:lpstr>Times</vt:lpstr>
      <vt:lpstr>Times New Roman</vt:lpstr>
      <vt:lpstr>Office Theme</vt:lpstr>
      <vt:lpstr>PowerPoint Presentation</vt:lpstr>
      <vt:lpstr>PowerPoint Presentation</vt:lpstr>
      <vt:lpstr>PowerPoint Presentation</vt:lpstr>
      <vt:lpstr>PowerPoint Presentation</vt:lpstr>
      <vt:lpstr> Software and Hardware Requirement Specification </vt:lpstr>
      <vt:lpstr>  Program’s Structure Analyzing and GUI Constructing</vt:lpstr>
      <vt:lpstr>PowerPoint Presentation</vt:lpstr>
      <vt:lpstr>PowerPoint Presentation</vt:lpstr>
      <vt:lpstr>PowerPoint Presentation</vt:lpstr>
      <vt:lpstr>PowerPoint Presentation</vt:lpstr>
      <vt:lpstr>PowerPoint Presentation</vt:lpstr>
      <vt:lpstr>  TECHNOLOGIES AND TOOLS</vt:lpstr>
      <vt:lpstr>   Conclusion</vt:lpstr>
      <vt:lpstr>PowerPoint Presentation</vt:lpstr>
      <vt:lpstr>   Future Scope</vt:lpstr>
      <vt:lpstr>PowerPoint Presentation</vt:lpstr>
      <vt:lpstr>   Bibliography/References</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ashi srivastava</cp:lastModifiedBy>
  <cp:revision>2313</cp:revision>
  <dcterms:created xsi:type="dcterms:W3CDTF">2010-04-09T07:36:15Z</dcterms:created>
  <dcterms:modified xsi:type="dcterms:W3CDTF">2024-08-21T11:51:03Z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