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7" r:id="rId10"/>
    <p:sldId id="268" r:id="rId11"/>
    <p:sldId id="270" r:id="rId12"/>
    <p:sldId id="275" r:id="rId13"/>
    <p:sldId id="276" r:id="rId14"/>
    <p:sldId id="277" r:id="rId15"/>
    <p:sldId id="278" r:id="rId16"/>
    <p:sldId id="279" r:id="rId17"/>
    <p:sldId id="28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CEF316-D001-4FD8-8C50-AFCE5E305C30}">
          <p14:sldIdLst>
            <p14:sldId id="256"/>
            <p14:sldId id="257"/>
            <p14:sldId id="258"/>
            <p14:sldId id="260"/>
            <p14:sldId id="259"/>
            <p14:sldId id="261"/>
            <p14:sldId id="263"/>
            <p14:sldId id="266"/>
            <p14:sldId id="267"/>
            <p14:sldId id="268"/>
            <p14:sldId id="270"/>
            <p14:sldId id="275"/>
            <p14:sldId id="276"/>
            <p14:sldId id="277"/>
            <p14:sldId id="278"/>
            <p14:sldId id="279"/>
            <p14:sldId id="28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E88A9B8-09F0-4F30-9BE7-22BAA8EEA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CB1E45-5B64-4848-BA61-499B1E121C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2273E-7D2E-4DF8-B12E-A51754232FB7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A9403F-367E-4E86-9DD6-E8236E5E3C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8A55C4-B174-4A45-B0D4-FEE67EABF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2AB69-DA41-4C21-BF1B-03187DC92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363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A679B-0E0F-488B-A52C-0FED080BC04F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B36D8-693F-402F-9E3C-5C519B5F35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67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5EC0A-64F3-4370-BB5D-F987D68C43AE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70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BB91-4561-442C-83A0-9B3CE1ED914E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093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BB91-4561-442C-83A0-9B3CE1ED914E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55370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BB91-4561-442C-83A0-9B3CE1ED914E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222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BB91-4561-442C-83A0-9B3CE1ED914E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86868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BB91-4561-442C-83A0-9B3CE1ED914E}" type="datetime1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1667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9BB91-4561-442C-83A0-9B3CE1ED914E}" type="datetime1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703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EA43-E180-460F-B295-3D5F922DCA13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7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DD539-EBAF-462B-A428-605C2E9071B7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1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10F66-A1AC-4AEB-A3EB-7AEA247F8FD3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80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C36AC-D620-4F09-BEE4-13B9E3DB95F6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9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40FD-25EE-4A58-8DAB-86F64FE76B5F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31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7FC3-4D35-4ACC-8C1E-DA8F74253E2A}" type="datetime1">
              <a:rPr lang="ru-RU" smtClean="0"/>
              <a:t>06.06.2021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10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E7B3-85B4-43F6-967A-74283024FB43}" type="datetime1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0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D20BB-EFBB-4DFD-A2BE-37BF417E9135}" type="datetime1">
              <a:rPr lang="ru-RU" smtClean="0"/>
              <a:t>06.06.2021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940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7F6A1-C215-4674-87AD-A1DF441D83A4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62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A7A1-1A90-42D4-BE5D-D263A11E009F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66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29BB91-4561-442C-83A0-9B3CE1ED914E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5B0BF8-5A71-453B-A10F-B8D7E57DE9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229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63175-8479-4E92-8019-4EC2A1F8F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00832"/>
            <a:ext cx="9440034" cy="2497510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ИС Лаборатории радиационного контроля оборудования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F5C70A-633C-41FC-9606-60F5155A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687410"/>
            <a:ext cx="9440034" cy="1464814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Выполнил: Кузнецов 4432</a:t>
            </a:r>
          </a:p>
        </p:txBody>
      </p:sp>
    </p:spTree>
    <p:extLst>
      <p:ext uri="{BB962C8B-B14F-4D97-AF65-F5344CB8AC3E}">
        <p14:creationId xmlns:p14="http://schemas.microsoft.com/office/powerpoint/2010/main" val="102808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33166"/>
            <a:ext cx="10353762" cy="541538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Концептуальная модель базы данных</a:t>
            </a:r>
            <a:b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08E25F53-0D7D-4CFE-A807-553A7BBE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945D27-8F07-4807-8AFA-B2E2DA2D67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0057" y="674704"/>
            <a:ext cx="9131886" cy="604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9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13" y="2184278"/>
            <a:ext cx="5532926" cy="1244721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Окно авторизации пользователя</a:t>
            </a:r>
            <a:b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Номер слайда 1">
            <a:extLst>
              <a:ext uri="{FF2B5EF4-FFF2-40B4-BE49-F238E27FC236}">
                <a16:creationId xmlns:a16="http://schemas.microsoft.com/office/drawing/2014/main" id="{8D8E35F8-999C-4EA7-A3FB-5444D427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E717E7-EA2C-4158-9DDA-75DF2E46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16" y="372202"/>
            <a:ext cx="4775937" cy="611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1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CF04867A-8D3A-43E1-8426-AD1BFB52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1E42BD-BD27-44B9-984D-AF8099371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11" y="387659"/>
            <a:ext cx="10192794" cy="60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7C7AD-FF07-489F-B8C3-0DBD43EF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67451D46-FEF1-4CC0-9CFE-8A997455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0EB96A-7768-434B-B559-25DC2BBC55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59646" y="401714"/>
            <a:ext cx="10518559" cy="60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7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F9683-007B-4A55-A191-4B0FEE3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FD09E7DF-9AAB-4CB1-9C71-CC9C3FBB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1045A81-3BEC-4110-AED0-CBEFC42793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048" y="387660"/>
            <a:ext cx="10602157" cy="60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97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4BAAD-9954-4A6B-BE02-1FB66905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F657EC53-8033-4E91-A766-9FD61C37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990B94-D7F8-4503-B8AF-0E14E3B3F5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7154" y="440554"/>
            <a:ext cx="10617692" cy="59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0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F26E3-D212-48F2-AA27-F61643F1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9A20EA3B-A61D-4675-99D7-316FFBB7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31B149-D42E-4554-9AC5-77C4B1194E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5914" y="336242"/>
            <a:ext cx="10749524" cy="61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4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540EF-5035-4EE8-A2E6-56102295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F2197B06-B1BE-41C0-9979-30370472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5EBFB6-3D7F-425B-9170-9FF29E7A48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9740" y="387659"/>
            <a:ext cx="10721871" cy="607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1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63889-1CDB-433D-B64F-48253D82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6979"/>
            <a:ext cx="10353762" cy="794054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69EF0064-8AFC-4420-9D70-98EC2EF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56208-7377-4FDD-B3B5-37E76B7F2A86}"/>
              </a:ext>
            </a:extLst>
          </p:cNvPr>
          <p:cNvSpPr txBox="1"/>
          <p:nvPr/>
        </p:nvSpPr>
        <p:spPr>
          <a:xfrm>
            <a:off x="399494" y="941033"/>
            <a:ext cx="11256885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4958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данной работе я изучил производственно-хозяйственную деятельность в лаборатории деятельность которой планируется автоматизировать. Данная лаборатория занимается радиационным контролем мед учреждений с установленными источниками ионизированного излучения (рентген), а также поиском радиоактивного загрязнения территории промышленных отходов и строительных материалов. </a:t>
            </a:r>
          </a:p>
          <a:p>
            <a:pPr marL="0" marR="0" indent="44958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Определил цели и задачи автоматизированной системы исходя из которых выяснилось, что необходимо разработать ИС которая будет способствовать более быстрому принятию решений, обмену информацией и работе с документами.</a:t>
            </a:r>
          </a:p>
          <a:p>
            <a:pPr marL="0" marR="0" indent="44958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Далее я выполнил проектирование функциональной структуры автоматизированной системы. А именно рассмотрел существующие процессы которые проходят в организации и на их основании построил модель поведения и разработал модель базы данных.</a:t>
            </a:r>
          </a:p>
          <a:p>
            <a:pPr marL="0" marR="0" indent="44958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реализации данной АИС  я выбрал СУБД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Microsoft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SQL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для разработки ПО  выбрал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icrosoft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isual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tudio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2019. Так же разработка по производилась с помощью языков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XAML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визуального оформления программы и С# для выстраивания внутренней логики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112235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16957"/>
            <a:ext cx="10353762" cy="816746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IDEF0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A-0 </a:t>
            </a: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 «Лаборатории радиационного контроля оборудования»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DC7049B7-0DA0-4437-8B14-3DBA6380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C10D18-1E6C-4642-82FD-D6E39C116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3"/>
          <a:stretch/>
        </p:blipFill>
        <p:spPr>
          <a:xfrm>
            <a:off x="903146" y="891660"/>
            <a:ext cx="10364410" cy="55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510467"/>
            <a:ext cx="10353762" cy="732407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IDEF0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A0 </a:t>
            </a: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Декомпозиция блока ИС «Лаборатории радиационного контроля оборудования»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E5F099A-00F8-4332-952F-20C8CCD4CE0A}"/>
              </a:ext>
            </a:extLst>
          </p:cNvPr>
          <p:cNvPicPr/>
          <p:nvPr/>
        </p:nvPicPr>
        <p:blipFill rotWithShape="1">
          <a:blip r:embed="rId2" cstate="print"/>
          <a:srcRect t="11938"/>
          <a:stretch/>
        </p:blipFill>
        <p:spPr bwMode="auto">
          <a:xfrm>
            <a:off x="924443" y="1242874"/>
            <a:ext cx="10343114" cy="510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800A26ED-B1D5-4B1E-A236-985AECDEAADA}"/>
              </a:ext>
            </a:extLst>
          </p:cNvPr>
          <p:cNvSpPr txBox="1">
            <a:spLocks/>
          </p:cNvSpPr>
          <p:nvPr/>
        </p:nvSpPr>
        <p:spPr>
          <a:xfrm>
            <a:off x="11278205" y="6105216"/>
            <a:ext cx="5202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379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341791"/>
            <a:ext cx="10353762" cy="794551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IDEF0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A2 </a:t>
            </a: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Декомпозиция блока «Организация проведения измерений»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41A188D2-98F6-4BDE-814E-932B9805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637751-50EA-4A4B-970E-748A9F354EAC}"/>
              </a:ext>
            </a:extLst>
          </p:cNvPr>
          <p:cNvPicPr/>
          <p:nvPr/>
        </p:nvPicPr>
        <p:blipFill rotWithShape="1">
          <a:blip r:embed="rId2" cstate="print"/>
          <a:srcRect t="11882"/>
          <a:stretch/>
        </p:blipFill>
        <p:spPr bwMode="auto">
          <a:xfrm>
            <a:off x="924443" y="1136342"/>
            <a:ext cx="10353762" cy="5379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3398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510467"/>
            <a:ext cx="10353762" cy="732407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IDEF0 </a:t>
            </a:r>
            <a:r>
              <a:rPr lang="en-US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A0 </a:t>
            </a: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декомпозиция блока «Расчёт и оформление результатов измерений»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F62BE925-1883-4DF2-A15E-4CABB0FB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980CA0-6CFE-455B-8670-62C405825ECC}"/>
              </a:ext>
            </a:extLst>
          </p:cNvPr>
          <p:cNvPicPr/>
          <p:nvPr/>
        </p:nvPicPr>
        <p:blipFill rotWithShape="1">
          <a:blip r:embed="rId2" cstate="print"/>
          <a:srcRect t="12822"/>
          <a:stretch/>
        </p:blipFill>
        <p:spPr bwMode="auto">
          <a:xfrm>
            <a:off x="913795" y="1242874"/>
            <a:ext cx="10353762" cy="533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406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9850"/>
            <a:ext cx="10353762" cy="554853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«IDEF3»</a:t>
            </a:r>
            <a:b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CC3D7379-EE28-4840-8EA1-902F789A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CF8D6D-9334-4A89-BBC0-94174A105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5"/>
          <a:stretch/>
        </p:blipFill>
        <p:spPr bwMode="auto">
          <a:xfrm>
            <a:off x="939800" y="674703"/>
            <a:ext cx="10312400" cy="5805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08625"/>
            <a:ext cx="10353762" cy="909961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окружения</a:t>
            </a:r>
            <a:b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A2830B8C-38DA-483D-B1AC-140CBBAD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096338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4D22BF-BEBA-444F-9BDB-12DEE5F2288D}"/>
              </a:ext>
            </a:extLst>
          </p:cNvPr>
          <p:cNvPicPr/>
          <p:nvPr/>
        </p:nvPicPr>
        <p:blipFill rotWithShape="1">
          <a:blip r:embed="rId2" cstate="print"/>
          <a:srcRect t="12038"/>
          <a:stretch/>
        </p:blipFill>
        <p:spPr bwMode="auto">
          <a:xfrm>
            <a:off x="924443" y="1118586"/>
            <a:ext cx="10343114" cy="5450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933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350669"/>
            <a:ext cx="10353762" cy="776795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поведения</a:t>
            </a:r>
            <a:b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FCFBE983-BD4B-4A39-9323-3BB0D7FE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EAD199-7CEE-49F7-9927-87371A3C60FE}"/>
              </a:ext>
            </a:extLst>
          </p:cNvPr>
          <p:cNvPicPr/>
          <p:nvPr/>
        </p:nvPicPr>
        <p:blipFill rotWithShape="1">
          <a:blip r:embed="rId2" cstate="print"/>
          <a:srcRect t="12046"/>
          <a:stretch/>
        </p:blipFill>
        <p:spPr bwMode="auto">
          <a:xfrm>
            <a:off x="913795" y="1127464"/>
            <a:ext cx="10353762" cy="537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653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FF024D-74FD-47BD-9797-C4BC1CF0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95309"/>
            <a:ext cx="10353762" cy="932155"/>
          </a:xfrm>
        </p:spPr>
        <p:txBody>
          <a:bodyPr>
            <a:normAutofit fontScale="90000"/>
          </a:bodyPr>
          <a:lstStyle/>
          <a:p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 математического обеспечения для протокола измерения эффективности работы вентиляции.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Номер слайда 1">
            <a:extLst>
              <a:ext uri="{FF2B5EF4-FFF2-40B4-BE49-F238E27FC236}">
                <a16:creationId xmlns:a16="http://schemas.microsoft.com/office/drawing/2014/main" id="{4F52679F-A7D1-446D-9FEF-017E0DAE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8205" y="6105216"/>
            <a:ext cx="520218" cy="365125"/>
          </a:xfrm>
        </p:spPr>
        <p:txBody>
          <a:bodyPr/>
          <a:lstStyle/>
          <a:p>
            <a:fld id="{755B0BF8-5A71-453B-A10F-B8D7E57DE94E}" type="slidenum">
              <a:rPr lang="ru-RU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BD842D-D588-4C93-A905-AD1EBF26E2AE}"/>
                  </a:ext>
                </a:extLst>
              </p:cNvPr>
              <p:cNvSpPr txBox="1"/>
              <p:nvPr/>
            </p:nvSpPr>
            <p:spPr>
              <a:xfrm>
                <a:off x="924443" y="1127464"/>
                <a:ext cx="10047303" cy="5259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протокола вентиляции используется 5 переменных, из них 2 расчётные и 3 измеренные.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Проектная производительность установки, м3/ч (расчётная).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Фактическая производительность установки, м3/ч (измеряемая).</a:t>
                </a:r>
                <a:b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Объем помещения, м3 (измеряемая).</a:t>
                </a:r>
                <a:b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Кратность воздухообмена, измеренная (расчётная).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Кратность воздухообмена, нормируемая (измеряемая).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1.Расчет проектной производительности установки производиться по данной формуле: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Проектная производительность установки равна объему помещения(м3) помноженного на нормируемую кратность воздухообмена.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×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Пример расчёта: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2; </a:t>
                </a:r>
                <a14:m>
                  <m:oMath xmlns:m="http://schemas.openxmlformats.org/officeDocument/2006/math">
                    <m:r>
                      <a:rPr lang="ru-RU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58;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=(58×2)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=116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2.Расчет измеренной кратности воздухообмена производиться по данной формуле:</a:t>
                </a:r>
              </a:p>
              <a:p>
                <a:pPr>
                  <a:lnSpc>
                    <a:spcPct val="150000"/>
                  </a:lnSpc>
                  <a:tabLst>
                    <a:tab pos="2276475" algn="l"/>
                  </a:tabLst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Измеренная кратность воздухообмена равна фактической производительности установки, деленной на объем помещения.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÷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  <a:p>
                <a:pPr>
                  <a:lnSpc>
                    <a:spcPct val="150000"/>
                  </a:lnSpc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Пример расчёта: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125; </a:t>
                </a:r>
                <a14:m>
                  <m:oMath xmlns:m="http://schemas.openxmlformats.org/officeDocument/2006/math"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– 58;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÷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𝑐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</m:t>
                    </m:r>
                    <m:r>
                      <a:rPr lang="ru-RU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=2,16</m:t>
                    </m:r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BD842D-D588-4C93-A905-AD1EBF26E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43" y="1127464"/>
                <a:ext cx="10047303" cy="5259388"/>
              </a:xfrm>
              <a:prstGeom prst="rect">
                <a:avLst/>
              </a:prstGeom>
              <a:blipFill>
                <a:blip r:embed="rId2"/>
                <a:stretch>
                  <a:fillRect l="-546" b="-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14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206</TotalTime>
  <Words>450</Words>
  <Application>Microsoft Office PowerPoint</Application>
  <PresentationFormat>Широкоэкранный</PresentationFormat>
  <Paragraphs>48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Calibri</vt:lpstr>
      <vt:lpstr>Calisto MT</vt:lpstr>
      <vt:lpstr>Cambria Math</vt:lpstr>
      <vt:lpstr>Times New Roman</vt:lpstr>
      <vt:lpstr>Wingdings 2</vt:lpstr>
      <vt:lpstr>Сланец</vt:lpstr>
      <vt:lpstr>ИС Лаборатории радиационного контроля оборудования</vt:lpstr>
      <vt:lpstr> IDEF0 A-0 ИС «Лаборатории радиационного контроля оборудования» </vt:lpstr>
      <vt:lpstr>  IDEF0 A0 Декомпозиция блока ИС «Лаборатории радиационного контроля оборудования»  </vt:lpstr>
      <vt:lpstr>  IDEF0 A2 Декомпозиция блока «Организация проведения измерений»  </vt:lpstr>
      <vt:lpstr>  IDEF0 A0 декомпозиция блока «Расчёт и оформление результатов измерений»  </vt:lpstr>
      <vt:lpstr>  Диаграмма «IDEF3»  </vt:lpstr>
      <vt:lpstr>  Модель окружения  </vt:lpstr>
      <vt:lpstr>  Модель поведения  </vt:lpstr>
      <vt:lpstr>   Пример математического обеспечения для протокола измерения эффективности работы вентиляции.   </vt:lpstr>
      <vt:lpstr>  Концептуальная модель базы данных  </vt:lpstr>
      <vt:lpstr>  Окно авторизации пользователя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 Лаборатории радиационного контроля оборудования</dc:title>
  <dc:creator>Akashi</dc:creator>
  <cp:lastModifiedBy>Akashi</cp:lastModifiedBy>
  <cp:revision>22</cp:revision>
  <dcterms:created xsi:type="dcterms:W3CDTF">2021-02-20T05:51:53Z</dcterms:created>
  <dcterms:modified xsi:type="dcterms:W3CDTF">2021-06-06T20:37:21Z</dcterms:modified>
</cp:coreProperties>
</file>