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2"/>
  </p:notesMasterIdLst>
  <p:sldIdLst>
    <p:sldId id="256" r:id="rId2"/>
    <p:sldId id="275" r:id="rId3"/>
    <p:sldId id="257" r:id="rId4"/>
    <p:sldId id="304" r:id="rId5"/>
    <p:sldId id="258" r:id="rId6"/>
    <p:sldId id="259" r:id="rId7"/>
    <p:sldId id="305" r:id="rId8"/>
    <p:sldId id="260" r:id="rId9"/>
    <p:sldId id="262" r:id="rId10"/>
    <p:sldId id="306" r:id="rId11"/>
    <p:sldId id="307" r:id="rId12"/>
    <p:sldId id="308" r:id="rId13"/>
    <p:sldId id="309" r:id="rId14"/>
    <p:sldId id="310" r:id="rId15"/>
    <p:sldId id="314" r:id="rId16"/>
    <p:sldId id="263" r:id="rId17"/>
    <p:sldId id="265" r:id="rId18"/>
    <p:sldId id="267" r:id="rId19"/>
    <p:sldId id="269" r:id="rId20"/>
    <p:sldId id="270" r:id="rId21"/>
    <p:sldId id="271"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286" r:id="rId36"/>
    <p:sldId id="287" r:id="rId37"/>
    <p:sldId id="288" r:id="rId38"/>
    <p:sldId id="289" r:id="rId39"/>
    <p:sldId id="282" r:id="rId40"/>
    <p:sldId id="283" r:id="rId41"/>
    <p:sldId id="284" r:id="rId42"/>
    <p:sldId id="272" r:id="rId43"/>
    <p:sldId id="278" r:id="rId44"/>
    <p:sldId id="279" r:id="rId45"/>
    <p:sldId id="280" r:id="rId46"/>
    <p:sldId id="285" r:id="rId47"/>
    <p:sldId id="281" r:id="rId48"/>
    <p:sldId id="313" r:id="rId49"/>
    <p:sldId id="312" r:id="rId50"/>
    <p:sldId id="31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92"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F76A0A-A751-4117-9449-8B96CCA72929}" type="datetimeFigureOut">
              <a:rPr lang="en-US" smtClean="0"/>
              <a:pPr/>
              <a:t>11/1/2023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DBCFD9-D909-4588-B80E-1A12BFF0FB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DBCFD9-D909-4588-B80E-1A12BFF0FB76}"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8A544915-6DC6-4282-A8FC-B5D55566E316}" type="datetimeFigureOut">
              <a:rPr lang="en-US" smtClean="0"/>
              <a:pPr/>
              <a:t>11/1/2023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7356F242-9262-48FE-85C1-0C8637B59B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544915-6DC6-4282-A8FC-B5D55566E316}"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6F242-9262-48FE-85C1-0C8637B59B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544915-6DC6-4282-A8FC-B5D55566E316}"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6F242-9262-48FE-85C1-0C8637B59B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A544915-6DC6-4282-A8FC-B5D55566E316}" type="datetimeFigureOut">
              <a:rPr lang="en-US" smtClean="0"/>
              <a:pPr/>
              <a:t>11/1/2023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7356F242-9262-48FE-85C1-0C8637B59B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8A544915-6DC6-4282-A8FC-B5D55566E316}" type="datetimeFigureOut">
              <a:rPr lang="en-US" smtClean="0"/>
              <a:pPr/>
              <a:t>11/1/2023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7356F242-9262-48FE-85C1-0C8637B59B1C}"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8A544915-6DC6-4282-A8FC-B5D55566E316}" type="datetimeFigureOut">
              <a:rPr lang="en-US" smtClean="0"/>
              <a:pPr/>
              <a:t>11/1/2023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7356F242-9262-48FE-85C1-0C8637B59B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8A544915-6DC6-4282-A8FC-B5D55566E316}"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7356F242-9262-48FE-85C1-0C8637B59B1C}"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A544915-6DC6-4282-A8FC-B5D55566E316}" type="datetimeFigureOut">
              <a:rPr lang="en-US" smtClean="0"/>
              <a:pPr/>
              <a:t>11/1/2023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6F242-9262-48FE-85C1-0C8637B59B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544915-6DC6-4282-A8FC-B5D55566E316}" type="datetimeFigureOut">
              <a:rPr lang="en-US" smtClean="0"/>
              <a:pPr/>
              <a:t>11/1/2023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6F242-9262-48FE-85C1-0C8637B59B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A544915-6DC6-4282-A8FC-B5D55566E316}" type="datetimeFigureOut">
              <a:rPr lang="en-US" smtClean="0"/>
              <a:pPr/>
              <a:t>11/1/2023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6F242-9262-48FE-85C1-0C8637B59B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8A544915-6DC6-4282-A8FC-B5D55566E316}"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7356F242-9262-48FE-85C1-0C8637B59B1C}"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A544915-6DC6-4282-A8FC-B5D55566E316}" type="datetimeFigureOut">
              <a:rPr lang="en-US" smtClean="0"/>
              <a:pPr/>
              <a:t>11/1/2023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356F242-9262-48FE-85C1-0C8637B59B1C}"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371600"/>
            <a:ext cx="6324600" cy="1828800"/>
          </a:xfrm>
        </p:spPr>
        <p:txBody>
          <a:bodyPr>
            <a:normAutofit/>
          </a:bodyPr>
          <a:lstStyle/>
          <a:p>
            <a:r>
              <a:rPr lang="en-US" sz="5400" dirty="0" smtClean="0">
                <a:latin typeface="Elephant" pitchFamily="18" charset="0"/>
              </a:rPr>
              <a:t>Smart water management</a:t>
            </a:r>
            <a:endParaRPr lang="en-US" sz="5400" dirty="0">
              <a:latin typeface="Elephant" pitchFamily="18" charset="0"/>
            </a:endParaRPr>
          </a:p>
        </p:txBody>
      </p:sp>
      <p:sp>
        <p:nvSpPr>
          <p:cNvPr id="3" name="Subtitle 2"/>
          <p:cNvSpPr>
            <a:spLocks noGrp="1"/>
          </p:cNvSpPr>
          <p:nvPr>
            <p:ph type="subTitle" idx="1"/>
          </p:nvPr>
        </p:nvSpPr>
        <p:spPr>
          <a:xfrm>
            <a:off x="533400" y="3657600"/>
            <a:ext cx="7854696" cy="1752600"/>
          </a:xfrm>
        </p:spPr>
        <p:txBody>
          <a:bodyPr/>
          <a:lstStyle/>
          <a:p>
            <a:r>
              <a:rPr lang="en-US" dirty="0" smtClean="0"/>
              <a:t>-By using IOT (Internet of Things)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841248"/>
          </a:xfrm>
        </p:spPr>
        <p:txBody>
          <a:bodyPr/>
          <a:lstStyle/>
          <a:p>
            <a:r>
              <a:rPr lang="en-US" dirty="0" smtClean="0"/>
              <a:t>Coding for </a:t>
            </a:r>
            <a:r>
              <a:rPr lang="en-US" dirty="0" err="1" smtClean="0"/>
              <a:t>arduino</a:t>
            </a:r>
            <a:r>
              <a:rPr lang="en-US" dirty="0" smtClean="0"/>
              <a:t> (python script):</a:t>
            </a:r>
            <a:endParaRPr lang="en-US" dirty="0"/>
          </a:p>
        </p:txBody>
      </p:sp>
      <p:pic>
        <p:nvPicPr>
          <p:cNvPr id="3" name="Picture 2" descr="WhatsApp Image 2023-10-31 at 9.24.23 PM.jpeg"/>
          <p:cNvPicPr>
            <a:picLocks noChangeAspect="1"/>
          </p:cNvPicPr>
          <p:nvPr/>
        </p:nvPicPr>
        <p:blipFill>
          <a:blip r:embed="rId2"/>
          <a:stretch>
            <a:fillRect/>
          </a:stretch>
        </p:blipFill>
        <p:spPr>
          <a:xfrm>
            <a:off x="457200" y="1219200"/>
            <a:ext cx="3381785" cy="5410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10-31 at 9.24.32 PM.jpeg"/>
          <p:cNvPicPr>
            <a:picLocks noChangeAspect="1"/>
          </p:cNvPicPr>
          <p:nvPr/>
        </p:nvPicPr>
        <p:blipFill>
          <a:blip r:embed="rId2"/>
          <a:stretch>
            <a:fillRect/>
          </a:stretch>
        </p:blipFill>
        <p:spPr>
          <a:xfrm>
            <a:off x="533400" y="457200"/>
            <a:ext cx="3231227" cy="6172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10-31 at 9.24.39 PM.jpeg"/>
          <p:cNvPicPr>
            <a:picLocks noChangeAspect="1"/>
          </p:cNvPicPr>
          <p:nvPr/>
        </p:nvPicPr>
        <p:blipFill>
          <a:blip r:embed="rId2"/>
          <a:stretch>
            <a:fillRect/>
          </a:stretch>
        </p:blipFill>
        <p:spPr>
          <a:xfrm>
            <a:off x="381000" y="228600"/>
            <a:ext cx="3242973" cy="6400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10-31 at 9.24.45 PM.jpeg"/>
          <p:cNvPicPr>
            <a:picLocks noChangeAspect="1"/>
          </p:cNvPicPr>
          <p:nvPr/>
        </p:nvPicPr>
        <p:blipFill>
          <a:blip r:embed="rId2"/>
          <a:stretch>
            <a:fillRect/>
          </a:stretch>
        </p:blipFill>
        <p:spPr>
          <a:xfrm>
            <a:off x="457200" y="304800"/>
            <a:ext cx="3150973" cy="6248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10-31 at 9.24.49 PM.jpeg"/>
          <p:cNvPicPr>
            <a:picLocks noChangeAspect="1"/>
          </p:cNvPicPr>
          <p:nvPr/>
        </p:nvPicPr>
        <p:blipFill>
          <a:blip r:embed="rId2"/>
          <a:stretch>
            <a:fillRect/>
          </a:stretch>
        </p:blipFill>
        <p:spPr>
          <a:xfrm>
            <a:off x="381000" y="533400"/>
            <a:ext cx="3200400" cy="3581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Stimulation  model:</a:t>
            </a:r>
            <a:endParaRPr lang="en-US" dirty="0"/>
          </a:p>
        </p:txBody>
      </p:sp>
      <p:pic>
        <p:nvPicPr>
          <p:cNvPr id="3" name="Picture 2" descr="Screenshot (12).png"/>
          <p:cNvPicPr>
            <a:picLocks noChangeAspect="1"/>
          </p:cNvPicPr>
          <p:nvPr/>
        </p:nvPicPr>
        <p:blipFill>
          <a:blip r:embed="rId2"/>
          <a:stretch>
            <a:fillRect/>
          </a:stretch>
        </p:blipFill>
        <p:spPr>
          <a:xfrm>
            <a:off x="304800" y="1524000"/>
            <a:ext cx="8686800" cy="50088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153400" cy="1323439"/>
          </a:xfrm>
          <a:prstGeom prst="rect">
            <a:avLst/>
          </a:prstGeom>
        </p:spPr>
        <p:txBody>
          <a:bodyPr wrap="square">
            <a:spAutoFit/>
          </a:bodyPr>
          <a:lstStyle/>
          <a:p>
            <a:r>
              <a:rPr lang="en-US" sz="2000" dirty="0" smtClean="0"/>
              <a:t>5. *Application Development for User Interface:* Create user-friendly applications and interfaces that allow stakeholders to access real-time data, receive alerts, and control water management systems, fostering improved decision-making, operational efficiency, and user engagement</a:t>
            </a:r>
            <a:r>
              <a:rPr lang="en-US" dirty="0" smtClean="0"/>
              <a:t>.</a:t>
            </a:r>
            <a:endParaRPr lang="en-US" dirty="0"/>
          </a:p>
        </p:txBody>
      </p:sp>
      <p:sp>
        <p:nvSpPr>
          <p:cNvPr id="3" name="Rectangle 2"/>
          <p:cNvSpPr/>
          <p:nvPr/>
        </p:nvSpPr>
        <p:spPr>
          <a:xfrm>
            <a:off x="457200" y="1828800"/>
            <a:ext cx="8001000" cy="4093428"/>
          </a:xfrm>
          <a:prstGeom prst="rect">
            <a:avLst/>
          </a:prstGeom>
        </p:spPr>
        <p:txBody>
          <a:bodyPr wrap="square">
            <a:spAutoFit/>
          </a:bodyPr>
          <a:lstStyle/>
          <a:p>
            <a:r>
              <a:rPr lang="en-US" sz="2000" dirty="0" smtClean="0"/>
              <a:t>6. *Security and Privacy Measures:* Implement stringent security protocols and privacy measures to safeguard the </a:t>
            </a:r>
            <a:r>
              <a:rPr lang="en-US" sz="2000" dirty="0" err="1" smtClean="0"/>
              <a:t>IoT</a:t>
            </a:r>
            <a:r>
              <a:rPr lang="en-US" sz="2000" dirty="0" smtClean="0"/>
              <a:t> network and data from cyber threats, ensuring the integrity and confidentiality of sensitive information related to water usage and distribution.</a:t>
            </a:r>
          </a:p>
          <a:p>
            <a:r>
              <a:rPr lang="en-US" sz="2000" dirty="0" smtClean="0"/>
              <a:t>7. *Remote Monitoring and Control:* Enable remote monitoring and control functionalities through the </a:t>
            </a:r>
            <a:r>
              <a:rPr lang="en-US" sz="2000" dirty="0" err="1" smtClean="0"/>
              <a:t>IoT</a:t>
            </a:r>
            <a:r>
              <a:rPr lang="en-US" sz="2000" dirty="0" smtClean="0"/>
              <a:t> platform, allowing operators to remotely manage water infrastructure, detect anomalies, and initiate timely responses to ensure optimal system performance and minimize water wastage.</a:t>
            </a:r>
          </a:p>
          <a:p>
            <a:r>
              <a:rPr lang="en-US" sz="2000" dirty="0" smtClean="0"/>
              <a:t>8. *Data Visualization and Reporting:* Develop comprehensive data visualization tools and reporting mechanisms that present data insights in a clear and actionable format, facilitating the identification of trends, patterns, and areas for improvement in water management practices.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19200"/>
            <a:ext cx="7543800" cy="4339650"/>
          </a:xfrm>
          <a:prstGeom prst="rect">
            <a:avLst/>
          </a:prstGeom>
        </p:spPr>
        <p:txBody>
          <a:bodyPr wrap="square">
            <a:spAutoFit/>
          </a:bodyPr>
          <a:lstStyle/>
          <a:p>
            <a:r>
              <a:rPr lang="en-US" sz="2300" dirty="0" smtClean="0"/>
              <a:t>9. *Scalability and Flexibility:* Design the </a:t>
            </a:r>
            <a:r>
              <a:rPr lang="en-US" sz="2300" dirty="0" err="1" smtClean="0"/>
              <a:t>IoT</a:t>
            </a:r>
            <a:r>
              <a:rPr lang="en-US" sz="2300" dirty="0" smtClean="0"/>
              <a:t> platform to be scalable and adaptable to accommodate future expansions, technological advancements, and changing requirements in the smart water management domain, ensuring long-term sustainability and relevance of the project.</a:t>
            </a:r>
          </a:p>
          <a:p>
            <a:r>
              <a:rPr lang="en-US" sz="2300" dirty="0" smtClean="0"/>
              <a:t>10. *Interoperability and Standardization:* Ensure interoperability and adherence to industry standards for data exchange and communication protocols, allowing seamless integration with other </a:t>
            </a:r>
            <a:r>
              <a:rPr lang="en-US" sz="2300" dirty="0" err="1" smtClean="0"/>
              <a:t>IoT</a:t>
            </a:r>
            <a:r>
              <a:rPr lang="en-US" sz="2300" dirty="0" smtClean="0"/>
              <a:t> devices, platforms, and existing water management systems for enhanced operational efficiency and data interoperability</a:t>
            </a:r>
            <a:r>
              <a:rPr lang="en-US" sz="2000" dirty="0" smtClean="0"/>
              <a:t>.</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Certainly, here are some key points to consider when implementing an </a:t>
            </a:r>
            <a:r>
              <a:rPr lang="en-US" dirty="0" err="1" smtClean="0"/>
              <a:t>IoT</a:t>
            </a:r>
            <a:r>
              <a:rPr lang="en-US" dirty="0" smtClean="0"/>
              <a:t>-based smart water management project using schematics:</a:t>
            </a:r>
          </a:p>
          <a:p>
            <a:r>
              <a:rPr lang="en-US" dirty="0" smtClean="0"/>
              <a:t>1. *Sensor Integration:* Incorporate various sensors, such as water level sensors, flow sensors, and quality sensors, into the water management system to gather data on water usage, distribution, and quality parameters.</a:t>
            </a:r>
          </a:p>
          <a:p>
            <a:r>
              <a:rPr lang="en-US" dirty="0" smtClean="0"/>
              <a:t>2. *Microcontroller Selection:* Choose appropriate microcontrollers, such as </a:t>
            </a:r>
            <a:r>
              <a:rPr lang="en-US" dirty="0" err="1" smtClean="0"/>
              <a:t>Arduino</a:t>
            </a:r>
            <a:r>
              <a:rPr lang="en-US" dirty="0" smtClean="0"/>
              <a:t> or Raspberry Pi, to process sensor data and control actuators based on predefined logic and algorithms, ensuring efficient and timely responses to changing water management conditions.</a:t>
            </a:r>
          </a:p>
          <a:p>
            <a:r>
              <a:rPr lang="en-US" dirty="0" smtClean="0"/>
              <a:t>3. *Actuator Control Mechanisms:* Implement actuator control mechanisms, including valves, pumps, and gates, to enable automated adjustments and interventions in the water distribution system based on real-time data inputs and predefined thresholds.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35846"/>
            <a:ext cx="7772400" cy="5170646"/>
          </a:xfrm>
          <a:prstGeom prst="rect">
            <a:avLst/>
          </a:prstGeom>
        </p:spPr>
        <p:txBody>
          <a:bodyPr wrap="square">
            <a:spAutoFit/>
          </a:bodyPr>
          <a:lstStyle/>
          <a:p>
            <a:r>
              <a:rPr lang="en-US" sz="2200" dirty="0" smtClean="0"/>
              <a:t>4. *Communication Protocols:* Select reliable communication protocols, such as MQTT or </a:t>
            </a:r>
            <a:r>
              <a:rPr lang="en-US" sz="2200" dirty="0" err="1" smtClean="0"/>
              <a:t>LoRa</a:t>
            </a:r>
            <a:r>
              <a:rPr lang="en-US" sz="2200" dirty="0" smtClean="0"/>
              <a:t>, to facilitate seamless data transmission between sensors, microcontrollers, and the central management system, ensuring continuous monitoring and control of the water management infrastructure.</a:t>
            </a:r>
          </a:p>
          <a:p>
            <a:r>
              <a:rPr lang="en-US" sz="2200" dirty="0" smtClean="0"/>
              <a:t>5. *Power Management Solutions:* Incorporate efficient power management solutions, such as solar panels, battery backups, or energy harvesting techniques, to ensure uninterrupted operation of the </a:t>
            </a:r>
            <a:r>
              <a:rPr lang="en-US" sz="2200" dirty="0" err="1" smtClean="0"/>
              <a:t>IoT</a:t>
            </a:r>
            <a:r>
              <a:rPr lang="en-US" sz="2200" dirty="0" smtClean="0"/>
              <a:t>-based water management system, particularly in remote or off-grid locations.</a:t>
            </a:r>
          </a:p>
          <a:p>
            <a:r>
              <a:rPr lang="en-US" sz="2200" dirty="0" smtClean="0"/>
              <a:t>6. *Data Processing and Analysis:* Develop data processing and analysis algorithms within the microcontroller or a connected central server to derive actionable insights from the collected data, facilitating informed decision-making and optimized water management strategies</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10-31 at 7.52.40 PM (1).jpeg"/>
          <p:cNvPicPr>
            <a:picLocks noChangeAspect="1"/>
          </p:cNvPicPr>
          <p:nvPr/>
        </p:nvPicPr>
        <p:blipFill>
          <a:blip r:embed="rId2"/>
          <a:stretch>
            <a:fillRect/>
          </a:stretch>
        </p:blipFill>
        <p:spPr>
          <a:xfrm>
            <a:off x="152400" y="228600"/>
            <a:ext cx="8763000" cy="6477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2359"/>
            <a:ext cx="7467600" cy="6555641"/>
          </a:xfrm>
          <a:prstGeom prst="rect">
            <a:avLst/>
          </a:prstGeom>
        </p:spPr>
        <p:txBody>
          <a:bodyPr wrap="square">
            <a:spAutoFit/>
          </a:bodyPr>
          <a:lstStyle/>
          <a:p>
            <a:r>
              <a:rPr lang="en-US" sz="2000" dirty="0" smtClean="0"/>
              <a:t>7. *Remote Access and Control:* Enable remote access and control of the </a:t>
            </a:r>
            <a:r>
              <a:rPr lang="en-US" sz="2000" dirty="0" err="1" smtClean="0"/>
              <a:t>IoT</a:t>
            </a:r>
            <a:r>
              <a:rPr lang="en-US" sz="2000" dirty="0" smtClean="0"/>
              <a:t>-based system through secure connections and authentication mechanisms, allowing authorized personnel to monitor system performance, adjust settings, and respond to emergencies from a centralized location.</a:t>
            </a:r>
          </a:p>
          <a:p>
            <a:r>
              <a:rPr lang="en-US" sz="2000" dirty="0" smtClean="0"/>
              <a:t>8. *Redundancy and Fail-Safe Mechanisms:* Implement redundancy and fail-safe mechanisms within the </a:t>
            </a:r>
            <a:r>
              <a:rPr lang="en-US" sz="2000" dirty="0" err="1" smtClean="0"/>
              <a:t>IoT</a:t>
            </a:r>
            <a:r>
              <a:rPr lang="en-US" sz="2000" dirty="0" smtClean="0"/>
              <a:t> architecture to mitigate the risk of system failures, ensuring that backup systems or alternative communication pathways are available in case of primary system malfunctions.</a:t>
            </a:r>
          </a:p>
          <a:p>
            <a:r>
              <a:rPr lang="en-US" sz="2000" dirty="0" smtClean="0"/>
              <a:t>9. *User Interface Development:* Create a user-friendly interface, such as a web dashboard or mobile application, that provides stakeholders with real-time insights, alerts, and controls, enabling efficient management and oversight of the smart water management system.</a:t>
            </a:r>
          </a:p>
          <a:p>
            <a:r>
              <a:rPr lang="en-US" sz="2000" dirty="0" smtClean="0"/>
              <a:t>10. *Regular Maintenance and Upgrades:* Establish a schedule for regular maintenance and upgrades to ensure the longevity and optimal performance of the </a:t>
            </a:r>
            <a:r>
              <a:rPr lang="en-US" sz="2000" dirty="0" err="1" smtClean="0"/>
              <a:t>IoT</a:t>
            </a:r>
            <a:r>
              <a:rPr lang="en-US" sz="2000" dirty="0" smtClean="0"/>
              <a:t>-based water management infrastructure, including software updates, sensor calibrations, and hardware inspections to prevent operational disruptions and maintain data accuracy.</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3" name="Picture 2" descr="WhatsApp Image 2023-10-26 at 3.39.54 PM.jpeg"/>
          <p:cNvPicPr>
            <a:picLocks noChangeAspect="1"/>
          </p:cNvPicPr>
          <p:nvPr/>
        </p:nvPicPr>
        <p:blipFill>
          <a:blip r:embed="rId2"/>
          <a:stretch>
            <a:fillRect/>
          </a:stretch>
        </p:blipFill>
        <p:spPr>
          <a:xfrm>
            <a:off x="1143000" y="1905000"/>
            <a:ext cx="6858000" cy="4352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coding for web development:</a:t>
            </a:r>
            <a:endParaRPr lang="en-US" dirty="0"/>
          </a:p>
        </p:txBody>
      </p:sp>
      <p:sp>
        <p:nvSpPr>
          <p:cNvPr id="3" name="Content Placeholder 2"/>
          <p:cNvSpPr>
            <a:spLocks noGrp="1"/>
          </p:cNvSpPr>
          <p:nvPr>
            <p:ph idx="1"/>
          </p:nvPr>
        </p:nvSpPr>
        <p:spPr>
          <a:xfrm>
            <a:off x="457200" y="1676400"/>
            <a:ext cx="8686800" cy="4525963"/>
          </a:xfrm>
        </p:spPr>
        <p:txBody>
          <a:bodyPr>
            <a:noAutofit/>
          </a:bodyPr>
          <a:lstStyle/>
          <a:p>
            <a:pPr>
              <a:buNone/>
            </a:pPr>
            <a:r>
              <a:rPr lang="en-US" sz="2400" dirty="0" smtClean="0"/>
              <a:t>&lt;!DOCTYPE html&gt;</a:t>
            </a:r>
          </a:p>
          <a:p>
            <a:pPr>
              <a:buNone/>
            </a:pPr>
            <a:r>
              <a:rPr lang="en-US" sz="2400" dirty="0" smtClean="0"/>
              <a:t>&lt;html </a:t>
            </a:r>
            <a:r>
              <a:rPr lang="en-US" sz="2400" dirty="0" err="1" smtClean="0"/>
              <a:t>lang</a:t>
            </a:r>
            <a:r>
              <a:rPr lang="en-US" sz="2400" dirty="0" smtClean="0"/>
              <a:t>="en"&gt; </a:t>
            </a:r>
          </a:p>
          <a:p>
            <a:pPr>
              <a:buNone/>
            </a:pPr>
            <a:r>
              <a:rPr lang="en-US" sz="2400" dirty="0" smtClean="0"/>
              <a:t> &lt;head&gt;    </a:t>
            </a:r>
          </a:p>
          <a:p>
            <a:pPr>
              <a:buNone/>
            </a:pPr>
            <a:r>
              <a:rPr lang="en-US" sz="2400" dirty="0" smtClean="0"/>
              <a:t>&lt;meta </a:t>
            </a:r>
            <a:r>
              <a:rPr lang="en-US" sz="2400" dirty="0" err="1" smtClean="0"/>
              <a:t>charset</a:t>
            </a:r>
            <a:r>
              <a:rPr lang="en-US" sz="2400" dirty="0" smtClean="0"/>
              <a:t>="UTF-8" /&gt;   </a:t>
            </a:r>
          </a:p>
          <a:p>
            <a:pPr>
              <a:buNone/>
            </a:pPr>
            <a:r>
              <a:rPr lang="en-US" sz="2400" dirty="0" smtClean="0"/>
              <a:t> &lt;meta name="viewport“</a:t>
            </a:r>
          </a:p>
          <a:p>
            <a:pPr>
              <a:buNone/>
            </a:pPr>
            <a:r>
              <a:rPr lang="en-US" sz="2400" dirty="0" smtClean="0"/>
              <a:t> content="width=device-width,</a:t>
            </a:r>
          </a:p>
          <a:p>
            <a:pPr>
              <a:buNone/>
            </a:pPr>
            <a:r>
              <a:rPr lang="en-US" sz="2400" dirty="0" smtClean="0"/>
              <a:t> initial-scale=1.0" /&gt;    </a:t>
            </a:r>
          </a:p>
          <a:p>
            <a:pPr>
              <a:buNone/>
            </a:pPr>
            <a:r>
              <a:rPr lang="en-US" sz="2400" dirty="0" smtClean="0"/>
              <a:t>&lt;title&gt;Water Management&lt;/title&gt; </a:t>
            </a:r>
          </a:p>
          <a:p>
            <a:pPr>
              <a:buNone/>
            </a:pPr>
            <a:r>
              <a:rPr lang="en-US" sz="2400" dirty="0" smtClean="0"/>
              <a:t> &lt;/head&gt;</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066800"/>
            <a:ext cx="6248400" cy="3785652"/>
          </a:xfrm>
          <a:prstGeom prst="rect">
            <a:avLst/>
          </a:prstGeom>
        </p:spPr>
        <p:txBody>
          <a:bodyPr wrap="square">
            <a:spAutoFit/>
          </a:bodyPr>
          <a:lstStyle/>
          <a:p>
            <a:r>
              <a:rPr lang="en-US" sz="2400" dirty="0" smtClean="0"/>
              <a:t>&lt;style&gt;    #</a:t>
            </a:r>
            <a:r>
              <a:rPr lang="en-US" sz="2400" dirty="0" err="1" smtClean="0"/>
              <a:t>locationBlock</a:t>
            </a:r>
            <a:r>
              <a:rPr lang="en-US" sz="2400" dirty="0" smtClean="0"/>
              <a:t> {    </a:t>
            </a:r>
          </a:p>
          <a:p>
            <a:r>
              <a:rPr lang="en-US" sz="2400" dirty="0" smtClean="0"/>
              <a:t>  flex-direction: row </a:t>
            </a:r>
            <a:r>
              <a:rPr lang="en-US" sz="2400" dirty="0" err="1" smtClean="0"/>
              <a:t>nowrap</a:t>
            </a:r>
            <a:r>
              <a:rPr lang="en-US" sz="2400" dirty="0" smtClean="0"/>
              <a:t>;    </a:t>
            </a:r>
          </a:p>
          <a:p>
            <a:r>
              <a:rPr lang="en-US" sz="2400" dirty="0" smtClean="0"/>
              <a:t>  display: flex;     </a:t>
            </a:r>
          </a:p>
          <a:p>
            <a:r>
              <a:rPr lang="en-US" sz="2400" dirty="0" smtClean="0"/>
              <a:t> gap: 150px;     </a:t>
            </a:r>
          </a:p>
          <a:p>
            <a:r>
              <a:rPr lang="en-US" sz="2400" dirty="0" smtClean="0"/>
              <a:t> box-shadow: 1px 4px 30px 1px;     </a:t>
            </a:r>
          </a:p>
          <a:p>
            <a:r>
              <a:rPr lang="en-US" sz="2400" dirty="0" smtClean="0"/>
              <a:t> margin: 40px;    </a:t>
            </a:r>
          </a:p>
          <a:p>
            <a:r>
              <a:rPr lang="en-US" sz="2400" dirty="0" smtClean="0"/>
              <a:t>  justify-content: center;  </a:t>
            </a:r>
          </a:p>
          <a:p>
            <a:r>
              <a:rPr lang="en-US" sz="2400" dirty="0" smtClean="0"/>
              <a:t>  }  </a:t>
            </a:r>
          </a:p>
          <a:p>
            <a:r>
              <a:rPr lang="en-US" sz="2400" dirty="0" smtClean="0"/>
              <a:t>  #</a:t>
            </a:r>
            <a:r>
              <a:rPr lang="en-US" sz="2400" dirty="0" err="1" smtClean="0"/>
              <a:t>parentElement</a:t>
            </a:r>
            <a:r>
              <a:rPr lang="en-US" sz="2400" dirty="0" smtClean="0"/>
              <a:t> {  </a:t>
            </a:r>
          </a:p>
          <a:p>
            <a:r>
              <a:rPr lang="en-US" sz="2400" dirty="0" smtClean="0"/>
              <a:t>    background-color: white;    }</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6019800" cy="5632311"/>
          </a:xfrm>
          <a:prstGeom prst="rect">
            <a:avLst/>
          </a:prstGeom>
        </p:spPr>
        <p:txBody>
          <a:bodyPr wrap="square">
            <a:spAutoFit/>
          </a:bodyPr>
          <a:lstStyle/>
          <a:p>
            <a:r>
              <a:rPr lang="en-US" sz="2400" dirty="0" smtClean="0"/>
              <a:t> #</a:t>
            </a:r>
            <a:r>
              <a:rPr lang="en-US" sz="2400" dirty="0" err="1" smtClean="0"/>
              <a:t>pumpButton</a:t>
            </a:r>
            <a:r>
              <a:rPr lang="en-US" sz="2400" dirty="0" smtClean="0"/>
              <a:t> {    </a:t>
            </a:r>
          </a:p>
          <a:p>
            <a:r>
              <a:rPr lang="en-US" sz="2400" dirty="0" smtClean="0"/>
              <a:t>  padding: 10px;     </a:t>
            </a:r>
          </a:p>
          <a:p>
            <a:r>
              <a:rPr lang="en-US" sz="2400" dirty="0" smtClean="0"/>
              <a:t> padding-left: 20px;     </a:t>
            </a:r>
          </a:p>
          <a:p>
            <a:r>
              <a:rPr lang="en-US" sz="2400" dirty="0" smtClean="0"/>
              <a:t> padding-right: 20px;     </a:t>
            </a:r>
          </a:p>
          <a:p>
            <a:r>
              <a:rPr lang="en-US" sz="2400" dirty="0" smtClean="0"/>
              <a:t> background-color: blue;      </a:t>
            </a:r>
          </a:p>
          <a:p>
            <a:r>
              <a:rPr lang="en-US" sz="2400" dirty="0" smtClean="0"/>
              <a:t>border-radius: 15px </a:t>
            </a:r>
            <a:r>
              <a:rPr lang="en-US" sz="2400" dirty="0" err="1" smtClean="0"/>
              <a:t>15px</a:t>
            </a:r>
            <a:r>
              <a:rPr lang="en-US" sz="2400" dirty="0" smtClean="0"/>
              <a:t> </a:t>
            </a:r>
            <a:r>
              <a:rPr lang="en-US" sz="2400" dirty="0" err="1" smtClean="0"/>
              <a:t>15px</a:t>
            </a:r>
            <a:endParaRPr lang="en-US" sz="2400" dirty="0" smtClean="0"/>
          </a:p>
          <a:p>
            <a:r>
              <a:rPr lang="en-US" sz="2400" dirty="0" smtClean="0"/>
              <a:t> 15px;     </a:t>
            </a:r>
          </a:p>
          <a:p>
            <a:r>
              <a:rPr lang="en-US" sz="2400" dirty="0" smtClean="0"/>
              <a:t> margin-left: 20px;     </a:t>
            </a:r>
          </a:p>
          <a:p>
            <a:r>
              <a:rPr lang="en-US" sz="2400" dirty="0" smtClean="0"/>
              <a:t> color: </a:t>
            </a:r>
            <a:r>
              <a:rPr lang="en-US" sz="2400" dirty="0" err="1" smtClean="0"/>
              <a:t>whitesmoke</a:t>
            </a:r>
            <a:r>
              <a:rPr lang="en-US" sz="2400" dirty="0" smtClean="0"/>
              <a:t>;     </a:t>
            </a:r>
          </a:p>
          <a:p>
            <a:r>
              <a:rPr lang="en-US" sz="2400" dirty="0" smtClean="0"/>
              <a:t> font-weight: 600;  </a:t>
            </a:r>
          </a:p>
          <a:p>
            <a:r>
              <a:rPr lang="en-US" sz="2400" dirty="0" smtClean="0"/>
              <a:t>  }   </a:t>
            </a:r>
          </a:p>
          <a:p>
            <a:r>
              <a:rPr lang="en-US" sz="2400" dirty="0" smtClean="0"/>
              <a:t> #Chennai {    </a:t>
            </a:r>
          </a:p>
          <a:p>
            <a:r>
              <a:rPr lang="en-US" sz="2400" dirty="0" smtClean="0"/>
              <a:t>  color: black;    </a:t>
            </a:r>
          </a:p>
          <a:p>
            <a:r>
              <a:rPr lang="en-US" sz="2400" dirty="0" smtClean="0"/>
              <a:t>  margin: 2px;  </a:t>
            </a:r>
          </a:p>
          <a:p>
            <a:r>
              <a:rPr lang="en-US" sz="2400" dirty="0" smtClean="0"/>
              <a:t>  }</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4572000" cy="5324535"/>
          </a:xfrm>
          <a:prstGeom prst="rect">
            <a:avLst/>
          </a:prstGeom>
        </p:spPr>
        <p:txBody>
          <a:bodyPr>
            <a:spAutoFit/>
          </a:bodyPr>
          <a:lstStyle/>
          <a:p>
            <a:r>
              <a:rPr lang="en-US" sz="2000" dirty="0" smtClean="0"/>
              <a:t> #</a:t>
            </a:r>
            <a:r>
              <a:rPr lang="en-US" sz="2000" dirty="0" err="1" smtClean="0"/>
              <a:t>currentElement</a:t>
            </a:r>
            <a:r>
              <a:rPr lang="en-US" sz="2000" dirty="0" smtClean="0"/>
              <a:t> {           </a:t>
            </a:r>
          </a:p>
          <a:p>
            <a:r>
              <a:rPr lang="en-US" sz="2000" dirty="0" smtClean="0"/>
              <a:t>     flex-direction: row </a:t>
            </a:r>
            <a:r>
              <a:rPr lang="en-US" sz="2000" dirty="0" err="1" smtClean="0"/>
              <a:t>nowrap</a:t>
            </a:r>
            <a:r>
              <a:rPr lang="en-US" sz="2000" dirty="0" smtClean="0"/>
              <a:t>;   </a:t>
            </a:r>
          </a:p>
          <a:p>
            <a:r>
              <a:rPr lang="en-US" sz="2000" dirty="0" smtClean="0"/>
              <a:t>   display: flex;    </a:t>
            </a:r>
          </a:p>
          <a:p>
            <a:r>
              <a:rPr lang="en-US" sz="2000" dirty="0" smtClean="0"/>
              <a:t>  gap: 150px;    </a:t>
            </a:r>
          </a:p>
          <a:p>
            <a:r>
              <a:rPr lang="en-US" sz="2000" dirty="0" smtClean="0"/>
              <a:t>  box-shadow: 1px 4px 30px 1px;  </a:t>
            </a:r>
          </a:p>
          <a:p>
            <a:r>
              <a:rPr lang="en-US" sz="2000" dirty="0" smtClean="0"/>
              <a:t>    margin: 40px;   </a:t>
            </a:r>
          </a:p>
          <a:p>
            <a:r>
              <a:rPr lang="en-US" sz="2000" dirty="0" smtClean="0"/>
              <a:t>   justify-content: center;  </a:t>
            </a:r>
          </a:p>
          <a:p>
            <a:r>
              <a:rPr lang="en-US" sz="2000" dirty="0" smtClean="0"/>
              <a:t>  }  </a:t>
            </a:r>
          </a:p>
          <a:p>
            <a:r>
              <a:rPr lang="en-US" sz="2000" dirty="0" smtClean="0"/>
              <a:t>  #Header {  </a:t>
            </a:r>
          </a:p>
          <a:p>
            <a:r>
              <a:rPr lang="en-US" sz="2000" dirty="0" smtClean="0"/>
              <a:t>    width: 100%;  </a:t>
            </a:r>
          </a:p>
          <a:p>
            <a:r>
              <a:rPr lang="en-US" sz="2000" dirty="0" smtClean="0"/>
              <a:t>    display: flex;   </a:t>
            </a:r>
          </a:p>
          <a:p>
            <a:r>
              <a:rPr lang="en-US" sz="2000" dirty="0" smtClean="0"/>
              <a:t>   justify-content: center;  </a:t>
            </a:r>
          </a:p>
          <a:p>
            <a:r>
              <a:rPr lang="en-US" sz="2000" dirty="0" smtClean="0"/>
              <a:t>    flex-direction: row </a:t>
            </a:r>
            <a:r>
              <a:rPr lang="en-US" sz="2000" dirty="0" err="1" smtClean="0"/>
              <a:t>nowrap</a:t>
            </a:r>
            <a:r>
              <a:rPr lang="en-US" sz="2000" dirty="0" smtClean="0"/>
              <a:t>;    </a:t>
            </a:r>
          </a:p>
          <a:p>
            <a:r>
              <a:rPr lang="en-US" sz="2000" dirty="0" smtClean="0"/>
              <a:t>  font-weight: 900;    </a:t>
            </a:r>
          </a:p>
          <a:p>
            <a:r>
              <a:rPr lang="en-US" sz="2000" dirty="0" smtClean="0"/>
              <a:t>  font-size: xx-large;   </a:t>
            </a:r>
          </a:p>
          <a:p>
            <a:r>
              <a:rPr lang="en-US" sz="2000" dirty="0" smtClean="0"/>
              <a:t>   color: gray; </a:t>
            </a:r>
          </a:p>
          <a:p>
            <a:r>
              <a:rPr lang="en-US" sz="2000" dirty="0" smtClean="0"/>
              <a:t>   }</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5029200" cy="5016758"/>
          </a:xfrm>
          <a:prstGeom prst="rect">
            <a:avLst/>
          </a:prstGeom>
        </p:spPr>
        <p:txBody>
          <a:bodyPr wrap="square">
            <a:spAutoFit/>
          </a:bodyPr>
          <a:lstStyle/>
          <a:p>
            <a:r>
              <a:rPr lang="en-US" sz="2000" dirty="0" smtClean="0"/>
              <a:t> &lt;/style&gt;</a:t>
            </a:r>
          </a:p>
          <a:p>
            <a:r>
              <a:rPr lang="en-US" sz="2000" dirty="0" smtClean="0"/>
              <a:t>  &lt;body </a:t>
            </a:r>
            <a:r>
              <a:rPr lang="en-US" sz="2000" dirty="0" err="1" smtClean="0"/>
              <a:t>onload</a:t>
            </a:r>
            <a:r>
              <a:rPr lang="en-US" sz="2000" dirty="0" smtClean="0"/>
              <a:t>="</a:t>
            </a:r>
            <a:r>
              <a:rPr lang="en-US" sz="2000" dirty="0" err="1" smtClean="0"/>
              <a:t>hideElement</a:t>
            </a:r>
            <a:r>
              <a:rPr lang="en-US" sz="2000" dirty="0" smtClean="0"/>
              <a:t>()"&gt;  </a:t>
            </a:r>
          </a:p>
          <a:p>
            <a:r>
              <a:rPr lang="en-US" sz="2000" dirty="0" smtClean="0"/>
              <a:t>  &lt;div id="Header"&gt;Water Management&lt;/div&gt;   </a:t>
            </a:r>
          </a:p>
          <a:p>
            <a:r>
              <a:rPr lang="en-US" sz="2000" dirty="0" smtClean="0"/>
              <a:t> &lt;div id="</a:t>
            </a:r>
            <a:r>
              <a:rPr lang="en-US" sz="2000" dirty="0" err="1" smtClean="0"/>
              <a:t>parentElement</a:t>
            </a:r>
            <a:r>
              <a:rPr lang="en-US" sz="2000" dirty="0" smtClean="0"/>
              <a:t>"&gt;     </a:t>
            </a:r>
          </a:p>
          <a:p>
            <a:r>
              <a:rPr lang="en-US" sz="2000" dirty="0" smtClean="0"/>
              <a:t> &lt;div id="</a:t>
            </a:r>
            <a:r>
              <a:rPr lang="en-US" sz="2000" dirty="0" err="1" smtClean="0"/>
              <a:t>locationBlock</a:t>
            </a:r>
            <a:r>
              <a:rPr lang="en-US" sz="2000" dirty="0" smtClean="0"/>
              <a:t>"&gt;       </a:t>
            </a:r>
          </a:p>
          <a:p>
            <a:r>
              <a:rPr lang="en-US" sz="2000" dirty="0" smtClean="0"/>
              <a:t> &lt;div id="Chennai"&gt;         </a:t>
            </a:r>
          </a:p>
          <a:p>
            <a:r>
              <a:rPr lang="en-US" sz="2000" dirty="0" smtClean="0"/>
              <a:t> &lt;h3 id="</a:t>
            </a:r>
            <a:r>
              <a:rPr lang="en-US" sz="2000" dirty="0" err="1" smtClean="0"/>
              <a:t>chennaiCity</a:t>
            </a:r>
            <a:r>
              <a:rPr lang="en-US" sz="2000" dirty="0" smtClean="0"/>
              <a:t>"&gt;Chennai&lt;/h3&gt;          &lt;p id="</a:t>
            </a:r>
            <a:r>
              <a:rPr lang="en-US" sz="2000" dirty="0" err="1" smtClean="0"/>
              <a:t>chennaiSensor</a:t>
            </a:r>
            <a:r>
              <a:rPr lang="en-US" sz="2000" dirty="0" smtClean="0"/>
              <a:t>"&gt;Sensor Data: 3&lt;/p&gt;          &lt;p id="</a:t>
            </a:r>
            <a:r>
              <a:rPr lang="en-US" sz="2000" dirty="0" err="1" smtClean="0"/>
              <a:t>chennaiWaterLevel</a:t>
            </a:r>
            <a:r>
              <a:rPr lang="en-US" sz="2000" dirty="0" smtClean="0"/>
              <a:t>"&gt;Current Water Level(ft): 74.23&lt;/p&gt;         </a:t>
            </a:r>
          </a:p>
          <a:p>
            <a:r>
              <a:rPr lang="en-US" sz="2000" dirty="0" smtClean="0"/>
              <a:t> &lt;button id="</a:t>
            </a:r>
            <a:r>
              <a:rPr lang="en-US" sz="2000" dirty="0" err="1" smtClean="0"/>
              <a:t>pumpButton</a:t>
            </a:r>
            <a:r>
              <a:rPr lang="en-US" sz="2000" dirty="0" smtClean="0"/>
              <a:t>" </a:t>
            </a:r>
            <a:r>
              <a:rPr lang="en-US" sz="2000" dirty="0" err="1" smtClean="0"/>
              <a:t>onclick</a:t>
            </a:r>
            <a:r>
              <a:rPr lang="en-US" sz="2000" dirty="0" smtClean="0"/>
              <a:t>="</a:t>
            </a:r>
            <a:r>
              <a:rPr lang="en-US" sz="2000" dirty="0" err="1" smtClean="0"/>
              <a:t>startPumping</a:t>
            </a:r>
            <a:r>
              <a:rPr lang="en-US" sz="2000" dirty="0" smtClean="0"/>
              <a:t>('Chennai')"&gt;            Start Pump          </a:t>
            </a:r>
          </a:p>
          <a:p>
            <a:r>
              <a:rPr lang="en-US" sz="2000" dirty="0" smtClean="0"/>
              <a:t>&lt;/button&gt;      </a:t>
            </a:r>
          </a:p>
          <a:p>
            <a:r>
              <a:rPr lang="en-US" sz="2000" dirty="0" smtClean="0"/>
              <a:t>  &lt;/div&gt;</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6781800" cy="5355312"/>
          </a:xfrm>
          <a:prstGeom prst="rect">
            <a:avLst/>
          </a:prstGeom>
        </p:spPr>
        <p:txBody>
          <a:bodyPr wrap="square">
            <a:spAutoFit/>
          </a:bodyPr>
          <a:lstStyle/>
          <a:p>
            <a:r>
              <a:rPr lang="en-US" dirty="0" smtClean="0"/>
              <a:t> &lt;div id=""&gt;   </a:t>
            </a:r>
          </a:p>
          <a:p>
            <a:r>
              <a:rPr lang="en-US" dirty="0" smtClean="0"/>
              <a:t>       &lt;h3 id="</a:t>
            </a:r>
            <a:r>
              <a:rPr lang="en-US" dirty="0" err="1" smtClean="0"/>
              <a:t>MaduraiCity</a:t>
            </a:r>
            <a:r>
              <a:rPr lang="en-US" dirty="0" smtClean="0"/>
              <a:t>"&gt;Madurai&lt;/h3&gt;      </a:t>
            </a:r>
          </a:p>
          <a:p>
            <a:r>
              <a:rPr lang="en-US" dirty="0" smtClean="0"/>
              <a:t>    &lt;p id="</a:t>
            </a:r>
            <a:r>
              <a:rPr lang="en-US" dirty="0" err="1" smtClean="0"/>
              <a:t>maduraiSensor</a:t>
            </a:r>
            <a:r>
              <a:rPr lang="en-US" dirty="0" smtClean="0"/>
              <a:t>"&gt;Sensor Data: 23.30&lt;/p&gt;     </a:t>
            </a:r>
          </a:p>
          <a:p>
            <a:r>
              <a:rPr lang="en-US" dirty="0" smtClean="0"/>
              <a:t>     &lt;p</a:t>
            </a:r>
          </a:p>
          <a:p>
            <a:r>
              <a:rPr lang="en-US" dirty="0" smtClean="0"/>
              <a:t> id="</a:t>
            </a:r>
            <a:r>
              <a:rPr lang="en-US" dirty="0" err="1" smtClean="0"/>
              <a:t>maduraiWaterLevel</a:t>
            </a:r>
            <a:r>
              <a:rPr lang="en-US" dirty="0" smtClean="0"/>
              <a:t>"&gt;Current Water Level(ft): 24.44&lt;/p&gt;          &lt;button id="</a:t>
            </a:r>
            <a:r>
              <a:rPr lang="en-US" dirty="0" err="1" smtClean="0"/>
              <a:t>pumpButton</a:t>
            </a:r>
            <a:r>
              <a:rPr lang="en-US" dirty="0" smtClean="0"/>
              <a:t>" </a:t>
            </a:r>
            <a:r>
              <a:rPr lang="en-US" dirty="0" err="1" smtClean="0"/>
              <a:t>onclick</a:t>
            </a:r>
            <a:r>
              <a:rPr lang="en-US" dirty="0" smtClean="0"/>
              <a:t>="</a:t>
            </a:r>
            <a:r>
              <a:rPr lang="en-US" dirty="0" err="1" smtClean="0"/>
              <a:t>startPumping</a:t>
            </a:r>
            <a:r>
              <a:rPr lang="en-US" dirty="0" smtClean="0"/>
              <a:t>('Madurai')"&gt;            Start Pump       </a:t>
            </a:r>
          </a:p>
          <a:p>
            <a:r>
              <a:rPr lang="en-US" dirty="0" smtClean="0"/>
              <a:t>   &lt;/button&gt;      </a:t>
            </a:r>
          </a:p>
          <a:p>
            <a:r>
              <a:rPr lang="en-US" dirty="0" smtClean="0"/>
              <a:t>  &lt;/div&gt;        </a:t>
            </a:r>
          </a:p>
          <a:p>
            <a:r>
              <a:rPr lang="en-US" dirty="0" smtClean="0"/>
              <a:t>&lt;div id=""&gt;         </a:t>
            </a:r>
          </a:p>
          <a:p>
            <a:r>
              <a:rPr lang="en-US" dirty="0" smtClean="0"/>
              <a:t> &lt;h3 id="</a:t>
            </a:r>
            <a:r>
              <a:rPr lang="en-US" dirty="0" err="1" smtClean="0"/>
              <a:t>RamanathapuramCity</a:t>
            </a:r>
            <a:r>
              <a:rPr lang="en-US" dirty="0" smtClean="0"/>
              <a:t>"&gt;</a:t>
            </a:r>
            <a:r>
              <a:rPr lang="en-US" dirty="0" err="1" smtClean="0"/>
              <a:t>Ramanathapuram</a:t>
            </a:r>
            <a:r>
              <a:rPr lang="en-US" dirty="0" smtClean="0"/>
              <a:t>&lt;/h3&gt;    </a:t>
            </a:r>
          </a:p>
          <a:p>
            <a:r>
              <a:rPr lang="en-US" dirty="0" smtClean="0"/>
              <a:t>      &lt;p</a:t>
            </a:r>
          </a:p>
          <a:p>
            <a:r>
              <a:rPr lang="en-US" dirty="0" smtClean="0"/>
              <a:t> id="</a:t>
            </a:r>
            <a:r>
              <a:rPr lang="en-US" dirty="0" err="1" smtClean="0"/>
              <a:t>ramnadSensor</a:t>
            </a:r>
            <a:r>
              <a:rPr lang="en-US" dirty="0" smtClean="0"/>
              <a:t>"&gt;Sensor Data: 16.19&lt;/p&gt;          &lt;p id="</a:t>
            </a:r>
            <a:r>
              <a:rPr lang="en-US" dirty="0" err="1" smtClean="0"/>
              <a:t>ramnadWaterLevel</a:t>
            </a:r>
            <a:r>
              <a:rPr lang="en-US" dirty="0" smtClean="0"/>
              <a:t>"&gt;Current Water Level(ft): 2.05&lt;/p&gt;          &lt;button id="</a:t>
            </a:r>
            <a:r>
              <a:rPr lang="en-US" dirty="0" err="1" smtClean="0"/>
              <a:t>pumpButton</a:t>
            </a:r>
            <a:r>
              <a:rPr lang="en-US" dirty="0" smtClean="0"/>
              <a:t>" </a:t>
            </a:r>
            <a:r>
              <a:rPr lang="en-US" dirty="0" err="1" smtClean="0"/>
              <a:t>onclick</a:t>
            </a:r>
            <a:r>
              <a:rPr lang="en-US" dirty="0" smtClean="0"/>
              <a:t>="</a:t>
            </a:r>
            <a:r>
              <a:rPr lang="en-US" dirty="0" err="1" smtClean="0"/>
              <a:t>startPumping</a:t>
            </a:r>
            <a:r>
              <a:rPr lang="en-US" dirty="0" smtClean="0"/>
              <a:t>('</a:t>
            </a:r>
            <a:r>
              <a:rPr lang="en-US" dirty="0" err="1" smtClean="0"/>
              <a:t>Ramanathapuram</a:t>
            </a:r>
            <a:r>
              <a:rPr lang="en-US" dirty="0" smtClean="0"/>
              <a:t>')"&gt;         </a:t>
            </a:r>
          </a:p>
          <a:p>
            <a:r>
              <a:rPr lang="en-US" dirty="0" smtClean="0"/>
              <a:t>   Start Pump        </a:t>
            </a:r>
          </a:p>
          <a:p>
            <a:r>
              <a:rPr lang="en-US" dirty="0" smtClean="0"/>
              <a:t>  &lt;/button&gt;    </a:t>
            </a:r>
          </a:p>
          <a:p>
            <a:r>
              <a:rPr lang="en-US" dirty="0" smtClean="0"/>
              <a:t>    &lt;/div&gt;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4572000" cy="4401205"/>
          </a:xfrm>
          <a:prstGeom prst="rect">
            <a:avLst/>
          </a:prstGeom>
        </p:spPr>
        <p:txBody>
          <a:bodyPr>
            <a:spAutoFit/>
          </a:bodyPr>
          <a:lstStyle/>
          <a:p>
            <a:r>
              <a:rPr lang="en-US" dirty="0" smtClean="0"/>
              <a:t> </a:t>
            </a:r>
            <a:r>
              <a:rPr lang="en-US" sz="2000" dirty="0" smtClean="0"/>
              <a:t>&lt;div id=""&gt;        </a:t>
            </a:r>
          </a:p>
          <a:p>
            <a:r>
              <a:rPr lang="en-US" sz="2000" dirty="0" smtClean="0"/>
              <a:t>  &lt;h3 </a:t>
            </a:r>
          </a:p>
          <a:p>
            <a:r>
              <a:rPr lang="en-US" sz="2000" dirty="0" smtClean="0"/>
              <a:t>id="</a:t>
            </a:r>
            <a:r>
              <a:rPr lang="en-US" sz="2000" dirty="0" err="1" smtClean="0"/>
              <a:t>TirunelveliCity</a:t>
            </a:r>
            <a:r>
              <a:rPr lang="en-US" sz="2000" dirty="0" smtClean="0"/>
              <a:t>"&gt;</a:t>
            </a:r>
            <a:r>
              <a:rPr lang="en-US" sz="2000" dirty="0" err="1" smtClean="0"/>
              <a:t>Tirunelveli</a:t>
            </a:r>
            <a:r>
              <a:rPr lang="en-US" sz="2000" dirty="0" smtClean="0"/>
              <a:t>&lt;/h3&gt;      </a:t>
            </a:r>
          </a:p>
          <a:p>
            <a:r>
              <a:rPr lang="en-US" sz="2000" dirty="0" smtClean="0"/>
              <a:t>   &lt;p id="</a:t>
            </a:r>
            <a:r>
              <a:rPr lang="en-US" sz="2000" dirty="0" err="1" smtClean="0"/>
              <a:t>tirunelveliSensor</a:t>
            </a:r>
            <a:r>
              <a:rPr lang="en-US" sz="2000" dirty="0" smtClean="0"/>
              <a:t>"&gt;Sensor Data: 12.33&lt;/p&gt;        </a:t>
            </a:r>
          </a:p>
          <a:p>
            <a:r>
              <a:rPr lang="en-US" sz="2000" dirty="0" smtClean="0"/>
              <a:t>  &lt;p</a:t>
            </a:r>
          </a:p>
          <a:p>
            <a:r>
              <a:rPr lang="en-US" sz="2000" dirty="0" smtClean="0"/>
              <a:t> id="</a:t>
            </a:r>
            <a:r>
              <a:rPr lang="en-US" sz="2000" dirty="0" err="1" smtClean="0"/>
              <a:t>tirunelveliWaterLevel</a:t>
            </a:r>
            <a:r>
              <a:rPr lang="en-US" sz="2000" dirty="0" smtClean="0"/>
              <a:t>"&gt;Current Water Level(ft): 12.03&lt;/p&gt;          &lt;button id="</a:t>
            </a:r>
            <a:r>
              <a:rPr lang="en-US" sz="2000" dirty="0" err="1" smtClean="0"/>
              <a:t>pumpButton</a:t>
            </a:r>
            <a:r>
              <a:rPr lang="en-US" sz="2000" dirty="0" smtClean="0"/>
              <a:t>" </a:t>
            </a:r>
            <a:r>
              <a:rPr lang="en-US" sz="2000" dirty="0" err="1" smtClean="0"/>
              <a:t>onclick</a:t>
            </a:r>
            <a:r>
              <a:rPr lang="en-US" sz="2000" dirty="0" smtClean="0"/>
              <a:t>="</a:t>
            </a:r>
            <a:r>
              <a:rPr lang="en-US" sz="2000" dirty="0" err="1" smtClean="0"/>
              <a:t>startPumping</a:t>
            </a:r>
            <a:r>
              <a:rPr lang="en-US" sz="2000" dirty="0" smtClean="0"/>
              <a:t>('</a:t>
            </a:r>
            <a:r>
              <a:rPr lang="en-US" sz="2000" dirty="0" err="1" smtClean="0"/>
              <a:t>Tirunelveli</a:t>
            </a:r>
            <a:r>
              <a:rPr lang="en-US" sz="2000" dirty="0" smtClean="0"/>
              <a:t>')"&gt;            Start Pump        </a:t>
            </a:r>
          </a:p>
          <a:p>
            <a:r>
              <a:rPr lang="en-US" sz="2000" dirty="0" smtClean="0"/>
              <a:t>  &lt;/button&gt;  </a:t>
            </a:r>
          </a:p>
          <a:p>
            <a:r>
              <a:rPr lang="en-US" sz="2000" dirty="0" smtClean="0"/>
              <a:t>      &lt;/div&gt;   </a:t>
            </a:r>
          </a:p>
          <a:p>
            <a:r>
              <a:rPr lang="en-US" sz="2000" dirty="0" smtClean="0"/>
              <a:t>   &lt;/div&gt;</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95400"/>
            <a:ext cx="4572000" cy="4093428"/>
          </a:xfrm>
          <a:prstGeom prst="rect">
            <a:avLst/>
          </a:prstGeom>
        </p:spPr>
        <p:txBody>
          <a:bodyPr>
            <a:spAutoFit/>
          </a:bodyPr>
          <a:lstStyle/>
          <a:p>
            <a:r>
              <a:rPr lang="en-US" sz="2000" dirty="0" smtClean="0"/>
              <a:t>&lt;div id="</a:t>
            </a:r>
            <a:r>
              <a:rPr lang="en-US" sz="2000" dirty="0" err="1" smtClean="0"/>
              <a:t>currentElement</a:t>
            </a:r>
            <a:r>
              <a:rPr lang="en-US" sz="2000" dirty="0" smtClean="0"/>
              <a:t>"&gt;  </a:t>
            </a:r>
          </a:p>
          <a:p>
            <a:r>
              <a:rPr lang="en-US" sz="2000" dirty="0" smtClean="0"/>
              <a:t>      &lt;p id="City"&gt;&lt;/p&gt;        </a:t>
            </a:r>
          </a:p>
          <a:p>
            <a:r>
              <a:rPr lang="en-US" sz="2000" dirty="0" smtClean="0"/>
              <a:t>&lt;p id="Sensor"&gt;&lt;/p&gt;       </a:t>
            </a:r>
          </a:p>
          <a:p>
            <a:r>
              <a:rPr lang="en-US" sz="2000" dirty="0" smtClean="0"/>
              <a:t> &lt;p id="</a:t>
            </a:r>
            <a:r>
              <a:rPr lang="en-US" sz="2000" dirty="0" err="1" smtClean="0"/>
              <a:t>WaterLevel</a:t>
            </a:r>
            <a:r>
              <a:rPr lang="en-US" sz="2000" dirty="0" smtClean="0"/>
              <a:t>"&gt;&lt;/p&gt;    </a:t>
            </a:r>
          </a:p>
          <a:p>
            <a:r>
              <a:rPr lang="en-US" sz="2000" dirty="0" smtClean="0"/>
              <a:t>  &lt;/div&gt;    </a:t>
            </a:r>
          </a:p>
          <a:p>
            <a:r>
              <a:rPr lang="en-US" sz="2000" dirty="0" smtClean="0"/>
              <a:t>&lt;/div&gt;    </a:t>
            </a:r>
          </a:p>
          <a:p>
            <a:r>
              <a:rPr lang="en-US" sz="2000" dirty="0" smtClean="0"/>
              <a:t>&lt;script&gt;    </a:t>
            </a:r>
          </a:p>
          <a:p>
            <a:r>
              <a:rPr lang="en-US" sz="2000" dirty="0" smtClean="0"/>
              <a:t>  function </a:t>
            </a:r>
            <a:r>
              <a:rPr lang="en-US" sz="2000" dirty="0" err="1" smtClean="0"/>
              <a:t>startPumping</a:t>
            </a:r>
            <a:r>
              <a:rPr lang="en-US" sz="2000" dirty="0" smtClean="0"/>
              <a:t>(city) {    </a:t>
            </a:r>
          </a:p>
          <a:p>
            <a:r>
              <a:rPr lang="en-US" sz="2000" dirty="0" smtClean="0"/>
              <a:t>    </a:t>
            </a:r>
            <a:r>
              <a:rPr lang="en-US" sz="2000" dirty="0" err="1" smtClean="0"/>
              <a:t>var</a:t>
            </a:r>
            <a:r>
              <a:rPr lang="en-US" sz="2000" dirty="0" smtClean="0"/>
              <a:t> _element = </a:t>
            </a:r>
            <a:r>
              <a:rPr lang="en-US" sz="2000" dirty="0" err="1" smtClean="0"/>
              <a:t>document.getElementById</a:t>
            </a:r>
            <a:r>
              <a:rPr lang="en-US" sz="2000" dirty="0" smtClean="0"/>
              <a:t>("</a:t>
            </a:r>
            <a:r>
              <a:rPr lang="en-US" sz="2000" dirty="0" err="1" smtClean="0"/>
              <a:t>currentElement</a:t>
            </a:r>
            <a:r>
              <a:rPr lang="en-US" sz="2000" dirty="0" smtClean="0"/>
              <a:t>");        _</a:t>
            </a:r>
            <a:r>
              <a:rPr lang="en-US" sz="2000" dirty="0" err="1" smtClean="0"/>
              <a:t>element.style.display</a:t>
            </a:r>
            <a:r>
              <a:rPr lang="en-US" sz="2000" dirty="0" smtClean="0"/>
              <a:t> = "block";        _</a:t>
            </a:r>
            <a:r>
              <a:rPr lang="en-US" sz="2000" dirty="0" err="1" smtClean="0"/>
              <a:t>element.style.display</a:t>
            </a:r>
            <a:r>
              <a:rPr lang="en-US" sz="2000" dirty="0" smtClean="0"/>
              <a:t> = "flex";</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228600" y="1295400"/>
            <a:ext cx="8686800" cy="4525963"/>
          </a:xfrm>
        </p:spPr>
        <p:txBody>
          <a:bodyPr>
            <a:noAutofit/>
          </a:bodyPr>
          <a:lstStyle/>
          <a:p>
            <a:pPr>
              <a:buNone/>
            </a:pPr>
            <a:r>
              <a:rPr lang="en-US" sz="1900" dirty="0" smtClean="0"/>
              <a:t>Sure, here are some key points to consider when defining objectives for a smart water management project:</a:t>
            </a:r>
          </a:p>
          <a:p>
            <a:r>
              <a:rPr lang="en-US" sz="1900" dirty="0" smtClean="0"/>
              <a:t>1. *Efficient Resource Allocation:* Aim to optimize the allocation of water resources, ensuring that water is distributed in an effective and sustainable manner.</a:t>
            </a:r>
          </a:p>
          <a:p>
            <a:r>
              <a:rPr lang="en-US" sz="1900" dirty="0" smtClean="0"/>
              <a:t>2. *Real-Time Monitoring and Analysis:* Implement systems for real-time monitoring and analysis of water usage, quality, and distribution to identify areas of improvement and potential issues.</a:t>
            </a:r>
          </a:p>
          <a:p>
            <a:r>
              <a:rPr lang="en-US" sz="1900" dirty="0" smtClean="0"/>
              <a:t>3. *Reduction of Water Loss:* Develop strategies to minimize water loss through leakage detection, pipeline maintenance, and efficient water distribution systems.</a:t>
            </a:r>
          </a:p>
          <a:p>
            <a:r>
              <a:rPr lang="en-US" sz="1900" dirty="0" smtClean="0"/>
              <a:t>4. *Sustainable Water Use:* Promote sustainable water usage practices, such as rainwater harvesting, wastewater recycling, and the use of water-saving technologies, to ensure long-term resource availability.</a:t>
            </a:r>
          </a:p>
          <a:p>
            <a:r>
              <a:rPr lang="en-US" sz="1900" dirty="0" smtClean="0"/>
              <a:t>5. *Enhanced Data Management:* Establish a comprehensive data management system to collect, store, and analyze water-related data for informed decision-making and long-term planning.</a:t>
            </a:r>
            <a:endParaRPr lang="en-US" sz="1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4572000" cy="5016758"/>
          </a:xfrm>
          <a:prstGeom prst="rect">
            <a:avLst/>
          </a:prstGeom>
        </p:spPr>
        <p:txBody>
          <a:bodyPr>
            <a:spAutoFit/>
          </a:bodyPr>
          <a:lstStyle/>
          <a:p>
            <a:r>
              <a:rPr lang="en-US" dirty="0" smtClean="0"/>
              <a:t> </a:t>
            </a:r>
            <a:r>
              <a:rPr lang="en-US" sz="2000" dirty="0" smtClean="0"/>
              <a:t>if (city === "Chennai") {   </a:t>
            </a:r>
          </a:p>
          <a:p>
            <a:r>
              <a:rPr lang="en-US" sz="2000" dirty="0" smtClean="0"/>
              <a:t>       </a:t>
            </a:r>
            <a:r>
              <a:rPr lang="en-US" sz="2000" dirty="0" err="1" smtClean="0"/>
              <a:t>var</a:t>
            </a:r>
            <a:r>
              <a:rPr lang="en-US" sz="2000" dirty="0" smtClean="0"/>
              <a:t> _</a:t>
            </a:r>
            <a:r>
              <a:rPr lang="en-US" sz="2000" dirty="0" err="1" smtClean="0"/>
              <a:t>currentCity</a:t>
            </a:r>
            <a:r>
              <a:rPr lang="en-US" sz="2000" dirty="0" smtClean="0"/>
              <a:t> = </a:t>
            </a:r>
            <a:r>
              <a:rPr lang="en-US" sz="2000" dirty="0" err="1" smtClean="0"/>
              <a:t>document.getElementById</a:t>
            </a:r>
            <a:r>
              <a:rPr lang="en-US" sz="2000" dirty="0" smtClean="0"/>
              <a:t>("</a:t>
            </a:r>
            <a:r>
              <a:rPr lang="en-US" sz="2000" dirty="0" err="1" smtClean="0"/>
              <a:t>chennaiCity</a:t>
            </a:r>
            <a:r>
              <a:rPr lang="en-US" sz="2000" dirty="0" smtClean="0"/>
              <a:t>").</a:t>
            </a:r>
            <a:r>
              <a:rPr lang="en-US" sz="2000" dirty="0" err="1" smtClean="0"/>
              <a:t>innerHTML</a:t>
            </a:r>
            <a:r>
              <a:rPr lang="en-US" sz="2000" dirty="0" smtClean="0"/>
              <a:t>;         </a:t>
            </a:r>
          </a:p>
          <a:p>
            <a:r>
              <a:rPr lang="en-US" sz="2000" dirty="0" smtClean="0"/>
              <a:t> </a:t>
            </a:r>
            <a:r>
              <a:rPr lang="en-US" sz="2000" dirty="0" err="1" smtClean="0"/>
              <a:t>var</a:t>
            </a:r>
            <a:r>
              <a:rPr lang="en-US" sz="2000" dirty="0" smtClean="0"/>
              <a:t> _</a:t>
            </a:r>
            <a:r>
              <a:rPr lang="en-US" sz="2000" dirty="0" err="1" smtClean="0"/>
              <a:t>currentSensor</a:t>
            </a:r>
            <a:r>
              <a:rPr lang="en-US" sz="2000" dirty="0" smtClean="0"/>
              <a:t> = </a:t>
            </a:r>
            <a:r>
              <a:rPr lang="en-US" sz="2000" dirty="0" err="1" smtClean="0"/>
              <a:t>document.getElementById</a:t>
            </a:r>
            <a:r>
              <a:rPr lang="en-US" sz="2000" dirty="0" smtClean="0"/>
              <a:t>("</a:t>
            </a:r>
            <a:r>
              <a:rPr lang="en-US" sz="2000" dirty="0" err="1" smtClean="0"/>
              <a:t>chennaiSensor</a:t>
            </a:r>
            <a:r>
              <a:rPr lang="en-US" sz="2000" dirty="0" smtClean="0"/>
              <a:t>").</a:t>
            </a:r>
            <a:r>
              <a:rPr lang="en-US" sz="2000" dirty="0" err="1" smtClean="0"/>
              <a:t>innerHTML</a:t>
            </a:r>
            <a:r>
              <a:rPr lang="en-US" sz="2000" dirty="0" smtClean="0"/>
              <a:t>;        </a:t>
            </a:r>
          </a:p>
          <a:p>
            <a:r>
              <a:rPr lang="en-US" sz="2000" dirty="0" smtClean="0"/>
              <a:t>  </a:t>
            </a:r>
            <a:r>
              <a:rPr lang="en-US" sz="2000" dirty="0" err="1" smtClean="0"/>
              <a:t>var</a:t>
            </a:r>
            <a:r>
              <a:rPr lang="en-US" sz="2000" dirty="0" smtClean="0"/>
              <a:t> _</a:t>
            </a:r>
            <a:r>
              <a:rPr lang="en-US" sz="2000" dirty="0" err="1" smtClean="0"/>
              <a:t>currentWaterLevel</a:t>
            </a:r>
            <a:r>
              <a:rPr lang="en-US" sz="2000" dirty="0" smtClean="0"/>
              <a:t> = </a:t>
            </a:r>
            <a:r>
              <a:rPr lang="en-US" sz="2000" dirty="0" err="1" smtClean="0"/>
              <a:t>document.getElementById</a:t>
            </a:r>
            <a:r>
              <a:rPr lang="en-US" sz="2000" dirty="0" smtClean="0"/>
              <a:t>("</a:t>
            </a:r>
            <a:r>
              <a:rPr lang="en-US" sz="2000" dirty="0" err="1" smtClean="0"/>
              <a:t>chennaiWaterLevel</a:t>
            </a:r>
            <a:r>
              <a:rPr lang="en-US" sz="2000" dirty="0" smtClean="0"/>
              <a:t>").</a:t>
            </a:r>
            <a:r>
              <a:rPr lang="en-US" sz="2000" dirty="0" err="1" smtClean="0"/>
              <a:t>innerHTML</a:t>
            </a:r>
            <a:r>
              <a:rPr lang="en-US" sz="2000" dirty="0" smtClean="0"/>
              <a:t>;          </a:t>
            </a:r>
            <a:r>
              <a:rPr lang="en-US" sz="2000" dirty="0" err="1" smtClean="0"/>
              <a:t>document.getElementById</a:t>
            </a:r>
            <a:r>
              <a:rPr lang="en-US" sz="2000" dirty="0" smtClean="0"/>
              <a:t>("City").</a:t>
            </a:r>
            <a:r>
              <a:rPr lang="en-US" sz="2000" dirty="0" err="1" smtClean="0"/>
              <a:t>innerHTML</a:t>
            </a:r>
            <a:r>
              <a:rPr lang="en-US" sz="2000" dirty="0" smtClean="0"/>
              <a:t> = _</a:t>
            </a:r>
            <a:r>
              <a:rPr lang="en-US" sz="2000" dirty="0" err="1" smtClean="0"/>
              <a:t>currentCity</a:t>
            </a:r>
            <a:r>
              <a:rPr lang="en-US" sz="2000" dirty="0" smtClean="0"/>
              <a:t>;          </a:t>
            </a:r>
            <a:r>
              <a:rPr lang="en-US" sz="2000" dirty="0" err="1" smtClean="0"/>
              <a:t>document.getElementById</a:t>
            </a:r>
            <a:r>
              <a:rPr lang="en-US" sz="2000" dirty="0" smtClean="0"/>
              <a:t>("Sensor").</a:t>
            </a:r>
            <a:r>
              <a:rPr lang="en-US" sz="2000" dirty="0" err="1" smtClean="0"/>
              <a:t>innerHTML</a:t>
            </a:r>
            <a:r>
              <a:rPr lang="en-US" sz="2000" dirty="0" smtClean="0"/>
              <a:t> = _</a:t>
            </a:r>
            <a:r>
              <a:rPr lang="en-US" sz="2000" dirty="0" err="1" smtClean="0"/>
              <a:t>currentSensor</a:t>
            </a:r>
            <a:r>
              <a:rPr lang="en-US" sz="2000" dirty="0" smtClean="0"/>
              <a:t>;          </a:t>
            </a:r>
            <a:r>
              <a:rPr lang="en-US" sz="2000" dirty="0" err="1" smtClean="0"/>
              <a:t>document.getElementById</a:t>
            </a:r>
            <a:r>
              <a:rPr lang="en-US" sz="2000" dirty="0" smtClean="0"/>
              <a:t>("</a:t>
            </a:r>
            <a:r>
              <a:rPr lang="en-US" sz="2000" dirty="0" err="1" smtClean="0"/>
              <a:t>WaterLevel</a:t>
            </a:r>
            <a:r>
              <a:rPr lang="en-US" sz="2000" dirty="0" smtClean="0"/>
              <a:t>").</a:t>
            </a:r>
            <a:r>
              <a:rPr lang="en-US" sz="2000" dirty="0" err="1" smtClean="0"/>
              <a:t>innerHTML</a:t>
            </a:r>
            <a:r>
              <a:rPr lang="en-US" sz="2000" dirty="0" smtClean="0"/>
              <a:t> = _</a:t>
            </a:r>
            <a:r>
              <a:rPr lang="en-US" sz="2000" dirty="0" err="1" smtClean="0"/>
              <a:t>currentWaterLevel</a:t>
            </a:r>
            <a:r>
              <a:rPr lang="en-US" sz="2000" dirty="0" smtClean="0"/>
              <a:t>;</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4572000" cy="5324535"/>
          </a:xfrm>
          <a:prstGeom prst="rect">
            <a:avLst/>
          </a:prstGeom>
        </p:spPr>
        <p:txBody>
          <a:bodyPr>
            <a:spAutoFit/>
          </a:bodyPr>
          <a:lstStyle/>
          <a:p>
            <a:r>
              <a:rPr lang="en-US" sz="2000" dirty="0" smtClean="0"/>
              <a:t> } else if (city === "Madurai") {     </a:t>
            </a:r>
          </a:p>
          <a:p>
            <a:r>
              <a:rPr lang="en-US" sz="2000" dirty="0" smtClean="0"/>
              <a:t>     </a:t>
            </a:r>
            <a:r>
              <a:rPr lang="en-US" sz="2000" dirty="0" err="1" smtClean="0"/>
              <a:t>var</a:t>
            </a:r>
            <a:r>
              <a:rPr lang="en-US" sz="2000" dirty="0" smtClean="0"/>
              <a:t> _</a:t>
            </a:r>
            <a:r>
              <a:rPr lang="en-US" sz="2000" dirty="0" err="1" smtClean="0"/>
              <a:t>currentCity</a:t>
            </a:r>
            <a:r>
              <a:rPr lang="en-US" sz="2000" dirty="0" smtClean="0"/>
              <a:t> = </a:t>
            </a:r>
            <a:r>
              <a:rPr lang="en-US" sz="2000" dirty="0" err="1" smtClean="0"/>
              <a:t>document.getElementById</a:t>
            </a:r>
            <a:r>
              <a:rPr lang="en-US" sz="2000" dirty="0" smtClean="0"/>
              <a:t>("</a:t>
            </a:r>
            <a:r>
              <a:rPr lang="en-US" sz="2000" dirty="0" err="1" smtClean="0"/>
              <a:t>MaduraiCity</a:t>
            </a:r>
            <a:r>
              <a:rPr lang="en-US" sz="2000" dirty="0" smtClean="0"/>
              <a:t>").</a:t>
            </a:r>
            <a:r>
              <a:rPr lang="en-US" sz="2000" dirty="0" err="1" smtClean="0"/>
              <a:t>innerHTML</a:t>
            </a:r>
            <a:r>
              <a:rPr lang="en-US" sz="2000" dirty="0" smtClean="0"/>
              <a:t>;        </a:t>
            </a:r>
          </a:p>
          <a:p>
            <a:r>
              <a:rPr lang="en-US" sz="2000" dirty="0" smtClean="0"/>
              <a:t>  </a:t>
            </a:r>
            <a:r>
              <a:rPr lang="en-US" sz="2000" dirty="0" err="1" smtClean="0"/>
              <a:t>var</a:t>
            </a:r>
            <a:r>
              <a:rPr lang="en-US" sz="2000" dirty="0" smtClean="0"/>
              <a:t> _</a:t>
            </a:r>
            <a:r>
              <a:rPr lang="en-US" sz="2000" dirty="0" err="1" smtClean="0"/>
              <a:t>currentSensor</a:t>
            </a:r>
            <a:r>
              <a:rPr lang="en-US" sz="2000" dirty="0" smtClean="0"/>
              <a:t> = </a:t>
            </a:r>
            <a:r>
              <a:rPr lang="en-US" sz="2000" dirty="0" err="1" smtClean="0"/>
              <a:t>document.getElementById</a:t>
            </a:r>
            <a:r>
              <a:rPr lang="en-US" sz="2000" dirty="0" smtClean="0"/>
              <a:t>("</a:t>
            </a:r>
            <a:r>
              <a:rPr lang="en-US" sz="2000" dirty="0" err="1" smtClean="0"/>
              <a:t>maduraiSensor</a:t>
            </a:r>
            <a:r>
              <a:rPr lang="en-US" sz="2000" dirty="0" smtClean="0"/>
              <a:t>").</a:t>
            </a:r>
            <a:r>
              <a:rPr lang="en-US" sz="2000" dirty="0" err="1" smtClean="0"/>
              <a:t>innerHTML</a:t>
            </a:r>
            <a:r>
              <a:rPr lang="en-US" sz="2000" dirty="0" smtClean="0"/>
              <a:t>;      </a:t>
            </a:r>
          </a:p>
          <a:p>
            <a:r>
              <a:rPr lang="en-US" sz="2000" dirty="0" smtClean="0"/>
              <a:t>    </a:t>
            </a:r>
            <a:r>
              <a:rPr lang="en-US" sz="2000" dirty="0" err="1" smtClean="0"/>
              <a:t>var</a:t>
            </a:r>
            <a:r>
              <a:rPr lang="en-US" sz="2000" dirty="0" smtClean="0"/>
              <a:t> _</a:t>
            </a:r>
            <a:r>
              <a:rPr lang="en-US" sz="2000" dirty="0" err="1" smtClean="0"/>
              <a:t>currentWaterLevel</a:t>
            </a:r>
            <a:r>
              <a:rPr lang="en-US" sz="2000" dirty="0" smtClean="0"/>
              <a:t> = </a:t>
            </a:r>
            <a:r>
              <a:rPr lang="en-US" sz="2000" dirty="0" err="1" smtClean="0"/>
              <a:t>document.getElementById</a:t>
            </a:r>
            <a:r>
              <a:rPr lang="en-US" sz="2000" dirty="0" smtClean="0"/>
              <a:t>("</a:t>
            </a:r>
            <a:r>
              <a:rPr lang="en-US" sz="2000" dirty="0" err="1" smtClean="0"/>
              <a:t>maduraiWaterLevel</a:t>
            </a:r>
            <a:r>
              <a:rPr lang="en-US" sz="2000" dirty="0" smtClean="0"/>
              <a:t>").</a:t>
            </a:r>
            <a:r>
              <a:rPr lang="en-US" sz="2000" dirty="0" err="1" smtClean="0"/>
              <a:t>innerHTML</a:t>
            </a:r>
            <a:r>
              <a:rPr lang="en-US" sz="2000" dirty="0" smtClean="0"/>
              <a:t>;          </a:t>
            </a:r>
            <a:r>
              <a:rPr lang="en-US" sz="2000" dirty="0" err="1" smtClean="0"/>
              <a:t>document.getElementById</a:t>
            </a:r>
            <a:r>
              <a:rPr lang="en-US" sz="2000" dirty="0" smtClean="0"/>
              <a:t>("City").</a:t>
            </a:r>
            <a:r>
              <a:rPr lang="en-US" sz="2000" dirty="0" err="1" smtClean="0"/>
              <a:t>innerHTML</a:t>
            </a:r>
            <a:r>
              <a:rPr lang="en-US" sz="2000" dirty="0" smtClean="0"/>
              <a:t> = _</a:t>
            </a:r>
            <a:r>
              <a:rPr lang="en-US" sz="2000" dirty="0" err="1" smtClean="0"/>
              <a:t>currentCity</a:t>
            </a:r>
            <a:r>
              <a:rPr lang="en-US" sz="2000" dirty="0" smtClean="0"/>
              <a:t>;          </a:t>
            </a:r>
            <a:r>
              <a:rPr lang="en-US" sz="2000" dirty="0" err="1" smtClean="0"/>
              <a:t>document.getElementById</a:t>
            </a:r>
            <a:r>
              <a:rPr lang="en-US" sz="2000" dirty="0" smtClean="0"/>
              <a:t>("Sensor").</a:t>
            </a:r>
            <a:r>
              <a:rPr lang="en-US" sz="2000" dirty="0" err="1" smtClean="0"/>
              <a:t>innerHTML</a:t>
            </a:r>
            <a:r>
              <a:rPr lang="en-US" sz="2000" dirty="0" smtClean="0"/>
              <a:t> = _</a:t>
            </a:r>
            <a:r>
              <a:rPr lang="en-US" sz="2000" dirty="0" err="1" smtClean="0"/>
              <a:t>currentSensor</a:t>
            </a:r>
            <a:r>
              <a:rPr lang="en-US" sz="2000" dirty="0" smtClean="0"/>
              <a:t>;          </a:t>
            </a:r>
            <a:r>
              <a:rPr lang="en-US" sz="2000" dirty="0" err="1" smtClean="0"/>
              <a:t>document.getElementById</a:t>
            </a:r>
            <a:r>
              <a:rPr lang="en-US" sz="2000" dirty="0" smtClean="0"/>
              <a:t>("</a:t>
            </a:r>
            <a:r>
              <a:rPr lang="en-US" sz="2000" dirty="0" err="1" smtClean="0"/>
              <a:t>WaterLevel</a:t>
            </a:r>
            <a:r>
              <a:rPr lang="en-US" sz="2000" dirty="0" smtClean="0"/>
              <a:t>").</a:t>
            </a:r>
            <a:r>
              <a:rPr lang="en-US" sz="2000" dirty="0" err="1" smtClean="0"/>
              <a:t>innerHTML</a:t>
            </a:r>
            <a:r>
              <a:rPr lang="en-US" sz="2000" dirty="0" smtClean="0"/>
              <a:t> = _</a:t>
            </a:r>
            <a:r>
              <a:rPr lang="en-US" sz="2000" dirty="0" err="1" smtClean="0"/>
              <a:t>currentWaterLevel</a:t>
            </a:r>
            <a:r>
              <a:rPr lang="en-US" sz="2000" dirty="0" smtClean="0"/>
              <a:t>;        } else if (city === "</a:t>
            </a:r>
            <a:r>
              <a:rPr lang="en-US" sz="2000" dirty="0" err="1" smtClean="0"/>
              <a:t>Tirunelveli</a:t>
            </a:r>
            <a:r>
              <a:rPr lang="en-US" sz="2000" dirty="0" smtClean="0"/>
              <a:t>") {</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4572000" cy="5016758"/>
          </a:xfrm>
          <a:prstGeom prst="rect">
            <a:avLst/>
          </a:prstGeom>
        </p:spPr>
        <p:txBody>
          <a:bodyPr>
            <a:spAutoFit/>
          </a:bodyPr>
          <a:lstStyle/>
          <a:p>
            <a:r>
              <a:rPr lang="en-US" sz="2000" dirty="0" smtClean="0"/>
              <a:t> </a:t>
            </a:r>
            <a:r>
              <a:rPr lang="en-US" sz="2000" dirty="0" err="1" smtClean="0"/>
              <a:t>var</a:t>
            </a:r>
            <a:r>
              <a:rPr lang="en-US" sz="2000" dirty="0" smtClean="0"/>
              <a:t> _</a:t>
            </a:r>
            <a:r>
              <a:rPr lang="en-US" sz="2000" dirty="0" err="1" smtClean="0"/>
              <a:t>currentCity</a:t>
            </a:r>
            <a:r>
              <a:rPr lang="en-US" sz="2000" dirty="0" smtClean="0"/>
              <a:t> = </a:t>
            </a:r>
            <a:r>
              <a:rPr lang="en-US" sz="2000" dirty="0" err="1" smtClean="0"/>
              <a:t>document.getElementById</a:t>
            </a:r>
            <a:r>
              <a:rPr lang="en-US" sz="2000" dirty="0" smtClean="0"/>
              <a:t>("</a:t>
            </a:r>
            <a:r>
              <a:rPr lang="en-US" sz="2000" dirty="0" err="1" smtClean="0"/>
              <a:t>TirunelveliCity</a:t>
            </a:r>
            <a:r>
              <a:rPr lang="en-US" sz="2000" dirty="0" smtClean="0"/>
              <a:t>").</a:t>
            </a:r>
            <a:r>
              <a:rPr lang="en-US" sz="2000" dirty="0" err="1" smtClean="0"/>
              <a:t>innerHTML</a:t>
            </a:r>
            <a:r>
              <a:rPr lang="en-US" sz="2000" dirty="0" smtClean="0"/>
              <a:t>;      </a:t>
            </a:r>
          </a:p>
          <a:p>
            <a:r>
              <a:rPr lang="en-US" sz="2000" dirty="0" smtClean="0"/>
              <a:t>    </a:t>
            </a:r>
            <a:r>
              <a:rPr lang="en-US" sz="2000" dirty="0" err="1" smtClean="0"/>
              <a:t>var</a:t>
            </a:r>
            <a:r>
              <a:rPr lang="en-US" sz="2000" dirty="0" smtClean="0"/>
              <a:t> _</a:t>
            </a:r>
            <a:r>
              <a:rPr lang="en-US" sz="2000" dirty="0" err="1" smtClean="0"/>
              <a:t>currentSensor</a:t>
            </a:r>
            <a:r>
              <a:rPr lang="en-US" sz="2000" dirty="0" smtClean="0"/>
              <a:t> = </a:t>
            </a:r>
            <a:r>
              <a:rPr lang="en-US" sz="2000" dirty="0" err="1" smtClean="0"/>
              <a:t>document.getElementById</a:t>
            </a:r>
            <a:r>
              <a:rPr lang="en-US" sz="2000" dirty="0" smtClean="0"/>
              <a:t>("</a:t>
            </a:r>
            <a:r>
              <a:rPr lang="en-US" sz="2000" dirty="0" err="1" smtClean="0"/>
              <a:t>tirunelveliSensor</a:t>
            </a:r>
            <a:r>
              <a:rPr lang="en-US" sz="2000" dirty="0" smtClean="0"/>
              <a:t>").</a:t>
            </a:r>
            <a:r>
              <a:rPr lang="en-US" sz="2000" dirty="0" err="1" smtClean="0"/>
              <a:t>innerHTML</a:t>
            </a:r>
            <a:r>
              <a:rPr lang="en-US" sz="2000" dirty="0" smtClean="0"/>
              <a:t>;     </a:t>
            </a:r>
          </a:p>
          <a:p>
            <a:r>
              <a:rPr lang="en-US" sz="2000" dirty="0" smtClean="0"/>
              <a:t>     </a:t>
            </a:r>
            <a:r>
              <a:rPr lang="en-US" sz="2000" dirty="0" err="1" smtClean="0"/>
              <a:t>var</a:t>
            </a:r>
            <a:r>
              <a:rPr lang="en-US" sz="2000" dirty="0" smtClean="0"/>
              <a:t> _</a:t>
            </a:r>
            <a:r>
              <a:rPr lang="en-US" sz="2000" dirty="0" err="1" smtClean="0"/>
              <a:t>currentWaterLevel</a:t>
            </a:r>
            <a:r>
              <a:rPr lang="en-US" sz="2000" dirty="0" smtClean="0"/>
              <a:t> = </a:t>
            </a:r>
            <a:r>
              <a:rPr lang="en-US" sz="2000" dirty="0" err="1" smtClean="0"/>
              <a:t>document.getElementById</a:t>
            </a:r>
            <a:r>
              <a:rPr lang="en-US" sz="2000" dirty="0" smtClean="0"/>
              <a:t>("</a:t>
            </a:r>
            <a:r>
              <a:rPr lang="en-US" sz="2000" dirty="0" err="1" smtClean="0"/>
              <a:t>tirunelveliWaterLevel</a:t>
            </a:r>
            <a:r>
              <a:rPr lang="en-US" sz="2000" dirty="0" smtClean="0"/>
              <a:t>").</a:t>
            </a:r>
            <a:r>
              <a:rPr lang="en-US" sz="2000" dirty="0" err="1" smtClean="0"/>
              <a:t>innerHTML</a:t>
            </a:r>
            <a:r>
              <a:rPr lang="en-US" sz="2000" dirty="0" smtClean="0"/>
              <a:t>;          </a:t>
            </a:r>
            <a:r>
              <a:rPr lang="en-US" sz="2000" dirty="0" err="1" smtClean="0"/>
              <a:t>document.getElementById</a:t>
            </a:r>
            <a:r>
              <a:rPr lang="en-US" sz="2000" dirty="0" smtClean="0"/>
              <a:t>("City").</a:t>
            </a:r>
            <a:r>
              <a:rPr lang="en-US" sz="2000" dirty="0" err="1" smtClean="0"/>
              <a:t>innerHTML</a:t>
            </a:r>
            <a:r>
              <a:rPr lang="en-US" sz="2000" dirty="0" smtClean="0"/>
              <a:t> = _</a:t>
            </a:r>
            <a:r>
              <a:rPr lang="en-US" sz="2000" dirty="0" err="1" smtClean="0"/>
              <a:t>currentCity</a:t>
            </a:r>
            <a:r>
              <a:rPr lang="en-US" sz="2000" dirty="0" smtClean="0"/>
              <a:t>;          </a:t>
            </a:r>
            <a:r>
              <a:rPr lang="en-US" sz="2000" dirty="0" err="1" smtClean="0"/>
              <a:t>document.getElementById</a:t>
            </a:r>
            <a:r>
              <a:rPr lang="en-US" sz="2000" dirty="0" smtClean="0"/>
              <a:t>("Sensor").</a:t>
            </a:r>
            <a:r>
              <a:rPr lang="en-US" sz="2000" dirty="0" err="1" smtClean="0"/>
              <a:t>innerHTML</a:t>
            </a:r>
            <a:r>
              <a:rPr lang="en-US" sz="2000" dirty="0" smtClean="0"/>
              <a:t> = _</a:t>
            </a:r>
            <a:r>
              <a:rPr lang="en-US" sz="2000" dirty="0" err="1" smtClean="0"/>
              <a:t>currentSensor</a:t>
            </a:r>
            <a:r>
              <a:rPr lang="en-US" sz="2000" dirty="0" smtClean="0"/>
              <a:t>;          </a:t>
            </a:r>
            <a:r>
              <a:rPr lang="en-US" sz="2000" dirty="0" err="1" smtClean="0"/>
              <a:t>document.getElementById</a:t>
            </a:r>
            <a:r>
              <a:rPr lang="en-US" sz="2000" dirty="0" smtClean="0"/>
              <a:t>("</a:t>
            </a:r>
            <a:r>
              <a:rPr lang="en-US" sz="2000" dirty="0" err="1" smtClean="0"/>
              <a:t>WaterLevel</a:t>
            </a:r>
            <a:r>
              <a:rPr lang="en-US" sz="2000" dirty="0" smtClean="0"/>
              <a:t>").</a:t>
            </a:r>
            <a:r>
              <a:rPr lang="en-US" sz="2000" dirty="0" err="1" smtClean="0"/>
              <a:t>innerHTML</a:t>
            </a:r>
            <a:r>
              <a:rPr lang="en-US" sz="2000" dirty="0" smtClean="0"/>
              <a:t> = _</a:t>
            </a:r>
            <a:r>
              <a:rPr lang="en-US" sz="2000" dirty="0" err="1" smtClean="0"/>
              <a:t>currentWaterLevel</a:t>
            </a:r>
            <a:r>
              <a:rPr lang="en-US" sz="2000" dirty="0" smtClean="0"/>
              <a:t>;        } else if (city === "</a:t>
            </a:r>
            <a:r>
              <a:rPr lang="en-US" sz="2000" dirty="0" err="1" smtClean="0"/>
              <a:t>Ramanathapuram</a:t>
            </a:r>
            <a:r>
              <a:rPr lang="en-US" sz="2000" dirty="0" smtClean="0"/>
              <a:t>") {</a:t>
            </a: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4572000" cy="5016758"/>
          </a:xfrm>
          <a:prstGeom prst="rect">
            <a:avLst/>
          </a:prstGeom>
        </p:spPr>
        <p:txBody>
          <a:bodyPr>
            <a:spAutoFit/>
          </a:bodyPr>
          <a:lstStyle/>
          <a:p>
            <a:r>
              <a:rPr lang="en-US" sz="2000" dirty="0" smtClean="0"/>
              <a:t> </a:t>
            </a:r>
            <a:r>
              <a:rPr lang="en-US" sz="2000" dirty="0" err="1" smtClean="0"/>
              <a:t>var</a:t>
            </a:r>
            <a:r>
              <a:rPr lang="en-US" sz="2000" dirty="0" smtClean="0"/>
              <a:t> _</a:t>
            </a:r>
            <a:r>
              <a:rPr lang="en-US" sz="2000" dirty="0" err="1" smtClean="0"/>
              <a:t>currentCity</a:t>
            </a:r>
            <a:r>
              <a:rPr lang="en-US" sz="2000" dirty="0" smtClean="0"/>
              <a:t> = </a:t>
            </a:r>
            <a:r>
              <a:rPr lang="en-US" sz="2000" dirty="0" err="1" smtClean="0"/>
              <a:t>document.getElementById</a:t>
            </a:r>
            <a:r>
              <a:rPr lang="en-US" sz="2000" dirty="0" smtClean="0"/>
              <a:t>("</a:t>
            </a:r>
            <a:r>
              <a:rPr lang="en-US" sz="2000" dirty="0" err="1" smtClean="0"/>
              <a:t>RamanathapuramCity</a:t>
            </a:r>
            <a:r>
              <a:rPr lang="en-US" sz="2000" dirty="0" smtClean="0"/>
              <a:t>").</a:t>
            </a:r>
            <a:r>
              <a:rPr lang="en-US" sz="2000" dirty="0" err="1" smtClean="0"/>
              <a:t>innerHTML</a:t>
            </a:r>
            <a:r>
              <a:rPr lang="en-US" sz="2000" dirty="0" smtClean="0"/>
              <a:t>;    </a:t>
            </a:r>
          </a:p>
          <a:p>
            <a:r>
              <a:rPr lang="en-US" sz="2000" dirty="0" smtClean="0"/>
              <a:t>      </a:t>
            </a:r>
            <a:r>
              <a:rPr lang="en-US" sz="2000" dirty="0" err="1" smtClean="0"/>
              <a:t>var</a:t>
            </a:r>
            <a:r>
              <a:rPr lang="en-US" sz="2000" dirty="0" smtClean="0"/>
              <a:t> _</a:t>
            </a:r>
            <a:r>
              <a:rPr lang="en-US" sz="2000" dirty="0" err="1" smtClean="0"/>
              <a:t>currentSensor</a:t>
            </a:r>
            <a:r>
              <a:rPr lang="en-US" sz="2000" dirty="0" smtClean="0"/>
              <a:t> = </a:t>
            </a:r>
            <a:r>
              <a:rPr lang="en-US" sz="2000" dirty="0" err="1" smtClean="0"/>
              <a:t>document.getElementById</a:t>
            </a:r>
            <a:r>
              <a:rPr lang="en-US" sz="2000" dirty="0" smtClean="0"/>
              <a:t>("</a:t>
            </a:r>
            <a:r>
              <a:rPr lang="en-US" sz="2000" dirty="0" err="1" smtClean="0"/>
              <a:t>ramnadSensor</a:t>
            </a:r>
            <a:r>
              <a:rPr lang="en-US" sz="2000" dirty="0" smtClean="0"/>
              <a:t>").</a:t>
            </a:r>
            <a:r>
              <a:rPr lang="en-US" sz="2000" dirty="0" err="1" smtClean="0"/>
              <a:t>innerHTML</a:t>
            </a:r>
            <a:r>
              <a:rPr lang="en-US" sz="2000" dirty="0" smtClean="0"/>
              <a:t>;     </a:t>
            </a:r>
          </a:p>
          <a:p>
            <a:r>
              <a:rPr lang="en-US" sz="2000" dirty="0" smtClean="0"/>
              <a:t>     </a:t>
            </a:r>
            <a:r>
              <a:rPr lang="en-US" sz="2000" dirty="0" err="1" smtClean="0"/>
              <a:t>var</a:t>
            </a:r>
            <a:r>
              <a:rPr lang="en-US" sz="2000" dirty="0" smtClean="0"/>
              <a:t> _</a:t>
            </a:r>
            <a:r>
              <a:rPr lang="en-US" sz="2000" dirty="0" err="1" smtClean="0"/>
              <a:t>currentWaterLevel</a:t>
            </a:r>
            <a:r>
              <a:rPr lang="en-US" sz="2000" dirty="0" smtClean="0"/>
              <a:t> = </a:t>
            </a:r>
            <a:r>
              <a:rPr lang="en-US" sz="2000" dirty="0" err="1" smtClean="0"/>
              <a:t>document.getElementById</a:t>
            </a:r>
            <a:r>
              <a:rPr lang="en-US" sz="2000" dirty="0" smtClean="0"/>
              <a:t>("</a:t>
            </a:r>
            <a:r>
              <a:rPr lang="en-US" sz="2000" dirty="0" err="1" smtClean="0"/>
              <a:t>ramnadWaterLevel</a:t>
            </a:r>
            <a:r>
              <a:rPr lang="en-US" sz="2000" dirty="0" smtClean="0"/>
              <a:t>").</a:t>
            </a:r>
            <a:r>
              <a:rPr lang="en-US" sz="2000" dirty="0" err="1" smtClean="0"/>
              <a:t>innerHTML</a:t>
            </a:r>
            <a:r>
              <a:rPr lang="en-US" sz="2000" dirty="0" smtClean="0"/>
              <a:t>;          </a:t>
            </a:r>
            <a:r>
              <a:rPr lang="en-US" sz="2000" dirty="0" err="1" smtClean="0"/>
              <a:t>document.getElementById</a:t>
            </a:r>
            <a:r>
              <a:rPr lang="en-US" sz="2000" dirty="0" smtClean="0"/>
              <a:t>("City").</a:t>
            </a:r>
            <a:r>
              <a:rPr lang="en-US" sz="2000" dirty="0" err="1" smtClean="0"/>
              <a:t>innerHTML</a:t>
            </a:r>
            <a:r>
              <a:rPr lang="en-US" sz="2000" dirty="0" smtClean="0"/>
              <a:t> = _</a:t>
            </a:r>
            <a:r>
              <a:rPr lang="en-US" sz="2000" dirty="0" err="1" smtClean="0"/>
              <a:t>currentCity</a:t>
            </a:r>
            <a:r>
              <a:rPr lang="en-US" sz="2000" dirty="0" smtClean="0"/>
              <a:t>;          </a:t>
            </a:r>
            <a:r>
              <a:rPr lang="en-US" sz="2000" dirty="0" err="1" smtClean="0"/>
              <a:t>document.getElementById</a:t>
            </a:r>
            <a:r>
              <a:rPr lang="en-US" sz="2000" dirty="0" smtClean="0"/>
              <a:t>("Sensor").</a:t>
            </a:r>
            <a:r>
              <a:rPr lang="en-US" sz="2000" dirty="0" err="1" smtClean="0"/>
              <a:t>innerHTML</a:t>
            </a:r>
            <a:r>
              <a:rPr lang="en-US" sz="2000" dirty="0" smtClean="0"/>
              <a:t> = _</a:t>
            </a:r>
            <a:r>
              <a:rPr lang="en-US" sz="2000" dirty="0" err="1" smtClean="0"/>
              <a:t>currentSensor</a:t>
            </a:r>
            <a:r>
              <a:rPr lang="en-US" sz="2000" dirty="0" smtClean="0"/>
              <a:t>;          </a:t>
            </a:r>
            <a:r>
              <a:rPr lang="en-US" sz="2000" dirty="0" err="1" smtClean="0"/>
              <a:t>document.getElementById</a:t>
            </a:r>
            <a:r>
              <a:rPr lang="en-US" sz="2000" dirty="0" smtClean="0"/>
              <a:t>("</a:t>
            </a:r>
            <a:r>
              <a:rPr lang="en-US" sz="2000" dirty="0" err="1" smtClean="0"/>
              <a:t>WaterLevel</a:t>
            </a:r>
            <a:r>
              <a:rPr lang="en-US" sz="2000" dirty="0" smtClean="0"/>
              <a:t>").</a:t>
            </a:r>
            <a:r>
              <a:rPr lang="en-US" sz="2000" dirty="0" err="1" smtClean="0"/>
              <a:t>innerHTML</a:t>
            </a:r>
            <a:r>
              <a:rPr lang="en-US" sz="2000" dirty="0" smtClean="0"/>
              <a:t> = _</a:t>
            </a:r>
            <a:r>
              <a:rPr lang="en-US" sz="2000" dirty="0" err="1" smtClean="0"/>
              <a:t>currentWaterLevel</a:t>
            </a:r>
            <a:r>
              <a:rPr lang="en-US" sz="2000" dirty="0" smtClean="0"/>
              <a:t>;        }      }</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4572000" cy="1631216"/>
          </a:xfrm>
          <a:prstGeom prst="rect">
            <a:avLst/>
          </a:prstGeom>
        </p:spPr>
        <p:txBody>
          <a:bodyPr>
            <a:spAutoFit/>
          </a:bodyPr>
          <a:lstStyle/>
          <a:p>
            <a:r>
              <a:rPr lang="en-US" sz="2000" dirty="0" smtClean="0"/>
              <a:t>function </a:t>
            </a:r>
            <a:r>
              <a:rPr lang="en-US" sz="2000" dirty="0" err="1" smtClean="0"/>
              <a:t>hideElement</a:t>
            </a:r>
            <a:r>
              <a:rPr lang="en-US" sz="2000" dirty="0" smtClean="0"/>
              <a:t>(){     </a:t>
            </a:r>
          </a:p>
          <a:p>
            <a:r>
              <a:rPr lang="en-US" sz="2000" dirty="0" smtClean="0"/>
              <a:t> }   </a:t>
            </a:r>
          </a:p>
          <a:p>
            <a:r>
              <a:rPr lang="en-US" sz="2000" dirty="0" smtClean="0"/>
              <a:t> &lt;/script&gt;  </a:t>
            </a:r>
          </a:p>
          <a:p>
            <a:r>
              <a:rPr lang="en-US" sz="2000" dirty="0" smtClean="0"/>
              <a:t>&lt;/body&gt;</a:t>
            </a:r>
          </a:p>
          <a:p>
            <a:r>
              <a:rPr lang="en-US" sz="2000" dirty="0" smtClean="0"/>
              <a:t>&lt;/html&gt;</a:t>
            </a: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png"/>
          <p:cNvPicPr>
            <a:picLocks noChangeAspect="1"/>
          </p:cNvPicPr>
          <p:nvPr/>
        </p:nvPicPr>
        <p:blipFill>
          <a:blip r:embed="rId2"/>
          <a:stretch>
            <a:fillRect/>
          </a:stretch>
        </p:blipFill>
        <p:spPr>
          <a:xfrm>
            <a:off x="228599" y="228600"/>
            <a:ext cx="8534401" cy="494096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png"/>
          <p:cNvPicPr>
            <a:picLocks noChangeAspect="1"/>
          </p:cNvPicPr>
          <p:nvPr/>
        </p:nvPicPr>
        <p:blipFill>
          <a:blip r:embed="rId2"/>
          <a:stretch>
            <a:fillRect/>
          </a:stretch>
        </p:blipFill>
        <p:spPr>
          <a:xfrm>
            <a:off x="1143000" y="152400"/>
            <a:ext cx="6400800" cy="3048000"/>
          </a:xfrm>
          <a:prstGeom prst="rect">
            <a:avLst/>
          </a:prstGeom>
        </p:spPr>
      </p:pic>
      <p:pic>
        <p:nvPicPr>
          <p:cNvPr id="3" name="Picture 2" descr="Screenshot (9).png"/>
          <p:cNvPicPr>
            <a:picLocks noChangeAspect="1"/>
          </p:cNvPicPr>
          <p:nvPr/>
        </p:nvPicPr>
        <p:blipFill>
          <a:blip r:embed="rId3"/>
          <a:stretch>
            <a:fillRect/>
          </a:stretch>
        </p:blipFill>
        <p:spPr>
          <a:xfrm>
            <a:off x="1066800" y="3352800"/>
            <a:ext cx="6629400" cy="32562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png"/>
          <p:cNvPicPr>
            <a:picLocks noChangeAspect="1"/>
          </p:cNvPicPr>
          <p:nvPr/>
        </p:nvPicPr>
        <p:blipFill>
          <a:blip r:embed="rId2"/>
          <a:stretch>
            <a:fillRect/>
          </a:stretch>
        </p:blipFill>
        <p:spPr>
          <a:xfrm>
            <a:off x="1143000" y="228601"/>
            <a:ext cx="6553200" cy="2895600"/>
          </a:xfrm>
          <a:prstGeom prst="rect">
            <a:avLst/>
          </a:prstGeom>
        </p:spPr>
      </p:pic>
      <p:pic>
        <p:nvPicPr>
          <p:cNvPr id="3" name="Picture 2" descr="Screenshot (7).png"/>
          <p:cNvPicPr>
            <a:picLocks noChangeAspect="1"/>
          </p:cNvPicPr>
          <p:nvPr/>
        </p:nvPicPr>
        <p:blipFill>
          <a:blip r:embed="rId3"/>
          <a:stretch>
            <a:fillRect/>
          </a:stretch>
        </p:blipFill>
        <p:spPr>
          <a:xfrm>
            <a:off x="990600" y="3581400"/>
            <a:ext cx="7239000" cy="310389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6).png"/>
          <p:cNvPicPr>
            <a:picLocks noChangeAspect="1"/>
          </p:cNvPicPr>
          <p:nvPr/>
        </p:nvPicPr>
        <p:blipFill>
          <a:blip r:embed="rId2"/>
          <a:stretch>
            <a:fillRect/>
          </a:stretch>
        </p:blipFill>
        <p:spPr>
          <a:xfrm>
            <a:off x="381000" y="858505"/>
            <a:ext cx="8382000" cy="514099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a:t>
            </a:r>
            <a:endParaRPr lang="en-US" dirty="0"/>
          </a:p>
        </p:txBody>
      </p:sp>
      <p:sp>
        <p:nvSpPr>
          <p:cNvPr id="4" name="Rectangle 3"/>
          <p:cNvSpPr/>
          <p:nvPr/>
        </p:nvSpPr>
        <p:spPr>
          <a:xfrm>
            <a:off x="609600" y="1600200"/>
            <a:ext cx="7620000" cy="4493538"/>
          </a:xfrm>
          <a:prstGeom prst="rect">
            <a:avLst/>
          </a:prstGeom>
        </p:spPr>
        <p:txBody>
          <a:bodyPr wrap="square">
            <a:spAutoFit/>
          </a:bodyPr>
          <a:lstStyle/>
          <a:p>
            <a:r>
              <a:rPr lang="en-US" sz="2200" dirty="0" smtClean="0"/>
              <a:t>The smart water management system project generally operates based on several key principles, including:</a:t>
            </a:r>
          </a:p>
          <a:p>
            <a:pPr marL="342900" indent="-342900">
              <a:buAutoNum type="arabicPeriod"/>
            </a:pPr>
            <a:r>
              <a:rPr lang="en-US" sz="2200" dirty="0" smtClean="0"/>
              <a:t>*Sensor Technology:* Utilizes various sensors to monitor water quality, levels, and flow rates in real-time.</a:t>
            </a:r>
          </a:p>
          <a:p>
            <a:pPr marL="342900" indent="-342900"/>
            <a:r>
              <a:rPr lang="en-US" sz="2200" dirty="0" smtClean="0"/>
              <a:t>2. *Data Collection and Analysis:* Gathers data from sensors and uses analytics to identify patterns, trends, and potential issues in water usage.</a:t>
            </a:r>
          </a:p>
          <a:p>
            <a:pPr marL="342900" indent="-342900"/>
            <a:r>
              <a:rPr lang="en-US" sz="2200" dirty="0" smtClean="0"/>
              <a:t>3. *Automation and Control Systems:* Implements automated control systems to optimize water usage, reduce wastage, and ensure efficient distribution.</a:t>
            </a:r>
          </a:p>
          <a:p>
            <a:pPr marL="342900" indent="-342900"/>
            <a:r>
              <a:rPr lang="en-US" sz="2200" dirty="0" smtClean="0"/>
              <a:t>4. *Internet of Things (</a:t>
            </a:r>
            <a:r>
              <a:rPr lang="en-US" sz="2200" dirty="0" err="1" smtClean="0"/>
              <a:t>IoT</a:t>
            </a:r>
            <a:r>
              <a:rPr lang="en-US" sz="2200" dirty="0" smtClean="0"/>
              <a:t>) Integration:* Connects devices and systems through </a:t>
            </a:r>
            <a:r>
              <a:rPr lang="en-US" sz="2200" dirty="0" err="1" smtClean="0"/>
              <a:t>IoT</a:t>
            </a:r>
            <a:r>
              <a:rPr lang="en-US" sz="2200" dirty="0" smtClean="0"/>
              <a:t>, allowing for remote monitoring and control of water management operations.</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10-31 at 7.52.41 PM (1).jpeg"/>
          <p:cNvPicPr>
            <a:picLocks noChangeAspect="1"/>
          </p:cNvPicPr>
          <p:nvPr/>
        </p:nvPicPr>
        <p:blipFill>
          <a:blip r:embed="rId2"/>
          <a:stretch>
            <a:fillRect/>
          </a:stretch>
        </p:blipFill>
        <p:spPr>
          <a:xfrm>
            <a:off x="914400" y="1400175"/>
            <a:ext cx="7315200" cy="40576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7543800" cy="4893647"/>
          </a:xfrm>
          <a:prstGeom prst="rect">
            <a:avLst/>
          </a:prstGeom>
        </p:spPr>
        <p:txBody>
          <a:bodyPr wrap="square">
            <a:spAutoFit/>
          </a:bodyPr>
          <a:lstStyle/>
          <a:p>
            <a:r>
              <a:rPr lang="en-US" sz="2600" dirty="0" smtClean="0"/>
              <a:t>5. *Remote Access and Monitoring:* Enables users to access and monitor the system remotely through mobile apps or web interfaces, ensuring real-time oversight and control</a:t>
            </a:r>
          </a:p>
          <a:p>
            <a:r>
              <a:rPr lang="en-US" sz="2600" dirty="0" smtClean="0"/>
              <a:t>6. *Predictive Maintenance:* Utilizes predictive algorithms to anticipate maintenance requirements and prevent potential failures, thereby ensuring the continuous operation of the system.</a:t>
            </a:r>
          </a:p>
          <a:p>
            <a:r>
              <a:rPr lang="en-US" sz="2600" dirty="0" smtClean="0"/>
              <a:t>7. *Data Visualization and Reporting:* Presents data in a user-friendly format through visualizations and reports, facilitating better decision-making for stakeholders and authorities.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95400"/>
            <a:ext cx="7467600" cy="3046988"/>
          </a:xfrm>
          <a:prstGeom prst="rect">
            <a:avLst/>
          </a:prstGeom>
        </p:spPr>
        <p:txBody>
          <a:bodyPr wrap="square">
            <a:spAutoFit/>
          </a:bodyPr>
          <a:lstStyle/>
          <a:p>
            <a:r>
              <a:rPr lang="en-US" sz="2400" dirty="0" smtClean="0"/>
              <a:t>8. *Water Conservation Strategies:* Implements strategies such as leak detection, water usage optimization, and sustainable water management practices to promote conservation and </a:t>
            </a:r>
            <a:r>
              <a:rPr lang="en-US" sz="2400" dirty="0" err="1" smtClean="0"/>
              <a:t>sustainability.By</a:t>
            </a:r>
            <a:r>
              <a:rPr lang="en-US" sz="2400" dirty="0" smtClean="0"/>
              <a:t> incorporating these key elements, the smart water management system enhances operational efficiency, minimizes water wastage, and promotes sustainable water usage practices.</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10-31 at 7.52.40 PM.jpeg"/>
          <p:cNvPicPr>
            <a:picLocks noChangeAspect="1"/>
          </p:cNvPicPr>
          <p:nvPr/>
        </p:nvPicPr>
        <p:blipFill>
          <a:blip r:embed="rId2"/>
          <a:stretch>
            <a:fillRect/>
          </a:stretch>
        </p:blipFill>
        <p:spPr>
          <a:xfrm>
            <a:off x="47625" y="1047750"/>
            <a:ext cx="9048750" cy="47625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Smart water management systems offer various benefits, including:</a:t>
            </a:r>
          </a:p>
          <a:p>
            <a:r>
              <a:rPr lang="en-US" dirty="0" smtClean="0"/>
              <a:t>1. *Resource Conservation*: These systems help in conserving water by efficiently managing usage, reducing wastage, and identifying leaks or issues in the water supply network.</a:t>
            </a:r>
          </a:p>
          <a:p>
            <a:r>
              <a:rPr lang="en-US" dirty="0" smtClean="0"/>
              <a:t>2. *Cost Savings*: By minimizing water loss and optimizing usage, smart water management systems can lead to significant cost savings for both consumers and water utilities.</a:t>
            </a:r>
          </a:p>
          <a:p>
            <a:r>
              <a:rPr lang="en-US" dirty="0" smtClean="0"/>
              <a:t>3. *Data-Driven Insights*: They provide valuable data on water consumption patterns, helping in making informed decisions about infrastructure improvements and resource allocation.</a:t>
            </a:r>
          </a:p>
          <a:p>
            <a:r>
              <a:rPr lang="en-US" dirty="0" smtClean="0"/>
              <a:t>4. *Remote Monitoring and Control*: These systems allow for remote monitoring and control of water supply networks, enabling quick responses to issues and reducing the need for physical inspections.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7696200" cy="3816429"/>
          </a:xfrm>
          <a:prstGeom prst="rect">
            <a:avLst/>
          </a:prstGeom>
        </p:spPr>
        <p:txBody>
          <a:bodyPr wrap="square">
            <a:spAutoFit/>
          </a:bodyPr>
          <a:lstStyle/>
          <a:p>
            <a:r>
              <a:rPr lang="en-US" sz="2200" dirty="0" smtClean="0"/>
              <a:t>5. *Improved Infrastructure Efficiency*: With real-time data and insights, these systems facilitate proactive maintenance, which enhances the overall efficiency and longevity of water infrastructure.</a:t>
            </a:r>
          </a:p>
          <a:p>
            <a:r>
              <a:rPr lang="en-US" sz="2200" dirty="0" smtClean="0"/>
              <a:t>6. *Environmental Impact Reduction*: Efficient water management reduces the environmental impact of water usage by promoting sustainable practices and minimizing the energy required for water treatment and distribution</a:t>
            </a:r>
            <a:r>
              <a:rPr lang="en-US" dirty="0" smtClean="0"/>
              <a:t>.</a:t>
            </a:r>
          </a:p>
          <a:p>
            <a:r>
              <a:rPr lang="en-US" sz="2200" dirty="0" smtClean="0"/>
              <a:t> </a:t>
            </a:r>
            <a:r>
              <a:rPr lang="en-US" sz="2200" dirty="0"/>
              <a:t>7</a:t>
            </a:r>
            <a:r>
              <a:rPr lang="en-US" sz="2200" dirty="0" smtClean="0"/>
              <a:t>. *Resilience to Climate Change*: Better preparedness for and adaptation to the impacts of climate change on water resources through data-driven insights and adaptive strategies.</a:t>
            </a:r>
            <a:endParaRPr 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water management in farming sector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Implementing a smart water management project using </a:t>
            </a:r>
            <a:r>
              <a:rPr lang="en-US" dirty="0" err="1" smtClean="0"/>
              <a:t>IoT</a:t>
            </a:r>
            <a:r>
              <a:rPr lang="en-US" dirty="0" smtClean="0"/>
              <a:t> in the farming sector involves several key points, including:</a:t>
            </a:r>
          </a:p>
          <a:p>
            <a:r>
              <a:rPr lang="en-US" dirty="0" smtClean="0"/>
              <a:t>1. Sensor Deployment: Installing </a:t>
            </a:r>
            <a:r>
              <a:rPr lang="en-US" dirty="0" err="1" smtClean="0"/>
              <a:t>IoT</a:t>
            </a:r>
            <a:r>
              <a:rPr lang="en-US" dirty="0" smtClean="0"/>
              <a:t> sensors to monitor soil moisture, temperature, and humidity levels in real-time.</a:t>
            </a:r>
          </a:p>
          <a:p>
            <a:r>
              <a:rPr lang="en-US" dirty="0" smtClean="0"/>
              <a:t>2. Data Analytics: Utilizing data analytics to assess the collected information and make informed decisions about irrigation schedules and water usage.</a:t>
            </a:r>
          </a:p>
          <a:p>
            <a:r>
              <a:rPr lang="en-US" dirty="0" smtClean="0"/>
              <a:t>3. Automated Irrigation: Using </a:t>
            </a:r>
            <a:r>
              <a:rPr lang="en-US" dirty="0" err="1" smtClean="0"/>
              <a:t>IoT</a:t>
            </a:r>
            <a:r>
              <a:rPr lang="en-US" dirty="0" smtClean="0"/>
              <a:t> devices to automate irrigation systems based on data insights, optimizing water usage and ensuring efficient crop growth.</a:t>
            </a:r>
          </a:p>
          <a:p>
            <a:r>
              <a:rPr lang="en-US" dirty="0" smtClean="0"/>
              <a:t>4. Remote Monitoring: Enabling farmers to remotely monitor and control irrigation systems through mobile applications or web interfaces, allowing for timely adjustments as needed.</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10-31 at 7.52.41 PM (2).jpeg"/>
          <p:cNvPicPr>
            <a:picLocks noChangeAspect="1"/>
          </p:cNvPicPr>
          <p:nvPr/>
        </p:nvPicPr>
        <p:blipFill>
          <a:blip r:embed="rId2"/>
          <a:stretch>
            <a:fillRect/>
          </a:stretch>
        </p:blipFill>
        <p:spPr>
          <a:xfrm>
            <a:off x="228600" y="857250"/>
            <a:ext cx="8534400" cy="51435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001000" cy="6001643"/>
          </a:xfrm>
          <a:prstGeom prst="rect">
            <a:avLst/>
          </a:prstGeom>
        </p:spPr>
        <p:txBody>
          <a:bodyPr wrap="square">
            <a:spAutoFit/>
          </a:bodyPr>
          <a:lstStyle/>
          <a:p>
            <a:r>
              <a:rPr lang="en-US" sz="2400" dirty="0" smtClean="0"/>
              <a:t>5. Predictive Maintenance: Implementing predictive maintenance strategies for water pumps, filters, and other equipment to prevent breakdowns and ensure continuous operation.</a:t>
            </a:r>
          </a:p>
          <a:p>
            <a:r>
              <a:rPr lang="en-US" sz="2400" dirty="0" smtClean="0"/>
              <a:t>6. Water Quality Monitoring: Incorporating </a:t>
            </a:r>
            <a:r>
              <a:rPr lang="en-US" sz="2400" dirty="0" err="1" smtClean="0"/>
              <a:t>IoT</a:t>
            </a:r>
            <a:r>
              <a:rPr lang="en-US" sz="2400" dirty="0" smtClean="0"/>
              <a:t> devices to monitor water quality, ensuring that the water used for irrigation is suitable for crop growth and does not contain harmful contaminants.</a:t>
            </a:r>
          </a:p>
          <a:p>
            <a:r>
              <a:rPr lang="en-US" sz="2400" dirty="0" smtClean="0"/>
              <a:t>7. Cloud Integration: Storing and analyzing data in the cloud, facilitating easy access to historical data and enabling comprehensive analysis for long-term planning and decision-making.</a:t>
            </a:r>
          </a:p>
          <a:p>
            <a:r>
              <a:rPr lang="en-US" sz="2400" dirty="0" smtClean="0"/>
              <a:t>8. Cost Optimization: Utilizing </a:t>
            </a:r>
            <a:r>
              <a:rPr lang="en-US" sz="2400" dirty="0" err="1" smtClean="0"/>
              <a:t>IoT</a:t>
            </a:r>
            <a:r>
              <a:rPr lang="en-US" sz="2400" dirty="0" smtClean="0"/>
              <a:t> data to optimize water usage, reduce operational costs, and improve overall resource management, leading to higher agricultural productivity and profitability.</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10-31 at 7.52.41 PM.jpeg"/>
          <p:cNvPicPr>
            <a:picLocks noChangeAspect="1"/>
          </p:cNvPicPr>
          <p:nvPr/>
        </p:nvPicPr>
        <p:blipFill>
          <a:blip r:embed="rId2"/>
          <a:stretch>
            <a:fillRect/>
          </a:stretch>
        </p:blipFill>
        <p:spPr>
          <a:xfrm>
            <a:off x="533400" y="857250"/>
            <a:ext cx="8153400" cy="51435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about project: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smart water management project typically involves the integration of technology to monitor, conserve, and optimize water usage. It often includes elements like </a:t>
            </a:r>
            <a:r>
              <a:rPr lang="en-US" dirty="0" err="1" smtClean="0"/>
              <a:t>IoT</a:t>
            </a:r>
            <a:r>
              <a:rPr lang="en-US" dirty="0" smtClean="0"/>
              <a:t> sensors, data analytics, and automated systems to enhance water distribution, usage, and conservation. The key objectives typically revolve around improving efficiency, reducing wastage, and promoting sustainability in water usage. These projects can encompass various aspects, including smart irrigation systems, leak detection, water quality monitoring, and real-time data analysis to ensure effective water resource management.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5486400"/>
          </a:xfrm>
        </p:spPr>
        <p:txBody>
          <a:bodyPr>
            <a:noAutofit/>
          </a:bodyPr>
          <a:lstStyle/>
          <a:p>
            <a:r>
              <a:rPr lang="en-US" sz="2100" dirty="0" smtClean="0"/>
              <a:t>6. *Community Engagement and Education:* Encourage community participation and awareness through educational programs and outreach initiatives to promote responsible water usage and conservation.</a:t>
            </a:r>
          </a:p>
          <a:p>
            <a:r>
              <a:rPr lang="en-US" sz="2100" dirty="0" smtClean="0"/>
              <a:t>7. *Integration of </a:t>
            </a:r>
            <a:r>
              <a:rPr lang="en-US" sz="2100" dirty="0" err="1" smtClean="0"/>
              <a:t>IoT</a:t>
            </a:r>
            <a:r>
              <a:rPr lang="en-US" sz="2100" dirty="0" smtClean="0"/>
              <a:t> and Automation:* Incorporate </a:t>
            </a:r>
            <a:r>
              <a:rPr lang="en-US" sz="2100" dirty="0" err="1" smtClean="0"/>
              <a:t>IoT</a:t>
            </a:r>
            <a:r>
              <a:rPr lang="en-US" sz="2100" dirty="0" smtClean="0"/>
              <a:t> devices and automation technologies to enable remote monitoring, control, and management of water infrastructure for increased efficiency and reduced operational costs.</a:t>
            </a:r>
          </a:p>
          <a:p>
            <a:r>
              <a:rPr lang="en-US" sz="2100" dirty="0" smtClean="0"/>
              <a:t>8. *Resilience to Climate Change:* Develop strategies to address the challenges posed by climate change, including droughts, floods, and water scarcity, by implementing adaptive measures and resilient water management practices.</a:t>
            </a:r>
          </a:p>
          <a:p>
            <a:r>
              <a:rPr lang="en-US" sz="2100" dirty="0" smtClean="0"/>
              <a:t>9. *Policy Alignment and Compliance:* Ensure that the project aligns with local and national water management policies and regulations, fostering compliance and accountability for sustainable water resource management.</a:t>
            </a:r>
          </a:p>
          <a:p>
            <a:r>
              <a:rPr lang="en-US" sz="2100" dirty="0" smtClean="0"/>
              <a:t>10. *Cost-Effectiveness and Long-Term Sustainability:* Strive to achieve cost-effective solutions that not only meet immediate needs but also ensure the long-term sustainability of water resources, fostering economic and environmental stability.</a:t>
            </a:r>
            <a:endParaRPr lang="en-US" sz="21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r\AppData\Local\Microsoft\Windows\INetCache\IE\M82HF8DP\end-44184_960_720[1].png"/>
          <p:cNvPicPr>
            <a:picLocks noChangeAspect="1" noChangeArrowheads="1"/>
          </p:cNvPicPr>
          <p:nvPr/>
        </p:nvPicPr>
        <p:blipFill>
          <a:blip r:embed="rId2"/>
          <a:srcRect/>
          <a:stretch>
            <a:fillRect/>
          </a:stretch>
        </p:blipFill>
        <p:spPr bwMode="auto">
          <a:xfrm>
            <a:off x="2209800" y="1447800"/>
            <a:ext cx="4572000" cy="2895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device set up:</a:t>
            </a:r>
            <a:endParaRPr lang="en-US" dirty="0"/>
          </a:p>
        </p:txBody>
      </p:sp>
      <p:sp>
        <p:nvSpPr>
          <p:cNvPr id="3" name="Content Placeholder 2"/>
          <p:cNvSpPr>
            <a:spLocks noGrp="1"/>
          </p:cNvSpPr>
          <p:nvPr>
            <p:ph idx="1"/>
          </p:nvPr>
        </p:nvSpPr>
        <p:spPr>
          <a:xfrm>
            <a:off x="304800" y="1295400"/>
            <a:ext cx="8686800" cy="4525963"/>
          </a:xfrm>
        </p:spPr>
        <p:txBody>
          <a:bodyPr>
            <a:noAutofit/>
          </a:bodyPr>
          <a:lstStyle/>
          <a:p>
            <a:r>
              <a:rPr lang="en-US" sz="1800" dirty="0" smtClean="0"/>
              <a:t>Certainly, here are some key points to consider when setting up a smart water management project:</a:t>
            </a:r>
          </a:p>
          <a:p>
            <a:r>
              <a:rPr lang="en-US" sz="1800" dirty="0" smtClean="0"/>
              <a:t>1. *Assessment and Planning:* Conduct a comprehensive assessment of the current water management system and develop a detailed plan that outlines the specific objectives, timelines, and resource requirements for the project.</a:t>
            </a:r>
          </a:p>
          <a:p>
            <a:r>
              <a:rPr lang="en-US" sz="1800" dirty="0" smtClean="0"/>
              <a:t>2. *Technological Infrastructure:* Establish a robust technological infrastructure that includes sensors, meters, data collection devices, and communication networks to enable effective data gathering and monitoring of water usage and distribution.</a:t>
            </a:r>
          </a:p>
          <a:p>
            <a:r>
              <a:rPr lang="en-US" sz="1800" dirty="0" smtClean="0"/>
              <a:t>3. *Data Integration and Management:* Implement a centralized data management system that integrates data from various sources, allowing for efficient storage, analysis, and visualization of water-related information for informed decision-making</a:t>
            </a:r>
          </a:p>
          <a:p>
            <a:r>
              <a:rPr lang="en-US" sz="1800" dirty="0" smtClean="0"/>
              <a:t>4. *Partnership and Collaboration:* Foster partnerships with relevant stakeholders, including local authorities, water utility companies, technology providers, and community organizations, to leverage expertise and resources for successful project implementation.</a:t>
            </a:r>
          </a:p>
          <a:p>
            <a:r>
              <a:rPr lang="en-US" sz="1800" dirty="0" smtClean="0"/>
              <a:t>5. *Training and Capacity Building:* Provide training programs and capacity-building initiatives for staff and community members to ensure they are equipped with the necessary skills to operate and maintain the smart water management infrastructure effectively.</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10-31 at 7.52.42 PM.jpeg"/>
          <p:cNvPicPr>
            <a:picLocks noChangeAspect="1"/>
          </p:cNvPicPr>
          <p:nvPr/>
        </p:nvPicPr>
        <p:blipFill>
          <a:blip r:embed="rId2"/>
          <a:stretch>
            <a:fillRect/>
          </a:stretch>
        </p:blipFill>
        <p:spPr>
          <a:xfrm>
            <a:off x="466724" y="609600"/>
            <a:ext cx="8372475" cy="563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7543800" cy="5940088"/>
          </a:xfrm>
          <a:prstGeom prst="rect">
            <a:avLst/>
          </a:prstGeom>
        </p:spPr>
        <p:txBody>
          <a:bodyPr wrap="square">
            <a:spAutoFit/>
          </a:bodyPr>
          <a:lstStyle/>
          <a:p>
            <a:r>
              <a:rPr lang="en-US" sz="1900" dirty="0" smtClean="0"/>
              <a:t>6. *Community Engagement and Education:* Encourage community participation and awareness through educational programs and outreach initiatives to promote responsible water usage and conservation.</a:t>
            </a:r>
          </a:p>
          <a:p>
            <a:r>
              <a:rPr lang="en-US" sz="1900" dirty="0" smtClean="0"/>
              <a:t>7. *Integration of </a:t>
            </a:r>
            <a:r>
              <a:rPr lang="en-US" sz="1900" dirty="0" err="1" smtClean="0"/>
              <a:t>IoT</a:t>
            </a:r>
            <a:r>
              <a:rPr lang="en-US" sz="1900" dirty="0" smtClean="0"/>
              <a:t> and Automation:* Incorporate </a:t>
            </a:r>
            <a:r>
              <a:rPr lang="en-US" sz="1900" dirty="0" err="1" smtClean="0"/>
              <a:t>IoT</a:t>
            </a:r>
            <a:r>
              <a:rPr lang="en-US" sz="1900" dirty="0" smtClean="0"/>
              <a:t> devices and automation technologies to enable remote monitoring, control, and management of water infrastructure for increased efficiency and reduced operational costs.</a:t>
            </a:r>
          </a:p>
          <a:p>
            <a:r>
              <a:rPr lang="en-US" sz="1900" dirty="0" smtClean="0"/>
              <a:t>8. *Resilience to Climate Change:* Develop strategies to address the challenges posed by climate change, including droughts, floods, and water scarcity, by implementing adaptive measures and resilient water management practices.</a:t>
            </a:r>
          </a:p>
          <a:p>
            <a:r>
              <a:rPr lang="en-US" sz="1900" dirty="0" smtClean="0"/>
              <a:t>9. *Policy Alignment and Compliance:* Ensure that the project aligns with local and national water management policies and regulations, fostering compliance and accountability for sustainable water resource management.</a:t>
            </a:r>
          </a:p>
          <a:p>
            <a:r>
              <a:rPr lang="en-US" sz="1900" dirty="0" smtClean="0"/>
              <a:t>10. *Cost-Effectiveness and Long-Term Sustainability:* Strive to achieve cost-effective solutions that not only meet immediate needs but also ensure the long-term sustainability of water resources, fostering economic and environmental stability.</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lstStyle/>
          <a:p>
            <a:r>
              <a:rPr lang="en-US" dirty="0" smtClean="0"/>
              <a:t>Platform development:</a:t>
            </a:r>
            <a:endParaRPr lang="en-US" dirty="0"/>
          </a:p>
        </p:txBody>
      </p:sp>
      <p:sp>
        <p:nvSpPr>
          <p:cNvPr id="3" name="Content Placeholder 2"/>
          <p:cNvSpPr>
            <a:spLocks noGrp="1"/>
          </p:cNvSpPr>
          <p:nvPr>
            <p:ph idx="1"/>
          </p:nvPr>
        </p:nvSpPr>
        <p:spPr>
          <a:xfrm>
            <a:off x="457200" y="1066800"/>
            <a:ext cx="8686800" cy="4525963"/>
          </a:xfrm>
        </p:spPr>
        <p:txBody>
          <a:bodyPr>
            <a:noAutofit/>
          </a:bodyPr>
          <a:lstStyle/>
          <a:p>
            <a:r>
              <a:rPr lang="en-US" sz="2000" dirty="0" smtClean="0"/>
              <a:t>Certainly, here are some key points to consider when developing a smart water management project using an </a:t>
            </a:r>
            <a:r>
              <a:rPr lang="en-US" sz="2000" dirty="0" err="1" smtClean="0"/>
              <a:t>IoT</a:t>
            </a:r>
            <a:r>
              <a:rPr lang="en-US" sz="2000" dirty="0" smtClean="0"/>
              <a:t> platform:</a:t>
            </a:r>
          </a:p>
          <a:p>
            <a:r>
              <a:rPr lang="en-US" sz="2000" dirty="0" smtClean="0"/>
              <a:t>1. *</a:t>
            </a:r>
            <a:r>
              <a:rPr lang="en-US" sz="2000" dirty="0" err="1" smtClean="0"/>
              <a:t>IoT</a:t>
            </a:r>
            <a:r>
              <a:rPr lang="en-US" sz="2000" dirty="0" smtClean="0"/>
              <a:t> Infrastructure Planning:* Design a scalable and reliable </a:t>
            </a:r>
            <a:r>
              <a:rPr lang="en-US" sz="2000" dirty="0" err="1" smtClean="0"/>
              <a:t>IoT</a:t>
            </a:r>
            <a:r>
              <a:rPr lang="en-US" sz="2000" dirty="0" smtClean="0"/>
              <a:t> infrastructure that includes sensors, actuators, gateways, and communication protocols, ensuring seamless data transmission and connectivity across the water management network.</a:t>
            </a:r>
          </a:p>
          <a:p>
            <a:r>
              <a:rPr lang="en-US" sz="2000" dirty="0" smtClean="0"/>
              <a:t>2. *Sensor Deployment Strategy:* Strategically deploy a variety of sensors, such as flow meters, water quality sensors, and leak detectors, in critical locations to enable real-time data collection and monitoring of key water parameters.</a:t>
            </a:r>
          </a:p>
          <a:p>
            <a:r>
              <a:rPr lang="en-US" sz="2000" dirty="0" smtClean="0"/>
              <a:t>3. *Data Integration and Analysis:* Develop an integrated data management system that efficiently collects, stores, and analyzes data from </a:t>
            </a:r>
            <a:r>
              <a:rPr lang="en-US" sz="2000" dirty="0" err="1" smtClean="0"/>
              <a:t>IoT</a:t>
            </a:r>
            <a:r>
              <a:rPr lang="en-US" sz="2000" dirty="0" smtClean="0"/>
              <a:t> devices, allowing for the generation of actionable insights and data-driven decision-making in water management operations.</a:t>
            </a:r>
          </a:p>
          <a:p>
            <a:r>
              <a:rPr lang="en-US" sz="2000" dirty="0" smtClean="0"/>
              <a:t>4. *Cloud-Based Platform Development:* Build a secure and robust cloud-based platform that enables the storage, processing, and visualization of large volumes of data, facilitating remote access and control of the smart water management system from any location.</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188</TotalTime>
  <Words>3396</Words>
  <Application>Microsoft Office PowerPoint</Application>
  <PresentationFormat>On-screen Show (4:3)</PresentationFormat>
  <Paragraphs>198</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Trek</vt:lpstr>
      <vt:lpstr>Smart water management</vt:lpstr>
      <vt:lpstr>Slide 2</vt:lpstr>
      <vt:lpstr>Objectives:</vt:lpstr>
      <vt:lpstr>Slide 4</vt:lpstr>
      <vt:lpstr>Slide 5</vt:lpstr>
      <vt:lpstr>Iot device set up:</vt:lpstr>
      <vt:lpstr>Slide 7</vt:lpstr>
      <vt:lpstr>Slide 8</vt:lpstr>
      <vt:lpstr>Platform development:</vt:lpstr>
      <vt:lpstr>Coding for arduino (python script):</vt:lpstr>
      <vt:lpstr>Slide 11</vt:lpstr>
      <vt:lpstr>Slide 12</vt:lpstr>
      <vt:lpstr>Slide 13</vt:lpstr>
      <vt:lpstr>Slide 14</vt:lpstr>
      <vt:lpstr>Stimulation  model:</vt:lpstr>
      <vt:lpstr>Slide 16</vt:lpstr>
      <vt:lpstr>Slide 17</vt:lpstr>
      <vt:lpstr>Schematics:</vt:lpstr>
      <vt:lpstr>Slide 19</vt:lpstr>
      <vt:lpstr>Slide 20</vt:lpstr>
      <vt:lpstr>Circuit diagram:</vt:lpstr>
      <vt:lpstr>Html coding for web development:</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Working principle</vt:lpstr>
      <vt:lpstr>Slide 40</vt:lpstr>
      <vt:lpstr>Slide 41</vt:lpstr>
      <vt:lpstr>Slide 42</vt:lpstr>
      <vt:lpstr>Benefits:</vt:lpstr>
      <vt:lpstr>Slide 44</vt:lpstr>
      <vt:lpstr>Smart water management in farming sector</vt:lpstr>
      <vt:lpstr>Slide 46</vt:lpstr>
      <vt:lpstr>Slide 47</vt:lpstr>
      <vt:lpstr>Slide 48</vt:lpstr>
      <vt:lpstr>overview about project:</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dc:title>
  <dc:creator>Windows User</dc:creator>
  <cp:lastModifiedBy>Windows User</cp:lastModifiedBy>
  <cp:revision>4</cp:revision>
  <dcterms:created xsi:type="dcterms:W3CDTF">2023-10-31T13:11:29Z</dcterms:created>
  <dcterms:modified xsi:type="dcterms:W3CDTF">2023-11-01T13:57:33Z</dcterms:modified>
</cp:coreProperties>
</file>