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2"/>
  </p:notesMasterIdLst>
  <p:sldIdLst>
    <p:sldId id="280" r:id="rId3"/>
    <p:sldId id="268" r:id="rId4"/>
    <p:sldId id="284" r:id="rId5"/>
    <p:sldId id="285" r:id="rId6"/>
    <p:sldId id="286" r:id="rId7"/>
    <p:sldId id="287" r:id="rId8"/>
    <p:sldId id="288" r:id="rId9"/>
    <p:sldId id="289" r:id="rId10"/>
    <p:sldId id="290" r:id="rId11"/>
    <p:sldId id="295" r:id="rId12"/>
    <p:sldId id="337" r:id="rId13"/>
    <p:sldId id="339" r:id="rId14"/>
    <p:sldId id="338" r:id="rId15"/>
    <p:sldId id="340" r:id="rId16"/>
    <p:sldId id="341" r:id="rId17"/>
    <p:sldId id="342" r:id="rId18"/>
    <p:sldId id="343" r:id="rId19"/>
    <p:sldId id="344" r:id="rId20"/>
    <p:sldId id="345" r:id="rId21"/>
    <p:sldId id="346" r:id="rId22"/>
    <p:sldId id="291" r:id="rId23"/>
    <p:sldId id="292" r:id="rId24"/>
    <p:sldId id="293" r:id="rId25"/>
    <p:sldId id="294" r:id="rId26"/>
    <p:sldId id="296" r:id="rId27"/>
    <p:sldId id="299" r:id="rId28"/>
    <p:sldId id="297" r:id="rId29"/>
    <p:sldId id="298" r:id="rId30"/>
    <p:sldId id="300" r:id="rId31"/>
    <p:sldId id="302" r:id="rId32"/>
    <p:sldId id="303" r:id="rId33"/>
    <p:sldId id="304" r:id="rId34"/>
    <p:sldId id="308" r:id="rId35"/>
    <p:sldId id="309" r:id="rId36"/>
    <p:sldId id="310" r:id="rId37"/>
    <p:sldId id="311" r:id="rId38"/>
    <p:sldId id="312" r:id="rId39"/>
    <p:sldId id="333" r:id="rId40"/>
    <p:sldId id="334" r:id="rId41"/>
    <p:sldId id="335" r:id="rId42"/>
    <p:sldId id="336" r:id="rId43"/>
    <p:sldId id="347" r:id="rId44"/>
    <p:sldId id="348" r:id="rId45"/>
    <p:sldId id="349" r:id="rId46"/>
    <p:sldId id="350" r:id="rId47"/>
    <p:sldId id="351" r:id="rId48"/>
    <p:sldId id="306" r:id="rId49"/>
    <p:sldId id="313" r:id="rId50"/>
    <p:sldId id="314" r:id="rId51"/>
    <p:sldId id="315" r:id="rId52"/>
    <p:sldId id="307" r:id="rId53"/>
    <p:sldId id="316" r:id="rId54"/>
    <p:sldId id="317" r:id="rId55"/>
    <p:sldId id="318" r:id="rId56"/>
    <p:sldId id="319" r:id="rId57"/>
    <p:sldId id="320" r:id="rId58"/>
    <p:sldId id="321" r:id="rId59"/>
    <p:sldId id="322" r:id="rId60"/>
    <p:sldId id="323" r:id="rId61"/>
    <p:sldId id="325" r:id="rId62"/>
    <p:sldId id="324" r:id="rId63"/>
    <p:sldId id="326" r:id="rId64"/>
    <p:sldId id="327" r:id="rId65"/>
    <p:sldId id="328" r:id="rId66"/>
    <p:sldId id="329" r:id="rId67"/>
    <p:sldId id="331" r:id="rId68"/>
    <p:sldId id="330" r:id="rId69"/>
    <p:sldId id="332"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84" r:id="rId95"/>
    <p:sldId id="385" r:id="rId96"/>
    <p:sldId id="386" r:id="rId97"/>
    <p:sldId id="387" r:id="rId98"/>
    <p:sldId id="388" r:id="rId99"/>
    <p:sldId id="391" r:id="rId100"/>
    <p:sldId id="389" r:id="rId101"/>
    <p:sldId id="390" r:id="rId102"/>
    <p:sldId id="376" r:id="rId103"/>
    <p:sldId id="377" r:id="rId104"/>
    <p:sldId id="378" r:id="rId105"/>
    <p:sldId id="379" r:id="rId106"/>
    <p:sldId id="380" r:id="rId107"/>
    <p:sldId id="381" r:id="rId108"/>
    <p:sldId id="383" r:id="rId109"/>
    <p:sldId id="382" r:id="rId110"/>
    <p:sldId id="283" r:id="rId111"/>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F1"/>
    <a:srgbClr val="2B3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10" autoAdjust="0"/>
    <p:restoredTop sz="94660"/>
  </p:normalViewPr>
  <p:slideViewPr>
    <p:cSldViewPr>
      <p:cViewPr varScale="1">
        <p:scale>
          <a:sx n="68" d="100"/>
          <a:sy n="68" d="100"/>
        </p:scale>
        <p:origin x="72" y="348"/>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6/9/2022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70</a:t>
            </a:fld>
            <a:endParaRPr lang="en-US"/>
          </a:p>
        </p:txBody>
      </p:sp>
    </p:spTree>
    <p:extLst>
      <p:ext uri="{BB962C8B-B14F-4D97-AF65-F5344CB8AC3E}">
        <p14:creationId xmlns:p14="http://schemas.microsoft.com/office/powerpoint/2010/main" val="79247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79</a:t>
            </a:fld>
            <a:endParaRPr lang="en-US"/>
          </a:p>
        </p:txBody>
      </p:sp>
    </p:spTree>
    <p:extLst>
      <p:ext uri="{BB962C8B-B14F-4D97-AF65-F5344CB8AC3E}">
        <p14:creationId xmlns:p14="http://schemas.microsoft.com/office/powerpoint/2010/main" val="3732579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80</a:t>
            </a:fld>
            <a:endParaRPr lang="en-US"/>
          </a:p>
        </p:txBody>
      </p:sp>
    </p:spTree>
    <p:extLst>
      <p:ext uri="{BB962C8B-B14F-4D97-AF65-F5344CB8AC3E}">
        <p14:creationId xmlns:p14="http://schemas.microsoft.com/office/powerpoint/2010/main" val="27087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81</a:t>
            </a:fld>
            <a:endParaRPr lang="en-US"/>
          </a:p>
        </p:txBody>
      </p:sp>
    </p:spTree>
    <p:extLst>
      <p:ext uri="{BB962C8B-B14F-4D97-AF65-F5344CB8AC3E}">
        <p14:creationId xmlns:p14="http://schemas.microsoft.com/office/powerpoint/2010/main" val="2726870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82</a:t>
            </a:fld>
            <a:endParaRPr lang="en-US"/>
          </a:p>
        </p:txBody>
      </p:sp>
    </p:spTree>
    <p:extLst>
      <p:ext uri="{BB962C8B-B14F-4D97-AF65-F5344CB8AC3E}">
        <p14:creationId xmlns:p14="http://schemas.microsoft.com/office/powerpoint/2010/main" val="4036579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83</a:t>
            </a:fld>
            <a:endParaRPr lang="en-US"/>
          </a:p>
        </p:txBody>
      </p:sp>
    </p:spTree>
    <p:extLst>
      <p:ext uri="{BB962C8B-B14F-4D97-AF65-F5344CB8AC3E}">
        <p14:creationId xmlns:p14="http://schemas.microsoft.com/office/powerpoint/2010/main" val="2095398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84</a:t>
            </a:fld>
            <a:endParaRPr lang="en-US"/>
          </a:p>
        </p:txBody>
      </p:sp>
    </p:spTree>
    <p:extLst>
      <p:ext uri="{BB962C8B-B14F-4D97-AF65-F5344CB8AC3E}">
        <p14:creationId xmlns:p14="http://schemas.microsoft.com/office/powerpoint/2010/main" val="2246633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85</a:t>
            </a:fld>
            <a:endParaRPr lang="en-US"/>
          </a:p>
        </p:txBody>
      </p:sp>
    </p:spTree>
    <p:extLst>
      <p:ext uri="{BB962C8B-B14F-4D97-AF65-F5344CB8AC3E}">
        <p14:creationId xmlns:p14="http://schemas.microsoft.com/office/powerpoint/2010/main" val="417825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86</a:t>
            </a:fld>
            <a:endParaRPr lang="en-US"/>
          </a:p>
        </p:txBody>
      </p:sp>
    </p:spTree>
    <p:extLst>
      <p:ext uri="{BB962C8B-B14F-4D97-AF65-F5344CB8AC3E}">
        <p14:creationId xmlns:p14="http://schemas.microsoft.com/office/powerpoint/2010/main" val="2289732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87</a:t>
            </a:fld>
            <a:endParaRPr lang="en-US"/>
          </a:p>
        </p:txBody>
      </p:sp>
    </p:spTree>
    <p:extLst>
      <p:ext uri="{BB962C8B-B14F-4D97-AF65-F5344CB8AC3E}">
        <p14:creationId xmlns:p14="http://schemas.microsoft.com/office/powerpoint/2010/main" val="3759377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88</a:t>
            </a:fld>
            <a:endParaRPr lang="en-US"/>
          </a:p>
        </p:txBody>
      </p:sp>
    </p:spTree>
    <p:extLst>
      <p:ext uri="{BB962C8B-B14F-4D97-AF65-F5344CB8AC3E}">
        <p14:creationId xmlns:p14="http://schemas.microsoft.com/office/powerpoint/2010/main" val="2900236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71</a:t>
            </a:fld>
            <a:endParaRPr lang="en-US"/>
          </a:p>
        </p:txBody>
      </p:sp>
    </p:spTree>
    <p:extLst>
      <p:ext uri="{BB962C8B-B14F-4D97-AF65-F5344CB8AC3E}">
        <p14:creationId xmlns:p14="http://schemas.microsoft.com/office/powerpoint/2010/main" val="2520002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89</a:t>
            </a:fld>
            <a:endParaRPr lang="en-US"/>
          </a:p>
        </p:txBody>
      </p:sp>
    </p:spTree>
    <p:extLst>
      <p:ext uri="{BB962C8B-B14F-4D97-AF65-F5344CB8AC3E}">
        <p14:creationId xmlns:p14="http://schemas.microsoft.com/office/powerpoint/2010/main" val="3659707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90</a:t>
            </a:fld>
            <a:endParaRPr lang="en-US"/>
          </a:p>
        </p:txBody>
      </p:sp>
    </p:spTree>
    <p:extLst>
      <p:ext uri="{BB962C8B-B14F-4D97-AF65-F5344CB8AC3E}">
        <p14:creationId xmlns:p14="http://schemas.microsoft.com/office/powerpoint/2010/main" val="2197504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91</a:t>
            </a:fld>
            <a:endParaRPr lang="en-US"/>
          </a:p>
        </p:txBody>
      </p:sp>
    </p:spTree>
    <p:extLst>
      <p:ext uri="{BB962C8B-B14F-4D97-AF65-F5344CB8AC3E}">
        <p14:creationId xmlns:p14="http://schemas.microsoft.com/office/powerpoint/2010/main" val="1748922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92</a:t>
            </a:fld>
            <a:endParaRPr lang="en-US"/>
          </a:p>
        </p:txBody>
      </p:sp>
    </p:spTree>
    <p:extLst>
      <p:ext uri="{BB962C8B-B14F-4D97-AF65-F5344CB8AC3E}">
        <p14:creationId xmlns:p14="http://schemas.microsoft.com/office/powerpoint/2010/main" val="2119441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93</a:t>
            </a:fld>
            <a:endParaRPr lang="en-US"/>
          </a:p>
        </p:txBody>
      </p:sp>
    </p:spTree>
    <p:extLst>
      <p:ext uri="{BB962C8B-B14F-4D97-AF65-F5344CB8AC3E}">
        <p14:creationId xmlns:p14="http://schemas.microsoft.com/office/powerpoint/2010/main" val="1120724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94</a:t>
            </a:fld>
            <a:endParaRPr lang="en-US"/>
          </a:p>
        </p:txBody>
      </p:sp>
    </p:spTree>
    <p:extLst>
      <p:ext uri="{BB962C8B-B14F-4D97-AF65-F5344CB8AC3E}">
        <p14:creationId xmlns:p14="http://schemas.microsoft.com/office/powerpoint/2010/main" val="3376216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95</a:t>
            </a:fld>
            <a:endParaRPr lang="en-US"/>
          </a:p>
        </p:txBody>
      </p:sp>
    </p:spTree>
    <p:extLst>
      <p:ext uri="{BB962C8B-B14F-4D97-AF65-F5344CB8AC3E}">
        <p14:creationId xmlns:p14="http://schemas.microsoft.com/office/powerpoint/2010/main" val="38589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96</a:t>
            </a:fld>
            <a:endParaRPr lang="en-US"/>
          </a:p>
        </p:txBody>
      </p:sp>
    </p:spTree>
    <p:extLst>
      <p:ext uri="{BB962C8B-B14F-4D97-AF65-F5344CB8AC3E}">
        <p14:creationId xmlns:p14="http://schemas.microsoft.com/office/powerpoint/2010/main" val="3486779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97</a:t>
            </a:fld>
            <a:endParaRPr lang="en-US"/>
          </a:p>
        </p:txBody>
      </p:sp>
    </p:spTree>
    <p:extLst>
      <p:ext uri="{BB962C8B-B14F-4D97-AF65-F5344CB8AC3E}">
        <p14:creationId xmlns:p14="http://schemas.microsoft.com/office/powerpoint/2010/main" val="1951960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98</a:t>
            </a:fld>
            <a:endParaRPr lang="en-US"/>
          </a:p>
        </p:txBody>
      </p:sp>
    </p:spTree>
    <p:extLst>
      <p:ext uri="{BB962C8B-B14F-4D97-AF65-F5344CB8AC3E}">
        <p14:creationId xmlns:p14="http://schemas.microsoft.com/office/powerpoint/2010/main" val="64445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72</a:t>
            </a:fld>
            <a:endParaRPr lang="en-US"/>
          </a:p>
        </p:txBody>
      </p:sp>
    </p:spTree>
    <p:extLst>
      <p:ext uri="{BB962C8B-B14F-4D97-AF65-F5344CB8AC3E}">
        <p14:creationId xmlns:p14="http://schemas.microsoft.com/office/powerpoint/2010/main" val="3423014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99</a:t>
            </a:fld>
            <a:endParaRPr lang="en-US"/>
          </a:p>
        </p:txBody>
      </p:sp>
    </p:spTree>
    <p:extLst>
      <p:ext uri="{BB962C8B-B14F-4D97-AF65-F5344CB8AC3E}">
        <p14:creationId xmlns:p14="http://schemas.microsoft.com/office/powerpoint/2010/main" val="2220889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100</a:t>
            </a:fld>
            <a:endParaRPr lang="en-US"/>
          </a:p>
        </p:txBody>
      </p:sp>
    </p:spTree>
    <p:extLst>
      <p:ext uri="{BB962C8B-B14F-4D97-AF65-F5344CB8AC3E}">
        <p14:creationId xmlns:p14="http://schemas.microsoft.com/office/powerpoint/2010/main" val="1647368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101</a:t>
            </a:fld>
            <a:endParaRPr lang="en-US"/>
          </a:p>
        </p:txBody>
      </p:sp>
    </p:spTree>
    <p:extLst>
      <p:ext uri="{BB962C8B-B14F-4D97-AF65-F5344CB8AC3E}">
        <p14:creationId xmlns:p14="http://schemas.microsoft.com/office/powerpoint/2010/main" val="4008339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102</a:t>
            </a:fld>
            <a:endParaRPr lang="en-US"/>
          </a:p>
        </p:txBody>
      </p:sp>
    </p:spTree>
    <p:extLst>
      <p:ext uri="{BB962C8B-B14F-4D97-AF65-F5344CB8AC3E}">
        <p14:creationId xmlns:p14="http://schemas.microsoft.com/office/powerpoint/2010/main" val="1560193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103</a:t>
            </a:fld>
            <a:endParaRPr lang="en-US"/>
          </a:p>
        </p:txBody>
      </p:sp>
    </p:spTree>
    <p:extLst>
      <p:ext uri="{BB962C8B-B14F-4D97-AF65-F5344CB8AC3E}">
        <p14:creationId xmlns:p14="http://schemas.microsoft.com/office/powerpoint/2010/main" val="3220772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104</a:t>
            </a:fld>
            <a:endParaRPr lang="en-US"/>
          </a:p>
        </p:txBody>
      </p:sp>
    </p:spTree>
    <p:extLst>
      <p:ext uri="{BB962C8B-B14F-4D97-AF65-F5344CB8AC3E}">
        <p14:creationId xmlns:p14="http://schemas.microsoft.com/office/powerpoint/2010/main" val="2557689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105</a:t>
            </a:fld>
            <a:endParaRPr lang="en-US"/>
          </a:p>
        </p:txBody>
      </p:sp>
    </p:spTree>
    <p:extLst>
      <p:ext uri="{BB962C8B-B14F-4D97-AF65-F5344CB8AC3E}">
        <p14:creationId xmlns:p14="http://schemas.microsoft.com/office/powerpoint/2010/main" val="1854705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106</a:t>
            </a:fld>
            <a:endParaRPr lang="en-US"/>
          </a:p>
        </p:txBody>
      </p:sp>
    </p:spTree>
    <p:extLst>
      <p:ext uri="{BB962C8B-B14F-4D97-AF65-F5344CB8AC3E}">
        <p14:creationId xmlns:p14="http://schemas.microsoft.com/office/powerpoint/2010/main" val="2130793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107</a:t>
            </a:fld>
            <a:endParaRPr lang="en-US"/>
          </a:p>
        </p:txBody>
      </p:sp>
    </p:spTree>
    <p:extLst>
      <p:ext uri="{BB962C8B-B14F-4D97-AF65-F5344CB8AC3E}">
        <p14:creationId xmlns:p14="http://schemas.microsoft.com/office/powerpoint/2010/main" val="8935920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108</a:t>
            </a:fld>
            <a:endParaRPr lang="en-US"/>
          </a:p>
        </p:txBody>
      </p:sp>
    </p:spTree>
    <p:extLst>
      <p:ext uri="{BB962C8B-B14F-4D97-AF65-F5344CB8AC3E}">
        <p14:creationId xmlns:p14="http://schemas.microsoft.com/office/powerpoint/2010/main" val="1298582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73</a:t>
            </a:fld>
            <a:endParaRPr lang="en-US"/>
          </a:p>
        </p:txBody>
      </p:sp>
    </p:spTree>
    <p:extLst>
      <p:ext uri="{BB962C8B-B14F-4D97-AF65-F5344CB8AC3E}">
        <p14:creationId xmlns:p14="http://schemas.microsoft.com/office/powerpoint/2010/main" val="320480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74</a:t>
            </a:fld>
            <a:endParaRPr lang="en-US"/>
          </a:p>
        </p:txBody>
      </p:sp>
    </p:spTree>
    <p:extLst>
      <p:ext uri="{BB962C8B-B14F-4D97-AF65-F5344CB8AC3E}">
        <p14:creationId xmlns:p14="http://schemas.microsoft.com/office/powerpoint/2010/main" val="4115679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75</a:t>
            </a:fld>
            <a:endParaRPr lang="en-US"/>
          </a:p>
        </p:txBody>
      </p:sp>
    </p:spTree>
    <p:extLst>
      <p:ext uri="{BB962C8B-B14F-4D97-AF65-F5344CB8AC3E}">
        <p14:creationId xmlns:p14="http://schemas.microsoft.com/office/powerpoint/2010/main" val="165550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76</a:t>
            </a:fld>
            <a:endParaRPr lang="en-US"/>
          </a:p>
        </p:txBody>
      </p:sp>
    </p:spTree>
    <p:extLst>
      <p:ext uri="{BB962C8B-B14F-4D97-AF65-F5344CB8AC3E}">
        <p14:creationId xmlns:p14="http://schemas.microsoft.com/office/powerpoint/2010/main" val="3277137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77</a:t>
            </a:fld>
            <a:endParaRPr lang="en-US"/>
          </a:p>
        </p:txBody>
      </p:sp>
    </p:spTree>
    <p:extLst>
      <p:ext uri="{BB962C8B-B14F-4D97-AF65-F5344CB8AC3E}">
        <p14:creationId xmlns:p14="http://schemas.microsoft.com/office/powerpoint/2010/main" val="392904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78</a:t>
            </a:fld>
            <a:endParaRPr lang="en-US"/>
          </a:p>
        </p:txBody>
      </p:sp>
    </p:spTree>
    <p:extLst>
      <p:ext uri="{BB962C8B-B14F-4D97-AF65-F5344CB8AC3E}">
        <p14:creationId xmlns:p14="http://schemas.microsoft.com/office/powerpoint/2010/main" val="65827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6314"/>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6/9/2022</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6/9/2022</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6/9/2022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6/9/2022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6/9/2022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6/9/2022</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6/9/2022</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6/9/2022</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6/9/2022</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6/9/2022</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6/9/2022</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6/9/2022</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6/9/2022</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8"/>
          <p:cNvSpPr txBox="1">
            <a:spLocks/>
          </p:cNvSpPr>
          <p:nvPr/>
        </p:nvSpPr>
        <p:spPr>
          <a:xfrm>
            <a:off x="76200" y="3077349"/>
            <a:ext cx="5192078" cy="1066800"/>
          </a:xfrm>
          <a:prstGeom prst="rect">
            <a:avLst/>
          </a:prstGeom>
        </p:spPr>
        <p:txBody>
          <a:bodyPr lIns="100557" tIns="50278" rIns="100557" bIns="50278" anchor="t">
            <a:normAutofit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3000"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a:t>
            </a:r>
            <a:endParaRPr lang="en-US" sz="30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rPr>
              <a:t>Presented </a:t>
            </a:r>
            <a:r>
              <a:rPr lang="en-US" sz="1300" dirty="0" smtClean="0">
                <a:solidFill>
                  <a:srgbClr val="2B3B4B"/>
                </a:solidFill>
                <a:latin typeface="Tahoma" panose="020B0604030504040204" pitchFamily="34" charset="0"/>
                <a:ea typeface="Tahoma" panose="020B0604030504040204" pitchFamily="34" charset="0"/>
                <a:cs typeface="Tahoma" panose="020B0604030504040204" pitchFamily="34" charset="0"/>
              </a:rPr>
              <a:t>by : Sonali Mindhe</a:t>
            </a:r>
            <a:endPar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rPr>
              <a:t>Authored by: </a:t>
            </a:r>
            <a:r>
              <a:rPr lang="en-US" sz="1300" dirty="0" smtClean="0">
                <a:solidFill>
                  <a:srgbClr val="2B3B4B"/>
                </a:solidFill>
                <a:latin typeface="Tahoma" panose="020B0604030504040204" pitchFamily="34" charset="0"/>
                <a:ea typeface="Tahoma" panose="020B0604030504040204" pitchFamily="34" charset="0"/>
                <a:cs typeface="Tahoma" panose="020B0604030504040204" pitchFamily="34" charset="0"/>
              </a:rPr>
              <a:t>Sonali Mindhe</a:t>
            </a:r>
            <a:endParaRPr lang="en-US" sz="13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9462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Variables-Initialization</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When to Use JavaScript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If you want a general rule: always declare variables with const</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&lt;script&gt;</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price1 = 5;</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price2 = 6;</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let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total = price1 + price2;</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document.getElementById</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("demo").</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innerHTML</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The total is: " + total;</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&lt;/script&gt;</a:t>
            </a:r>
          </a:p>
          <a:p>
            <a:pPr algn="l">
              <a:lnSpc>
                <a:spcPct val="160000"/>
              </a:lnSpc>
            </a:pP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3737194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 </a:t>
            </a:r>
            <a:r>
              <a:rPr lang="en-US" sz="1800" b="1" dirty="0" err="1">
                <a:solidFill>
                  <a:srgbClr val="0070C0"/>
                </a:solidFill>
                <a:latin typeface="Tahoma" panose="020B0604030504040204" pitchFamily="34" charset="0"/>
                <a:ea typeface="Tahoma" panose="020B0604030504040204" pitchFamily="34" charset="0"/>
                <a:cs typeface="Tahoma" panose="020B0604030504040204" pitchFamily="34" charset="0"/>
              </a:rPr>
              <a:t>css</a:t>
            </a: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 Method</a:t>
            </a:r>
          </a:p>
        </p:txBody>
      </p:sp>
      <p:sp>
        <p:nvSpPr>
          <p:cNvPr id="4" name="Title 8"/>
          <p:cNvSpPr txBox="1">
            <a:spLocks/>
          </p:cNvSpPr>
          <p:nvPr/>
        </p:nvSpPr>
        <p:spPr>
          <a:xfrm>
            <a:off x="675278" y="1152752"/>
            <a:ext cx="9010286" cy="3886767"/>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Example:-</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$("p").</a:t>
            </a:r>
            <a:r>
              <a:rPr lang="en-US" sz="1600" b="1" dirty="0" err="1">
                <a:latin typeface="Tahoma" panose="020B0604030504040204" pitchFamily="34" charset="0"/>
                <a:ea typeface="Tahoma" panose="020B0604030504040204" pitchFamily="34" charset="0"/>
                <a:cs typeface="Tahoma" panose="020B0604030504040204" pitchFamily="34" charset="0"/>
              </a:rPr>
              <a:t>css</a:t>
            </a:r>
            <a:r>
              <a:rPr lang="en-US" sz="1600" b="1" dirty="0">
                <a:latin typeface="Tahoma" panose="020B0604030504040204" pitchFamily="34" charset="0"/>
                <a:ea typeface="Tahoma" panose="020B0604030504040204" pitchFamily="34" charset="0"/>
                <a:cs typeface="Tahoma" panose="020B0604030504040204" pitchFamily="34" charset="0"/>
              </a:rPr>
              <a:t>("background-color", "yellow");</a:t>
            </a:r>
          </a:p>
          <a:p>
            <a:pPr algn="l">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b="1" dirty="0" smtClean="0">
                <a:latin typeface="Tahoma" panose="020B0604030504040204" pitchFamily="34" charset="0"/>
                <a:ea typeface="Tahoma" panose="020B0604030504040204" pitchFamily="34" charset="0"/>
                <a:cs typeface="Tahoma" panose="020B0604030504040204" pitchFamily="34" charset="0"/>
              </a:rPr>
              <a:t>Set </a:t>
            </a:r>
            <a:r>
              <a:rPr lang="en-US" sz="1600" b="1" dirty="0">
                <a:latin typeface="Tahoma" panose="020B0604030504040204" pitchFamily="34" charset="0"/>
                <a:ea typeface="Tahoma" panose="020B0604030504040204" pitchFamily="34" charset="0"/>
                <a:cs typeface="Tahoma" panose="020B0604030504040204" pitchFamily="34" charset="0"/>
              </a:rPr>
              <a:t>Multiple CSS Properties</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To set multiple CSS properties, use the following syntax:</a:t>
            </a:r>
          </a:p>
          <a:p>
            <a:pPr algn="l">
              <a:lnSpc>
                <a:spcPct val="150000"/>
              </a:lnSpc>
            </a:pPr>
            <a:r>
              <a:rPr lang="en-US" sz="1600" b="1" dirty="0" err="1" smtClean="0">
                <a:latin typeface="Tahoma" panose="020B0604030504040204" pitchFamily="34" charset="0"/>
                <a:ea typeface="Tahoma" panose="020B0604030504040204" pitchFamily="34" charset="0"/>
                <a:cs typeface="Tahoma" panose="020B0604030504040204" pitchFamily="34" charset="0"/>
              </a:rPr>
              <a:t>css</a:t>
            </a:r>
            <a:r>
              <a:rPr lang="en-US" sz="1600" b="1" dirty="0">
                <a:latin typeface="Tahoma" panose="020B0604030504040204" pitchFamily="34" charset="0"/>
                <a:ea typeface="Tahoma" panose="020B0604030504040204" pitchFamily="34" charset="0"/>
                <a:cs typeface="Tahoma" panose="020B0604030504040204" pitchFamily="34" charset="0"/>
              </a:rPr>
              <a:t>({"</a:t>
            </a:r>
            <a:r>
              <a:rPr lang="en-US" sz="1600" b="1" dirty="0" err="1">
                <a:latin typeface="Tahoma" panose="020B0604030504040204" pitchFamily="34" charset="0"/>
                <a:ea typeface="Tahoma" panose="020B0604030504040204" pitchFamily="34" charset="0"/>
                <a:cs typeface="Tahoma" panose="020B0604030504040204" pitchFamily="34" charset="0"/>
              </a:rPr>
              <a:t>propertyname</a:t>
            </a:r>
            <a:r>
              <a:rPr lang="en-US" sz="1600" b="1" dirty="0">
                <a:latin typeface="Tahoma" panose="020B0604030504040204" pitchFamily="34" charset="0"/>
                <a:ea typeface="Tahoma" panose="020B0604030504040204" pitchFamily="34" charset="0"/>
                <a:cs typeface="Tahoma" panose="020B0604030504040204" pitchFamily="34" charset="0"/>
              </a:rPr>
              <a:t>":"value","</a:t>
            </a:r>
            <a:r>
              <a:rPr lang="en-US" sz="1600" b="1" dirty="0" err="1">
                <a:latin typeface="Tahoma" panose="020B0604030504040204" pitchFamily="34" charset="0"/>
                <a:ea typeface="Tahoma" panose="020B0604030504040204" pitchFamily="34" charset="0"/>
                <a:cs typeface="Tahoma" panose="020B0604030504040204" pitchFamily="34" charset="0"/>
              </a:rPr>
              <a:t>propertyname</a:t>
            </a:r>
            <a:r>
              <a:rPr lang="en-US" sz="1600" b="1" dirty="0">
                <a:latin typeface="Tahoma" panose="020B0604030504040204" pitchFamily="34" charset="0"/>
                <a:ea typeface="Tahoma" panose="020B0604030504040204" pitchFamily="34" charset="0"/>
                <a:cs typeface="Tahoma" panose="020B0604030504040204" pitchFamily="34" charset="0"/>
              </a:rPr>
              <a:t>":"value",...});</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following example will set a background-color and a font-size for ALL matched elements: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Example:-</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$("p").</a:t>
            </a:r>
            <a:r>
              <a:rPr lang="en-US" sz="1600" b="1" dirty="0" err="1">
                <a:latin typeface="Tahoma" panose="020B0604030504040204" pitchFamily="34" charset="0"/>
                <a:ea typeface="Tahoma" panose="020B0604030504040204" pitchFamily="34" charset="0"/>
                <a:cs typeface="Tahoma" panose="020B0604030504040204" pitchFamily="34" charset="0"/>
              </a:rPr>
              <a:t>css</a:t>
            </a:r>
            <a:r>
              <a:rPr lang="en-US" sz="1600" b="1" dirty="0">
                <a:latin typeface="Tahoma" panose="020B0604030504040204" pitchFamily="34" charset="0"/>
                <a:ea typeface="Tahoma" panose="020B0604030504040204" pitchFamily="34" charset="0"/>
                <a:cs typeface="Tahoma" panose="020B0604030504040204" pitchFamily="34" charset="0"/>
              </a:rPr>
              <a:t>({"background-color": "yellow", "font-size": "200%"});</a:t>
            </a:r>
          </a:p>
        </p:txBody>
      </p:sp>
    </p:spTree>
    <p:extLst>
      <p:ext uri="{BB962C8B-B14F-4D97-AF65-F5344CB8AC3E}">
        <p14:creationId xmlns:p14="http://schemas.microsoft.com/office/powerpoint/2010/main" val="14040254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 AJAX Introduction</a:t>
            </a:r>
          </a:p>
        </p:txBody>
      </p:sp>
      <p:sp>
        <p:nvSpPr>
          <p:cNvPr id="4" name="Title 8"/>
          <p:cNvSpPr txBox="1">
            <a:spLocks/>
          </p:cNvSpPr>
          <p:nvPr/>
        </p:nvSpPr>
        <p:spPr>
          <a:xfrm>
            <a:off x="675278" y="1152752"/>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AJAX is the art of exchanging data with a server, and updating parts of a web page - without reloading the whole page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What is AJAX?</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AJAX = Asynchronous JavaScript and XML.</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In </a:t>
            </a:r>
            <a:r>
              <a:rPr lang="en-US" sz="1600" dirty="0">
                <a:latin typeface="Tahoma" panose="020B0604030504040204" pitchFamily="34" charset="0"/>
                <a:ea typeface="Tahoma" panose="020B0604030504040204" pitchFamily="34" charset="0"/>
                <a:cs typeface="Tahoma" panose="020B0604030504040204" pitchFamily="34" charset="0"/>
              </a:rPr>
              <a:t>short; AJAX is about loading data in the background and display it on the webpage, without reloading the whole page.</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Examples </a:t>
            </a:r>
            <a:r>
              <a:rPr lang="en-US" sz="1600" b="1" dirty="0">
                <a:latin typeface="Tahoma" panose="020B0604030504040204" pitchFamily="34" charset="0"/>
                <a:ea typeface="Tahoma" panose="020B0604030504040204" pitchFamily="34" charset="0"/>
                <a:cs typeface="Tahoma" panose="020B0604030504040204" pitchFamily="34" charset="0"/>
              </a:rPr>
              <a:t>of applications using AJAX: Gmail, Google Maps, </a:t>
            </a:r>
            <a:r>
              <a:rPr lang="en-US" sz="1600" b="1" dirty="0" err="1">
                <a:latin typeface="Tahoma" panose="020B0604030504040204" pitchFamily="34" charset="0"/>
                <a:ea typeface="Tahoma" panose="020B0604030504040204" pitchFamily="34" charset="0"/>
                <a:cs typeface="Tahoma" panose="020B0604030504040204" pitchFamily="34" charset="0"/>
              </a:rPr>
              <a:t>Youtube</a:t>
            </a:r>
            <a:r>
              <a:rPr lang="en-US" sz="1600" b="1" dirty="0">
                <a:latin typeface="Tahoma" panose="020B0604030504040204" pitchFamily="34" charset="0"/>
                <a:ea typeface="Tahoma" panose="020B0604030504040204" pitchFamily="34" charset="0"/>
                <a:cs typeface="Tahoma" panose="020B0604030504040204" pitchFamily="34" charset="0"/>
              </a:rPr>
              <a:t>, and Facebook tabs</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686424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What About jQuery and AJAX?</a:t>
            </a:r>
          </a:p>
        </p:txBody>
      </p:sp>
      <p:sp>
        <p:nvSpPr>
          <p:cNvPr id="4" name="Title 8"/>
          <p:cNvSpPr txBox="1">
            <a:spLocks/>
          </p:cNvSpPr>
          <p:nvPr/>
        </p:nvSpPr>
        <p:spPr>
          <a:xfrm>
            <a:off x="675278" y="1152752"/>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jQuery </a:t>
            </a:r>
            <a:r>
              <a:rPr lang="en-US" sz="1600" dirty="0">
                <a:latin typeface="Tahoma" panose="020B0604030504040204" pitchFamily="34" charset="0"/>
                <a:ea typeface="Tahoma" panose="020B0604030504040204" pitchFamily="34" charset="0"/>
                <a:cs typeface="Tahoma" panose="020B0604030504040204" pitchFamily="34" charset="0"/>
              </a:rPr>
              <a:t>provides several methods for AJAX functionality</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With </a:t>
            </a:r>
            <a:r>
              <a:rPr lang="en-US" sz="1600" dirty="0">
                <a:latin typeface="Tahoma" panose="020B0604030504040204" pitchFamily="34" charset="0"/>
                <a:ea typeface="Tahoma" panose="020B0604030504040204" pitchFamily="34" charset="0"/>
                <a:cs typeface="Tahoma" panose="020B0604030504040204" pitchFamily="34" charset="0"/>
              </a:rPr>
              <a:t>the jQuery AJAX methods, you can request text, HTML, XML, or JSON from a remote server using both HTTP Get and HTTP Post - And you can load the external data directly into the selected HTML elements of your web page!</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Without </a:t>
            </a:r>
            <a:r>
              <a:rPr lang="en-US" sz="1600" dirty="0">
                <a:latin typeface="Tahoma" panose="020B0604030504040204" pitchFamily="34" charset="0"/>
                <a:ea typeface="Tahoma" panose="020B0604030504040204" pitchFamily="34" charset="0"/>
                <a:cs typeface="Tahoma" panose="020B0604030504040204" pitchFamily="34" charset="0"/>
              </a:rPr>
              <a:t>jQuery, AJAX coding can be a bit tricky!</a:t>
            </a:r>
          </a:p>
          <a:p>
            <a:pPr algn="l">
              <a:lnSpc>
                <a:spcPct val="150000"/>
              </a:lnSpc>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i="1" dirty="0" smtClean="0">
                <a:latin typeface="Tahoma" panose="020B0604030504040204" pitchFamily="34" charset="0"/>
                <a:ea typeface="Tahoma" panose="020B0604030504040204" pitchFamily="34" charset="0"/>
                <a:cs typeface="Tahoma" panose="020B0604030504040204" pitchFamily="34" charset="0"/>
              </a:rPr>
              <a:t>Writing </a:t>
            </a:r>
            <a:r>
              <a:rPr lang="en-US" sz="1600" b="1" i="1" dirty="0">
                <a:latin typeface="Tahoma" panose="020B0604030504040204" pitchFamily="34" charset="0"/>
                <a:ea typeface="Tahoma" panose="020B0604030504040204" pitchFamily="34" charset="0"/>
                <a:cs typeface="Tahoma" panose="020B0604030504040204" pitchFamily="34" charset="0"/>
              </a:rPr>
              <a:t>regular AJAX code can be a bit tricky, because different browsers have different syntax for AJAX implementation. This means that you will have to write extra code to test for different browsers. However, the jQuery team has taken care of this for us, so that we can write AJAX functionality with only one single line of code.</a:t>
            </a:r>
          </a:p>
        </p:txBody>
      </p:sp>
    </p:spTree>
    <p:extLst>
      <p:ext uri="{BB962C8B-B14F-4D97-AF65-F5344CB8AC3E}">
        <p14:creationId xmlns:p14="http://schemas.microsoft.com/office/powerpoint/2010/main" val="92747055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 AJAX load() Method</a:t>
            </a:r>
          </a:p>
        </p:txBody>
      </p:sp>
      <p:sp>
        <p:nvSpPr>
          <p:cNvPr id="4" name="Title 8"/>
          <p:cNvSpPr txBox="1">
            <a:spLocks/>
          </p:cNvSpPr>
          <p:nvPr/>
        </p:nvSpPr>
        <p:spPr>
          <a:xfrm>
            <a:off x="675278" y="1152752"/>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jQuery load() method is a simple, but powerful AJAX method.</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load() method loads data from a server and puts the returned data into the selected element</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i="1" dirty="0">
                <a:latin typeface="Tahoma" panose="020B0604030504040204" pitchFamily="34" charset="0"/>
                <a:ea typeface="Tahoma" panose="020B0604030504040204" pitchFamily="34" charset="0"/>
                <a:cs typeface="Tahoma" panose="020B0604030504040204" pitchFamily="34" charset="0"/>
              </a:rPr>
              <a:t>Syntax</a:t>
            </a:r>
            <a:r>
              <a:rPr lang="en-US" sz="1600" b="1" i="1" dirty="0" smtClean="0">
                <a:latin typeface="Tahoma" panose="020B0604030504040204" pitchFamily="34" charset="0"/>
                <a:ea typeface="Tahoma" panose="020B0604030504040204" pitchFamily="34" charset="0"/>
                <a:cs typeface="Tahoma" panose="020B0604030504040204" pitchFamily="34" charset="0"/>
              </a:rPr>
              <a:t>:  $(</a:t>
            </a:r>
            <a:r>
              <a:rPr lang="en-US" sz="1600" b="1" i="1" dirty="0">
                <a:latin typeface="Tahoma" panose="020B0604030504040204" pitchFamily="34" charset="0"/>
                <a:ea typeface="Tahoma" panose="020B0604030504040204" pitchFamily="34" charset="0"/>
                <a:cs typeface="Tahoma" panose="020B0604030504040204" pitchFamily="34" charset="0"/>
              </a:rPr>
              <a:t>selector).load(</a:t>
            </a:r>
            <a:r>
              <a:rPr lang="en-US" sz="1600" b="1" i="1" dirty="0" err="1">
                <a:latin typeface="Tahoma" panose="020B0604030504040204" pitchFamily="34" charset="0"/>
                <a:ea typeface="Tahoma" panose="020B0604030504040204" pitchFamily="34" charset="0"/>
                <a:cs typeface="Tahoma" panose="020B0604030504040204" pitchFamily="34" charset="0"/>
              </a:rPr>
              <a:t>URL,data,callback</a:t>
            </a:r>
            <a:r>
              <a:rPr lang="en-US" sz="1600" b="1" i="1" dirty="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required URL parameter specifies the URL you wish to load.</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optional data parameter specifies a set of </a:t>
            </a:r>
            <a:r>
              <a:rPr lang="en-US" sz="1600" dirty="0" err="1">
                <a:latin typeface="Tahoma" panose="020B0604030504040204" pitchFamily="34" charset="0"/>
                <a:ea typeface="Tahoma" panose="020B0604030504040204" pitchFamily="34" charset="0"/>
                <a:cs typeface="Tahoma" panose="020B0604030504040204" pitchFamily="34" charset="0"/>
              </a:rPr>
              <a:t>querystring</a:t>
            </a:r>
            <a:r>
              <a:rPr lang="en-US" sz="1600" dirty="0">
                <a:latin typeface="Tahoma" panose="020B0604030504040204" pitchFamily="34" charset="0"/>
                <a:ea typeface="Tahoma" panose="020B0604030504040204" pitchFamily="34" charset="0"/>
                <a:cs typeface="Tahoma" panose="020B0604030504040204" pitchFamily="34" charset="0"/>
              </a:rPr>
              <a:t> key/value pairs to send along with the request.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optional callback parameter is the name of a function to be executed after the load() method is completed</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316686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 AJAX load() Method</a:t>
            </a:r>
          </a:p>
        </p:txBody>
      </p:sp>
      <p:sp>
        <p:nvSpPr>
          <p:cNvPr id="4" name="Title 8"/>
          <p:cNvSpPr txBox="1">
            <a:spLocks/>
          </p:cNvSpPr>
          <p:nvPr/>
        </p:nvSpPr>
        <p:spPr>
          <a:xfrm>
            <a:off x="675278" y="1152752"/>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Here is the content of our example file: "demo_test.txt</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&lt;</a:t>
            </a:r>
            <a:r>
              <a:rPr lang="en-US" sz="1600" dirty="0">
                <a:latin typeface="Tahoma" panose="020B0604030504040204" pitchFamily="34" charset="0"/>
                <a:ea typeface="Tahoma" panose="020B0604030504040204" pitchFamily="34" charset="0"/>
                <a:cs typeface="Tahoma" panose="020B0604030504040204" pitchFamily="34" charset="0"/>
              </a:rPr>
              <a:t>h2&gt;jQuery and AJAX is FUN!!!&lt;/h2&gt;</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&lt;p id="p1"&gt;This is some text in a paragraph.&lt;/p</a:t>
            </a:r>
            <a:r>
              <a:rPr lang="en-US" sz="1600" dirty="0" smtClean="0">
                <a:latin typeface="Tahoma" panose="020B0604030504040204" pitchFamily="34" charset="0"/>
                <a:ea typeface="Tahoma" panose="020B0604030504040204" pitchFamily="34" charset="0"/>
                <a:cs typeface="Tahoma" panose="020B0604030504040204" pitchFamily="34" charset="0"/>
              </a:rPr>
              <a:t>&gt;</a:t>
            </a:r>
          </a:p>
          <a:p>
            <a:pPr algn="l">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The following example loads the content of the file "demo_test.txt" into a specific &lt;div&gt; element:</a:t>
            </a:r>
          </a:p>
          <a:p>
            <a:pPr algn="l">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Example</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$("#div1").load("demo_test.txt");</a:t>
            </a:r>
          </a:p>
        </p:txBody>
      </p:sp>
    </p:spTree>
    <p:extLst>
      <p:ext uri="{BB962C8B-B14F-4D97-AF65-F5344CB8AC3E}">
        <p14:creationId xmlns:p14="http://schemas.microsoft.com/office/powerpoint/2010/main" val="35887999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 AJAX get() and post() Methods</a:t>
            </a:r>
          </a:p>
        </p:txBody>
      </p:sp>
      <p:sp>
        <p:nvSpPr>
          <p:cNvPr id="4" name="Title 8"/>
          <p:cNvSpPr txBox="1">
            <a:spLocks/>
          </p:cNvSpPr>
          <p:nvPr/>
        </p:nvSpPr>
        <p:spPr>
          <a:xfrm>
            <a:off x="675278" y="1152752"/>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HTTP Request: GET vs. POST</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Two commonly used methods for a request-response between a client and server are: GET and POST</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GET - Requests data from a specified resource</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POST - Submits data to be processed to a specified </a:t>
            </a:r>
            <a:r>
              <a:rPr lang="en-US" sz="1600" b="1" dirty="0" smtClean="0">
                <a:latin typeface="Tahoma" panose="020B0604030504040204" pitchFamily="34" charset="0"/>
                <a:ea typeface="Tahoma" panose="020B0604030504040204" pitchFamily="34" charset="0"/>
                <a:cs typeface="Tahoma" panose="020B0604030504040204" pitchFamily="34" charset="0"/>
              </a:rPr>
              <a:t>resource</a:t>
            </a:r>
          </a:p>
          <a:p>
            <a:pPr algn="l">
              <a:lnSpc>
                <a:spcPct val="15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GET is basically used for just getting (retrieving) some data from the server. Note: The GET method may return cached data.</a:t>
            </a:r>
          </a:p>
          <a:p>
            <a:pPr marL="285750" indent="-285750" algn="l">
              <a:lnSpc>
                <a:spcPct val="150000"/>
              </a:lnSpc>
              <a:buFont typeface="Arial" panose="020B0604020202020204" pitchFamily="34" charset="0"/>
              <a:buChar char="•"/>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POST </a:t>
            </a:r>
            <a:r>
              <a:rPr lang="en-US" sz="1600" dirty="0">
                <a:latin typeface="Tahoma" panose="020B0604030504040204" pitchFamily="34" charset="0"/>
                <a:ea typeface="Tahoma" panose="020B0604030504040204" pitchFamily="34" charset="0"/>
                <a:cs typeface="Tahoma" panose="020B0604030504040204" pitchFamily="34" charset="0"/>
              </a:rPr>
              <a:t>can also be used to get some data from the server. However, the POST method NEVER caches data, and is often used to send data along with the request.</a:t>
            </a:r>
          </a:p>
        </p:txBody>
      </p:sp>
    </p:spTree>
    <p:extLst>
      <p:ext uri="{BB962C8B-B14F-4D97-AF65-F5344CB8AC3E}">
        <p14:creationId xmlns:p14="http://schemas.microsoft.com/office/powerpoint/2010/main" val="212696999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$.post() Method</a:t>
            </a:r>
          </a:p>
        </p:txBody>
      </p:sp>
      <p:sp>
        <p:nvSpPr>
          <p:cNvPr id="4" name="Title 8"/>
          <p:cNvSpPr txBox="1">
            <a:spLocks/>
          </p:cNvSpPr>
          <p:nvPr/>
        </p:nvSpPr>
        <p:spPr>
          <a:xfrm>
            <a:off x="675278" y="1152752"/>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$.post() method requests data from the server using an HTTP POST request.</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Syntax</a:t>
            </a:r>
            <a:r>
              <a:rPr lang="en-US" sz="1600"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post(</a:t>
            </a:r>
            <a:r>
              <a:rPr lang="en-US" sz="1600" b="1" dirty="0" err="1">
                <a:latin typeface="Tahoma" panose="020B0604030504040204" pitchFamily="34" charset="0"/>
                <a:ea typeface="Tahoma" panose="020B0604030504040204" pitchFamily="34" charset="0"/>
                <a:cs typeface="Tahoma" panose="020B0604030504040204" pitchFamily="34" charset="0"/>
              </a:rPr>
              <a:t>URL,data,callback</a:t>
            </a:r>
            <a:r>
              <a:rPr lang="en-US" sz="1600" b="1" dirty="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required URL parameter specifies the URL you wish to request.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optional data parameter specifies some data to send along with the request.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optional callback parameter is the name of a function to be executed if the request succeeds.</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following example uses the $.post() method to send some data along with the request</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8066296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$.post() Method</a:t>
            </a:r>
          </a:p>
        </p:txBody>
      </p:sp>
      <p:sp>
        <p:nvSpPr>
          <p:cNvPr id="4" name="Title 8"/>
          <p:cNvSpPr txBox="1">
            <a:spLocks/>
          </p:cNvSpPr>
          <p:nvPr/>
        </p:nvSpPr>
        <p:spPr>
          <a:xfrm>
            <a:off x="675278" y="1152752"/>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Example</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$("button").click(function(){</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$.post("demo_test_post.asp",</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name: "Donald Duck",</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city: "</a:t>
            </a:r>
            <a:r>
              <a:rPr lang="en-US" sz="1600" dirty="0" err="1">
                <a:latin typeface="Tahoma" panose="020B0604030504040204" pitchFamily="34" charset="0"/>
                <a:ea typeface="Tahoma" panose="020B0604030504040204" pitchFamily="34" charset="0"/>
                <a:cs typeface="Tahoma" panose="020B0604030504040204" pitchFamily="34" charset="0"/>
              </a:rPr>
              <a:t>Duckburg</a:t>
            </a:r>
            <a:r>
              <a:rPr lang="en-US" sz="1600"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function(data, status){</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alert("Data: " + data + "\</a:t>
            </a:r>
            <a:r>
              <a:rPr lang="en-US" sz="1600" dirty="0" err="1">
                <a:latin typeface="Tahoma" panose="020B0604030504040204" pitchFamily="34" charset="0"/>
                <a:ea typeface="Tahoma" panose="020B0604030504040204" pitchFamily="34" charset="0"/>
                <a:cs typeface="Tahoma" panose="020B0604030504040204" pitchFamily="34" charset="0"/>
              </a:rPr>
              <a:t>nStatus</a:t>
            </a:r>
            <a:r>
              <a:rPr lang="en-US" sz="1600" dirty="0">
                <a:latin typeface="Tahoma" panose="020B0604030504040204" pitchFamily="34" charset="0"/>
                <a:ea typeface="Tahoma" panose="020B0604030504040204" pitchFamily="34" charset="0"/>
                <a:cs typeface="Tahoma" panose="020B0604030504040204" pitchFamily="34" charset="0"/>
              </a:rPr>
              <a:t>: " + status);</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5520068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$.get() Method</a:t>
            </a:r>
          </a:p>
        </p:txBody>
      </p:sp>
      <p:sp>
        <p:nvSpPr>
          <p:cNvPr id="4" name="Title 8"/>
          <p:cNvSpPr txBox="1">
            <a:spLocks/>
          </p:cNvSpPr>
          <p:nvPr/>
        </p:nvSpPr>
        <p:spPr>
          <a:xfrm>
            <a:off x="675278" y="1152752"/>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$.get() method requests data from the server with an HTTP GET request.</a:t>
            </a:r>
          </a:p>
          <a:p>
            <a:pPr algn="l">
              <a:lnSpc>
                <a:spcPct val="150000"/>
              </a:lnSpc>
            </a:pPr>
            <a:r>
              <a:rPr lang="en-US" sz="1600" b="1" i="1" dirty="0" smtClean="0">
                <a:latin typeface="Tahoma" panose="020B0604030504040204" pitchFamily="34" charset="0"/>
                <a:ea typeface="Tahoma" panose="020B0604030504040204" pitchFamily="34" charset="0"/>
                <a:cs typeface="Tahoma" panose="020B0604030504040204" pitchFamily="34" charset="0"/>
              </a:rPr>
              <a:t>Syntax:-   $.</a:t>
            </a:r>
            <a:r>
              <a:rPr lang="en-US" sz="1600" b="1" i="1" dirty="0">
                <a:latin typeface="Tahoma" panose="020B0604030504040204" pitchFamily="34" charset="0"/>
                <a:ea typeface="Tahoma" panose="020B0604030504040204" pitchFamily="34" charset="0"/>
                <a:cs typeface="Tahoma" panose="020B0604030504040204" pitchFamily="34" charset="0"/>
              </a:rPr>
              <a:t>get(</a:t>
            </a:r>
            <a:r>
              <a:rPr lang="en-US" sz="1600" b="1" i="1" dirty="0" err="1">
                <a:latin typeface="Tahoma" panose="020B0604030504040204" pitchFamily="34" charset="0"/>
                <a:ea typeface="Tahoma" panose="020B0604030504040204" pitchFamily="34" charset="0"/>
                <a:cs typeface="Tahoma" panose="020B0604030504040204" pitchFamily="34" charset="0"/>
              </a:rPr>
              <a:t>URL,callback</a:t>
            </a:r>
            <a:r>
              <a:rPr lang="en-US" sz="1600" b="1" i="1"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required URL parameter specifies the URL you wish to request.</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optional callback parameter is the name of a function to be executed if the request succeeds.</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following example uses the $.get() method to retrieve data from a file on the </a:t>
            </a:r>
            <a:r>
              <a:rPr lang="en-US" sz="1600" dirty="0" smtClean="0">
                <a:latin typeface="Tahoma" panose="020B0604030504040204" pitchFamily="34" charset="0"/>
                <a:ea typeface="Tahoma" panose="020B0604030504040204" pitchFamily="34" charset="0"/>
                <a:cs typeface="Tahoma" panose="020B0604030504040204" pitchFamily="34" charset="0"/>
              </a:rPr>
              <a:t>server</a:t>
            </a:r>
            <a:r>
              <a:rPr lang="en-US" sz="1600"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Example:-</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$("button").click(function(){</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$.get("demo_test.asp", function(data, status){</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alert("Data: " + data + "\</a:t>
            </a:r>
            <a:r>
              <a:rPr lang="en-US" sz="1600" dirty="0" err="1">
                <a:latin typeface="Tahoma" panose="020B0604030504040204" pitchFamily="34" charset="0"/>
                <a:ea typeface="Tahoma" panose="020B0604030504040204" pitchFamily="34" charset="0"/>
                <a:cs typeface="Tahoma" panose="020B0604030504040204" pitchFamily="34" charset="0"/>
              </a:rPr>
              <a:t>nStatus</a:t>
            </a:r>
            <a:r>
              <a:rPr lang="en-US" sz="1600" dirty="0">
                <a:latin typeface="Tahoma" panose="020B0604030504040204" pitchFamily="34" charset="0"/>
                <a:ea typeface="Tahoma" panose="020B0604030504040204" pitchFamily="34" charset="0"/>
                <a:cs typeface="Tahoma" panose="020B0604030504040204" pitchFamily="34" charset="0"/>
              </a:rPr>
              <a:t>: " + status);</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7244267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109</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a:t>
            </a:r>
            <a:r>
              <a:rPr lang="en-US" sz="700">
                <a:solidFill>
                  <a:schemeClr val="bg1"/>
                </a:solidFill>
                <a:latin typeface="Segoe UI Light" panose="020B0502040204020203" pitchFamily="34" charset="0"/>
                <a:ea typeface="Segoe UI" panose="020B0502040204020203" pitchFamily="34" charset="0"/>
                <a:cs typeface="Segoe UI" panose="020B0502040204020203" pitchFamily="34" charset="0"/>
              </a:rPr>
              <a:t>© 2021 </a:t>
            </a:r>
            <a:r>
              <a:rPr lang="en-US" sz="700" dirty="0" err="1">
                <a:solidFill>
                  <a:schemeClr val="bg1"/>
                </a:solidFill>
                <a:latin typeface="Segoe UI Light" panose="020B0502040204020203" pitchFamily="34" charset="0"/>
                <a:ea typeface="Segoe UI" panose="020B0502040204020203" pitchFamily="34" charset="0"/>
                <a:cs typeface="Segoe UI" panose="020B0502040204020203" pitchFamily="34" charset="0"/>
              </a:rPr>
              <a:t>Cybage</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800" dirty="0">
                <a:solidFill>
                  <a:srgbClr val="2B3B4B"/>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2174599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Number Object</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Number object represents numerical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integers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or floating-point numbers.</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Syntax</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val</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 new Number(number);</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Number Properties:</a:t>
            </a: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MAX_VALUE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largest possible value in JavaScript can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have</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1.7976931348623157E+308</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MIN_VALUE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The smallest possible value in JavaScript can have </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5E-324+</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06620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420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The </a:t>
            </a:r>
            <a:r>
              <a:rPr lang="en-US" sz="1800" b="1" dirty="0" err="1">
                <a:solidFill>
                  <a:srgbClr val="0070C0"/>
                </a:solidFill>
                <a:latin typeface="Tahoma" panose="020B0604030504040204" pitchFamily="34" charset="0"/>
                <a:ea typeface="Tahoma" panose="020B0604030504040204" pitchFamily="34" charset="0"/>
                <a:cs typeface="Tahoma" panose="020B0604030504040204" pitchFamily="34" charset="0"/>
              </a:rPr>
              <a:t>toString</a:t>
            </a: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 Method</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Definition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and Usage</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toString</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method converts a Number object to a string.</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Syntax</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number.toString</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(radix)</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radix</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2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The number will show as a binary value</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8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The number will show as an octal value</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16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The number will show as an hexadecimal value</a:t>
            </a:r>
          </a:p>
        </p:txBody>
      </p:sp>
    </p:spTree>
    <p:extLst>
      <p:ext uri="{BB962C8B-B14F-4D97-AF65-F5344CB8AC3E}">
        <p14:creationId xmlns:p14="http://schemas.microsoft.com/office/powerpoint/2010/main" val="1368997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Number </a:t>
            </a:r>
            <a:r>
              <a:rPr lang="en-US" sz="1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Object Methods</a:t>
            </a: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err="1" smtClean="0">
                <a:latin typeface="Tahoma" panose="020B0604030504040204" pitchFamily="34" charset="0"/>
                <a:ea typeface="Tahoma" panose="020B0604030504040204" pitchFamily="34" charset="0"/>
                <a:cs typeface="Tahoma" panose="020B0604030504040204" pitchFamily="34" charset="0"/>
              </a:rPr>
              <a:t>toFixed</a:t>
            </a:r>
            <a:r>
              <a:rPr lang="en-US" sz="1600" b="1" dirty="0" smtClean="0">
                <a:latin typeface="Tahoma" panose="020B0604030504040204" pitchFamily="34" charset="0"/>
                <a:ea typeface="Tahoma" panose="020B0604030504040204" pitchFamily="34" charset="0"/>
                <a:cs typeface="Tahoma" panose="020B0604030504040204" pitchFamily="34" charset="0"/>
              </a:rPr>
              <a:t>() Method </a:t>
            </a:r>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Description</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This method formats a number with a specific number of digits to the right of the decimal.</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Syntax: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number.toFixed</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[digits] )</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Here is the detail of parameters:</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digits: The number of digits to appear after the decimal point</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58376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Strings Object</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Used for storing and manipulating text</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avaScript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Strings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 string simply stores a series of characters .</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 string can be any text inside quotes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can use single or double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quotes.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Example</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 "Volvo";</a:t>
            </a:r>
          </a:p>
        </p:txBody>
      </p:sp>
    </p:spTree>
    <p:extLst>
      <p:ext uri="{BB962C8B-B14F-4D97-AF65-F5344CB8AC3E}">
        <p14:creationId xmlns:p14="http://schemas.microsoft.com/office/powerpoint/2010/main" val="2974174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Strings Object</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length Returns the length of the string. </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Extracting String Parts</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There are 3 methods for extracting a part of a string:</a:t>
            </a: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charAt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Returns the character at the specified index.</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index of the first character is 0, the second character is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1</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and so on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substring(start, end)</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Returns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characters in a string between two indexes into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string.</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This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method extracts the characters in a string between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start" and "end", not including "end" itself</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21030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Strings Object</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concat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Combines the text of two strings and returns a new string</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IN"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toLowerCase</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Returns the calling string value converted to lower case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toUpperCase</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Returns the calling string value converted to uppercase.</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97605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Date Object</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Date object is used to work with dates and times.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Date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objects are created with new Date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There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are four ways of instantiating a date:</a:t>
            </a: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d = new Date();</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d = new Date(milliseconds);</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d = new Date(</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dateString</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d = new Date(year, month, day, hours,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minutes, seconds, milliseconds);</a:t>
            </a:r>
          </a:p>
        </p:txBody>
      </p:sp>
    </p:spTree>
    <p:extLst>
      <p:ext uri="{BB962C8B-B14F-4D97-AF65-F5344CB8AC3E}">
        <p14:creationId xmlns:p14="http://schemas.microsoft.com/office/powerpoint/2010/main" val="4103319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Date Object Methods</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getDate</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Returns the day of the month (from 1-31)</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getDay</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Returns the day of the week (from 0-6)</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getFullYear</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Returns the year (four digits)</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getHours</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Returns the hour (from 0-23)</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getMilliseconds</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Returns the milliseconds (from 0-999)</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getMinutes</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Returns the minutes (from 0-59)</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getMonth</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Returns the month (from 0-11)</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getSeconds</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Returns the seconds (from 0-59)</a:t>
            </a:r>
          </a:p>
        </p:txBody>
      </p:sp>
    </p:spTree>
    <p:extLst>
      <p:ext uri="{BB962C8B-B14F-4D97-AF65-F5344CB8AC3E}">
        <p14:creationId xmlns:p14="http://schemas.microsoft.com/office/powerpoint/2010/main" val="4036381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Array Object</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Array object is used to store multiple values in a single variable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Property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of array object:-</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Length :-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Sets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or returns the number of elements in an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array</a:t>
            </a: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Syntax</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array-name = [item1, item2, ...]; </a:t>
            </a:r>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IN"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IN"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08529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Purpose of JavaScript</a:t>
            </a: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Web page need no longer be static HTML.</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Want programs that interact with the user, control the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browser</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and dynamically create HTML content.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The JavaScript have client-side mechanism features. </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The JavaScript code is executed when the user submits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form</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and only if all the entries are valid they would be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submitted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to the Web Server.</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E.g.-</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might use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to check if the user has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entered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 valid e-mail address in a form field.</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JavaScript can be used to trap user-initiated events such as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button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clicks.</a:t>
            </a:r>
          </a:p>
        </p:txBody>
      </p:sp>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Array Object Methods</a:t>
            </a:r>
          </a:p>
        </p:txBody>
      </p:sp>
      <p:sp>
        <p:nvSpPr>
          <p:cNvPr id="4" name="Title 8"/>
          <p:cNvSpPr txBox="1">
            <a:spLocks/>
          </p:cNvSpPr>
          <p:nvPr/>
        </p:nvSpPr>
        <p:spPr>
          <a:xfrm>
            <a:off x="675278" y="1192213"/>
            <a:ext cx="8925922"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join()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joins all the elements of an array into a string.</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pop()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method removes the last element from an array: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push()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adds a new element to an array (at the end):</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shift()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removes the first array element and "shifts" all other elements to a lower index.</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unshift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adds a new element to an array (at the beginning), and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unshifts</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older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elements.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splice()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can be used to add new items to an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array</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concat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creates a new array by merging (concatenating) existing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arrays.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slice()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slices out a piece of an array into a new array.</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reverse()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reverses the elements in an array</a:t>
            </a:r>
          </a:p>
        </p:txBody>
      </p:sp>
    </p:spTree>
    <p:extLst>
      <p:ext uri="{BB962C8B-B14F-4D97-AF65-F5344CB8AC3E}">
        <p14:creationId xmlns:p14="http://schemas.microsoft.com/office/powerpoint/2010/main" val="4041047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Control Statements</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Why we require Control Statements in Programming?</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To decide what should be the flow of the execution of the program</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To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execute bunch of statements from code.</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provides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three styles of flow control: -</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 Selection </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B. Branching</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 Iteration/Looping</a:t>
            </a:r>
          </a:p>
        </p:txBody>
      </p:sp>
    </p:spTree>
    <p:extLst>
      <p:ext uri="{BB962C8B-B14F-4D97-AF65-F5344CB8AC3E}">
        <p14:creationId xmlns:p14="http://schemas.microsoft.com/office/powerpoint/2010/main" val="1600790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Conditional Statements</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Very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often when you write code, you want to perform different actions for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different decisions.</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can use conditional statements in your code to do this.</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In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JavaScript we have the following conditional statements:</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Use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if</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to specify a block of code to be executed, if a specified condition is true</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else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to specify a block of code to be executed, if the same condition is false</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else if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to specify a new condition to test, if the first condition is false</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switch</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to specify many alternative blocks of code to be </a:t>
            </a:r>
            <a:r>
              <a:rPr lang="en-US" sz="1600" smtClean="0">
                <a:solidFill>
                  <a:srgbClr val="2B3B4B"/>
                </a:solidFill>
                <a:latin typeface="Tahoma" panose="020B0604030504040204" pitchFamily="34" charset="0"/>
                <a:ea typeface="Tahoma" panose="020B0604030504040204" pitchFamily="34" charset="0"/>
                <a:cs typeface="Tahoma" panose="020B0604030504040204" pitchFamily="34" charset="0"/>
              </a:rPr>
              <a:t>executed</a:t>
            </a:r>
            <a:r>
              <a:rPr lang="en-US" sz="160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8844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Iterative/Looping Statements</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loops are used in performing repetitive work in programming</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There are 3 types of loops :</a:t>
            </a:r>
          </a:p>
          <a:p>
            <a:pPr marL="285750" indent="-285750" algn="l">
              <a:lnSpc>
                <a:spcPct val="160000"/>
              </a:lnSpc>
              <a:buFont typeface="Arial" panose="020B0604020202020204" pitchFamily="34" charset="0"/>
              <a:buChar char="•"/>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while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loop</a:t>
            </a: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do while loop</a:t>
            </a: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for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loop</a:t>
            </a:r>
          </a:p>
          <a:p>
            <a:pPr marL="285750" indent="-285750" algn="l">
              <a:lnSpc>
                <a:spcPct val="160000"/>
              </a:lnSpc>
              <a:buFont typeface="Arial" panose="020B0604020202020204" pitchFamily="34" charset="0"/>
              <a:buChar char="•"/>
            </a:pPr>
            <a:r>
              <a:rPr lang="en-IN" sz="1600" b="1" dirty="0">
                <a:solidFill>
                  <a:srgbClr val="2B3B4B"/>
                </a:solidFill>
                <a:latin typeface="Tahoma" panose="020B0604030504040204" pitchFamily="34" charset="0"/>
                <a:ea typeface="Tahoma" panose="020B0604030504040204" pitchFamily="34" charset="0"/>
                <a:cs typeface="Tahoma" panose="020B0604030504040204" pitchFamily="34" charset="0"/>
              </a:rPr>
              <a:t>f</a:t>
            </a:r>
            <a:r>
              <a:rPr lang="en-IN"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or in</a:t>
            </a:r>
          </a:p>
          <a:p>
            <a:pPr marL="285750" indent="-285750" algn="l">
              <a:lnSpc>
                <a:spcPct val="160000"/>
              </a:lnSpc>
              <a:buFont typeface="Arial" panose="020B0604020202020204" pitchFamily="34" charset="0"/>
              <a:buChar char="•"/>
            </a:pPr>
            <a:r>
              <a:rPr lang="en-IN" sz="1600" b="1" dirty="0">
                <a:solidFill>
                  <a:srgbClr val="2B3B4B"/>
                </a:solidFill>
                <a:latin typeface="Tahoma" panose="020B0604030504040204" pitchFamily="34" charset="0"/>
                <a:ea typeface="Tahoma" panose="020B0604030504040204" pitchFamily="34" charset="0"/>
                <a:cs typeface="Tahoma" panose="020B0604030504040204" pitchFamily="34" charset="0"/>
              </a:rPr>
              <a:t>f</a:t>
            </a:r>
            <a:r>
              <a:rPr lang="en-IN"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or of</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84916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Break and Continue</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The Break Statement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break statement "jumps out" of a loop</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IN"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The Continue Statement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continue statement "jumps over" one iteration in the loop.</a:t>
            </a:r>
          </a:p>
        </p:txBody>
      </p:sp>
    </p:spTree>
    <p:extLst>
      <p:ext uri="{BB962C8B-B14F-4D97-AF65-F5344CB8AC3E}">
        <p14:creationId xmlns:p14="http://schemas.microsoft.com/office/powerpoint/2010/main" val="951482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Function Definitions</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JavaScript functions are defined with the function keyword.</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You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can use a function declaration or a function expression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Function Declarations:-</a:t>
            </a:r>
          </a:p>
          <a:p>
            <a:pPr algn="l"/>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function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functionName</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(parameters) </a:t>
            </a:r>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code to be executed</a:t>
            </a:r>
          </a:p>
          <a:p>
            <a:pPr algn="l"/>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Declared functions are not executed immediately. They are "saved for later use", and will be executed later, when they are invoked (called upon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Since a function declaration is not an executable statement, it is not common to end it with a semicolon.</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4677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Function Expressions</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92213"/>
            <a:ext cx="8534400" cy="429146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JavaScript function can also be defined using an expression.</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function expression can be stored in a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variable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After a function expression has been stored in a variable, the variable can be used as a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function.</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Example</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x = function (a, b) {return a * b};</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let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z = x(4, 3);</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function above is actually an anonymous function (a function without a name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function above ends with a semicolon because it is a part of an executable statement.</a:t>
            </a:r>
          </a:p>
          <a:p>
            <a:pPr algn="l">
              <a:lnSpc>
                <a:spcPct val="160000"/>
              </a:lnSpc>
            </a:pP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71570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Function Expressions</a:t>
            </a:r>
          </a:p>
        </p:txBody>
      </p:sp>
      <p:sp>
        <p:nvSpPr>
          <p:cNvPr id="4" name="Title 8"/>
          <p:cNvSpPr txBox="1">
            <a:spLocks/>
          </p:cNvSpPr>
          <p:nvPr/>
        </p:nvSpPr>
        <p:spPr>
          <a:xfrm>
            <a:off x="675278" y="10398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functions are defined with the function keyword</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Functions can also be defined with a built-in JavaScript function constructor called Function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myFunction</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 new Function("a", "b", "return a * b");</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let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x =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myFunction</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(4, 3</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You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actually don't have to use the function constructor. </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example above is the same as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writing:</a:t>
            </a:r>
          </a:p>
          <a:p>
            <a:pPr algn="l"/>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myFunction</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 function (a, b) {return a * b</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let x =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myFunction</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(4, 3</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97202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Arrow Functions</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Arrow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functions allows a short syntax for writing function expressions.</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You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don't need the function keyword, the return keyword, and the curly brackets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IN"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Normal Function:-</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x = function(x, y)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return x * y;</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IN"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Arrow Function:-</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x = (x, y) =&gt; x * y</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6212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Arrow Functions</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Arrow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functions are not hoisted. They must be defined before they are used.</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Using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is safer than using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because a function expression is always constant value.</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You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can only omit the return keyword and the curly brackets if the function is a single statement. Because of this, it might be a good habit to always keep them:</a:t>
            </a:r>
          </a:p>
          <a:p>
            <a:pPr algn="l">
              <a:lnSpc>
                <a:spcPct val="160000"/>
              </a:lnSpc>
            </a:pP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ans</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(x, y) =&gt; { return x * y };</a:t>
            </a:r>
          </a:p>
        </p:txBody>
      </p:sp>
    </p:spTree>
    <p:extLst>
      <p:ext uri="{BB962C8B-B14F-4D97-AF65-F5344CB8AC3E}">
        <p14:creationId xmlns:p14="http://schemas.microsoft.com/office/powerpoint/2010/main" val="2155953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History of JavaScript</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JavaScript initially called as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LiveScript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Netscape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changed the name to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possibly because of the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influence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of Java at that time.</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made its first appearance in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Netscape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1995 with a name </a:t>
            </a: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LiveScript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7919058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Operators</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Arithmetic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Operators :-</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 , - , *, **(Exponentiation) , / , %, ++ , --</a:t>
            </a: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JavaScript Assignment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Operators:-</a:t>
            </a:r>
          </a:p>
          <a:p>
            <a:pPr marL="788533" lvl="1" indent="-285750">
              <a:lnSpc>
                <a:spcPct val="160000"/>
              </a:lnSpc>
              <a:buFont typeface="Arial" panose="020B0604020202020204" pitchFamily="34" charset="0"/>
              <a:buChar char="•"/>
            </a:pPr>
            <a:endParaRPr lang="en-US" sz="1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IN"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 , +=, -= , *= , /= , %= , **=</a:t>
            </a: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JavaScript Comparison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Operators:-</a:t>
            </a:r>
          </a:p>
          <a:p>
            <a:pPr algn="l">
              <a:lnSpc>
                <a:spcPct val="160000"/>
              </a:lnSpc>
            </a:pPr>
            <a:r>
              <a:rPr lang="en-IN"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 ===(Equal value and Type), !=, !== (not equal value or type), &gt; ,&lt;, &gt;= , &lt;=, :? (Ternary) </a:t>
            </a: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JavaScript Logical Operators:-</a:t>
            </a:r>
          </a:p>
          <a:p>
            <a:pPr algn="l">
              <a:lnSpc>
                <a:spcPct val="160000"/>
              </a:lnSpc>
            </a:pPr>
            <a:r>
              <a:rPr lang="en-IN" sz="1600" dirty="0">
                <a:solidFill>
                  <a:srgbClr val="2B3B4B"/>
                </a:solidFill>
                <a:latin typeface="Tahoma" panose="020B0604030504040204" pitchFamily="34" charset="0"/>
                <a:ea typeface="Tahoma" panose="020B0604030504040204" pitchFamily="34" charset="0"/>
                <a:cs typeface="Tahoma" panose="020B0604030504040204" pitchFamily="34" charset="0"/>
              </a:rPr>
              <a:t>	&amp;&amp; , || </a:t>
            </a:r>
            <a:r>
              <a:rPr lang="en-IN"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2828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Operators</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JavaScript Type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Operators:-</a:t>
            </a:r>
          </a:p>
          <a:p>
            <a:pPr marL="285750" indent="-285750" algn="l">
              <a:lnSpc>
                <a:spcPct val="160000"/>
              </a:lnSpc>
              <a:buFont typeface="Arial" panose="020B0604020202020204" pitchFamily="34" charset="0"/>
              <a:buChar char="•"/>
            </a:pPr>
            <a:endParaRPr lang="en-IN"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IN"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IN"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Bitwise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Operators:-</a:t>
            </a:r>
          </a:p>
          <a:p>
            <a:pPr marL="788533" lvl="1" indent="-285750">
              <a:lnSpc>
                <a:spcPct val="160000"/>
              </a:lnSpc>
              <a:buFont typeface="Arial" panose="020B0604020202020204" pitchFamily="34" charset="0"/>
              <a:buChar char="•"/>
            </a:pPr>
            <a:r>
              <a:rPr lang="en-IN" sz="100" b="1" dirty="0">
                <a:solidFill>
                  <a:srgbClr val="2B3B4B"/>
                </a:solidFill>
                <a:latin typeface="Tahoma" panose="020B0604030504040204" pitchFamily="34" charset="0"/>
                <a:ea typeface="Tahoma" panose="020B0604030504040204" pitchFamily="34" charset="0"/>
                <a:cs typeface="Tahoma" panose="020B0604030504040204" pitchFamily="34" charset="0"/>
              </a:rPr>
              <a:t>&amp;</a:t>
            </a:r>
            <a:endParaRPr lang="en-US" sz="1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788533" lvl="1" indent="-285750">
              <a:lnSpc>
                <a:spcPct val="160000"/>
              </a:lnSpc>
              <a:buFont typeface="Arial" panose="020B0604020202020204" pitchFamily="34" charset="0"/>
              <a:buChar char="•"/>
            </a:pPr>
            <a:r>
              <a:rPr lang="en-IN" sz="100" b="1" dirty="0">
                <a:solidFill>
                  <a:srgbClr val="2B3B4B"/>
                </a:solidFill>
                <a:latin typeface="Tahoma" panose="020B0604030504040204" pitchFamily="34" charset="0"/>
                <a:ea typeface="Tahoma" panose="020B0604030504040204" pitchFamily="34" charset="0"/>
                <a:cs typeface="Tahoma" panose="020B0604030504040204" pitchFamily="34" charset="0"/>
              </a:rPr>
              <a:t>&amp;</a:t>
            </a:r>
            <a:endParaRPr lang="en-US" sz="1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788533" lvl="1" indent="-285750">
              <a:lnSpc>
                <a:spcPct val="160000"/>
              </a:lnSpc>
              <a:buFont typeface="Arial" panose="020B0604020202020204" pitchFamily="34" charset="0"/>
              <a:buChar char="•"/>
            </a:pPr>
            <a:r>
              <a:rPr lang="en-IN" sz="1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&amp;</a:t>
            </a:r>
            <a:endParaRPr lang="en-US" sz="1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IN"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IN"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&amp; , | , ^ ,  ~ , &lt;&lt; , &gt;&gt;</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55719449"/>
              </p:ext>
            </p:extLst>
          </p:nvPr>
        </p:nvGraphicFramePr>
        <p:xfrm>
          <a:off x="838200" y="1762919"/>
          <a:ext cx="8534400" cy="1219200"/>
        </p:xfrm>
        <a:graphic>
          <a:graphicData uri="http://schemas.openxmlformats.org/drawingml/2006/table">
            <a:tbl>
              <a:tblPr/>
              <a:tblGrid>
                <a:gridCol w="2557133">
                  <a:extLst>
                    <a:ext uri="{9D8B030D-6E8A-4147-A177-3AD203B41FA5}">
                      <a16:colId xmlns:a16="http://schemas.microsoft.com/office/drawing/2014/main" val="1415170121"/>
                    </a:ext>
                  </a:extLst>
                </a:gridCol>
                <a:gridCol w="5977267">
                  <a:extLst>
                    <a:ext uri="{9D8B030D-6E8A-4147-A177-3AD203B41FA5}">
                      <a16:colId xmlns:a16="http://schemas.microsoft.com/office/drawing/2014/main" val="511505496"/>
                    </a:ext>
                  </a:extLst>
                </a:gridCol>
              </a:tblGrid>
              <a:tr h="330200">
                <a:tc>
                  <a:txBody>
                    <a:bodyPr/>
                    <a:lstStyle/>
                    <a:p>
                      <a:pPr algn="l" fontAlgn="t"/>
                      <a:r>
                        <a:rPr lang="en-US">
                          <a:effectLst/>
                        </a:rPr>
                        <a:t>Operator</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84931975"/>
                  </a:ext>
                </a:extLst>
              </a:tr>
              <a:tr h="0">
                <a:tc>
                  <a:txBody>
                    <a:bodyPr/>
                    <a:lstStyle/>
                    <a:p>
                      <a:pPr algn="l" fontAlgn="t"/>
                      <a:r>
                        <a:rPr lang="en-US">
                          <a:effectLst/>
                        </a:rPr>
                        <a:t>typeof</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Returns the type of a variable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33851456"/>
                  </a:ext>
                </a:extLst>
              </a:tr>
              <a:tr h="0">
                <a:tc>
                  <a:txBody>
                    <a:bodyPr/>
                    <a:lstStyle/>
                    <a:p>
                      <a:pPr algn="l" fontAlgn="t"/>
                      <a:r>
                        <a:rPr lang="en-US" dirty="0" err="1">
                          <a:effectLst/>
                        </a:rPr>
                        <a:t>instanceof</a:t>
                      </a:r>
                      <a:endParaRPr lang="en-US" dirty="0">
                        <a:effectLst/>
                      </a:endParaRP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Returns true if an object is an instance of an object type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43684477"/>
                  </a:ext>
                </a:extLst>
              </a:tr>
            </a:tbl>
          </a:graphicData>
        </a:graphic>
      </p:graphicFrame>
    </p:spTree>
    <p:extLst>
      <p:ext uri="{BB962C8B-B14F-4D97-AF65-F5344CB8AC3E}">
        <p14:creationId xmlns:p14="http://schemas.microsoft.com/office/powerpoint/2010/main" val="1140672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Events</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HTML events are "things" that happen to HTML elements.</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When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JavaScript is used in HTML pages, JavaScript can "react" on these events.</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HTML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Events</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An HTML event can be something the browser does, or something a user does.</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Here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are some examples of HTML events: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HTML web page has finished loading</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An HTML input field was changed</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An HTML button was clicked</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Often, when events happen, you may want to do something</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JavaScript lets you execute code when events are detected.</a:t>
            </a:r>
          </a:p>
        </p:txBody>
      </p:sp>
    </p:spTree>
    <p:extLst>
      <p:ext uri="{BB962C8B-B14F-4D97-AF65-F5344CB8AC3E}">
        <p14:creationId xmlns:p14="http://schemas.microsoft.com/office/powerpoint/2010/main" val="2175855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Events</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HTML allows event handler attributes, with JavaScript code, to be added to HTML elements.</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&lt;element event='some JavaScript'&gt; OR  &lt;element event="some JavaScript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"&gt;</a:t>
            </a:r>
          </a:p>
          <a:p>
            <a:pPr algn="l">
              <a:lnSpc>
                <a:spcPct val="160000"/>
              </a:lnSpc>
            </a:pPr>
            <a:endParaRPr lang="en-IN"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36331635"/>
              </p:ext>
            </p:extLst>
          </p:nvPr>
        </p:nvGraphicFramePr>
        <p:xfrm>
          <a:off x="675278" y="2143918"/>
          <a:ext cx="8392522" cy="3069875"/>
        </p:xfrm>
        <a:graphic>
          <a:graphicData uri="http://schemas.openxmlformats.org/drawingml/2006/table">
            <a:tbl>
              <a:tblPr/>
              <a:tblGrid>
                <a:gridCol w="4196261">
                  <a:extLst>
                    <a:ext uri="{9D8B030D-6E8A-4147-A177-3AD203B41FA5}">
                      <a16:colId xmlns:a16="http://schemas.microsoft.com/office/drawing/2014/main" val="436727223"/>
                    </a:ext>
                  </a:extLst>
                </a:gridCol>
                <a:gridCol w="4196261">
                  <a:extLst>
                    <a:ext uri="{9D8B030D-6E8A-4147-A177-3AD203B41FA5}">
                      <a16:colId xmlns:a16="http://schemas.microsoft.com/office/drawing/2014/main" val="3349112282"/>
                    </a:ext>
                  </a:extLst>
                </a:gridCol>
              </a:tblGrid>
              <a:tr h="215364">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Event</a:t>
                      </a:r>
                    </a:p>
                  </a:txBody>
                  <a:tcPr marL="65290"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Description</a:t>
                      </a:r>
                    </a:p>
                  </a:txBody>
                  <a:tcPr marL="32645"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67977054"/>
                  </a:ext>
                </a:extLst>
              </a:tr>
              <a:tr h="373666">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onchange</a:t>
                      </a:r>
                    </a:p>
                  </a:txBody>
                  <a:tcPr marL="65290"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An HTML element has been changed</a:t>
                      </a:r>
                    </a:p>
                  </a:txBody>
                  <a:tcPr marL="32645"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80871857"/>
                  </a:ext>
                </a:extLst>
              </a:tr>
              <a:tr h="373666">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onclick</a:t>
                      </a:r>
                    </a:p>
                  </a:txBody>
                  <a:tcPr marL="65290"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The user clicks an HTML element</a:t>
                      </a:r>
                    </a:p>
                  </a:txBody>
                  <a:tcPr marL="32645"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88495716"/>
                  </a:ext>
                </a:extLst>
              </a:tr>
              <a:tr h="533807">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onmouseover</a:t>
                      </a:r>
                    </a:p>
                  </a:txBody>
                  <a:tcPr marL="65290"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dirty="0">
                          <a:effectLst/>
                          <a:latin typeface="Tahoma" panose="020B0604030504040204" pitchFamily="34" charset="0"/>
                          <a:ea typeface="Tahoma" panose="020B0604030504040204" pitchFamily="34" charset="0"/>
                          <a:cs typeface="Tahoma" panose="020B0604030504040204" pitchFamily="34" charset="0"/>
                        </a:rPr>
                        <a:t>The user moves the mouse over an HTML element</a:t>
                      </a:r>
                    </a:p>
                  </a:txBody>
                  <a:tcPr marL="32645"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49053970"/>
                  </a:ext>
                </a:extLst>
              </a:tr>
              <a:tr h="533807">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onmouseout</a:t>
                      </a:r>
                    </a:p>
                  </a:txBody>
                  <a:tcPr marL="65290"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The user moves the mouse away from an HTML element</a:t>
                      </a:r>
                    </a:p>
                  </a:txBody>
                  <a:tcPr marL="32645"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42059243"/>
                  </a:ext>
                </a:extLst>
              </a:tr>
              <a:tr h="373666">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onkeydown</a:t>
                      </a:r>
                    </a:p>
                  </a:txBody>
                  <a:tcPr marL="65290"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The user pushes a keyboard key</a:t>
                      </a:r>
                    </a:p>
                  </a:txBody>
                  <a:tcPr marL="32645"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58416069"/>
                  </a:ext>
                </a:extLst>
              </a:tr>
              <a:tr h="533807">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onload</a:t>
                      </a:r>
                    </a:p>
                  </a:txBody>
                  <a:tcPr marL="65290"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latin typeface="Tahoma" panose="020B0604030504040204" pitchFamily="34" charset="0"/>
                          <a:ea typeface="Tahoma" panose="020B0604030504040204" pitchFamily="34" charset="0"/>
                          <a:cs typeface="Tahoma" panose="020B0604030504040204" pitchFamily="34" charset="0"/>
                        </a:rPr>
                        <a:t>The browser has finished loading the page</a:t>
                      </a:r>
                    </a:p>
                  </a:txBody>
                  <a:tcPr marL="32645" marR="32645" marT="32645" marB="32645">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54407686"/>
                  </a:ext>
                </a:extLst>
              </a:tr>
            </a:tbl>
          </a:graphicData>
        </a:graphic>
      </p:graphicFrame>
    </p:spTree>
    <p:extLst>
      <p:ext uri="{BB962C8B-B14F-4D97-AF65-F5344CB8AC3E}">
        <p14:creationId xmlns:p14="http://schemas.microsoft.com/office/powerpoint/2010/main" val="3931231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Errors</a:t>
            </a:r>
          </a:p>
        </p:txBody>
      </p:sp>
      <p:sp>
        <p:nvSpPr>
          <p:cNvPr id="4" name="Title 8"/>
          <p:cNvSpPr txBox="1">
            <a:spLocks/>
          </p:cNvSpPr>
          <p:nvPr/>
        </p:nvSpPr>
        <p:spPr>
          <a:xfrm>
            <a:off x="702492" y="994909"/>
            <a:ext cx="8534400" cy="434941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Throw</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and Try...Catch...</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Finally</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try statement defines a code block to run (to try</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catch statement defines a code block to handle any error.</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finally statement defines a code block to run regardless of the result.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throw statement defines a custom error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try {</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Block of code to try</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catch(err)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Block of code to handle errors</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766823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344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Errors-The throw Statement</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throw statement allows you to create a custom error.</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Technically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can throw an exception (throw an error).</a:t>
            </a:r>
          </a:p>
          <a:p>
            <a:pPr marL="285750" indent="-285750" algn="l">
              <a:lnSpc>
                <a:spcPct val="160000"/>
              </a:lnSpc>
              <a:buFont typeface="Arial" panose="020B0604020202020204" pitchFamily="34" charset="0"/>
              <a:buChar char="•"/>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exception can be a JavaScript String, a Number, a Boolean or an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Object</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throw "Too big";    // throw a text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throw 500;          // throw a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number</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If you use throw together with try and catch, you can control program flow and generate custom error messages.</a:t>
            </a:r>
          </a:p>
        </p:txBody>
      </p:sp>
    </p:spTree>
    <p:extLst>
      <p:ext uri="{BB962C8B-B14F-4D97-AF65-F5344CB8AC3E}">
        <p14:creationId xmlns:p14="http://schemas.microsoft.com/office/powerpoint/2010/main" val="32021731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344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Errors-The finally Statement</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398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finally statement lets you execute code, after try and catch, regardless of the result:</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Syntax:-</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try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Block of code to try</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catch(err)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Block of code to handle errors</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finally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Block of code to be executed regardless of the try / catch result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711912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344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Errors-The Error Object</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398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has a built in error object that provides error information when an error occurs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error object provides two useful properties: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name and message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Error Name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Values:-</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68289078"/>
              </p:ext>
            </p:extLst>
          </p:nvPr>
        </p:nvGraphicFramePr>
        <p:xfrm>
          <a:off x="675278" y="2677319"/>
          <a:ext cx="8305800" cy="2529608"/>
        </p:xfrm>
        <a:graphic>
          <a:graphicData uri="http://schemas.openxmlformats.org/drawingml/2006/table">
            <a:tbl>
              <a:tblPr/>
              <a:tblGrid>
                <a:gridCol w="4152900">
                  <a:extLst>
                    <a:ext uri="{9D8B030D-6E8A-4147-A177-3AD203B41FA5}">
                      <a16:colId xmlns:a16="http://schemas.microsoft.com/office/drawing/2014/main" val="867887866"/>
                    </a:ext>
                  </a:extLst>
                </a:gridCol>
                <a:gridCol w="4152900">
                  <a:extLst>
                    <a:ext uri="{9D8B030D-6E8A-4147-A177-3AD203B41FA5}">
                      <a16:colId xmlns:a16="http://schemas.microsoft.com/office/drawing/2014/main" val="2261933513"/>
                    </a:ext>
                  </a:extLst>
                </a:gridCol>
              </a:tblGrid>
              <a:tr h="326324">
                <a:tc>
                  <a:txBody>
                    <a:bodyPr/>
                    <a:lstStyle/>
                    <a:p>
                      <a:pPr algn="l" fontAlgn="t"/>
                      <a:r>
                        <a:rPr lang="en-US" sz="1600" b="1" dirty="0">
                          <a:effectLst/>
                          <a:latin typeface="Tahoma" panose="020B0604030504040204" pitchFamily="34" charset="0"/>
                          <a:ea typeface="Tahoma" panose="020B0604030504040204" pitchFamily="34" charset="0"/>
                          <a:cs typeface="Tahoma" panose="020B0604030504040204" pitchFamily="34" charset="0"/>
                        </a:rPr>
                        <a:t>Error Name</a:t>
                      </a:r>
                    </a:p>
                  </a:txBody>
                  <a:tcPr marL="78064"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a:effectLst/>
                          <a:latin typeface="Tahoma" panose="020B0604030504040204" pitchFamily="34" charset="0"/>
                          <a:ea typeface="Tahoma" panose="020B0604030504040204" pitchFamily="34" charset="0"/>
                          <a:cs typeface="Tahoma" panose="020B0604030504040204" pitchFamily="34" charset="0"/>
                        </a:rPr>
                        <a:t>Description</a:t>
                      </a:r>
                    </a:p>
                  </a:txBody>
                  <a:tcPr marL="39032"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37172154"/>
                  </a:ext>
                </a:extLst>
              </a:tr>
              <a:tr h="367214">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EvalError</a:t>
                      </a:r>
                    </a:p>
                  </a:txBody>
                  <a:tcPr marL="78064"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dirty="0">
                          <a:effectLst/>
                          <a:latin typeface="Tahoma" panose="020B0604030504040204" pitchFamily="34" charset="0"/>
                          <a:ea typeface="Tahoma" panose="020B0604030504040204" pitchFamily="34" charset="0"/>
                          <a:cs typeface="Tahoma" panose="020B0604030504040204" pitchFamily="34" charset="0"/>
                        </a:rPr>
                        <a:t>An error has occurred in the </a:t>
                      </a:r>
                      <a:r>
                        <a:rPr lang="en-US" sz="1600" dirty="0" err="1">
                          <a:effectLst/>
                          <a:latin typeface="Tahoma" panose="020B0604030504040204" pitchFamily="34" charset="0"/>
                          <a:ea typeface="Tahoma" panose="020B0604030504040204" pitchFamily="34" charset="0"/>
                          <a:cs typeface="Tahoma" panose="020B0604030504040204" pitchFamily="34" charset="0"/>
                        </a:rPr>
                        <a:t>eval</a:t>
                      </a:r>
                      <a:r>
                        <a:rPr lang="en-US" sz="1600" dirty="0">
                          <a:effectLst/>
                          <a:latin typeface="Tahoma" panose="020B0604030504040204" pitchFamily="34" charset="0"/>
                          <a:ea typeface="Tahoma" panose="020B0604030504040204" pitchFamily="34" charset="0"/>
                          <a:cs typeface="Tahoma" panose="020B0604030504040204" pitchFamily="34" charset="0"/>
                        </a:rPr>
                        <a:t>() function</a:t>
                      </a:r>
                    </a:p>
                  </a:txBody>
                  <a:tcPr marL="39032"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27995113"/>
                  </a:ext>
                </a:extLst>
              </a:tr>
              <a:tr h="367214">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RangeError</a:t>
                      </a:r>
                    </a:p>
                  </a:txBody>
                  <a:tcPr marL="78064"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A number "out of range" has occurred</a:t>
                      </a:r>
                    </a:p>
                  </a:txBody>
                  <a:tcPr marL="39032"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90056864"/>
                  </a:ext>
                </a:extLst>
              </a:tr>
              <a:tr h="367214">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ReferenceError</a:t>
                      </a:r>
                    </a:p>
                  </a:txBody>
                  <a:tcPr marL="78064"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An illegal reference has occurred</a:t>
                      </a:r>
                    </a:p>
                  </a:txBody>
                  <a:tcPr marL="39032"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72368351"/>
                  </a:ext>
                </a:extLst>
              </a:tr>
              <a:tr h="367214">
                <a:tc>
                  <a:txBody>
                    <a:bodyPr/>
                    <a:lstStyle/>
                    <a:p>
                      <a:pPr algn="l" fontAlgn="t"/>
                      <a:r>
                        <a:rPr lang="en-US" sz="1600" dirty="0" err="1">
                          <a:effectLst/>
                          <a:latin typeface="Tahoma" panose="020B0604030504040204" pitchFamily="34" charset="0"/>
                          <a:ea typeface="Tahoma" panose="020B0604030504040204" pitchFamily="34" charset="0"/>
                          <a:cs typeface="Tahoma" panose="020B0604030504040204" pitchFamily="34" charset="0"/>
                        </a:rPr>
                        <a:t>SyntaxError</a:t>
                      </a:r>
                      <a:endParaRPr lang="en-US" sz="1600" dirty="0">
                        <a:effectLst/>
                        <a:latin typeface="Tahoma" panose="020B0604030504040204" pitchFamily="34" charset="0"/>
                        <a:ea typeface="Tahoma" panose="020B0604030504040204" pitchFamily="34" charset="0"/>
                        <a:cs typeface="Tahoma" panose="020B0604030504040204" pitchFamily="34" charset="0"/>
                      </a:endParaRPr>
                    </a:p>
                  </a:txBody>
                  <a:tcPr marL="78064"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A syntax error has occurred</a:t>
                      </a:r>
                    </a:p>
                  </a:txBody>
                  <a:tcPr marL="39032"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08920742"/>
                  </a:ext>
                </a:extLst>
              </a:tr>
              <a:tr h="367214">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TypeError</a:t>
                      </a:r>
                    </a:p>
                  </a:txBody>
                  <a:tcPr marL="78064"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A type error has occurred</a:t>
                      </a:r>
                    </a:p>
                  </a:txBody>
                  <a:tcPr marL="39032"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87539327"/>
                  </a:ext>
                </a:extLst>
              </a:tr>
              <a:tr h="367214">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URIError</a:t>
                      </a:r>
                    </a:p>
                  </a:txBody>
                  <a:tcPr marL="78064"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latin typeface="Tahoma" panose="020B0604030504040204" pitchFamily="34" charset="0"/>
                          <a:ea typeface="Tahoma" panose="020B0604030504040204" pitchFamily="34" charset="0"/>
                          <a:cs typeface="Tahoma" panose="020B0604030504040204" pitchFamily="34" charset="0"/>
                        </a:rPr>
                        <a:t>An error in </a:t>
                      </a:r>
                      <a:r>
                        <a:rPr lang="en-US" sz="1600" dirty="0" err="1">
                          <a:effectLst/>
                          <a:latin typeface="Tahoma" panose="020B0604030504040204" pitchFamily="34" charset="0"/>
                          <a:ea typeface="Tahoma" panose="020B0604030504040204" pitchFamily="34" charset="0"/>
                          <a:cs typeface="Tahoma" panose="020B0604030504040204" pitchFamily="34" charset="0"/>
                        </a:rPr>
                        <a:t>encodeURI</a:t>
                      </a:r>
                      <a:r>
                        <a:rPr lang="en-US" sz="1600" dirty="0">
                          <a:effectLst/>
                          <a:latin typeface="Tahoma" panose="020B0604030504040204" pitchFamily="34" charset="0"/>
                          <a:ea typeface="Tahoma" panose="020B0604030504040204" pitchFamily="34" charset="0"/>
                          <a:cs typeface="Tahoma" panose="020B0604030504040204" pitchFamily="34" charset="0"/>
                        </a:rPr>
                        <a:t>() has occurred</a:t>
                      </a:r>
                    </a:p>
                  </a:txBody>
                  <a:tcPr marL="39032" marR="39032" marT="39032" marB="39032">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60031563"/>
                  </a:ext>
                </a:extLst>
              </a:tr>
            </a:tbl>
          </a:graphicData>
        </a:graphic>
      </p:graphicFrame>
    </p:spTree>
    <p:extLst>
      <p:ext uri="{BB962C8B-B14F-4D97-AF65-F5344CB8AC3E}">
        <p14:creationId xmlns:p14="http://schemas.microsoft.com/office/powerpoint/2010/main" val="22266174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Debugging</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Programming code might contain syntax errors, or logical errors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Many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of these errors are difficult to diagnose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Often</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when programming code contains errors, nothing will happen. There are no error messages, and you will get no indications where to search for errors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Searching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for (and fixing) errors in programming code is called code debugging</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6712451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Debugging</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Debugging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is not easy. But fortunately, all modern browsers have a built-in JavaScript debugger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Built-in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debuggers can be turned on and off, forcing errors to be reported to the user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With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 debugger, you can also set breakpoints (places where code execution can be stopped), and examine variables while the code is executing</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Normally</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otherwise follow the steps at the bottom of this page, you activate debugging in your browser with the F12 key, and select "Console" in the debugger menu</a:t>
            </a:r>
          </a:p>
        </p:txBody>
      </p:sp>
    </p:spTree>
    <p:extLst>
      <p:ext uri="{BB962C8B-B14F-4D97-AF65-F5344CB8AC3E}">
        <p14:creationId xmlns:p14="http://schemas.microsoft.com/office/powerpoint/2010/main" val="4142331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What is JavaScript ?</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is a lightweight programming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language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Can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be integrated with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Java,HTML,CSS</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Embedded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in Netscape, Internet </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Explorer, and other web browsers.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Client-side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technology</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Powerful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to manipulate the DOM.</a:t>
            </a:r>
          </a:p>
        </p:txBody>
      </p:sp>
    </p:spTree>
    <p:extLst>
      <p:ext uri="{BB962C8B-B14F-4D97-AF65-F5344CB8AC3E}">
        <p14:creationId xmlns:p14="http://schemas.microsoft.com/office/powerpoint/2010/main" val="38517133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JavaScript Debugging</a:t>
            </a: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console.log() Method</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If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your browser supports debugging, you can use console.log() to display JavaScript values in the debugger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window</a:t>
            </a: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Setting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Breakpoints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In the debugger window, you can set breakpoints in the JavaScript code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each breakpoint, JavaScript will stop executing, and let you examine JavaScript values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After examining values, you can resume the execution of code (typically with a play button)</a:t>
            </a:r>
          </a:p>
        </p:txBody>
      </p:sp>
    </p:spTree>
    <p:extLst>
      <p:ext uri="{BB962C8B-B14F-4D97-AF65-F5344CB8AC3E}">
        <p14:creationId xmlns:p14="http://schemas.microsoft.com/office/powerpoint/2010/main" val="1550872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JavaScript Debugging</a:t>
            </a: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The debugger Keyword</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debugger keyword stops the execution of JavaScript, and calls (if available) the debugging function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This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has the same function as setting a breakpoint in the debugger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If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no debugging is available, the debugger statement has no effect.</a:t>
            </a:r>
          </a:p>
        </p:txBody>
      </p:sp>
    </p:spTree>
    <p:extLst>
      <p:ext uri="{BB962C8B-B14F-4D97-AF65-F5344CB8AC3E}">
        <p14:creationId xmlns:p14="http://schemas.microsoft.com/office/powerpoint/2010/main" val="4262723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  What is JavaScript DOM? </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JavaScript is an object-based language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A Document object has various </a:t>
            </a:r>
            <a:r>
              <a:rPr lang="en-US" sz="1600" dirty="0" smtClean="0">
                <a:latin typeface="Tahoma" panose="020B0604030504040204" pitchFamily="34" charset="0"/>
                <a:ea typeface="Tahoma" panose="020B0604030504040204" pitchFamily="34" charset="0"/>
                <a:cs typeface="Tahoma" panose="020B0604030504040204" pitchFamily="34" charset="0"/>
              </a:rPr>
              <a:t>properties </a:t>
            </a:r>
            <a:r>
              <a:rPr lang="en-US" sz="1600" dirty="0">
                <a:latin typeface="Tahoma" panose="020B0604030504040204" pitchFamily="34" charset="0"/>
                <a:ea typeface="Tahoma" panose="020B0604030504040204" pitchFamily="34" charset="0"/>
                <a:cs typeface="Tahoma" panose="020B0604030504040204" pitchFamily="34" charset="0"/>
              </a:rPr>
              <a:t>that refer to other objects which </a:t>
            </a:r>
            <a:r>
              <a:rPr lang="en-US" sz="1600" dirty="0" smtClean="0">
                <a:latin typeface="Tahoma" panose="020B0604030504040204" pitchFamily="34" charset="0"/>
                <a:ea typeface="Tahoma" panose="020B0604030504040204" pitchFamily="34" charset="0"/>
                <a:cs typeface="Tahoma" panose="020B0604030504040204" pitchFamily="34" charset="0"/>
              </a:rPr>
              <a:t>allow </a:t>
            </a:r>
            <a:r>
              <a:rPr lang="en-US" sz="1600" dirty="0">
                <a:latin typeface="Tahoma" panose="020B0604030504040204" pitchFamily="34" charset="0"/>
                <a:ea typeface="Tahoma" panose="020B0604030504040204" pitchFamily="34" charset="0"/>
                <a:cs typeface="Tahoma" panose="020B0604030504040204" pitchFamily="34" charset="0"/>
              </a:rPr>
              <a:t>access to and modification of </a:t>
            </a:r>
            <a:r>
              <a:rPr lang="en-US" sz="1600" dirty="0" smtClean="0">
                <a:latin typeface="Tahoma" panose="020B0604030504040204" pitchFamily="34" charset="0"/>
                <a:ea typeface="Tahoma" panose="020B0604030504040204" pitchFamily="34" charset="0"/>
                <a:cs typeface="Tahoma" panose="020B0604030504040204" pitchFamily="34" charset="0"/>
              </a:rPr>
              <a:t>document </a:t>
            </a:r>
            <a:r>
              <a:rPr lang="en-US" sz="1600" dirty="0">
                <a:latin typeface="Tahoma" panose="020B0604030504040204" pitchFamily="34" charset="0"/>
                <a:ea typeface="Tahoma" panose="020B0604030504040204" pitchFamily="34" charset="0"/>
                <a:cs typeface="Tahoma" panose="020B0604030504040204" pitchFamily="34" charset="0"/>
              </a:rPr>
              <a:t>content</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way that document content is accessed </a:t>
            </a:r>
            <a:r>
              <a:rPr lang="en-US" sz="1600" dirty="0" smtClean="0">
                <a:latin typeface="Tahoma" panose="020B0604030504040204" pitchFamily="34" charset="0"/>
                <a:ea typeface="Tahoma" panose="020B0604030504040204" pitchFamily="34" charset="0"/>
                <a:cs typeface="Tahoma" panose="020B0604030504040204" pitchFamily="34" charset="0"/>
              </a:rPr>
              <a:t>and </a:t>
            </a:r>
            <a:r>
              <a:rPr lang="en-US" sz="1600" dirty="0">
                <a:latin typeface="Tahoma" panose="020B0604030504040204" pitchFamily="34" charset="0"/>
                <a:ea typeface="Tahoma" panose="020B0604030504040204" pitchFamily="34" charset="0"/>
                <a:cs typeface="Tahoma" panose="020B0604030504040204" pitchFamily="34" charset="0"/>
              </a:rPr>
              <a:t>modified is called the Document </a:t>
            </a:r>
            <a:r>
              <a:rPr lang="en-US" sz="1600" dirty="0" smtClean="0">
                <a:latin typeface="Tahoma" panose="020B0604030504040204" pitchFamily="34" charset="0"/>
                <a:ea typeface="Tahoma" panose="020B0604030504040204" pitchFamily="34" charset="0"/>
                <a:cs typeface="Tahoma" panose="020B0604030504040204" pitchFamily="34" charset="0"/>
              </a:rPr>
              <a:t>Object </a:t>
            </a:r>
            <a:r>
              <a:rPr lang="en-US" sz="1600" dirty="0">
                <a:latin typeface="Tahoma" panose="020B0604030504040204" pitchFamily="34" charset="0"/>
                <a:ea typeface="Tahoma" panose="020B0604030504040204" pitchFamily="34" charset="0"/>
                <a:cs typeface="Tahoma" panose="020B0604030504040204" pitchFamily="34" charset="0"/>
              </a:rPr>
              <a:t>Model, or DOM</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Objects are organized in a hierarchy.</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5020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  What is JavaScript DOM? </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HTML DOM methods are actions you can </a:t>
            </a:r>
            <a:r>
              <a:rPr lang="en-US" sz="1600" dirty="0" smtClean="0">
                <a:latin typeface="Tahoma" panose="020B0604030504040204" pitchFamily="34" charset="0"/>
                <a:ea typeface="Tahoma" panose="020B0604030504040204" pitchFamily="34" charset="0"/>
                <a:cs typeface="Tahoma" panose="020B0604030504040204" pitchFamily="34" charset="0"/>
              </a:rPr>
              <a:t>perform </a:t>
            </a:r>
            <a:r>
              <a:rPr lang="en-US" sz="1600" dirty="0">
                <a:latin typeface="Tahoma" panose="020B0604030504040204" pitchFamily="34" charset="0"/>
                <a:ea typeface="Tahoma" panose="020B0604030504040204" pitchFamily="34" charset="0"/>
                <a:cs typeface="Tahoma" panose="020B0604030504040204" pitchFamily="34" charset="0"/>
              </a:rPr>
              <a:t>(on HTML Elements</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HTML </a:t>
            </a:r>
            <a:r>
              <a:rPr lang="en-US" sz="1600" dirty="0">
                <a:latin typeface="Tahoma" panose="020B0604030504040204" pitchFamily="34" charset="0"/>
                <a:ea typeface="Tahoma" panose="020B0604030504040204" pitchFamily="34" charset="0"/>
                <a:cs typeface="Tahoma" panose="020B0604030504040204" pitchFamily="34" charset="0"/>
              </a:rPr>
              <a:t>DOM properties are values (of HTML </a:t>
            </a:r>
            <a:r>
              <a:rPr lang="en-US" sz="1600" dirty="0" smtClean="0">
                <a:latin typeface="Tahoma" panose="020B0604030504040204" pitchFamily="34" charset="0"/>
                <a:ea typeface="Tahoma" panose="020B0604030504040204" pitchFamily="34" charset="0"/>
                <a:cs typeface="Tahoma" panose="020B0604030504040204" pitchFamily="34" charset="0"/>
              </a:rPr>
              <a:t>Elements</a:t>
            </a:r>
            <a:r>
              <a:rPr lang="en-US" sz="1600" dirty="0">
                <a:latin typeface="Tahoma" panose="020B0604030504040204" pitchFamily="34" charset="0"/>
                <a:ea typeface="Tahoma" panose="020B0604030504040204" pitchFamily="34" charset="0"/>
                <a:cs typeface="Tahoma" panose="020B0604030504040204" pitchFamily="34" charset="0"/>
              </a:rPr>
              <a:t>) that you can set or change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HTML DOM (Document Object </a:t>
            </a:r>
            <a:r>
              <a:rPr lang="en-US" sz="1600" dirty="0" smtClean="0">
                <a:latin typeface="Tahoma" panose="020B0604030504040204" pitchFamily="34" charset="0"/>
                <a:ea typeface="Tahoma" panose="020B0604030504040204" pitchFamily="34" charset="0"/>
                <a:cs typeface="Tahoma" panose="020B0604030504040204" pitchFamily="34" charset="0"/>
              </a:rPr>
              <a:t>Model) When </a:t>
            </a:r>
            <a:r>
              <a:rPr lang="en-US" sz="1600" dirty="0">
                <a:latin typeface="Tahoma" panose="020B0604030504040204" pitchFamily="34" charset="0"/>
                <a:ea typeface="Tahoma" panose="020B0604030504040204" pitchFamily="34" charset="0"/>
                <a:cs typeface="Tahoma" panose="020B0604030504040204" pitchFamily="34" charset="0"/>
              </a:rPr>
              <a:t>a web page is loaded, the browser </a:t>
            </a:r>
          </a:p>
          <a:p>
            <a:pPr algn="l">
              <a:lnSpc>
                <a:spcPct val="160000"/>
              </a:lnSpc>
            </a:pPr>
            <a:r>
              <a:rPr lang="en-US" sz="1600" dirty="0">
                <a:latin typeface="Tahoma" panose="020B0604030504040204" pitchFamily="34" charset="0"/>
                <a:ea typeface="Tahoma" panose="020B0604030504040204" pitchFamily="34" charset="0"/>
                <a:cs typeface="Tahoma" panose="020B0604030504040204" pitchFamily="34" charset="0"/>
              </a:rPr>
              <a:t>creates a Document Object Model of the </a:t>
            </a:r>
            <a:r>
              <a:rPr lang="en-US" sz="1600" dirty="0" smtClean="0">
                <a:latin typeface="Tahoma" panose="020B0604030504040204" pitchFamily="34" charset="0"/>
                <a:ea typeface="Tahoma" panose="020B0604030504040204" pitchFamily="34" charset="0"/>
                <a:cs typeface="Tahoma" panose="020B0604030504040204" pitchFamily="34" charset="0"/>
              </a:rPr>
              <a:t>page</a:t>
            </a:r>
            <a:r>
              <a:rPr lang="en-US" sz="16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935869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2683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The HTML DOM (Document Object Model)</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b="1" dirty="0" smtClean="0">
                <a:latin typeface="Tahoma" panose="020B0604030504040204" pitchFamily="34" charset="0"/>
                <a:ea typeface="Tahoma" panose="020B0604030504040204" pitchFamily="34" charset="0"/>
                <a:cs typeface="Tahoma" panose="020B0604030504040204" pitchFamily="34" charset="0"/>
              </a:rPr>
              <a:t>The </a:t>
            </a:r>
            <a:r>
              <a:rPr lang="en-US" sz="1600" b="1" dirty="0">
                <a:latin typeface="Tahoma" panose="020B0604030504040204" pitchFamily="34" charset="0"/>
                <a:ea typeface="Tahoma" panose="020B0604030504040204" pitchFamily="34" charset="0"/>
                <a:cs typeface="Tahoma" panose="020B0604030504040204" pitchFamily="34" charset="0"/>
              </a:rPr>
              <a:t>HTML DOM model is constructed as a tree of Objects:</a:t>
            </a:r>
          </a:p>
        </p:txBody>
      </p:sp>
      <p:pic>
        <p:nvPicPr>
          <p:cNvPr id="52226" name="Picture 2"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58157"/>
            <a:ext cx="8667750" cy="3572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0818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 HTML DOM Methods</a:t>
            </a:r>
          </a:p>
        </p:txBody>
      </p:sp>
      <p:sp>
        <p:nvSpPr>
          <p:cNvPr id="4" name="Title 8"/>
          <p:cNvSpPr txBox="1">
            <a:spLocks/>
          </p:cNvSpPr>
          <p:nvPr/>
        </p:nvSpPr>
        <p:spPr>
          <a:xfrm>
            <a:off x="675278" y="1192213"/>
            <a:ext cx="8925922"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HTML DOM methods are actions you can perform (on HTML Elements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HTML DOM properties are values (of HTML Elements) that you can set or change.</a:t>
            </a:r>
          </a:p>
          <a:p>
            <a:pPr algn="l">
              <a:lnSpc>
                <a:spcPct val="160000"/>
              </a:lnSpc>
            </a:pPr>
            <a:r>
              <a:rPr lang="en-US" sz="1600" b="1" dirty="0" smtClean="0">
                <a:latin typeface="Tahoma" panose="020B0604030504040204" pitchFamily="34" charset="0"/>
                <a:ea typeface="Tahoma" panose="020B0604030504040204" pitchFamily="34" charset="0"/>
                <a:cs typeface="Tahoma" panose="020B0604030504040204" pitchFamily="34" charset="0"/>
              </a:rPr>
              <a:t>The </a:t>
            </a:r>
            <a:r>
              <a:rPr lang="en-US" sz="1600" b="1" dirty="0">
                <a:latin typeface="Tahoma" panose="020B0604030504040204" pitchFamily="34" charset="0"/>
                <a:ea typeface="Tahoma" panose="020B0604030504040204" pitchFamily="34" charset="0"/>
                <a:cs typeface="Tahoma" panose="020B0604030504040204" pitchFamily="34" charset="0"/>
              </a:rPr>
              <a:t>DOM Programming Interface</a:t>
            </a:r>
          </a:p>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HTML DOM can be accessed with JavaScript (and with other programming languages).</a:t>
            </a:r>
          </a:p>
          <a:p>
            <a:pPr marL="285750" indent="-285750" algn="l">
              <a:lnSpc>
                <a:spcPct val="16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In </a:t>
            </a:r>
            <a:r>
              <a:rPr lang="en-US" sz="1600" dirty="0">
                <a:latin typeface="Tahoma" panose="020B0604030504040204" pitchFamily="34" charset="0"/>
                <a:ea typeface="Tahoma" panose="020B0604030504040204" pitchFamily="34" charset="0"/>
                <a:cs typeface="Tahoma" panose="020B0604030504040204" pitchFamily="34" charset="0"/>
              </a:rPr>
              <a:t>the DOM, all HTML elements are defined as objects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programming interface is the properties and methods of each object</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 property is a value that you can get or set (like changing the content of an HTML element</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 method is an action you can do (like add or deleting an HTML element).</a:t>
            </a:r>
          </a:p>
        </p:txBody>
      </p:sp>
    </p:spTree>
    <p:extLst>
      <p:ext uri="{BB962C8B-B14F-4D97-AF65-F5344CB8AC3E}">
        <p14:creationId xmlns:p14="http://schemas.microsoft.com/office/powerpoint/2010/main" val="40538780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 HTML DOM Methods</a:t>
            </a:r>
          </a:p>
        </p:txBody>
      </p:sp>
      <p:sp>
        <p:nvSpPr>
          <p:cNvPr id="4" name="Title 8"/>
          <p:cNvSpPr txBox="1">
            <a:spLocks/>
          </p:cNvSpPr>
          <p:nvPr/>
        </p:nvSpPr>
        <p:spPr>
          <a:xfrm>
            <a:off x="675278" y="1192213"/>
            <a:ext cx="8925922"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&lt;html&gt;</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&lt;body</a:t>
            </a:r>
            <a:r>
              <a:rPr lang="en-US" sz="1600" b="1" dirty="0" smtClean="0">
                <a:latin typeface="Tahoma" panose="020B0604030504040204" pitchFamily="34" charset="0"/>
                <a:ea typeface="Tahoma" panose="020B0604030504040204" pitchFamily="34" charset="0"/>
                <a:cs typeface="Tahoma" panose="020B0604030504040204" pitchFamily="34" charset="0"/>
              </a:rPr>
              <a:t>&gt;</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latin typeface="Tahoma" panose="020B0604030504040204" pitchFamily="34" charset="0"/>
                <a:ea typeface="Tahoma" panose="020B0604030504040204" pitchFamily="34" charset="0"/>
                <a:cs typeface="Tahoma" panose="020B0604030504040204" pitchFamily="34" charset="0"/>
              </a:rPr>
              <a:t>	&lt;</a:t>
            </a:r>
            <a:r>
              <a:rPr lang="en-US" sz="1600" b="1" dirty="0">
                <a:latin typeface="Tahoma" panose="020B0604030504040204" pitchFamily="34" charset="0"/>
                <a:ea typeface="Tahoma" panose="020B0604030504040204" pitchFamily="34" charset="0"/>
                <a:cs typeface="Tahoma" panose="020B0604030504040204" pitchFamily="34" charset="0"/>
              </a:rPr>
              <a:t>p id="demo"&gt;&lt;/p</a:t>
            </a:r>
            <a:r>
              <a:rPr lang="en-US" sz="1600" b="1" dirty="0" smtClean="0">
                <a:latin typeface="Tahoma" panose="020B0604030504040204" pitchFamily="34" charset="0"/>
                <a:ea typeface="Tahoma" panose="020B0604030504040204" pitchFamily="34" charset="0"/>
                <a:cs typeface="Tahoma" panose="020B0604030504040204" pitchFamily="34" charset="0"/>
              </a:rPr>
              <a:t>&gt;</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latin typeface="Tahoma" panose="020B0604030504040204" pitchFamily="34" charset="0"/>
                <a:ea typeface="Tahoma" panose="020B0604030504040204" pitchFamily="34" charset="0"/>
                <a:cs typeface="Tahoma" panose="020B0604030504040204" pitchFamily="34" charset="0"/>
              </a:rPr>
              <a:t>	&lt;</a:t>
            </a:r>
            <a:r>
              <a:rPr lang="en-US" sz="1600" b="1" dirty="0">
                <a:latin typeface="Tahoma" panose="020B0604030504040204" pitchFamily="34" charset="0"/>
                <a:ea typeface="Tahoma" panose="020B0604030504040204" pitchFamily="34" charset="0"/>
                <a:cs typeface="Tahoma" panose="020B0604030504040204" pitchFamily="34" charset="0"/>
              </a:rPr>
              <a:t>script&gt;</a:t>
            </a:r>
          </a:p>
          <a:p>
            <a:pPr algn="l">
              <a:lnSpc>
                <a:spcPct val="160000"/>
              </a:lnSpc>
            </a:pP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b="1" dirty="0" err="1" smtClean="0">
                <a:latin typeface="Tahoma" panose="020B0604030504040204" pitchFamily="34" charset="0"/>
                <a:ea typeface="Tahoma" panose="020B0604030504040204" pitchFamily="34" charset="0"/>
                <a:cs typeface="Tahoma" panose="020B0604030504040204" pitchFamily="34" charset="0"/>
              </a:rPr>
              <a:t>document.getElementById</a:t>
            </a:r>
            <a:r>
              <a:rPr lang="en-US" sz="1600" b="1" dirty="0">
                <a:latin typeface="Tahoma" panose="020B0604030504040204" pitchFamily="34" charset="0"/>
                <a:ea typeface="Tahoma" panose="020B0604030504040204" pitchFamily="34" charset="0"/>
                <a:cs typeface="Tahoma" panose="020B0604030504040204" pitchFamily="34" charset="0"/>
              </a:rPr>
              <a:t>("demo").</a:t>
            </a:r>
            <a:r>
              <a:rPr lang="en-US" sz="1600" b="1" dirty="0" err="1">
                <a:latin typeface="Tahoma" panose="020B0604030504040204" pitchFamily="34" charset="0"/>
                <a:ea typeface="Tahoma" panose="020B0604030504040204" pitchFamily="34" charset="0"/>
                <a:cs typeface="Tahoma" panose="020B0604030504040204" pitchFamily="34" charset="0"/>
              </a:rPr>
              <a:t>innerHTML</a:t>
            </a:r>
            <a:r>
              <a:rPr lang="en-US" sz="1600" b="1" dirty="0">
                <a:latin typeface="Tahoma" panose="020B0604030504040204" pitchFamily="34" charset="0"/>
                <a:ea typeface="Tahoma" panose="020B0604030504040204" pitchFamily="34" charset="0"/>
                <a:cs typeface="Tahoma" panose="020B0604030504040204" pitchFamily="34" charset="0"/>
              </a:rPr>
              <a:t> = "Hello World!";</a:t>
            </a:r>
          </a:p>
          <a:p>
            <a:pPr algn="l">
              <a:lnSpc>
                <a:spcPct val="160000"/>
              </a:lnSpc>
            </a:pPr>
            <a:r>
              <a:rPr lang="en-US" sz="1600" b="1" dirty="0" smtClean="0">
                <a:latin typeface="Tahoma" panose="020B0604030504040204" pitchFamily="34" charset="0"/>
                <a:ea typeface="Tahoma" panose="020B0604030504040204" pitchFamily="34" charset="0"/>
                <a:cs typeface="Tahoma" panose="020B0604030504040204" pitchFamily="34" charset="0"/>
              </a:rPr>
              <a:t>	&lt;/</a:t>
            </a:r>
            <a:r>
              <a:rPr lang="en-US" sz="1600" b="1" dirty="0">
                <a:latin typeface="Tahoma" panose="020B0604030504040204" pitchFamily="34" charset="0"/>
                <a:ea typeface="Tahoma" panose="020B0604030504040204" pitchFamily="34" charset="0"/>
                <a:cs typeface="Tahoma" panose="020B0604030504040204" pitchFamily="34" charset="0"/>
              </a:rPr>
              <a:t>script</a:t>
            </a:r>
            <a:r>
              <a:rPr lang="en-US" sz="1600" b="1" dirty="0" smtClean="0">
                <a:latin typeface="Tahoma" panose="020B0604030504040204" pitchFamily="34" charset="0"/>
                <a:ea typeface="Tahoma" panose="020B0604030504040204" pitchFamily="34" charset="0"/>
                <a:cs typeface="Tahoma" panose="020B0604030504040204" pitchFamily="34" charset="0"/>
              </a:rPr>
              <a:t>&gt;</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&lt;/body&gt;</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&lt;/html&gt;</a:t>
            </a:r>
          </a:p>
        </p:txBody>
      </p:sp>
    </p:spTree>
    <p:extLst>
      <p:ext uri="{BB962C8B-B14F-4D97-AF65-F5344CB8AC3E}">
        <p14:creationId xmlns:p14="http://schemas.microsoft.com/office/powerpoint/2010/main" val="3790941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Scope</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Scope determines the accessibility (visibility) of variables.</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has 3 types of scope:</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Block scope</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Before ES6 (2015), JavaScript had only Global Scope and Function Scope.</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ES6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introduced two important new JavaScript keywords: let and const.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These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two keywords provide Block Scope in JavaScript.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Variables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declared inside a { } block cannot be accessed from outside the block:</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let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x = 2</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x can NOT be used here</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Variables declared with the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keyword can NOT have block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scope.</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812786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Scope-Function scope</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00919"/>
            <a:ext cx="8534400" cy="434941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Variables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declared within a JavaScript function, become LOCAL to the function.</a:t>
            </a:r>
          </a:p>
          <a:p>
            <a:pPr algn="l">
              <a:lnSpc>
                <a:spcPct val="160000"/>
              </a:lnSpc>
            </a:pP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code here can NOT use </a:t>
            </a:r>
            <a:r>
              <a:rPr lang="en-US" sz="1600" b="1" dirty="0" err="1">
                <a:solidFill>
                  <a:srgbClr val="FF0000"/>
                </a:solidFill>
                <a:latin typeface="Tahoma" panose="020B0604030504040204" pitchFamily="34" charset="0"/>
                <a:ea typeface="Tahoma" panose="020B0604030504040204" pitchFamily="34" charset="0"/>
                <a:cs typeface="Tahoma" panose="020B0604030504040204" pitchFamily="34" charset="0"/>
              </a:rPr>
              <a:t>carName</a:t>
            </a:r>
            <a:endPar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function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myFunction</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let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 "Volvo</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 "Volvo</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 "Volvo";</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 code here CAN use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 code here can NOT use </a:t>
            </a:r>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carName</a:t>
            </a:r>
            <a:endPar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819008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Scope-Global scope</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5382"/>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 variable declared outside a function, becomes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GLOBAL.</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let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 "Volvo";</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code here can use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function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myFunction</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code here can also use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492466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Advantages of JavaScript</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Less server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interaction:</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You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can validate user input before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sending 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page to the server. </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This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saves server traffic, which means less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load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on your server.</a:t>
            </a:r>
          </a:p>
          <a:p>
            <a:pPr marL="285750" indent="-285750" algn="l">
              <a:lnSpc>
                <a:spcPct val="160000"/>
              </a:lnSpc>
              <a:buFont typeface="Arial" panose="020B0604020202020204" pitchFamily="34" charset="0"/>
              <a:buChar char="•"/>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Increased interactivity:</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You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can create interfaces that react when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user hovers over them with a mouse or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activates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them via the keyboard.</a:t>
            </a:r>
          </a:p>
        </p:txBody>
      </p:sp>
    </p:spTree>
    <p:extLst>
      <p:ext uri="{BB962C8B-B14F-4D97-AF65-F5344CB8AC3E}">
        <p14:creationId xmlns:p14="http://schemas.microsoft.com/office/powerpoint/2010/main" val="1789366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Scope-Global scope</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145382"/>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global variable has Global Scope:</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Global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variables can be accessed from anywhere in a JavaScript program</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Variables declared with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let and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are quite similar when declared outside a block</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They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all have Global Scope</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x = 2;       // Global scope</a:t>
            </a: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let x = 2;       // Global scope</a:t>
            </a:r>
          </a:p>
          <a:p>
            <a:pPr marL="285750" indent="-285750" algn="l">
              <a:lnSpc>
                <a:spcPct val="160000"/>
              </a:lnSpc>
              <a:buFont typeface="Arial" panose="020B0604020202020204" pitchFamily="34" charset="0"/>
              <a:buChar char="•"/>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x = 2;       // Global scope</a:t>
            </a:r>
          </a:p>
        </p:txBody>
      </p:sp>
    </p:spTree>
    <p:extLst>
      <p:ext uri="{BB962C8B-B14F-4D97-AF65-F5344CB8AC3E}">
        <p14:creationId xmlns:p14="http://schemas.microsoft.com/office/powerpoint/2010/main" val="14735171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a:t>
            </a:r>
            <a:r>
              <a:rPr lang="en-US" sz="1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“Use Strict” </a:t>
            </a: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Directive</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"use strict" directive was new in ECMAScript version 5.</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is not a statement, but a literal expression, ignored by earlier versions of JavaScript.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purpose of "use strict" is to indicate that the code should be executed in "strict mode".</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Strict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mode makes it easier to write "secure" JavaScript.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Strict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mode changes previously accepted "bad syntax" into real errors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With strict mode, you can not, for example, use undeclared variables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use strict";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x = 3.14;       // This will cause an error because x is not declared</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618548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Not Allowed in Strict Mode</a:t>
            </a:r>
          </a:p>
        </p:txBody>
      </p:sp>
      <p:sp>
        <p:nvSpPr>
          <p:cNvPr id="4" name="Title 8"/>
          <p:cNvSpPr txBox="1">
            <a:spLocks/>
          </p:cNvSpPr>
          <p:nvPr/>
        </p:nvSpPr>
        <p:spPr>
          <a:xfrm>
            <a:off x="675278" y="1058296"/>
            <a:ext cx="8534400"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 variable use ,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without declaring it, is not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allowed.</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Object use ,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without declaring it, is not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allowed.</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Deleting a variable (or object) is not allowed</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788533" lvl="1" indent="-285750">
              <a:lnSpc>
                <a:spcPct val="160000"/>
              </a:lnSpc>
              <a:buFont typeface="Arial" panose="020B0604020202020204" pitchFamily="34" charset="0"/>
              <a:buChar char="•"/>
            </a:pPr>
            <a:r>
              <a:rPr lang="en-IN" sz="100" dirty="0" smtClean="0">
                <a:solidFill>
                  <a:srgbClr val="2B3B4B"/>
                </a:solidFill>
                <a:latin typeface="Tahoma" panose="020B0604030504040204" pitchFamily="34" charset="0"/>
                <a:ea typeface="Tahoma" panose="020B0604030504040204" pitchFamily="34" charset="0"/>
                <a:cs typeface="Tahoma" panose="020B0604030504040204" pitchFamily="34" charset="0"/>
              </a:rPr>
              <a:t>delete</a:t>
            </a:r>
            <a:endParaRPr lang="en-US" sz="1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lvl="1">
              <a:lnSpc>
                <a:spcPct val="160000"/>
              </a:lnSpc>
            </a:pPr>
            <a:r>
              <a:rPr lang="en-IN" sz="100" dirty="0" err="1">
                <a:solidFill>
                  <a:srgbClr val="2B3B4B"/>
                </a:solidFill>
                <a:latin typeface="Tahoma" panose="020B0604030504040204" pitchFamily="34" charset="0"/>
                <a:ea typeface="Tahoma" panose="020B0604030504040204" pitchFamily="34" charset="0"/>
                <a:cs typeface="Tahoma" panose="020B0604030504040204" pitchFamily="34" charset="0"/>
              </a:rPr>
              <a:t>v</a:t>
            </a:r>
            <a:r>
              <a:rPr lang="en-IN" sz="1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ar</a:t>
            </a:r>
            <a:r>
              <a:rPr lang="en-IN" sz="100" dirty="0" smtClean="0">
                <a:solidFill>
                  <a:srgbClr val="2B3B4B"/>
                </a:solidFill>
                <a:latin typeface="Tahoma" panose="020B0604030504040204" pitchFamily="34" charset="0"/>
                <a:ea typeface="Tahoma" panose="020B0604030504040204" pitchFamily="34" charset="0"/>
                <a:cs typeface="Tahoma" panose="020B0604030504040204" pitchFamily="34" charset="0"/>
              </a:rPr>
              <a:t> x=200</a:t>
            </a:r>
          </a:p>
          <a:p>
            <a:pPr lvl="1">
              <a:lnSpc>
                <a:spcPct val="160000"/>
              </a:lnSpc>
            </a:pPr>
            <a:r>
              <a:rPr lang="en-IN" sz="100" dirty="0" smtClean="0">
                <a:solidFill>
                  <a:srgbClr val="2B3B4B"/>
                </a:solidFill>
                <a:latin typeface="Tahoma" panose="020B0604030504040204" pitchFamily="34" charset="0"/>
                <a:ea typeface="Tahoma" panose="020B0604030504040204" pitchFamily="34" charset="0"/>
                <a:cs typeface="Tahoma" panose="020B0604030504040204" pitchFamily="34" charset="0"/>
              </a:rPr>
              <a:t>delete x;</a:t>
            </a:r>
            <a:endParaRPr lang="en-US" sz="1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lvl="1">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"use strict";</a:t>
            </a:r>
          </a:p>
          <a:p>
            <a:pPr lvl="1">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let x = 3.14;</a:t>
            </a:r>
          </a:p>
          <a:p>
            <a:pPr lvl="1">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delete x; </a:t>
            </a:r>
            <a:r>
              <a:rPr lang="en-US" dirty="0"/>
              <a:t> </a:t>
            </a:r>
            <a:r>
              <a:rPr lang="en-US" dirty="0">
                <a:solidFill>
                  <a:srgbClr val="FF0000"/>
                </a:solidFill>
              </a:rPr>
              <a:t>// This will cause an </a:t>
            </a:r>
            <a:r>
              <a:rPr lang="en-US" dirty="0" smtClean="0">
                <a:solidFill>
                  <a:srgbClr val="FF0000"/>
                </a:solidFill>
              </a:rPr>
              <a:t>error</a:t>
            </a:r>
            <a:endPar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Deleting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 function is not allowed.</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use strict";</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function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x(p1, p2) {};</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delete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x;                // This will cause an error </a:t>
            </a:r>
          </a:p>
          <a:p>
            <a:pPr marL="285750" indent="-285750" algn="l">
              <a:lnSpc>
                <a:spcPct val="160000"/>
              </a:lnSpc>
              <a:buFont typeface="Arial" panose="020B0604020202020204" pitchFamily="34" charset="0"/>
              <a:buChar char="•"/>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717320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Not Allowed in Strict Mode</a:t>
            </a:r>
          </a:p>
        </p:txBody>
      </p:sp>
      <p:sp>
        <p:nvSpPr>
          <p:cNvPr id="4" name="Title 8"/>
          <p:cNvSpPr txBox="1">
            <a:spLocks/>
          </p:cNvSpPr>
          <p:nvPr/>
        </p:nvSpPr>
        <p:spPr>
          <a:xfrm>
            <a:off x="675278" y="1058296"/>
            <a:ext cx="8534400"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Duplicating a parameter name is not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allowed.</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Octal numeric literals are not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allowed.</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"use strict";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let x = 010; </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This will cause an </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error</a:t>
            </a:r>
          </a:p>
          <a:p>
            <a:pPr algn="l">
              <a:lnSpc>
                <a:spcPct val="160000"/>
              </a:lnSpc>
            </a:pP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Octal escape characters are not allowed:</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use strict";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let x = "\010";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 This will cause an error</a:t>
            </a:r>
          </a:p>
          <a:p>
            <a:pPr algn="l">
              <a:lnSpc>
                <a:spcPct val="160000"/>
              </a:lnSpc>
            </a:pPr>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076288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Hoisting</a:t>
            </a:r>
          </a:p>
        </p:txBody>
      </p:sp>
      <p:sp>
        <p:nvSpPr>
          <p:cNvPr id="4" name="Title 8"/>
          <p:cNvSpPr txBox="1">
            <a:spLocks/>
          </p:cNvSpPr>
          <p:nvPr/>
        </p:nvSpPr>
        <p:spPr>
          <a:xfrm>
            <a:off x="675278" y="1058296"/>
            <a:ext cx="8534400"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Hoisting is JavaScript's default behavior of moving all declarations to the top of the current scope (to the top of the current script or the current function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Declarations are Hoisted</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JavaScript, a variable can be declared after it has been used</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x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5; // Assign 5 to x</a:t>
            </a: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elem</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document.getElementById</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("demo"); // Find an element</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elem.innerHTML</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 x;                     // Display x in the element</a:t>
            </a: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x; // Declare x</a:t>
            </a:r>
          </a:p>
        </p:txBody>
      </p:sp>
    </p:spTree>
    <p:extLst>
      <p:ext uri="{BB962C8B-B14F-4D97-AF65-F5344CB8AC3E}">
        <p14:creationId xmlns:p14="http://schemas.microsoft.com/office/powerpoint/2010/main" val="35850782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Hoisting-The let and </a:t>
            </a:r>
            <a:r>
              <a:rPr lang="en-US" sz="1800" b="1" dirty="0" err="1">
                <a:solidFill>
                  <a:srgbClr val="0070C0"/>
                </a:solidFill>
                <a:latin typeface="Tahoma" panose="020B0604030504040204" pitchFamily="34" charset="0"/>
                <a:ea typeface="Tahoma" panose="020B0604030504040204" pitchFamily="34" charset="0"/>
                <a:cs typeface="Tahoma" panose="020B0604030504040204" pitchFamily="34" charset="0"/>
              </a:rPr>
              <a:t>const</a:t>
            </a: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 Keywords</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58295"/>
            <a:ext cx="8534400" cy="436222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Variables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defined with let and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are hoisted to the top of the block, but not initialized.</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Meaning</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The block of code is aware of the variable, but it cannot be used until it has been declared</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Using a let variable before it is declared will result in a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ReferenceError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Using a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variable before it is declared, is a syntax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errror</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variable is in a "temporal dead zone" from the start of the block until it is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declared:</a:t>
            </a: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carName</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"Volvo";</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let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This will result in a </a:t>
            </a:r>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ReferenceError</a:t>
            </a:r>
            <a:endPar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//syntax </a:t>
            </a:r>
            <a:r>
              <a:rPr lang="en-US" sz="1600" b="1" dirty="0" err="1">
                <a:solidFill>
                  <a:srgbClr val="FF0000"/>
                </a:solidFill>
                <a:latin typeface="Tahoma" panose="020B0604030504040204" pitchFamily="34" charset="0"/>
                <a:ea typeface="Tahoma" panose="020B0604030504040204" pitchFamily="34" charset="0"/>
                <a:cs typeface="Tahoma" panose="020B0604030504040204" pitchFamily="34" charset="0"/>
              </a:rPr>
              <a:t>errror</a:t>
            </a:r>
            <a:endPar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5835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a:t>
            </a:r>
            <a:r>
              <a:rPr lang="en-US" sz="1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Hoisting</a:t>
            </a: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58295"/>
            <a:ext cx="8534400" cy="436222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JavaScript only hoists declarations, not initializations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x = 5; // Initialize x</a:t>
            </a: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elem</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document.getElementById</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("demo"); // Find an element</a:t>
            </a: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elem.innerHTML</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 x + " " + y;           // Display x and y</a:t>
            </a: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y = 7; // Initialize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y</a:t>
            </a:r>
          </a:p>
          <a:p>
            <a:pPr algn="l">
              <a:lnSpc>
                <a:spcPct val="160000"/>
              </a:lnSpc>
            </a:pPr>
            <a:endParaRPr lang="en-IN"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IN"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Above code will generate </a:t>
            </a:r>
            <a:r>
              <a:rPr lang="en-IN" sz="1600" b="1" dirty="0">
                <a:solidFill>
                  <a:srgbClr val="FF0000"/>
                </a:solidFill>
                <a:latin typeface="Tahoma" panose="020B0604030504040204" pitchFamily="34" charset="0"/>
                <a:ea typeface="Tahoma" panose="020B0604030504040204" pitchFamily="34" charset="0"/>
                <a:cs typeface="Tahoma" panose="020B0604030504040204" pitchFamily="34" charset="0"/>
              </a:rPr>
              <a:t>Error y is undefined</a:t>
            </a:r>
          </a:p>
        </p:txBody>
      </p:sp>
    </p:spTree>
    <p:extLst>
      <p:ext uri="{BB962C8B-B14F-4D97-AF65-F5344CB8AC3E}">
        <p14:creationId xmlns:p14="http://schemas.microsoft.com/office/powerpoint/2010/main" val="32321251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Hoisting-The let and </a:t>
            </a:r>
            <a:r>
              <a:rPr lang="en-US" sz="1800" b="1" dirty="0" err="1">
                <a:solidFill>
                  <a:srgbClr val="0070C0"/>
                </a:solidFill>
                <a:latin typeface="Tahoma" panose="020B0604030504040204" pitchFamily="34" charset="0"/>
                <a:ea typeface="Tahoma" panose="020B0604030504040204" pitchFamily="34" charset="0"/>
                <a:cs typeface="Tahoma" panose="020B0604030504040204" pitchFamily="34" charset="0"/>
              </a:rPr>
              <a:t>const</a:t>
            </a: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 Keywords</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58295"/>
            <a:ext cx="8534400" cy="436222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Variables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defined with let and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are hoisted to the top of the block, but not initialized.</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Meaning</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The block of code is aware of the variable, but it cannot be used until it has been declared</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Using a let variable before it is declared will result in a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ReferenceError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Using a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variable before it is declared, is a syntax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errror</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variable is in a "temporal dead zone" from the start of the block until it is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declared:</a:t>
            </a: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carName</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"Volvo";</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let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This will result in a </a:t>
            </a:r>
            <a:r>
              <a:rPr lang="en-US"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ReferenceError</a:t>
            </a:r>
            <a:endPar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carName</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//syntax </a:t>
            </a:r>
            <a:r>
              <a:rPr lang="en-US" sz="1600" b="1" dirty="0" err="1">
                <a:solidFill>
                  <a:srgbClr val="FF0000"/>
                </a:solidFill>
                <a:latin typeface="Tahoma" panose="020B0604030504040204" pitchFamily="34" charset="0"/>
                <a:ea typeface="Tahoma" panose="020B0604030504040204" pitchFamily="34" charset="0"/>
                <a:cs typeface="Tahoma" panose="020B0604030504040204" pitchFamily="34" charset="0"/>
              </a:rPr>
              <a:t>errror</a:t>
            </a:r>
            <a:endPar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743372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Object oriented </a:t>
            </a:r>
            <a:r>
              <a:rPr lang="en-US" sz="1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JavaScript</a:t>
            </a: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58295"/>
            <a:ext cx="8534400" cy="436222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is a pure object oriented language</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Here each and every thing is object</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Window is the global object</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Every globally declared construct belongs to window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object</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Name=”</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varun</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or</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name=”</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varun</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2790890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User Defined Objects</a:t>
            </a:r>
          </a:p>
        </p:txBody>
      </p:sp>
      <p:sp>
        <p:nvSpPr>
          <p:cNvPr id="4" name="Title 8"/>
          <p:cNvSpPr txBox="1">
            <a:spLocks/>
          </p:cNvSpPr>
          <p:nvPr/>
        </p:nvSpPr>
        <p:spPr>
          <a:xfrm>
            <a:off x="675278" y="1058295"/>
            <a:ext cx="8534400" cy="436222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There are two way to create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objects</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342900" indent="-342900" algn="l">
              <a:lnSpc>
                <a:spcPct val="160000"/>
              </a:lnSpc>
              <a:buFont typeface="+mj-lt"/>
              <a:buAutoNum type="arabicPeriod"/>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Literal</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Objects created using literal are constants</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Syntax</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Student={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'rollno':10,</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'name':'</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Pritish</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displayStd</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':function(){</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alert(</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this.rollno</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”+this.name);</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0341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658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Small things from JavaScript code</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HTML comment-</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Here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signifies a single line comment in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Used to prevent a browser from reading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code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document.write</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Function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which writes a string into HTML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document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This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function can be used to write text, HTML, or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both.</a:t>
            </a:r>
          </a:p>
          <a:p>
            <a:pPr algn="l">
              <a:lnSpc>
                <a:spcPct val="160000"/>
              </a:lnSpc>
            </a:pPr>
            <a:endParaRPr lang="en-IN"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Case Sensitivity-</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is a case-sensitive language</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1779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User Defined Objects</a:t>
            </a:r>
          </a:p>
        </p:txBody>
      </p:sp>
      <p:sp>
        <p:nvSpPr>
          <p:cNvPr id="4" name="Title 8"/>
          <p:cNvSpPr txBox="1">
            <a:spLocks/>
          </p:cNvSpPr>
          <p:nvPr/>
        </p:nvSpPr>
        <p:spPr>
          <a:xfrm>
            <a:off x="675278" y="1199811"/>
            <a:ext cx="8534400" cy="436222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Accessing Object Members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Using . (dot) operator</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Or by using [ ]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operator</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Example:-</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Student.rollno</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//frequently used</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Student['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rollno</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//less use</a:t>
            </a:r>
          </a:p>
          <a:p>
            <a:pPr algn="l">
              <a:lnSpc>
                <a:spcPct val="160000"/>
              </a:lnSpc>
            </a:pP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37513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Classes</a:t>
            </a:r>
          </a:p>
        </p:txBody>
      </p:sp>
      <p:sp>
        <p:nvSpPr>
          <p:cNvPr id="4" name="Title 8"/>
          <p:cNvSpPr txBox="1">
            <a:spLocks/>
          </p:cNvSpPr>
          <p:nvPr/>
        </p:nvSpPr>
        <p:spPr>
          <a:xfrm>
            <a:off x="675278" y="1058295"/>
            <a:ext cx="8534400" cy="436222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JavaScript Classes are templates for JavaScript Objects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IN"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Syntax:-</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class ClassName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constructor() { ... }</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When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have a class, you can use the class to create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objects</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let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obj_name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new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class_name();</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048044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The Constructor Method</a:t>
            </a:r>
          </a:p>
        </p:txBody>
      </p:sp>
      <p:sp>
        <p:nvSpPr>
          <p:cNvPr id="4" name="Title 8"/>
          <p:cNvSpPr txBox="1">
            <a:spLocks/>
          </p:cNvSpPr>
          <p:nvPr/>
        </p:nvSpPr>
        <p:spPr>
          <a:xfrm>
            <a:off x="675278" y="1058295"/>
            <a:ext cx="8534400" cy="436222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constructor method is a special method:</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has to have the exact name "constructor"</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It is executed automatically when a new object is created</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It is used to initialize object properties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If you do not define a constructor method, JavaScript will add an empty constructor method</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class ClassName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constructor() { ...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method_1() { ... }</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method_2() { ... }</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420365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Object Prototypes</a:t>
            </a:r>
          </a:p>
        </p:txBody>
      </p:sp>
      <p:sp>
        <p:nvSpPr>
          <p:cNvPr id="4" name="Title 8"/>
          <p:cNvSpPr txBox="1">
            <a:spLocks/>
          </p:cNvSpPr>
          <p:nvPr/>
        </p:nvSpPr>
        <p:spPr>
          <a:xfrm>
            <a:off x="675278" y="1058295"/>
            <a:ext cx="8534400" cy="4362223"/>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All JavaScript objects inherit properties and methods from a prototype.</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Date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objects inherit from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Date.prototype</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Array objects inherit from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Array.prototype</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Object.prototype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is on the top of the prototype inheritance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chain</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Date objects, Array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objects inherit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from </a:t>
            </a: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Object.prototype</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IN"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We learned:-</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ow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to use an object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constructor.</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not add a new property to an existing object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constructor.</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740173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Adding Properties and Methods to Objects</a:t>
            </a:r>
          </a:p>
        </p:txBody>
      </p:sp>
      <p:sp>
        <p:nvSpPr>
          <p:cNvPr id="4" name="Title 8"/>
          <p:cNvSpPr txBox="1">
            <a:spLocks/>
          </p:cNvSpPr>
          <p:nvPr/>
        </p:nvSpPr>
        <p:spPr>
          <a:xfrm>
            <a:off x="675278" y="1058296"/>
            <a:ext cx="8773522" cy="4209824"/>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Using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the prototype Property</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JavaScript prototype property allows you to add new properties to object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constructors</a:t>
            </a:r>
          </a:p>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function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Person(first, last, age,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eyecolor</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this.firstName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 first;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this.lastName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 last;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this.age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 age;</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this.eyeColor</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eyecolor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276242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Adding Properties and Methods to Objects</a:t>
            </a:r>
          </a:p>
        </p:txBody>
      </p:sp>
      <p:sp>
        <p:nvSpPr>
          <p:cNvPr id="4" name="Title 8"/>
          <p:cNvSpPr txBox="1">
            <a:spLocks/>
          </p:cNvSpPr>
          <p:nvPr/>
        </p:nvSpPr>
        <p:spPr>
          <a:xfrm>
            <a:off x="675278" y="1058296"/>
            <a:ext cx="9306922" cy="4209824"/>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Adding Properties </a:t>
            </a:r>
            <a:r>
              <a:rPr lang="en-US" sz="1600" b="1" dirty="0" smtClean="0">
                <a:latin typeface="Tahoma" panose="020B0604030504040204" pitchFamily="34" charset="0"/>
                <a:ea typeface="Tahoma" panose="020B0604030504040204" pitchFamily="34" charset="0"/>
                <a:cs typeface="Tahoma" panose="020B0604030504040204" pitchFamily="34" charset="0"/>
              </a:rPr>
              <a:t>to </a:t>
            </a:r>
            <a:r>
              <a:rPr lang="en-US" sz="1600" b="1" dirty="0">
                <a:latin typeface="Tahoma" panose="020B0604030504040204" pitchFamily="34" charset="0"/>
                <a:ea typeface="Tahoma" panose="020B0604030504040204" pitchFamily="34" charset="0"/>
                <a:cs typeface="Tahoma" panose="020B0604030504040204" pitchFamily="34" charset="0"/>
              </a:rPr>
              <a:t>Objects</a:t>
            </a:r>
          </a:p>
          <a:p>
            <a:pPr algn="l">
              <a:lnSpc>
                <a:spcPct val="160000"/>
              </a:lnSpc>
            </a:pP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Person.prototype.nationality</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 "English";</a:t>
            </a:r>
          </a:p>
          <a:p>
            <a:pPr algn="l">
              <a:lnSpc>
                <a:spcPct val="160000"/>
              </a:lnSpc>
            </a:pPr>
            <a:endParaRPr lang="en-IN"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latin typeface="Tahoma" panose="020B0604030504040204" pitchFamily="34" charset="0"/>
                <a:ea typeface="Tahoma" panose="020B0604030504040204" pitchFamily="34" charset="0"/>
                <a:cs typeface="Tahoma" panose="020B0604030504040204" pitchFamily="34" charset="0"/>
              </a:rPr>
              <a:t>Adding Methods </a:t>
            </a:r>
            <a:r>
              <a:rPr lang="en-US" sz="1600" b="1" dirty="0">
                <a:latin typeface="Tahoma" panose="020B0604030504040204" pitchFamily="34" charset="0"/>
                <a:ea typeface="Tahoma" panose="020B0604030504040204" pitchFamily="34" charset="0"/>
                <a:cs typeface="Tahoma" panose="020B0604030504040204" pitchFamily="34" charset="0"/>
              </a:rPr>
              <a:t>to Objects</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Person.prototype.name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function() {</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return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this.firstName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 " " +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this.lastName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5945151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Prototype Inheritance</a:t>
            </a: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58296"/>
            <a:ext cx="9306922" cy="4209824"/>
          </a:xfrm>
          <a:prstGeom prst="rect">
            <a:avLst/>
          </a:prstGeom>
        </p:spPr>
        <p:txBody>
          <a:bodyPr lIns="100557" tIns="50278" rIns="100557" bIns="50278" numCol="1"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3494496" y="3030395"/>
            <a:ext cx="1453061" cy="400110"/>
          </a:xfrm>
          <a:prstGeom prst="rect">
            <a:avLst/>
          </a:prstGeom>
          <a:noFill/>
        </p:spPr>
        <p:txBody>
          <a:bodyPr wrap="square" rtlCol="0">
            <a:spAutoFit/>
          </a:bodyPr>
          <a:lstStyle/>
          <a:p>
            <a:r>
              <a:rPr lang="en-IN" dirty="0" smtClean="0"/>
              <a:t>rabbit</a:t>
            </a:r>
            <a:endParaRPr lang="en-US" dirty="0"/>
          </a:p>
        </p:txBody>
      </p:sp>
      <p:sp>
        <p:nvSpPr>
          <p:cNvPr id="11" name="TextBox 10"/>
          <p:cNvSpPr txBox="1"/>
          <p:nvPr/>
        </p:nvSpPr>
        <p:spPr>
          <a:xfrm>
            <a:off x="4607379" y="2719755"/>
            <a:ext cx="1752600" cy="400110"/>
          </a:xfrm>
          <a:prstGeom prst="rect">
            <a:avLst/>
          </a:prstGeom>
          <a:noFill/>
        </p:spPr>
        <p:txBody>
          <a:bodyPr wrap="square" rtlCol="0">
            <a:spAutoFit/>
          </a:bodyPr>
          <a:lstStyle/>
          <a:p>
            <a:r>
              <a:rPr lang="en-IN" dirty="0" smtClean="0"/>
              <a:t>[[Prototype]]</a:t>
            </a:r>
            <a:endParaRPr lang="en-US" dirty="0"/>
          </a:p>
        </p:txBody>
      </p:sp>
      <p:grpSp>
        <p:nvGrpSpPr>
          <p:cNvPr id="23" name="Group 22"/>
          <p:cNvGrpSpPr/>
          <p:nvPr/>
        </p:nvGrpSpPr>
        <p:grpSpPr>
          <a:xfrm>
            <a:off x="3352800" y="1172256"/>
            <a:ext cx="3007179" cy="2969070"/>
            <a:chOff x="3352800" y="1172256"/>
            <a:chExt cx="3007179" cy="2969070"/>
          </a:xfrm>
        </p:grpSpPr>
        <p:sp>
          <p:nvSpPr>
            <p:cNvPr id="6" name="TextBox 5"/>
            <p:cNvSpPr txBox="1"/>
            <p:nvPr/>
          </p:nvSpPr>
          <p:spPr>
            <a:xfrm>
              <a:off x="3499939" y="1172256"/>
              <a:ext cx="1828800" cy="400110"/>
            </a:xfrm>
            <a:prstGeom prst="rect">
              <a:avLst/>
            </a:prstGeom>
            <a:noFill/>
          </p:spPr>
          <p:txBody>
            <a:bodyPr wrap="square" rtlCol="0">
              <a:spAutoFit/>
            </a:bodyPr>
            <a:lstStyle/>
            <a:p>
              <a:r>
                <a:rPr lang="en-IN" b="1" dirty="0" smtClean="0"/>
                <a:t>animal</a:t>
              </a:r>
              <a:endParaRPr lang="en-US" b="1" dirty="0"/>
            </a:p>
          </p:txBody>
        </p:sp>
        <p:cxnSp>
          <p:nvCxnSpPr>
            <p:cNvPr id="10" name="Straight Arrow Connector 9"/>
            <p:cNvCxnSpPr>
              <a:endCxn id="12" idx="2"/>
            </p:cNvCxnSpPr>
            <p:nvPr/>
          </p:nvCxnSpPr>
          <p:spPr>
            <a:xfrm flipV="1">
              <a:off x="4686300" y="2264107"/>
              <a:ext cx="0" cy="114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1518868"/>
              <a:ext cx="2667000" cy="745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eat : true</a:t>
              </a:r>
            </a:p>
            <a:p>
              <a:r>
                <a:rPr lang="en-IN" dirty="0" smtClean="0"/>
                <a:t>walk : function</a:t>
              </a:r>
              <a:endParaRPr lang="en-US" dirty="0"/>
            </a:p>
          </p:txBody>
        </p:sp>
        <p:sp>
          <p:nvSpPr>
            <p:cNvPr id="13" name="Rectangle 12"/>
            <p:cNvSpPr/>
            <p:nvPr/>
          </p:nvSpPr>
          <p:spPr>
            <a:xfrm>
              <a:off x="3352800" y="3396087"/>
              <a:ext cx="2667000" cy="745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Jumps : true</a:t>
              </a:r>
              <a:endParaRPr lang="en-US" dirty="0"/>
            </a:p>
          </p:txBody>
        </p:sp>
        <p:sp>
          <p:nvSpPr>
            <p:cNvPr id="14" name="TextBox 13"/>
            <p:cNvSpPr txBox="1"/>
            <p:nvPr/>
          </p:nvSpPr>
          <p:spPr>
            <a:xfrm>
              <a:off x="3494496" y="3014944"/>
              <a:ext cx="1453061" cy="400110"/>
            </a:xfrm>
            <a:prstGeom prst="rect">
              <a:avLst/>
            </a:prstGeom>
            <a:noFill/>
          </p:spPr>
          <p:txBody>
            <a:bodyPr wrap="square" rtlCol="0">
              <a:spAutoFit/>
            </a:bodyPr>
            <a:lstStyle/>
            <a:p>
              <a:r>
                <a:rPr lang="en-IN" dirty="0" smtClean="0"/>
                <a:t>rabbit</a:t>
              </a:r>
              <a:endParaRPr lang="en-US" dirty="0"/>
            </a:p>
          </p:txBody>
        </p:sp>
        <p:sp>
          <p:nvSpPr>
            <p:cNvPr id="16" name="TextBox 15"/>
            <p:cNvSpPr txBox="1"/>
            <p:nvPr/>
          </p:nvSpPr>
          <p:spPr>
            <a:xfrm>
              <a:off x="4607379" y="2704304"/>
              <a:ext cx="1752600" cy="400110"/>
            </a:xfrm>
            <a:prstGeom prst="rect">
              <a:avLst/>
            </a:prstGeom>
            <a:noFill/>
          </p:spPr>
          <p:txBody>
            <a:bodyPr wrap="square" rtlCol="0">
              <a:spAutoFit/>
            </a:bodyPr>
            <a:lstStyle/>
            <a:p>
              <a:r>
                <a:rPr lang="en-IN" dirty="0" smtClean="0"/>
                <a:t>[[Prototype]]</a:t>
              </a:r>
              <a:endParaRPr lang="en-US" dirty="0"/>
            </a:p>
          </p:txBody>
        </p:sp>
      </p:grpSp>
    </p:spTree>
    <p:extLst>
      <p:ext uri="{BB962C8B-B14F-4D97-AF65-F5344CB8AC3E}">
        <p14:creationId xmlns:p14="http://schemas.microsoft.com/office/powerpoint/2010/main" val="15006477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Prototype Inheritance</a:t>
            </a: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58296"/>
            <a:ext cx="9306922" cy="4209824"/>
          </a:xfrm>
          <a:prstGeom prst="rect">
            <a:avLst/>
          </a:prstGeom>
        </p:spPr>
        <p:txBody>
          <a:bodyPr lIns="100557" tIns="50278" rIns="100557" bIns="50278" numCol="2"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let animal = {</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  eats: true,</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  walk() {</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    alert("Animal walk");</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  }</a:t>
            </a:r>
          </a:p>
          <a:p>
            <a:pPr algn="l">
              <a:lnSpc>
                <a:spcPct val="16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let rabbit = {</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  jumps: true,</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  __proto__: animal</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let </a:t>
            </a:r>
            <a:r>
              <a:rPr lang="en-US" sz="1600" b="1" dirty="0" err="1">
                <a:latin typeface="Tahoma" panose="020B0604030504040204" pitchFamily="34" charset="0"/>
                <a:ea typeface="Tahoma" panose="020B0604030504040204" pitchFamily="34" charset="0"/>
                <a:cs typeface="Tahoma" panose="020B0604030504040204" pitchFamily="34" charset="0"/>
              </a:rPr>
              <a:t>longEar</a:t>
            </a:r>
            <a:r>
              <a:rPr lang="en-US" sz="1600" b="1" dirty="0">
                <a:latin typeface="Tahoma" panose="020B0604030504040204" pitchFamily="34" charset="0"/>
                <a:ea typeface="Tahoma" panose="020B0604030504040204" pitchFamily="34" charset="0"/>
                <a:cs typeface="Tahoma" panose="020B0604030504040204" pitchFamily="34" charset="0"/>
              </a:rPr>
              <a:t> = {</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earLength</a:t>
            </a:r>
            <a:r>
              <a:rPr lang="en-US" sz="1600" b="1" dirty="0">
                <a:latin typeface="Tahoma" panose="020B0604030504040204" pitchFamily="34" charset="0"/>
                <a:ea typeface="Tahoma" panose="020B0604030504040204" pitchFamily="34" charset="0"/>
                <a:cs typeface="Tahoma" panose="020B0604030504040204" pitchFamily="34" charset="0"/>
              </a:rPr>
              <a:t>: 10,</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  __proto__: rabbit</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a:t>
            </a:r>
          </a:p>
          <a:p>
            <a:pPr algn="l">
              <a:lnSpc>
                <a:spcPct val="16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 walk is taken from the prototype chain</a:t>
            </a:r>
          </a:p>
          <a:p>
            <a:pPr algn="l">
              <a:lnSpc>
                <a:spcPct val="160000"/>
              </a:lnSpc>
            </a:pPr>
            <a:r>
              <a:rPr lang="en-US" sz="1600" b="1" dirty="0" err="1">
                <a:latin typeface="Tahoma" panose="020B0604030504040204" pitchFamily="34" charset="0"/>
                <a:ea typeface="Tahoma" panose="020B0604030504040204" pitchFamily="34" charset="0"/>
                <a:cs typeface="Tahoma" panose="020B0604030504040204" pitchFamily="34" charset="0"/>
              </a:rPr>
              <a:t>longEar.walk</a:t>
            </a:r>
            <a:r>
              <a:rPr lang="en-US" sz="1600" b="1" dirty="0">
                <a:latin typeface="Tahoma" panose="020B0604030504040204" pitchFamily="34" charset="0"/>
                <a:ea typeface="Tahoma" panose="020B0604030504040204" pitchFamily="34" charset="0"/>
                <a:cs typeface="Tahoma" panose="020B0604030504040204" pitchFamily="34" charset="0"/>
              </a:rPr>
              <a:t>(); // Animal walk</a:t>
            </a:r>
          </a:p>
          <a:p>
            <a:pPr algn="l">
              <a:lnSpc>
                <a:spcPct val="160000"/>
              </a:lnSpc>
            </a:pPr>
            <a:r>
              <a:rPr lang="en-US" sz="1600" b="1" dirty="0">
                <a:latin typeface="Tahoma" panose="020B0604030504040204" pitchFamily="34" charset="0"/>
                <a:ea typeface="Tahoma" panose="020B0604030504040204" pitchFamily="34" charset="0"/>
                <a:cs typeface="Tahoma" panose="020B0604030504040204" pitchFamily="34" charset="0"/>
              </a:rPr>
              <a:t>alert(</a:t>
            </a:r>
            <a:r>
              <a:rPr lang="en-US" sz="1600" b="1" dirty="0" err="1">
                <a:latin typeface="Tahoma" panose="020B0604030504040204" pitchFamily="34" charset="0"/>
                <a:ea typeface="Tahoma" panose="020B0604030504040204" pitchFamily="34" charset="0"/>
                <a:cs typeface="Tahoma" panose="020B0604030504040204" pitchFamily="34" charset="0"/>
              </a:rPr>
              <a:t>longEar.jumps</a:t>
            </a:r>
            <a:r>
              <a:rPr lang="en-US" sz="1600" b="1" dirty="0">
                <a:latin typeface="Tahoma" panose="020B0604030504040204" pitchFamily="34" charset="0"/>
                <a:ea typeface="Tahoma" panose="020B0604030504040204" pitchFamily="34" charset="0"/>
                <a:cs typeface="Tahoma" panose="020B0604030504040204" pitchFamily="34" charset="0"/>
              </a:rPr>
              <a:t>); // true (from rabbit)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677399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7020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Closures-Remember self-invoking functions?</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5278" y="1058296"/>
            <a:ext cx="9306922" cy="4209824"/>
          </a:xfrm>
          <a:prstGeom prst="rect">
            <a:avLst/>
          </a:prstGeom>
        </p:spPr>
        <p:txBody>
          <a:bodyPr lIns="100557" tIns="50278" rIns="100557" bIns="50278" numCol="2"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const</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add = (function () {</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let counter = 0;</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return function () {counter += 1; return counter}</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add</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add</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the counter is now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2</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variable add is assigned to the return value of a self-invoking function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self-invoking function only runs once. It sets the counter to zero (0), and returns a function expression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This way add becomes a function. The "wonderful" part is that it can access the counter in the parent scope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This is called a JavaScript closure. It makes it possible for a function to have "private" variables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counter is protected by the scope of the anonymous function, and can only be changed using the add function.</a:t>
            </a:r>
          </a:p>
          <a:p>
            <a:pPr marL="285750" indent="-285750" algn="l">
              <a:lnSpc>
                <a:spcPct val="160000"/>
              </a:lnSpc>
              <a:buFont typeface="Arial" panose="020B0604020202020204" pitchFamily="34" charset="0"/>
              <a:buChar char="•"/>
            </a:pPr>
            <a:endParaRPr lang="en-IN"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4814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Best Practices</a:t>
            </a:r>
          </a:p>
        </p:txBody>
      </p:sp>
      <p:sp>
        <p:nvSpPr>
          <p:cNvPr id="4" name="Title 8"/>
          <p:cNvSpPr txBox="1">
            <a:spLocks/>
          </p:cNvSpPr>
          <p:nvPr/>
        </p:nvSpPr>
        <p:spPr>
          <a:xfrm>
            <a:off x="675278" y="924719"/>
            <a:ext cx="9306922"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Avoid Global </a:t>
            </a:r>
            <a:r>
              <a:rPr lang="en-US" sz="1600" b="1" dirty="0" smtClean="0">
                <a:latin typeface="Tahoma" panose="020B0604030504040204" pitchFamily="34" charset="0"/>
                <a:ea typeface="Tahoma" panose="020B0604030504040204" pitchFamily="34" charset="0"/>
                <a:cs typeface="Tahoma" panose="020B0604030504040204" pitchFamily="34" charset="0"/>
              </a:rPr>
              <a:t>Variables</a:t>
            </a:r>
          </a:p>
          <a:p>
            <a:pPr algn="l"/>
            <a:r>
              <a:rPr lang="en-US" sz="1600" dirty="0" smtClean="0">
                <a:latin typeface="Tahoma" panose="020B0604030504040204" pitchFamily="34" charset="0"/>
                <a:ea typeface="Tahoma" panose="020B0604030504040204" pitchFamily="34" charset="0"/>
                <a:cs typeface="Tahoma" panose="020B0604030504040204" pitchFamily="34" charset="0"/>
              </a:rPr>
              <a:t>Minimize </a:t>
            </a:r>
            <a:r>
              <a:rPr lang="en-US" sz="1600" dirty="0">
                <a:latin typeface="Tahoma" panose="020B0604030504040204" pitchFamily="34" charset="0"/>
                <a:ea typeface="Tahoma" panose="020B0604030504040204" pitchFamily="34" charset="0"/>
                <a:cs typeface="Tahoma" panose="020B0604030504040204" pitchFamily="34" charset="0"/>
              </a:rPr>
              <a:t>the use of global variables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a:latin typeface="Tahoma" panose="020B0604030504040204" pitchFamily="34" charset="0"/>
                <a:ea typeface="Tahoma" panose="020B0604030504040204" pitchFamily="34" charset="0"/>
                <a:cs typeface="Tahoma" panose="020B0604030504040204" pitchFamily="34" charset="0"/>
              </a:rPr>
              <a:t>This includes all data types, objects, and functions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a:latin typeface="Tahoma" panose="020B0604030504040204" pitchFamily="34" charset="0"/>
                <a:ea typeface="Tahoma" panose="020B0604030504040204" pitchFamily="34" charset="0"/>
                <a:cs typeface="Tahoma" panose="020B0604030504040204" pitchFamily="34" charset="0"/>
              </a:rPr>
              <a:t>Global variables and functions can be overwritten by other scripts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a:latin typeface="Tahoma" panose="020B0604030504040204" pitchFamily="34" charset="0"/>
                <a:ea typeface="Tahoma" panose="020B0604030504040204" pitchFamily="34" charset="0"/>
                <a:cs typeface="Tahoma" panose="020B0604030504040204" pitchFamily="34" charset="0"/>
              </a:rPr>
              <a:t>Use local variables instead, and learn how to use closures</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endParaRPr lang="en-IN"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Always Declare Local Variables</a:t>
            </a:r>
          </a:p>
          <a:p>
            <a:pPr algn="l"/>
            <a:r>
              <a:rPr lang="en-US" sz="1600" dirty="0">
                <a:latin typeface="Tahoma" panose="020B0604030504040204" pitchFamily="34" charset="0"/>
                <a:ea typeface="Tahoma" panose="020B0604030504040204" pitchFamily="34" charset="0"/>
                <a:cs typeface="Tahoma" panose="020B0604030504040204" pitchFamily="34" charset="0"/>
              </a:rPr>
              <a:t>All variables used in a function should be declared as local variables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a:latin typeface="Tahoma" panose="020B0604030504040204" pitchFamily="34" charset="0"/>
                <a:ea typeface="Tahoma" panose="020B0604030504040204" pitchFamily="34" charset="0"/>
                <a:cs typeface="Tahoma" panose="020B0604030504040204" pitchFamily="34" charset="0"/>
              </a:rPr>
              <a:t>Local variables must be declared with the </a:t>
            </a:r>
            <a:r>
              <a:rPr lang="en-US" sz="1600" dirty="0" err="1">
                <a:latin typeface="Tahoma" panose="020B0604030504040204" pitchFamily="34" charset="0"/>
                <a:ea typeface="Tahoma" panose="020B0604030504040204" pitchFamily="34" charset="0"/>
                <a:cs typeface="Tahoma" panose="020B0604030504040204" pitchFamily="34" charset="0"/>
              </a:rPr>
              <a:t>var</a:t>
            </a:r>
            <a:r>
              <a:rPr lang="en-US" sz="1600" dirty="0">
                <a:latin typeface="Tahoma" panose="020B0604030504040204" pitchFamily="34" charset="0"/>
                <a:ea typeface="Tahoma" panose="020B0604030504040204" pitchFamily="34" charset="0"/>
                <a:cs typeface="Tahoma" panose="020B0604030504040204" pitchFamily="34" charset="0"/>
              </a:rPr>
              <a:t> keyword or the let </a:t>
            </a:r>
            <a:r>
              <a:rPr lang="en-US" sz="1600" dirty="0" err="1">
                <a:latin typeface="Tahoma" panose="020B0604030504040204" pitchFamily="34" charset="0"/>
                <a:ea typeface="Tahoma" panose="020B0604030504040204" pitchFamily="34" charset="0"/>
                <a:cs typeface="Tahoma" panose="020B0604030504040204" pitchFamily="34" charset="0"/>
              </a:rPr>
              <a:t>keyword,or</a:t>
            </a:r>
            <a:r>
              <a:rPr lang="en-US" sz="1600" dirty="0">
                <a:latin typeface="Tahoma" panose="020B0604030504040204" pitchFamily="34" charset="0"/>
                <a:ea typeface="Tahoma" panose="020B0604030504040204" pitchFamily="34" charset="0"/>
                <a:cs typeface="Tahoma" panose="020B0604030504040204" pitchFamily="34" charset="0"/>
              </a:rPr>
              <a:t> the </a:t>
            </a:r>
            <a:r>
              <a:rPr lang="en-US" sz="1600" dirty="0" err="1">
                <a:latin typeface="Tahoma" panose="020B0604030504040204" pitchFamily="34" charset="0"/>
                <a:ea typeface="Tahoma" panose="020B0604030504040204" pitchFamily="34" charset="0"/>
                <a:cs typeface="Tahoma" panose="020B0604030504040204" pitchFamily="34" charset="0"/>
              </a:rPr>
              <a:t>const</a:t>
            </a:r>
            <a:r>
              <a:rPr lang="en-US" sz="1600" dirty="0">
                <a:latin typeface="Tahoma" panose="020B0604030504040204" pitchFamily="34" charset="0"/>
                <a:ea typeface="Tahoma" panose="020B0604030504040204" pitchFamily="34" charset="0"/>
                <a:cs typeface="Tahoma" panose="020B0604030504040204" pitchFamily="34" charset="0"/>
              </a:rPr>
              <a:t> keyword, otherwise they will become global variables.</a:t>
            </a:r>
          </a:p>
          <a:p>
            <a:pPr algn="l"/>
            <a:endParaRPr lang="en-IN"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Declarations on Top</a:t>
            </a:r>
          </a:p>
          <a:p>
            <a:pPr algn="l"/>
            <a:r>
              <a:rPr lang="en-US" sz="1600" dirty="0">
                <a:latin typeface="Tahoma" panose="020B0604030504040204" pitchFamily="34" charset="0"/>
                <a:ea typeface="Tahoma" panose="020B0604030504040204" pitchFamily="34" charset="0"/>
                <a:cs typeface="Tahoma" panose="020B0604030504040204" pitchFamily="34" charset="0"/>
              </a:rPr>
              <a:t>It is a good coding practice to put all declarations at the top of each script or function.</a:t>
            </a:r>
          </a:p>
          <a:p>
            <a:pPr algn="l"/>
            <a:r>
              <a:rPr lang="en-US" sz="1600" b="1" dirty="0" smtClean="0">
                <a:latin typeface="Tahoma" panose="020B0604030504040204" pitchFamily="34" charset="0"/>
                <a:ea typeface="Tahoma" panose="020B0604030504040204" pitchFamily="34" charset="0"/>
                <a:cs typeface="Tahoma" panose="020B0604030504040204" pitchFamily="34" charset="0"/>
              </a:rPr>
              <a:t>This </a:t>
            </a:r>
            <a:r>
              <a:rPr lang="en-US" sz="1600" b="1" dirty="0">
                <a:latin typeface="Tahoma" panose="020B0604030504040204" pitchFamily="34" charset="0"/>
                <a:ea typeface="Tahoma" panose="020B0604030504040204" pitchFamily="34" charset="0"/>
                <a:cs typeface="Tahoma" panose="020B0604030504040204" pitchFamily="34" charset="0"/>
              </a:rPr>
              <a:t>will:</a:t>
            </a:r>
          </a:p>
          <a:p>
            <a:pPr marL="285750" indent="-285750" algn="l">
              <a:buFont typeface="Wingdings" panose="05000000000000000000" pitchFamily="2" charset="2"/>
              <a:buChar char="Ø"/>
            </a:pPr>
            <a:r>
              <a:rPr lang="en-US" sz="1600" dirty="0" smtClean="0">
                <a:latin typeface="Tahoma" panose="020B0604030504040204" pitchFamily="34" charset="0"/>
                <a:ea typeface="Tahoma" panose="020B0604030504040204" pitchFamily="34" charset="0"/>
                <a:cs typeface="Tahoma" panose="020B0604030504040204" pitchFamily="34" charset="0"/>
              </a:rPr>
              <a:t>Give </a:t>
            </a:r>
            <a:r>
              <a:rPr lang="en-US" sz="1600" dirty="0">
                <a:latin typeface="Tahoma" panose="020B0604030504040204" pitchFamily="34" charset="0"/>
                <a:ea typeface="Tahoma" panose="020B0604030504040204" pitchFamily="34" charset="0"/>
                <a:cs typeface="Tahoma" panose="020B0604030504040204" pitchFamily="34" charset="0"/>
              </a:rPr>
              <a:t>cleaner code</a:t>
            </a:r>
          </a:p>
          <a:p>
            <a:pPr marL="285750" indent="-285750" algn="l">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Provide a single place to look for local variables</a:t>
            </a:r>
          </a:p>
          <a:p>
            <a:pPr marL="285750" indent="-285750" algn="l">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Make it easier to avoid unwanted (implied) global variables</a:t>
            </a:r>
          </a:p>
          <a:p>
            <a:pPr algn="l"/>
            <a:endParaRPr lang="en-IN" sz="1600" dirty="0" smtClean="0">
              <a:latin typeface="Tahoma" panose="020B0604030504040204" pitchFamily="34" charset="0"/>
              <a:ea typeface="Tahoma" panose="020B0604030504040204" pitchFamily="34" charset="0"/>
              <a:cs typeface="Tahoma" panose="020B0604030504040204" pitchFamily="34" charset="0"/>
            </a:endParaRPr>
          </a:p>
          <a:p>
            <a:pPr algn="l"/>
            <a:endParaRPr lang="en-US" sz="1600" dirty="0">
              <a:latin typeface="Tahoma" panose="020B0604030504040204" pitchFamily="34" charset="0"/>
              <a:ea typeface="Tahoma" panose="020B0604030504040204" pitchFamily="34" charset="0"/>
              <a:cs typeface="Tahoma" panose="020B0604030504040204" pitchFamily="34" charset="0"/>
            </a:endParaRPr>
          </a:p>
          <a:p>
            <a:pPr algn="l"/>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90324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in HTML File</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Following most preferred ways to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include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JavaScript in your HTML file-</a:t>
            </a:r>
          </a:p>
          <a:p>
            <a:pPr marL="285750" indent="-285750" algn="l">
              <a:lnSpc>
                <a:spcPct val="15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Script in &lt;head&gt;...&lt;/head&gt; section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Script in &lt;body&gt;...&lt;/body&gt; section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Script in &lt;body&gt;...&lt;/body&gt; and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&lt;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head&gt;...&lt;/head&gt; sections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Script in and external file and then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include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in &lt;head&gt;...&lt;/head&gt; section</a:t>
            </a:r>
          </a:p>
        </p:txBody>
      </p:sp>
    </p:spTree>
    <p:extLst>
      <p:ext uri="{BB962C8B-B14F-4D97-AF65-F5344CB8AC3E}">
        <p14:creationId xmlns:p14="http://schemas.microsoft.com/office/powerpoint/2010/main" val="18738114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Best Practices</a:t>
            </a:r>
          </a:p>
        </p:txBody>
      </p:sp>
      <p:sp>
        <p:nvSpPr>
          <p:cNvPr id="4" name="Title 8"/>
          <p:cNvSpPr txBox="1">
            <a:spLocks/>
          </p:cNvSpPr>
          <p:nvPr/>
        </p:nvSpPr>
        <p:spPr>
          <a:xfrm>
            <a:off x="609600" y="1010105"/>
            <a:ext cx="9306922"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Initialize Variables</a:t>
            </a:r>
          </a:p>
          <a:p>
            <a:pPr algn="l"/>
            <a:r>
              <a:rPr lang="en-US" sz="1600" dirty="0">
                <a:latin typeface="Tahoma" panose="020B0604030504040204" pitchFamily="34" charset="0"/>
                <a:ea typeface="Tahoma" panose="020B0604030504040204" pitchFamily="34" charset="0"/>
                <a:cs typeface="Tahoma" panose="020B0604030504040204" pitchFamily="34" charset="0"/>
              </a:rPr>
              <a:t>It is a good coding practice to initialize variables when you declare them.</a:t>
            </a:r>
          </a:p>
          <a:p>
            <a:pPr algn="l"/>
            <a:r>
              <a:rPr lang="en-US" sz="1600" b="1" dirty="0" smtClean="0">
                <a:latin typeface="Tahoma" panose="020B0604030504040204" pitchFamily="34" charset="0"/>
                <a:ea typeface="Tahoma" panose="020B0604030504040204" pitchFamily="34" charset="0"/>
                <a:cs typeface="Tahoma" panose="020B0604030504040204" pitchFamily="34" charset="0"/>
              </a:rPr>
              <a:t>This </a:t>
            </a:r>
            <a:r>
              <a:rPr lang="en-US" sz="1600" b="1" dirty="0">
                <a:latin typeface="Tahoma" panose="020B0604030504040204" pitchFamily="34" charset="0"/>
                <a:ea typeface="Tahoma" panose="020B0604030504040204" pitchFamily="34" charset="0"/>
                <a:cs typeface="Tahoma" panose="020B0604030504040204" pitchFamily="34" charset="0"/>
              </a:rPr>
              <a:t>will</a:t>
            </a:r>
            <a:r>
              <a:rPr lang="en-US" sz="1600" b="1"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Give cleaner code</a:t>
            </a:r>
          </a:p>
          <a:p>
            <a:pPr marL="285750" indent="-285750" algn="l">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Provide a single place to initialize variables</a:t>
            </a:r>
          </a:p>
          <a:p>
            <a:pPr marL="285750" indent="-285750" algn="l">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Avoid undefined </a:t>
            </a:r>
            <a:r>
              <a:rPr lang="en-US" sz="1600" dirty="0" err="1">
                <a:latin typeface="Tahoma" panose="020B0604030504040204" pitchFamily="34" charset="0"/>
                <a:ea typeface="Tahoma" panose="020B0604030504040204" pitchFamily="34" charset="0"/>
                <a:cs typeface="Tahoma" panose="020B0604030504040204" pitchFamily="34" charset="0"/>
              </a:rPr>
              <a:t>valuesAlways</a:t>
            </a:r>
            <a:r>
              <a:rPr lang="en-US" sz="1600" dirty="0">
                <a:latin typeface="Tahoma" panose="020B0604030504040204" pitchFamily="34" charset="0"/>
                <a:ea typeface="Tahoma" panose="020B0604030504040204" pitchFamily="34" charset="0"/>
                <a:cs typeface="Tahoma" panose="020B0604030504040204" pitchFamily="34" charset="0"/>
              </a:rPr>
              <a:t> Declare Local </a:t>
            </a:r>
            <a:r>
              <a:rPr lang="en-US" sz="1600" dirty="0" smtClean="0">
                <a:latin typeface="Tahoma" panose="020B0604030504040204" pitchFamily="34" charset="0"/>
                <a:ea typeface="Tahoma" panose="020B0604030504040204" pitchFamily="34" charset="0"/>
                <a:cs typeface="Tahoma" panose="020B0604030504040204" pitchFamily="34" charset="0"/>
              </a:rPr>
              <a:t>Variables</a:t>
            </a:r>
          </a:p>
          <a:p>
            <a:pPr marL="285750" indent="-285750" algn="l">
              <a:buFont typeface="Wingdings" panose="05000000000000000000" pitchFamily="2" charset="2"/>
              <a:buChar char="Ø"/>
            </a:pPr>
            <a:endParaRPr lang="en-IN"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Declare </a:t>
            </a:r>
            <a:r>
              <a:rPr lang="en-US" sz="1600" b="1" dirty="0" smtClean="0">
                <a:latin typeface="Tahoma" panose="020B0604030504040204" pitchFamily="34" charset="0"/>
                <a:ea typeface="Tahoma" panose="020B0604030504040204" pitchFamily="34" charset="0"/>
                <a:cs typeface="Tahoma" panose="020B0604030504040204" pitchFamily="34" charset="0"/>
              </a:rPr>
              <a:t>Objects and Array </a:t>
            </a:r>
            <a:r>
              <a:rPr lang="en-US" sz="1600" b="1" dirty="0">
                <a:latin typeface="Tahoma" panose="020B0604030504040204" pitchFamily="34" charset="0"/>
                <a:ea typeface="Tahoma" panose="020B0604030504040204" pitchFamily="34" charset="0"/>
                <a:cs typeface="Tahoma" panose="020B0604030504040204" pitchFamily="34" charset="0"/>
              </a:rPr>
              <a:t>with </a:t>
            </a:r>
            <a:r>
              <a:rPr lang="en-US" sz="1600" b="1" dirty="0" err="1">
                <a:latin typeface="Tahoma" panose="020B0604030504040204" pitchFamily="34" charset="0"/>
                <a:ea typeface="Tahoma" panose="020B0604030504040204" pitchFamily="34" charset="0"/>
                <a:cs typeface="Tahoma" panose="020B0604030504040204" pitchFamily="34" charset="0"/>
              </a:rPr>
              <a:t>const</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r>
              <a:rPr lang="en-US" sz="1600" dirty="0">
                <a:latin typeface="Tahoma" panose="020B0604030504040204" pitchFamily="34" charset="0"/>
                <a:ea typeface="Tahoma" panose="020B0604030504040204" pitchFamily="34" charset="0"/>
                <a:cs typeface="Tahoma" panose="020B0604030504040204" pitchFamily="34" charset="0"/>
              </a:rPr>
              <a:t>Declaring </a:t>
            </a:r>
            <a:r>
              <a:rPr lang="en-US" sz="1600" dirty="0" smtClean="0">
                <a:latin typeface="Tahoma" panose="020B0604030504040204" pitchFamily="34" charset="0"/>
                <a:ea typeface="Tahoma" panose="020B0604030504040204" pitchFamily="34" charset="0"/>
                <a:cs typeface="Tahoma" panose="020B0604030504040204" pitchFamily="34" charset="0"/>
              </a:rPr>
              <a:t>objects and array </a:t>
            </a:r>
            <a:r>
              <a:rPr lang="en-US" sz="1600" dirty="0">
                <a:latin typeface="Tahoma" panose="020B0604030504040204" pitchFamily="34" charset="0"/>
                <a:ea typeface="Tahoma" panose="020B0604030504040204" pitchFamily="34" charset="0"/>
                <a:cs typeface="Tahoma" panose="020B0604030504040204" pitchFamily="34" charset="0"/>
              </a:rPr>
              <a:t>with </a:t>
            </a:r>
            <a:r>
              <a:rPr lang="en-US" sz="1600" dirty="0" err="1">
                <a:latin typeface="Tahoma" panose="020B0604030504040204" pitchFamily="34" charset="0"/>
                <a:ea typeface="Tahoma" panose="020B0604030504040204" pitchFamily="34" charset="0"/>
                <a:cs typeface="Tahoma" panose="020B0604030504040204" pitchFamily="34" charset="0"/>
              </a:rPr>
              <a:t>const</a:t>
            </a:r>
            <a:r>
              <a:rPr lang="en-US" sz="1600" dirty="0">
                <a:latin typeface="Tahoma" panose="020B0604030504040204" pitchFamily="34" charset="0"/>
                <a:ea typeface="Tahoma" panose="020B0604030504040204" pitchFamily="34" charset="0"/>
                <a:cs typeface="Tahoma" panose="020B0604030504040204" pitchFamily="34" charset="0"/>
              </a:rPr>
              <a:t> will prevent any accidental change of </a:t>
            </a:r>
            <a:r>
              <a:rPr lang="en-US" sz="1600" dirty="0" smtClean="0">
                <a:latin typeface="Tahoma" panose="020B0604030504040204" pitchFamily="34" charset="0"/>
                <a:ea typeface="Tahoma" panose="020B0604030504040204" pitchFamily="34" charset="0"/>
                <a:cs typeface="Tahoma" panose="020B0604030504040204" pitchFamily="34" charset="0"/>
              </a:rPr>
              <a:t>type.</a:t>
            </a:r>
          </a:p>
          <a:p>
            <a:pPr algn="l"/>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Use === Comparison</a:t>
            </a:r>
          </a:p>
          <a:p>
            <a:pPr algn="l"/>
            <a:r>
              <a:rPr lang="en-US" sz="1600" dirty="0">
                <a:latin typeface="Tahoma" panose="020B0604030504040204" pitchFamily="34" charset="0"/>
                <a:ea typeface="Tahoma" panose="020B0604030504040204" pitchFamily="34" charset="0"/>
                <a:cs typeface="Tahoma" panose="020B0604030504040204" pitchFamily="34" charset="0"/>
              </a:rPr>
              <a:t>The == comparison operator always converts (to matching types) before comparison.</a:t>
            </a:r>
          </a:p>
          <a:p>
            <a:pPr algn="l"/>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 operator forces comparison of values and type</a:t>
            </a:r>
          </a:p>
          <a:p>
            <a:pPr algn="l"/>
            <a:endParaRPr lang="en-US" sz="16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71649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Best Practices</a:t>
            </a:r>
          </a:p>
        </p:txBody>
      </p:sp>
      <p:sp>
        <p:nvSpPr>
          <p:cNvPr id="4" name="Title 8"/>
          <p:cNvSpPr txBox="1">
            <a:spLocks/>
          </p:cNvSpPr>
          <p:nvPr/>
        </p:nvSpPr>
        <p:spPr>
          <a:xfrm>
            <a:off x="609600" y="1010105"/>
            <a:ext cx="9306922"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buFont typeface="Arial" panose="020B0604020202020204" pitchFamily="34" charset="0"/>
              <a:buChar char="•"/>
            </a:pPr>
            <a:r>
              <a:rPr lang="en-US" sz="1600" b="1" dirty="0" smtClean="0">
                <a:latin typeface="Tahoma" panose="020B0604030504040204" pitchFamily="34" charset="0"/>
                <a:ea typeface="Tahoma" panose="020B0604030504040204" pitchFamily="34" charset="0"/>
                <a:cs typeface="Tahoma" panose="020B0604030504040204" pitchFamily="34" charset="0"/>
              </a:rPr>
              <a:t>Don't </a:t>
            </a:r>
            <a:r>
              <a:rPr lang="en-US" sz="1600" b="1" dirty="0">
                <a:latin typeface="Tahoma" panose="020B0604030504040204" pitchFamily="34" charset="0"/>
                <a:ea typeface="Tahoma" panose="020B0604030504040204" pitchFamily="34" charset="0"/>
                <a:cs typeface="Tahoma" panose="020B0604030504040204" pitchFamily="34" charset="0"/>
              </a:rPr>
              <a:t>Use new Object()</a:t>
            </a:r>
          </a:p>
          <a:p>
            <a:pPr algn="l"/>
            <a:r>
              <a:rPr lang="en-US" sz="1600" dirty="0">
                <a:latin typeface="Tahoma" panose="020B0604030504040204" pitchFamily="34" charset="0"/>
                <a:ea typeface="Tahoma" panose="020B0604030504040204" pitchFamily="34" charset="0"/>
                <a:cs typeface="Tahoma" panose="020B0604030504040204" pitchFamily="34" charset="0"/>
              </a:rPr>
              <a:t>Use "" instead of new String()</a:t>
            </a:r>
          </a:p>
          <a:p>
            <a:pPr algn="l"/>
            <a:r>
              <a:rPr lang="en-US" sz="1600" dirty="0">
                <a:latin typeface="Tahoma" panose="020B0604030504040204" pitchFamily="34" charset="0"/>
                <a:ea typeface="Tahoma" panose="020B0604030504040204" pitchFamily="34" charset="0"/>
                <a:cs typeface="Tahoma" panose="020B0604030504040204" pitchFamily="34" charset="0"/>
              </a:rPr>
              <a:t>Use 0 instead of new Number()</a:t>
            </a:r>
          </a:p>
          <a:p>
            <a:pPr algn="l"/>
            <a:r>
              <a:rPr lang="en-US" sz="1600" dirty="0">
                <a:latin typeface="Tahoma" panose="020B0604030504040204" pitchFamily="34" charset="0"/>
                <a:ea typeface="Tahoma" panose="020B0604030504040204" pitchFamily="34" charset="0"/>
                <a:cs typeface="Tahoma" panose="020B0604030504040204" pitchFamily="34" charset="0"/>
              </a:rPr>
              <a:t>Use false instead of new Boolean()</a:t>
            </a:r>
          </a:p>
          <a:p>
            <a:pPr algn="l"/>
            <a:r>
              <a:rPr lang="en-US" sz="1600" dirty="0">
                <a:latin typeface="Tahoma" panose="020B0604030504040204" pitchFamily="34" charset="0"/>
                <a:ea typeface="Tahoma" panose="020B0604030504040204" pitchFamily="34" charset="0"/>
                <a:cs typeface="Tahoma" panose="020B0604030504040204" pitchFamily="34" charset="0"/>
              </a:rPr>
              <a:t>Use {} instead of new Object()</a:t>
            </a:r>
          </a:p>
          <a:p>
            <a:pPr algn="l"/>
            <a:r>
              <a:rPr lang="en-US" sz="1600" dirty="0">
                <a:latin typeface="Tahoma" panose="020B0604030504040204" pitchFamily="34" charset="0"/>
                <a:ea typeface="Tahoma" panose="020B0604030504040204" pitchFamily="34" charset="0"/>
                <a:cs typeface="Tahoma" panose="020B0604030504040204" pitchFamily="34" charset="0"/>
              </a:rPr>
              <a:t>Use [] instead of new Array()</a:t>
            </a:r>
          </a:p>
          <a:p>
            <a:pPr algn="l"/>
            <a:r>
              <a:rPr lang="en-US" sz="1600" dirty="0">
                <a:latin typeface="Tahoma" panose="020B0604030504040204" pitchFamily="34" charset="0"/>
                <a:ea typeface="Tahoma" panose="020B0604030504040204" pitchFamily="34" charset="0"/>
                <a:cs typeface="Tahoma" panose="020B0604030504040204" pitchFamily="34" charset="0"/>
              </a:rPr>
              <a:t>Use /()/ instead of new </a:t>
            </a:r>
            <a:r>
              <a:rPr lang="en-US" sz="1600" dirty="0" err="1">
                <a:latin typeface="Tahoma" panose="020B0604030504040204" pitchFamily="34" charset="0"/>
                <a:ea typeface="Tahoma" panose="020B0604030504040204" pitchFamily="34" charset="0"/>
                <a:cs typeface="Tahoma" panose="020B0604030504040204" pitchFamily="34" charset="0"/>
              </a:rPr>
              <a:t>RegExp</a:t>
            </a:r>
            <a:r>
              <a:rPr lang="en-US" sz="1600" dirty="0">
                <a:latin typeface="Tahoma" panose="020B0604030504040204" pitchFamily="34" charset="0"/>
                <a:ea typeface="Tahoma" panose="020B0604030504040204" pitchFamily="34" charset="0"/>
                <a:cs typeface="Tahoma" panose="020B0604030504040204" pitchFamily="34" charset="0"/>
              </a:rPr>
              <a:t>()</a:t>
            </a:r>
          </a:p>
          <a:p>
            <a:pPr algn="l"/>
            <a:r>
              <a:rPr lang="en-US" sz="1600" dirty="0">
                <a:latin typeface="Tahoma" panose="020B0604030504040204" pitchFamily="34" charset="0"/>
                <a:ea typeface="Tahoma" panose="020B0604030504040204" pitchFamily="34" charset="0"/>
                <a:cs typeface="Tahoma" panose="020B0604030504040204" pitchFamily="34" charset="0"/>
              </a:rPr>
              <a:t>Use function (){} instead of new Function</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endParaRPr lang="en-IN"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Use Parameter Defaults</a:t>
            </a:r>
          </a:p>
          <a:p>
            <a:pPr algn="l"/>
            <a:r>
              <a:rPr lang="en-US" sz="1600" dirty="0">
                <a:latin typeface="Tahoma" panose="020B0604030504040204" pitchFamily="34" charset="0"/>
                <a:ea typeface="Tahoma" panose="020B0604030504040204" pitchFamily="34" charset="0"/>
                <a:cs typeface="Tahoma" panose="020B0604030504040204" pitchFamily="34" charset="0"/>
              </a:rPr>
              <a:t>If a function is called with a missing argument, the value of the missing argument is set to undefined</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a:latin typeface="Tahoma" panose="020B0604030504040204" pitchFamily="34" charset="0"/>
                <a:ea typeface="Tahoma" panose="020B0604030504040204" pitchFamily="34" charset="0"/>
                <a:cs typeface="Tahoma" panose="020B0604030504040204" pitchFamily="34" charset="0"/>
              </a:rPr>
              <a:t>Undefined values can break your code. It is a good habit to assign default values to arguments.</a:t>
            </a:r>
          </a:p>
          <a:p>
            <a:pPr algn="l"/>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Avoid Number, String, and Boolean as Objects</a:t>
            </a:r>
          </a:p>
          <a:p>
            <a:pPr algn="l"/>
            <a:r>
              <a:rPr lang="en-US" sz="1600" dirty="0">
                <a:latin typeface="Tahoma" panose="020B0604030504040204" pitchFamily="34" charset="0"/>
                <a:ea typeface="Tahoma" panose="020B0604030504040204" pitchFamily="34" charset="0"/>
                <a:cs typeface="Tahoma" panose="020B0604030504040204" pitchFamily="34" charset="0"/>
              </a:rPr>
              <a:t>Always treat numbers, strings, or </a:t>
            </a:r>
            <a:r>
              <a:rPr lang="en-US" sz="1600" dirty="0" err="1">
                <a:latin typeface="Tahoma" panose="020B0604030504040204" pitchFamily="34" charset="0"/>
                <a:ea typeface="Tahoma" panose="020B0604030504040204" pitchFamily="34" charset="0"/>
                <a:cs typeface="Tahoma" panose="020B0604030504040204" pitchFamily="34" charset="0"/>
              </a:rPr>
              <a:t>booleans</a:t>
            </a:r>
            <a:r>
              <a:rPr lang="en-US" sz="1600" dirty="0">
                <a:latin typeface="Tahoma" panose="020B0604030504040204" pitchFamily="34" charset="0"/>
                <a:ea typeface="Tahoma" panose="020B0604030504040204" pitchFamily="34" charset="0"/>
                <a:cs typeface="Tahoma" panose="020B0604030504040204" pitchFamily="34" charset="0"/>
              </a:rPr>
              <a:t> as primitive values. Not as objects.</a:t>
            </a:r>
          </a:p>
          <a:p>
            <a:pPr algn="l"/>
            <a:r>
              <a:rPr lang="en-US" sz="1600" dirty="0" smtClean="0">
                <a:latin typeface="Tahoma" panose="020B0604030504040204" pitchFamily="34" charset="0"/>
                <a:ea typeface="Tahoma" panose="020B0604030504040204" pitchFamily="34" charset="0"/>
                <a:cs typeface="Tahoma" panose="020B0604030504040204" pitchFamily="34" charset="0"/>
              </a:rPr>
              <a:t>Declaring </a:t>
            </a:r>
            <a:r>
              <a:rPr lang="en-US" sz="1600" dirty="0">
                <a:latin typeface="Tahoma" panose="020B0604030504040204" pitchFamily="34" charset="0"/>
                <a:ea typeface="Tahoma" panose="020B0604030504040204" pitchFamily="34" charset="0"/>
                <a:cs typeface="Tahoma" panose="020B0604030504040204" pitchFamily="34" charset="0"/>
              </a:rPr>
              <a:t>these types as objects, slows down execution speed, and produces nasty side effects</a:t>
            </a:r>
            <a:endParaRPr lang="en-US" sz="16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735191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8"/>
          <p:cNvSpPr txBox="1">
            <a:spLocks/>
          </p:cNvSpPr>
          <p:nvPr/>
        </p:nvSpPr>
        <p:spPr>
          <a:xfrm>
            <a:off x="1371600" y="2372519"/>
            <a:ext cx="6868522" cy="762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r>
              <a:rPr lang="en-IN" sz="6000" b="1" dirty="0" smtClean="0">
                <a:solidFill>
                  <a:srgbClr val="00B8F1"/>
                </a:solidFill>
                <a:latin typeface="Tahoma" panose="020B0604030504040204" pitchFamily="34" charset="0"/>
                <a:ea typeface="Tahoma" panose="020B0604030504040204" pitchFamily="34" charset="0"/>
                <a:cs typeface="Tahoma" panose="020B0604030504040204" pitchFamily="34" charset="0"/>
              </a:rPr>
              <a:t>jQuery</a:t>
            </a:r>
          </a:p>
          <a:p>
            <a:pPr marL="285750" indent="-285750" algn="l">
              <a:buFont typeface="Arial" panose="020B0604020202020204" pitchFamily="34" charset="0"/>
              <a:buChar char="•"/>
            </a:pPr>
            <a:endParaRPr lang="en-US" sz="1600" dirty="0" smtClean="0">
              <a:solidFill>
                <a:srgbClr val="00B8F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311413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Introduction</a:t>
            </a:r>
          </a:p>
        </p:txBody>
      </p:sp>
      <p:sp>
        <p:nvSpPr>
          <p:cNvPr id="4" name="Title 8"/>
          <p:cNvSpPr txBox="1">
            <a:spLocks/>
          </p:cNvSpPr>
          <p:nvPr/>
        </p:nvSpPr>
        <p:spPr>
          <a:xfrm>
            <a:off x="675278" y="1039813"/>
            <a:ext cx="9306922"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jQuery is a lightweight, "write less, do more", JavaScript library</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purpose of jQuery is to make it much easier to use JavaScript on your website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jQuery </a:t>
            </a:r>
            <a:r>
              <a:rPr lang="en-US" sz="1600" dirty="0">
                <a:latin typeface="Tahoma" panose="020B0604030504040204" pitchFamily="34" charset="0"/>
                <a:ea typeface="Tahoma" panose="020B0604030504040204" pitchFamily="34" charset="0"/>
                <a:cs typeface="Tahoma" panose="020B0604030504040204" pitchFamily="34" charset="0"/>
              </a:rPr>
              <a:t>takes a lot of common tasks that require many lines of JavaScript code to accomplish, and wraps them into methods that you can call with a single line of code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jQuery </a:t>
            </a:r>
            <a:r>
              <a:rPr lang="en-US" sz="1600" dirty="0">
                <a:latin typeface="Tahoma" panose="020B0604030504040204" pitchFamily="34" charset="0"/>
                <a:ea typeface="Tahoma" panose="020B0604030504040204" pitchFamily="34" charset="0"/>
                <a:cs typeface="Tahoma" panose="020B0604030504040204" pitchFamily="34" charset="0"/>
              </a:rPr>
              <a:t>also simplifies a lot of the complicated things from JavaScript, like AJAX calls and DOM manipulation</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765093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7923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The jQuery library contains the following features:</a:t>
            </a:r>
          </a:p>
        </p:txBody>
      </p:sp>
      <p:sp>
        <p:nvSpPr>
          <p:cNvPr id="4" name="Title 8"/>
          <p:cNvSpPr txBox="1">
            <a:spLocks/>
          </p:cNvSpPr>
          <p:nvPr/>
        </p:nvSpPr>
        <p:spPr>
          <a:xfrm>
            <a:off x="675278" y="1039813"/>
            <a:ext cx="9306922"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HTML/DOM </a:t>
            </a:r>
            <a:r>
              <a:rPr lang="en-US" sz="1600" dirty="0">
                <a:latin typeface="Tahoma" panose="020B0604030504040204" pitchFamily="34" charset="0"/>
                <a:ea typeface="Tahoma" panose="020B0604030504040204" pitchFamily="34" charset="0"/>
                <a:cs typeface="Tahoma" panose="020B0604030504040204" pitchFamily="34" charset="0"/>
              </a:rPr>
              <a:t>manipulation</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CSS manipulation</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HTML event methods</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Effects and animations</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AJAX</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Utilities</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Tip: In addition, jQuery has plugins for almost any task out there</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63579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Why jQuery?</a:t>
            </a:r>
          </a:p>
        </p:txBody>
      </p:sp>
      <p:sp>
        <p:nvSpPr>
          <p:cNvPr id="4" name="Title 8"/>
          <p:cNvSpPr txBox="1">
            <a:spLocks/>
          </p:cNvSpPr>
          <p:nvPr/>
        </p:nvSpPr>
        <p:spPr>
          <a:xfrm>
            <a:off x="677999" y="1039813"/>
            <a:ext cx="9306922" cy="44196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There </a:t>
            </a:r>
            <a:r>
              <a:rPr lang="en-US" sz="1600" dirty="0">
                <a:latin typeface="Tahoma" panose="020B0604030504040204" pitchFamily="34" charset="0"/>
                <a:ea typeface="Tahoma" panose="020B0604030504040204" pitchFamily="34" charset="0"/>
                <a:cs typeface="Tahoma" panose="020B0604030504040204" pitchFamily="34" charset="0"/>
              </a:rPr>
              <a:t>are lots of other JavaScript libraries out there, but jQuery is probably the most popular, and also the most extendable.</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Many </a:t>
            </a:r>
            <a:r>
              <a:rPr lang="en-US" sz="1600" dirty="0">
                <a:latin typeface="Tahoma" panose="020B0604030504040204" pitchFamily="34" charset="0"/>
                <a:ea typeface="Tahoma" panose="020B0604030504040204" pitchFamily="34" charset="0"/>
                <a:cs typeface="Tahoma" panose="020B0604030504040204" pitchFamily="34" charset="0"/>
              </a:rPr>
              <a:t>of the biggest companies on the Web use jQuery, such as: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Google</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Microsoft</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IBM</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Netflix</a:t>
            </a:r>
          </a:p>
          <a:p>
            <a:pPr algn="l">
              <a:lnSpc>
                <a:spcPct val="15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Will jQuery work in all browsers?</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jQuery team knows all about cross-browser issues, and they have written this knowledge into the jQuery library. jQuery will run exactly the same in all major browsers.</a:t>
            </a:r>
          </a:p>
        </p:txBody>
      </p:sp>
    </p:spTree>
    <p:extLst>
      <p:ext uri="{BB962C8B-B14F-4D97-AF65-F5344CB8AC3E}">
        <p14:creationId xmlns:p14="http://schemas.microsoft.com/office/powerpoint/2010/main" val="26301780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Syntax</a:t>
            </a:r>
          </a:p>
        </p:txBody>
      </p:sp>
      <p:sp>
        <p:nvSpPr>
          <p:cNvPr id="4" name="Title 8"/>
          <p:cNvSpPr txBox="1">
            <a:spLocks/>
          </p:cNvSpPr>
          <p:nvPr/>
        </p:nvSpPr>
        <p:spPr>
          <a:xfrm>
            <a:off x="677999" y="1039813"/>
            <a:ext cx="9306922" cy="43045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jQuery syntax is tailor-made for selecting HTML elements and performing some action on the element(s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Basic syntax is: $(selector).action()</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A </a:t>
            </a:r>
            <a:r>
              <a:rPr lang="en-US" sz="1600" dirty="0">
                <a:latin typeface="Tahoma" panose="020B0604030504040204" pitchFamily="34" charset="0"/>
                <a:ea typeface="Tahoma" panose="020B0604030504040204" pitchFamily="34" charset="0"/>
                <a:cs typeface="Tahoma" panose="020B0604030504040204" pitchFamily="34" charset="0"/>
              </a:rPr>
              <a:t>$ sign to define/access jQuery</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 (selector) to "query (or find)" HTML elements</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 jQuery action() to be performed on the element(s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Examples</a:t>
            </a:r>
            <a:r>
              <a:rPr lang="en-US" sz="1600" b="1" dirty="0" smtClean="0">
                <a:latin typeface="Tahoma" panose="020B0604030504040204" pitchFamily="34" charset="0"/>
                <a:ea typeface="Tahoma" panose="020B0604030504040204" pitchFamily="34" charset="0"/>
                <a:cs typeface="Tahoma" panose="020B0604030504040204" pitchFamily="34" charset="0"/>
              </a:rPr>
              <a:t>:-</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this).hide() - hides the current element.</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p").hide() - hides all &lt;p&gt; elements.</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test").hide() - hides all elements with class="test".</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test").hide() - hides the element with id="test".</a:t>
            </a:r>
          </a:p>
        </p:txBody>
      </p:sp>
    </p:spTree>
    <p:extLst>
      <p:ext uri="{BB962C8B-B14F-4D97-AF65-F5344CB8AC3E}">
        <p14:creationId xmlns:p14="http://schemas.microsoft.com/office/powerpoint/2010/main" val="1229517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Selectors</a:t>
            </a:r>
          </a:p>
        </p:txBody>
      </p:sp>
      <p:sp>
        <p:nvSpPr>
          <p:cNvPr id="4" name="Title 8"/>
          <p:cNvSpPr txBox="1">
            <a:spLocks/>
          </p:cNvSpPr>
          <p:nvPr/>
        </p:nvSpPr>
        <p:spPr>
          <a:xfrm>
            <a:off x="677999" y="1039813"/>
            <a:ext cx="9306922" cy="43045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jQuery </a:t>
            </a:r>
            <a:r>
              <a:rPr lang="en-US" sz="1600" dirty="0">
                <a:latin typeface="Tahoma" panose="020B0604030504040204" pitchFamily="34" charset="0"/>
                <a:ea typeface="Tahoma" panose="020B0604030504040204" pitchFamily="34" charset="0"/>
                <a:cs typeface="Tahoma" panose="020B0604030504040204" pitchFamily="34" charset="0"/>
              </a:rPr>
              <a:t>selectors allow you to select and manipulate HTML element(s).</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Query </a:t>
            </a:r>
            <a:r>
              <a:rPr lang="en-US" sz="1600" dirty="0">
                <a:latin typeface="Tahoma" panose="020B0604030504040204" pitchFamily="34" charset="0"/>
                <a:ea typeface="Tahoma" panose="020B0604030504040204" pitchFamily="34" charset="0"/>
                <a:cs typeface="Tahoma" panose="020B0604030504040204" pitchFamily="34" charset="0"/>
              </a:rPr>
              <a:t>selectors are used to "find" (or select) HTML elements based on their name, id, classes, types, attributes, values of attributes and much more. It's based on the existing CSS Selectors, and in addition, it has some own custom selectors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All selectors in jQuery start with the dollar sign and parentheses: </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The element Selector</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jQuery element selector selects elements based on the element name.</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You </a:t>
            </a:r>
            <a:r>
              <a:rPr lang="en-US" sz="1600" dirty="0">
                <a:latin typeface="Tahoma" panose="020B0604030504040204" pitchFamily="34" charset="0"/>
                <a:ea typeface="Tahoma" panose="020B0604030504040204" pitchFamily="34" charset="0"/>
                <a:cs typeface="Tahoma" panose="020B0604030504040204" pitchFamily="34" charset="0"/>
              </a:rPr>
              <a:t>can select all &lt;p&gt; elements on a page like this:</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p")</a:t>
            </a:r>
          </a:p>
        </p:txBody>
      </p:sp>
    </p:spTree>
    <p:extLst>
      <p:ext uri="{BB962C8B-B14F-4D97-AF65-F5344CB8AC3E}">
        <p14:creationId xmlns:p14="http://schemas.microsoft.com/office/powerpoint/2010/main" val="7225500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Selectors</a:t>
            </a:r>
          </a:p>
        </p:txBody>
      </p:sp>
      <p:sp>
        <p:nvSpPr>
          <p:cNvPr id="4" name="Title 8"/>
          <p:cNvSpPr txBox="1">
            <a:spLocks/>
          </p:cNvSpPr>
          <p:nvPr/>
        </p:nvSpPr>
        <p:spPr>
          <a:xfrm>
            <a:off x="677999" y="1039813"/>
            <a:ext cx="9306922"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The #id Selector</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jQuery #id selector uses the id attribute of an HTML tag to find the specific element.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An </a:t>
            </a:r>
            <a:r>
              <a:rPr lang="en-US" sz="1600" dirty="0">
                <a:latin typeface="Tahoma" panose="020B0604030504040204" pitchFamily="34" charset="0"/>
                <a:ea typeface="Tahoma" panose="020B0604030504040204" pitchFamily="34" charset="0"/>
                <a:cs typeface="Tahoma" panose="020B0604030504040204" pitchFamily="34" charset="0"/>
              </a:rPr>
              <a:t>id should be unique within a page, so you should use the #id selector when you want to find a single, unique element.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To </a:t>
            </a:r>
            <a:r>
              <a:rPr lang="en-US" sz="1600" dirty="0">
                <a:latin typeface="Tahoma" panose="020B0604030504040204" pitchFamily="34" charset="0"/>
                <a:ea typeface="Tahoma" panose="020B0604030504040204" pitchFamily="34" charset="0"/>
                <a:cs typeface="Tahoma" panose="020B0604030504040204" pitchFamily="34" charset="0"/>
              </a:rPr>
              <a:t>find an element with a specific id, write a hash character, followed by the id of the HTML element</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b="1" dirty="0" smtClean="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test</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The .class Selector</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jQuery .class selector finds elements with a specific class.</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To </a:t>
            </a:r>
            <a:r>
              <a:rPr lang="en-US" sz="1600" dirty="0">
                <a:latin typeface="Tahoma" panose="020B0604030504040204" pitchFamily="34" charset="0"/>
                <a:ea typeface="Tahoma" panose="020B0604030504040204" pitchFamily="34" charset="0"/>
                <a:cs typeface="Tahoma" panose="020B0604030504040204" pitchFamily="34" charset="0"/>
              </a:rPr>
              <a:t>find elements with a specific class, write a period character, followed by the name of the class: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test")</a:t>
            </a:r>
          </a:p>
          <a:p>
            <a:pPr algn="l">
              <a:lnSpc>
                <a:spcPct val="15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53575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Event Methods</a:t>
            </a:r>
          </a:p>
        </p:txBody>
      </p:sp>
      <p:sp>
        <p:nvSpPr>
          <p:cNvPr id="4" name="Title 8"/>
          <p:cNvSpPr txBox="1">
            <a:spLocks/>
          </p:cNvSpPr>
          <p:nvPr/>
        </p:nvSpPr>
        <p:spPr>
          <a:xfrm>
            <a:off x="677999" y="1039813"/>
            <a:ext cx="9306922"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All </a:t>
            </a:r>
            <a:r>
              <a:rPr lang="en-US" sz="1600" dirty="0">
                <a:latin typeface="Tahoma" panose="020B0604030504040204" pitchFamily="34" charset="0"/>
                <a:ea typeface="Tahoma" panose="020B0604030504040204" pitchFamily="34" charset="0"/>
                <a:cs typeface="Tahoma" panose="020B0604030504040204" pitchFamily="34" charset="0"/>
              </a:rPr>
              <a:t>the different visitors' actions that a web page can respond to are called events.</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An </a:t>
            </a:r>
            <a:r>
              <a:rPr lang="en-US" sz="1600" dirty="0">
                <a:latin typeface="Tahoma" panose="020B0604030504040204" pitchFamily="34" charset="0"/>
                <a:ea typeface="Tahoma" panose="020B0604030504040204" pitchFamily="34" charset="0"/>
                <a:cs typeface="Tahoma" panose="020B0604030504040204" pitchFamily="34" charset="0"/>
              </a:rPr>
              <a:t>event represents the precise moment when something happens.</a:t>
            </a:r>
          </a:p>
          <a:p>
            <a:pPr algn="l">
              <a:lnSpc>
                <a:spcPct val="150000"/>
              </a:lnSpc>
            </a:pP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Examples:-</a:t>
            </a: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moving </a:t>
            </a:r>
            <a:r>
              <a:rPr lang="en-US" sz="1600" dirty="0">
                <a:latin typeface="Tahoma" panose="020B0604030504040204" pitchFamily="34" charset="0"/>
                <a:ea typeface="Tahoma" panose="020B0604030504040204" pitchFamily="34" charset="0"/>
                <a:cs typeface="Tahoma" panose="020B0604030504040204" pitchFamily="34" charset="0"/>
              </a:rPr>
              <a:t>a mouse over an element</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selecting a radio button</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clicking on an element</a:t>
            </a:r>
          </a:p>
          <a:p>
            <a:pPr algn="l">
              <a:lnSpc>
                <a:spcPct val="150000"/>
              </a:lnSpc>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term "fires/fired" is often used with events. Example: "The keypress event is fired, the moment you press a key".</a:t>
            </a:r>
          </a:p>
        </p:txBody>
      </p:sp>
    </p:spTree>
    <p:extLst>
      <p:ext uri="{BB962C8B-B14F-4D97-AF65-F5344CB8AC3E}">
        <p14:creationId xmlns:p14="http://schemas.microsoft.com/office/powerpoint/2010/main" val="1621552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Variables-Declaration</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Variables is container which hold any value and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value always changes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Ways to Declare a JavaScript Variable:</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Using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Using let</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Using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const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Using nothing</a:t>
            </a:r>
          </a:p>
          <a:p>
            <a:pPr algn="l">
              <a:lnSpc>
                <a:spcPct val="160000"/>
              </a:lnSpc>
            </a:pP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JavaScript is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untyped</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language. This means that a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JavaScript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variable can hold a value of any data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type</a:t>
            </a:r>
            <a:endPar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461157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DOM events</a:t>
            </a:r>
          </a:p>
        </p:txBody>
      </p:sp>
      <p:graphicFrame>
        <p:nvGraphicFramePr>
          <p:cNvPr id="5" name="Table 4"/>
          <p:cNvGraphicFramePr>
            <a:graphicFrameLocks noGrp="1"/>
          </p:cNvGraphicFramePr>
          <p:nvPr>
            <p:extLst>
              <p:ext uri="{D42A27DB-BD31-4B8C-83A1-F6EECF244321}">
                <p14:modId xmlns:p14="http://schemas.microsoft.com/office/powerpoint/2010/main" val="1900383714"/>
              </p:ext>
            </p:extLst>
          </p:nvPr>
        </p:nvGraphicFramePr>
        <p:xfrm>
          <a:off x="675278" y="1305719"/>
          <a:ext cx="7279515" cy="3154016"/>
        </p:xfrm>
        <a:graphic>
          <a:graphicData uri="http://schemas.openxmlformats.org/drawingml/2006/table">
            <a:tbl>
              <a:tblPr/>
              <a:tblGrid>
                <a:gridCol w="1672457">
                  <a:extLst>
                    <a:ext uri="{9D8B030D-6E8A-4147-A177-3AD203B41FA5}">
                      <a16:colId xmlns:a16="http://schemas.microsoft.com/office/drawing/2014/main" val="3113288359"/>
                    </a:ext>
                  </a:extLst>
                </a:gridCol>
                <a:gridCol w="1817842">
                  <a:extLst>
                    <a:ext uri="{9D8B030D-6E8A-4147-A177-3AD203B41FA5}">
                      <a16:colId xmlns:a16="http://schemas.microsoft.com/office/drawing/2014/main" val="304721280"/>
                    </a:ext>
                  </a:extLst>
                </a:gridCol>
                <a:gridCol w="1599674">
                  <a:extLst>
                    <a:ext uri="{9D8B030D-6E8A-4147-A177-3AD203B41FA5}">
                      <a16:colId xmlns:a16="http://schemas.microsoft.com/office/drawing/2014/main" val="2491596728"/>
                    </a:ext>
                  </a:extLst>
                </a:gridCol>
                <a:gridCol w="2189542">
                  <a:extLst>
                    <a:ext uri="{9D8B030D-6E8A-4147-A177-3AD203B41FA5}">
                      <a16:colId xmlns:a16="http://schemas.microsoft.com/office/drawing/2014/main" val="4023782759"/>
                    </a:ext>
                  </a:extLst>
                </a:gridCol>
              </a:tblGrid>
              <a:tr h="609600">
                <a:tc>
                  <a:txBody>
                    <a:bodyPr/>
                    <a:lstStyle/>
                    <a:p>
                      <a:pPr algn="l" fontAlgn="t"/>
                      <a:r>
                        <a:rPr lang="en-US" sz="1600" b="1" dirty="0">
                          <a:effectLst/>
                          <a:latin typeface="Tahoma" panose="020B0604030504040204" pitchFamily="34" charset="0"/>
                          <a:ea typeface="Tahoma" panose="020B0604030504040204" pitchFamily="34" charset="0"/>
                          <a:cs typeface="Tahoma" panose="020B0604030504040204" pitchFamily="34" charset="0"/>
                        </a:rPr>
                        <a:t>Mouse Events</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a:effectLst/>
                          <a:latin typeface="Tahoma" panose="020B0604030504040204" pitchFamily="34" charset="0"/>
                          <a:ea typeface="Tahoma" panose="020B0604030504040204" pitchFamily="34" charset="0"/>
                          <a:cs typeface="Tahoma" panose="020B0604030504040204" pitchFamily="34" charset="0"/>
                        </a:rPr>
                        <a:t>Keyboard Events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a:effectLst/>
                          <a:latin typeface="Tahoma" panose="020B0604030504040204" pitchFamily="34" charset="0"/>
                          <a:ea typeface="Tahoma" panose="020B0604030504040204" pitchFamily="34" charset="0"/>
                          <a:cs typeface="Tahoma" panose="020B0604030504040204" pitchFamily="34" charset="0"/>
                        </a:rPr>
                        <a:t>Form Events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b="1" dirty="0">
                          <a:effectLst/>
                          <a:latin typeface="Tahoma" panose="020B0604030504040204" pitchFamily="34" charset="0"/>
                          <a:ea typeface="Tahoma" panose="020B0604030504040204" pitchFamily="34" charset="0"/>
                          <a:cs typeface="Tahoma" panose="020B0604030504040204" pitchFamily="34" charset="0"/>
                        </a:rPr>
                        <a:t>Document/Window Events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142827"/>
                  </a:ext>
                </a:extLst>
              </a:tr>
              <a:tr h="636104">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click</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keypress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submit</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load</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46025032"/>
                  </a:ext>
                </a:extLst>
              </a:tr>
              <a:tr h="636104">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dblclick</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err="1">
                          <a:effectLst/>
                          <a:latin typeface="Tahoma" panose="020B0604030504040204" pitchFamily="34" charset="0"/>
                          <a:ea typeface="Tahoma" panose="020B0604030504040204" pitchFamily="34" charset="0"/>
                          <a:cs typeface="Tahoma" panose="020B0604030504040204" pitchFamily="34" charset="0"/>
                        </a:rPr>
                        <a:t>keydown</a:t>
                      </a:r>
                      <a:endParaRPr lang="en-US" sz="1600" dirty="0">
                        <a:effectLst/>
                        <a:latin typeface="Tahoma" panose="020B0604030504040204" pitchFamily="34" charset="0"/>
                        <a:ea typeface="Tahoma" panose="020B0604030504040204" pitchFamily="34" charset="0"/>
                        <a:cs typeface="Tahoma" panose="020B0604030504040204" pitchFamily="34" charset="0"/>
                      </a:endParaRP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change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resize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97351299"/>
                  </a:ext>
                </a:extLst>
              </a:tr>
              <a:tr h="636104">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mouseenter</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keyup</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focus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scroll</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85624646"/>
                  </a:ext>
                </a:extLst>
              </a:tr>
              <a:tr h="636104">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mouseleave</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 </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latin typeface="Tahoma" panose="020B0604030504040204" pitchFamily="34" charset="0"/>
                          <a:ea typeface="Tahoma" panose="020B0604030504040204" pitchFamily="34" charset="0"/>
                          <a:cs typeface="Tahoma" panose="020B0604030504040204" pitchFamily="34" charset="0"/>
                        </a:rPr>
                        <a:t>blur</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latin typeface="Tahoma" panose="020B0604030504040204" pitchFamily="34" charset="0"/>
                          <a:ea typeface="Tahoma" panose="020B0604030504040204" pitchFamily="34" charset="0"/>
                          <a:cs typeface="Tahoma" panose="020B0604030504040204" pitchFamily="34" charset="0"/>
                        </a:rPr>
                        <a:t>unload</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1983419"/>
                  </a:ext>
                </a:extLst>
              </a:tr>
            </a:tbl>
          </a:graphicData>
        </a:graphic>
      </p:graphicFrame>
    </p:spTree>
    <p:extLst>
      <p:ext uri="{BB962C8B-B14F-4D97-AF65-F5344CB8AC3E}">
        <p14:creationId xmlns:p14="http://schemas.microsoft.com/office/powerpoint/2010/main" val="37692557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Event </a:t>
            </a:r>
            <a:r>
              <a:rPr lang="en-US" sz="18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Method Syntax</a:t>
            </a: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77999" y="1039813"/>
            <a:ext cx="9306922"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In </a:t>
            </a:r>
            <a:r>
              <a:rPr lang="en-US" sz="1600" dirty="0">
                <a:latin typeface="Tahoma" panose="020B0604030504040204" pitchFamily="34" charset="0"/>
                <a:ea typeface="Tahoma" panose="020B0604030504040204" pitchFamily="34" charset="0"/>
                <a:cs typeface="Tahoma" panose="020B0604030504040204" pitchFamily="34" charset="0"/>
              </a:rPr>
              <a:t>jQuery, most DOM events have an equivalent jQuery method</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To </a:t>
            </a:r>
            <a:r>
              <a:rPr lang="en-US" sz="1600" dirty="0">
                <a:latin typeface="Tahoma" panose="020B0604030504040204" pitchFamily="34" charset="0"/>
                <a:ea typeface="Tahoma" panose="020B0604030504040204" pitchFamily="34" charset="0"/>
                <a:cs typeface="Tahoma" panose="020B0604030504040204" pitchFamily="34" charset="0"/>
              </a:rPr>
              <a:t>assign a click event to all paragraphs on a page, you can do this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p").click</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next step is to define what should happen when the event fires. You must pass a function to the event:</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p").click(function(){</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  // action goes here!!</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7203244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Commonly Used jQuery Event Methods</a:t>
            </a:r>
          </a:p>
        </p:txBody>
      </p:sp>
      <p:sp>
        <p:nvSpPr>
          <p:cNvPr id="4" name="Title 8"/>
          <p:cNvSpPr txBox="1">
            <a:spLocks/>
          </p:cNvSpPr>
          <p:nvPr/>
        </p:nvSpPr>
        <p:spPr>
          <a:xfrm>
            <a:off x="677999" y="1039813"/>
            <a:ext cx="9306922"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$(document).ready()</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$(document).ready() method allows us to execute a function when the document is fully loaded</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click</a:t>
            </a:r>
            <a:r>
              <a:rPr lang="en-US" sz="1600" b="1" dirty="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click() method attaches an event handler function to an HTML element.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function is executed when the user clicks on the HTML element</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IN"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err="1">
                <a:latin typeface="Tahoma" panose="020B0604030504040204" pitchFamily="34" charset="0"/>
                <a:ea typeface="Tahoma" panose="020B0604030504040204" pitchFamily="34" charset="0"/>
                <a:cs typeface="Tahoma" panose="020B0604030504040204" pitchFamily="34" charset="0"/>
              </a:rPr>
              <a:t>dblclick</a:t>
            </a:r>
            <a:r>
              <a:rPr lang="en-US" sz="1600" b="1" dirty="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err="1">
                <a:latin typeface="Tahoma" panose="020B0604030504040204" pitchFamily="34" charset="0"/>
                <a:ea typeface="Tahoma" panose="020B0604030504040204" pitchFamily="34" charset="0"/>
                <a:cs typeface="Tahoma" panose="020B0604030504040204" pitchFamily="34" charset="0"/>
              </a:rPr>
              <a:t>dblclick</a:t>
            </a:r>
            <a:r>
              <a:rPr lang="en-US" sz="1600" dirty="0">
                <a:latin typeface="Tahoma" panose="020B0604030504040204" pitchFamily="34" charset="0"/>
                <a:ea typeface="Tahoma" panose="020B0604030504040204" pitchFamily="34" charset="0"/>
                <a:cs typeface="Tahoma" panose="020B0604030504040204" pitchFamily="34" charset="0"/>
              </a:rPr>
              <a:t>() method attaches an event handler function to an HTML element.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function is executed when the user double-clicks on the HTML element</a:t>
            </a:r>
          </a:p>
          <a:p>
            <a:pPr algn="l">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003464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Commonly Used jQuery Event Methods</a:t>
            </a:r>
          </a:p>
        </p:txBody>
      </p:sp>
      <p:sp>
        <p:nvSpPr>
          <p:cNvPr id="4" name="Title 8"/>
          <p:cNvSpPr txBox="1">
            <a:spLocks/>
          </p:cNvSpPr>
          <p:nvPr/>
        </p:nvSpPr>
        <p:spPr>
          <a:xfrm>
            <a:off x="677999" y="1039813"/>
            <a:ext cx="9306922"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err="1">
                <a:latin typeface="Tahoma" panose="020B0604030504040204" pitchFamily="34" charset="0"/>
                <a:ea typeface="Tahoma" panose="020B0604030504040204" pitchFamily="34" charset="0"/>
                <a:cs typeface="Tahoma" panose="020B0604030504040204" pitchFamily="34" charset="0"/>
              </a:rPr>
              <a:t>mouseenter</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err="1">
                <a:latin typeface="Tahoma" panose="020B0604030504040204" pitchFamily="34" charset="0"/>
                <a:ea typeface="Tahoma" panose="020B0604030504040204" pitchFamily="34" charset="0"/>
                <a:cs typeface="Tahoma" panose="020B0604030504040204" pitchFamily="34" charset="0"/>
              </a:rPr>
              <a:t>mouseenter</a:t>
            </a:r>
            <a:r>
              <a:rPr lang="en-US" sz="1600" dirty="0">
                <a:latin typeface="Tahoma" panose="020B0604030504040204" pitchFamily="34" charset="0"/>
                <a:ea typeface="Tahoma" panose="020B0604030504040204" pitchFamily="34" charset="0"/>
                <a:cs typeface="Tahoma" panose="020B0604030504040204" pitchFamily="34" charset="0"/>
              </a:rPr>
              <a:t>() method attaches an event handler function to an HTML element.</a:t>
            </a:r>
          </a:p>
          <a:p>
            <a:pPr algn="l"/>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function is executed when the mouse pointer enters the HTML </a:t>
            </a:r>
            <a:r>
              <a:rPr lang="en-US" sz="1600" dirty="0" smtClean="0">
                <a:latin typeface="Tahoma" panose="020B0604030504040204" pitchFamily="34" charset="0"/>
                <a:ea typeface="Tahoma" panose="020B0604030504040204" pitchFamily="34" charset="0"/>
                <a:cs typeface="Tahoma" panose="020B0604030504040204" pitchFamily="34" charset="0"/>
              </a:rPr>
              <a:t>element</a:t>
            </a:r>
          </a:p>
          <a:p>
            <a:pPr algn="l"/>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r>
              <a:rPr lang="en-US" sz="1600" b="1" dirty="0" err="1" smtClean="0">
                <a:latin typeface="Tahoma" panose="020B0604030504040204" pitchFamily="34" charset="0"/>
                <a:ea typeface="Tahoma" panose="020B0604030504040204" pitchFamily="34" charset="0"/>
                <a:cs typeface="Tahoma" panose="020B0604030504040204" pitchFamily="34" charset="0"/>
              </a:rPr>
              <a:t>mouseleave</a:t>
            </a:r>
            <a:r>
              <a:rPr lang="en-US" sz="1600" b="1"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a:t>
            </a:r>
            <a:r>
              <a:rPr lang="en-US" sz="1600" dirty="0" err="1">
                <a:latin typeface="Tahoma" panose="020B0604030504040204" pitchFamily="34" charset="0"/>
                <a:ea typeface="Tahoma" panose="020B0604030504040204" pitchFamily="34" charset="0"/>
                <a:cs typeface="Tahoma" panose="020B0604030504040204" pitchFamily="34" charset="0"/>
              </a:rPr>
              <a:t>mouseleave</a:t>
            </a:r>
            <a:r>
              <a:rPr lang="en-US" sz="1600" dirty="0">
                <a:latin typeface="Tahoma" panose="020B0604030504040204" pitchFamily="34" charset="0"/>
                <a:ea typeface="Tahoma" panose="020B0604030504040204" pitchFamily="34" charset="0"/>
                <a:cs typeface="Tahoma" panose="020B0604030504040204" pitchFamily="34" charset="0"/>
              </a:rPr>
              <a:t>() method attaches an event handler function to an HTML element</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dirty="0">
                <a:latin typeface="Tahoma" panose="020B0604030504040204" pitchFamily="34" charset="0"/>
                <a:ea typeface="Tahoma" panose="020B0604030504040204" pitchFamily="34" charset="0"/>
                <a:cs typeface="Tahoma" panose="020B0604030504040204" pitchFamily="34" charset="0"/>
              </a:rPr>
              <a:t>The function is executed when the mouse pointer leaves the HTML </a:t>
            </a:r>
            <a:r>
              <a:rPr lang="en-US" sz="1600" dirty="0" smtClean="0">
                <a:latin typeface="Tahoma" panose="020B0604030504040204" pitchFamily="34" charset="0"/>
                <a:ea typeface="Tahoma" panose="020B0604030504040204" pitchFamily="34" charset="0"/>
                <a:cs typeface="Tahoma" panose="020B0604030504040204" pitchFamily="34" charset="0"/>
              </a:rPr>
              <a:t>element</a:t>
            </a:r>
          </a:p>
          <a:p>
            <a:pPr algn="l"/>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b="1" dirty="0" err="1">
                <a:latin typeface="Tahoma" panose="020B0604030504040204" pitchFamily="34" charset="0"/>
                <a:ea typeface="Tahoma" panose="020B0604030504040204" pitchFamily="34" charset="0"/>
                <a:cs typeface="Tahoma" panose="020B0604030504040204" pitchFamily="34" charset="0"/>
              </a:rPr>
              <a:t>mousedown</a:t>
            </a:r>
            <a:r>
              <a:rPr lang="en-US" sz="1600" b="1"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a:t>
            </a:r>
            <a:r>
              <a:rPr lang="en-US" sz="1600" dirty="0" err="1">
                <a:latin typeface="Tahoma" panose="020B0604030504040204" pitchFamily="34" charset="0"/>
                <a:ea typeface="Tahoma" panose="020B0604030504040204" pitchFamily="34" charset="0"/>
                <a:cs typeface="Tahoma" panose="020B0604030504040204" pitchFamily="34" charset="0"/>
              </a:rPr>
              <a:t>mousedown</a:t>
            </a:r>
            <a:r>
              <a:rPr lang="en-US" sz="1600" dirty="0">
                <a:latin typeface="Tahoma" panose="020B0604030504040204" pitchFamily="34" charset="0"/>
                <a:ea typeface="Tahoma" panose="020B0604030504040204" pitchFamily="34" charset="0"/>
                <a:cs typeface="Tahoma" panose="020B0604030504040204" pitchFamily="34" charset="0"/>
              </a:rPr>
              <a:t>() method attaches an event handler function to an HTML element</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function is executed, when the left, middle or right mouse button is pressed down, while the mouse is over the HTML element</a:t>
            </a:r>
          </a:p>
        </p:txBody>
      </p:sp>
    </p:spTree>
    <p:extLst>
      <p:ext uri="{BB962C8B-B14F-4D97-AF65-F5344CB8AC3E}">
        <p14:creationId xmlns:p14="http://schemas.microsoft.com/office/powerpoint/2010/main" val="30042780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Commonly Used jQuery Event Methods</a:t>
            </a:r>
          </a:p>
        </p:txBody>
      </p:sp>
      <p:sp>
        <p:nvSpPr>
          <p:cNvPr id="4" name="Title 8"/>
          <p:cNvSpPr txBox="1">
            <a:spLocks/>
          </p:cNvSpPr>
          <p:nvPr/>
        </p:nvSpPr>
        <p:spPr>
          <a:xfrm>
            <a:off x="675278" y="956809"/>
            <a:ext cx="9306922"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err="1">
                <a:latin typeface="Tahoma" panose="020B0604030504040204" pitchFamily="34" charset="0"/>
                <a:ea typeface="Tahoma" panose="020B0604030504040204" pitchFamily="34" charset="0"/>
                <a:cs typeface="Tahoma" panose="020B0604030504040204" pitchFamily="34" charset="0"/>
              </a:rPr>
              <a:t>mouseup</a:t>
            </a:r>
            <a:r>
              <a:rPr lang="en-US" sz="1600" dirty="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err="1">
                <a:latin typeface="Tahoma" panose="020B0604030504040204" pitchFamily="34" charset="0"/>
                <a:ea typeface="Tahoma" panose="020B0604030504040204" pitchFamily="34" charset="0"/>
                <a:cs typeface="Tahoma" panose="020B0604030504040204" pitchFamily="34" charset="0"/>
              </a:rPr>
              <a:t>mouseup</a:t>
            </a:r>
            <a:r>
              <a:rPr lang="en-US" sz="1600" dirty="0">
                <a:latin typeface="Tahoma" panose="020B0604030504040204" pitchFamily="34" charset="0"/>
                <a:ea typeface="Tahoma" panose="020B0604030504040204" pitchFamily="34" charset="0"/>
                <a:cs typeface="Tahoma" panose="020B0604030504040204" pitchFamily="34" charset="0"/>
              </a:rPr>
              <a:t>() method attaches an event handler function to an HTML element.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function is executed, when the left, middle or right mouse button is released, while the mouse is over the HTML element</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hover</a:t>
            </a:r>
            <a:r>
              <a:rPr lang="en-US" sz="1600" b="1" dirty="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hover() method takes two functions and is a combination of the </a:t>
            </a:r>
            <a:r>
              <a:rPr lang="en-US" sz="1600" dirty="0" err="1">
                <a:latin typeface="Tahoma" panose="020B0604030504040204" pitchFamily="34" charset="0"/>
                <a:ea typeface="Tahoma" panose="020B0604030504040204" pitchFamily="34" charset="0"/>
                <a:cs typeface="Tahoma" panose="020B0604030504040204" pitchFamily="34" charset="0"/>
              </a:rPr>
              <a:t>mouseenter</a:t>
            </a:r>
            <a:r>
              <a:rPr lang="en-US" sz="1600" dirty="0">
                <a:latin typeface="Tahoma" panose="020B0604030504040204" pitchFamily="34" charset="0"/>
                <a:ea typeface="Tahoma" panose="020B0604030504040204" pitchFamily="34" charset="0"/>
                <a:cs typeface="Tahoma" panose="020B0604030504040204" pitchFamily="34" charset="0"/>
              </a:rPr>
              <a:t>() and </a:t>
            </a:r>
            <a:r>
              <a:rPr lang="en-US" sz="1600" dirty="0" err="1">
                <a:latin typeface="Tahoma" panose="020B0604030504040204" pitchFamily="34" charset="0"/>
                <a:ea typeface="Tahoma" panose="020B0604030504040204" pitchFamily="34" charset="0"/>
                <a:cs typeface="Tahoma" panose="020B0604030504040204" pitchFamily="34" charset="0"/>
              </a:rPr>
              <a:t>mouseleave</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smtClean="0">
                <a:latin typeface="Tahoma" panose="020B0604030504040204" pitchFamily="34" charset="0"/>
                <a:ea typeface="Tahoma" panose="020B0604030504040204" pitchFamily="34" charset="0"/>
                <a:cs typeface="Tahoma" panose="020B0604030504040204" pitchFamily="34" charset="0"/>
              </a:rPr>
              <a:t>methods.The</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first function is executed when the mouse enters the HTML element, and the second function is executed when the mouse leaves the HTML element</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focus()</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focus() method attaches an event handler function to an HTML form field</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blur()</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blur() method attaches an event handler function to an HTML form field.</a:t>
            </a:r>
          </a:p>
        </p:txBody>
      </p:sp>
    </p:spTree>
    <p:extLst>
      <p:ext uri="{BB962C8B-B14F-4D97-AF65-F5344CB8AC3E}">
        <p14:creationId xmlns:p14="http://schemas.microsoft.com/office/powerpoint/2010/main" val="36673700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Effects - Hide and Show</a:t>
            </a:r>
          </a:p>
        </p:txBody>
      </p:sp>
      <p:sp>
        <p:nvSpPr>
          <p:cNvPr id="4" name="Title 8"/>
          <p:cNvSpPr txBox="1">
            <a:spLocks/>
          </p:cNvSpPr>
          <p:nvPr/>
        </p:nvSpPr>
        <p:spPr>
          <a:xfrm>
            <a:off x="667114" y="1038452"/>
            <a:ext cx="9306922"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With jQuery, you can hide and show HTML elements with the hide() and show() </a:t>
            </a:r>
            <a:r>
              <a:rPr lang="en-US" sz="1600" dirty="0" smtClean="0">
                <a:latin typeface="Tahoma" panose="020B0604030504040204" pitchFamily="34" charset="0"/>
                <a:ea typeface="Tahoma" panose="020B0604030504040204" pitchFamily="34" charset="0"/>
                <a:cs typeface="Tahoma" panose="020B0604030504040204" pitchFamily="34" charset="0"/>
              </a:rPr>
              <a:t>methods.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Syntax</a:t>
            </a:r>
            <a:r>
              <a:rPr lang="en-US" sz="1600"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selector).hide(</a:t>
            </a:r>
            <a:r>
              <a:rPr lang="en-US" sz="1600" b="1" dirty="0" err="1">
                <a:latin typeface="Tahoma" panose="020B0604030504040204" pitchFamily="34" charset="0"/>
                <a:ea typeface="Tahoma" panose="020B0604030504040204" pitchFamily="34" charset="0"/>
                <a:cs typeface="Tahoma" panose="020B0604030504040204" pitchFamily="34" charset="0"/>
              </a:rPr>
              <a:t>speed,callback</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selector).show(</a:t>
            </a:r>
            <a:r>
              <a:rPr lang="en-US" sz="1600" b="1" dirty="0" err="1">
                <a:latin typeface="Tahoma" panose="020B0604030504040204" pitchFamily="34" charset="0"/>
                <a:ea typeface="Tahoma" panose="020B0604030504040204" pitchFamily="34" charset="0"/>
                <a:cs typeface="Tahoma" panose="020B0604030504040204" pitchFamily="34" charset="0"/>
              </a:rPr>
              <a:t>speed,callback</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optional speed parameter specifies the speed of the hiding/showing, and can take the following values: "slow", "fast", or milliseconds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optional callback parameter is a function to be executed after the hide() or show() method completes (you will learn more about callback functions in a later chapter).</a:t>
            </a:r>
          </a:p>
        </p:txBody>
      </p:sp>
    </p:spTree>
    <p:extLst>
      <p:ext uri="{BB962C8B-B14F-4D97-AF65-F5344CB8AC3E}">
        <p14:creationId xmlns:p14="http://schemas.microsoft.com/office/powerpoint/2010/main" val="30547298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Effects - Hide and Show</a:t>
            </a:r>
          </a:p>
        </p:txBody>
      </p:sp>
      <p:sp>
        <p:nvSpPr>
          <p:cNvPr id="4" name="Title 8"/>
          <p:cNvSpPr txBox="1">
            <a:spLocks/>
          </p:cNvSpPr>
          <p:nvPr/>
        </p:nvSpPr>
        <p:spPr>
          <a:xfrm>
            <a:off x="667114" y="1038452"/>
            <a:ext cx="9306922"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With jQuery, you can hide and show HTML elements with the hide() and show() </a:t>
            </a:r>
            <a:r>
              <a:rPr lang="en-US" sz="1600" dirty="0" smtClean="0">
                <a:latin typeface="Tahoma" panose="020B0604030504040204" pitchFamily="34" charset="0"/>
                <a:ea typeface="Tahoma" panose="020B0604030504040204" pitchFamily="34" charset="0"/>
                <a:cs typeface="Tahoma" panose="020B0604030504040204" pitchFamily="34" charset="0"/>
              </a:rPr>
              <a:t>methods.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Syntax</a:t>
            </a:r>
            <a:r>
              <a:rPr lang="en-US" sz="1600"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selector).hide(</a:t>
            </a:r>
            <a:r>
              <a:rPr lang="en-US" sz="1600" b="1" dirty="0" err="1">
                <a:latin typeface="Tahoma" panose="020B0604030504040204" pitchFamily="34" charset="0"/>
                <a:ea typeface="Tahoma" panose="020B0604030504040204" pitchFamily="34" charset="0"/>
                <a:cs typeface="Tahoma" panose="020B0604030504040204" pitchFamily="34" charset="0"/>
              </a:rPr>
              <a:t>speed,callback</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selector).show(</a:t>
            </a:r>
            <a:r>
              <a:rPr lang="en-US" sz="1600" b="1" dirty="0" err="1">
                <a:latin typeface="Tahoma" panose="020B0604030504040204" pitchFamily="34" charset="0"/>
                <a:ea typeface="Tahoma" panose="020B0604030504040204" pitchFamily="34" charset="0"/>
                <a:cs typeface="Tahoma" panose="020B0604030504040204" pitchFamily="34" charset="0"/>
              </a:rPr>
              <a:t>speed,callback</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optional speed parameter specifies the speed of the hiding/showing, and can take the following values: "slow", "fast", or milliseconds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optional callback parameter is a function to be executed after the hide() or show() method completes (you will learn more about callback functions in a later chapter).</a:t>
            </a:r>
          </a:p>
        </p:txBody>
      </p:sp>
    </p:spTree>
    <p:extLst>
      <p:ext uri="{BB962C8B-B14F-4D97-AF65-F5344CB8AC3E}">
        <p14:creationId xmlns:p14="http://schemas.microsoft.com/office/powerpoint/2010/main" val="197701655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toggle()</a:t>
            </a:r>
          </a:p>
          <a:p>
            <a:pPr marL="0" indent="0">
              <a:buNone/>
            </a:pPr>
            <a:endPar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67114" y="1038452"/>
            <a:ext cx="9306922"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You </a:t>
            </a:r>
            <a:r>
              <a:rPr lang="en-US" sz="1600" dirty="0">
                <a:latin typeface="Tahoma" panose="020B0604030504040204" pitchFamily="34" charset="0"/>
                <a:ea typeface="Tahoma" panose="020B0604030504040204" pitchFamily="34" charset="0"/>
                <a:cs typeface="Tahoma" panose="020B0604030504040204" pitchFamily="34" charset="0"/>
              </a:rPr>
              <a:t>can also toggle between hiding and showing an element with the toggle() method.</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Shown </a:t>
            </a:r>
            <a:r>
              <a:rPr lang="en-US" sz="1600" dirty="0">
                <a:latin typeface="Tahoma" panose="020B0604030504040204" pitchFamily="34" charset="0"/>
                <a:ea typeface="Tahoma" panose="020B0604030504040204" pitchFamily="34" charset="0"/>
                <a:cs typeface="Tahoma" panose="020B0604030504040204" pitchFamily="34" charset="0"/>
              </a:rPr>
              <a:t>elements are hidden and hidden elements are shown:</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Syntax</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selector).toggle(</a:t>
            </a:r>
            <a:r>
              <a:rPr lang="en-US" sz="1600" b="1" dirty="0" err="1">
                <a:latin typeface="Tahoma" panose="020B0604030504040204" pitchFamily="34" charset="0"/>
                <a:ea typeface="Tahoma" panose="020B0604030504040204" pitchFamily="34" charset="0"/>
                <a:cs typeface="Tahoma" panose="020B0604030504040204" pitchFamily="34" charset="0"/>
              </a:rPr>
              <a:t>speed,callback</a:t>
            </a:r>
            <a:r>
              <a:rPr lang="en-US" sz="1600" b="1" dirty="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optional speed parameter can take the following values: "slow", "fast", or milliseconds.</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optional callback parameter is a function to be executed after toggle() completes.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Example:-</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$("button").click(function(){</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  $("p").toggle();</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186117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Effects - Fading</a:t>
            </a:r>
          </a:p>
        </p:txBody>
      </p:sp>
      <p:sp>
        <p:nvSpPr>
          <p:cNvPr id="4" name="Title 8"/>
          <p:cNvSpPr txBox="1">
            <a:spLocks/>
          </p:cNvSpPr>
          <p:nvPr/>
        </p:nvSpPr>
        <p:spPr>
          <a:xfrm>
            <a:off x="667114" y="1038452"/>
            <a:ext cx="9306922"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With jQuery you can fade elements in and out of visibility.</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jQuery </a:t>
            </a:r>
            <a:r>
              <a:rPr lang="en-US" sz="1600" b="1" dirty="0">
                <a:latin typeface="Tahoma" panose="020B0604030504040204" pitchFamily="34" charset="0"/>
                <a:ea typeface="Tahoma" panose="020B0604030504040204" pitchFamily="34" charset="0"/>
                <a:cs typeface="Tahoma" panose="020B0604030504040204" pitchFamily="34" charset="0"/>
              </a:rPr>
              <a:t>has the following fade </a:t>
            </a:r>
            <a:r>
              <a:rPr lang="en-US" sz="1600" b="1" dirty="0" smtClean="0">
                <a:latin typeface="Tahoma" panose="020B0604030504040204" pitchFamily="34" charset="0"/>
                <a:ea typeface="Tahoma" panose="020B0604030504040204" pitchFamily="34" charset="0"/>
                <a:cs typeface="Tahoma" panose="020B0604030504040204" pitchFamily="34" charset="0"/>
              </a:rPr>
              <a:t>methods:</a:t>
            </a:r>
          </a:p>
          <a:p>
            <a:pPr marL="285750" indent="-285750" algn="l">
              <a:lnSpc>
                <a:spcPct val="150000"/>
              </a:lnSpc>
              <a:buFont typeface="Wingdings" panose="05000000000000000000" pitchFamily="2" charset="2"/>
              <a:buChar char="Ø"/>
            </a:pPr>
            <a:r>
              <a:rPr lang="en-US" sz="1600" b="1" dirty="0" err="1" smtClean="0">
                <a:latin typeface="Tahoma" panose="020B0604030504040204" pitchFamily="34" charset="0"/>
                <a:ea typeface="Tahoma" panose="020B0604030504040204" pitchFamily="34" charset="0"/>
                <a:cs typeface="Tahoma" panose="020B0604030504040204" pitchFamily="34" charset="0"/>
              </a:rPr>
              <a:t>fadeIn</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i="1" dirty="0" smtClean="0">
                <a:latin typeface="Tahoma" panose="020B0604030504040204" pitchFamily="34" charset="0"/>
                <a:ea typeface="Tahoma" panose="020B0604030504040204" pitchFamily="34" charset="0"/>
                <a:cs typeface="Tahoma" panose="020B0604030504040204" pitchFamily="34" charset="0"/>
              </a:rPr>
              <a:t>	$(</a:t>
            </a:r>
            <a:r>
              <a:rPr lang="en-US" sz="1600" i="1" dirty="0">
                <a:latin typeface="Tahoma" panose="020B0604030504040204" pitchFamily="34" charset="0"/>
                <a:ea typeface="Tahoma" panose="020B0604030504040204" pitchFamily="34" charset="0"/>
                <a:cs typeface="Tahoma" panose="020B0604030504040204" pitchFamily="34" charset="0"/>
              </a:rPr>
              <a:t>selector).</a:t>
            </a:r>
            <a:r>
              <a:rPr lang="en-US" sz="1600" i="1" dirty="0" err="1">
                <a:latin typeface="Tahoma" panose="020B0604030504040204" pitchFamily="34" charset="0"/>
                <a:ea typeface="Tahoma" panose="020B0604030504040204" pitchFamily="34" charset="0"/>
                <a:cs typeface="Tahoma" panose="020B0604030504040204" pitchFamily="34" charset="0"/>
              </a:rPr>
              <a:t>fadeIn</a:t>
            </a:r>
            <a:r>
              <a:rPr lang="en-US" sz="1600" i="1" dirty="0">
                <a:latin typeface="Tahoma" panose="020B0604030504040204" pitchFamily="34" charset="0"/>
                <a:ea typeface="Tahoma" panose="020B0604030504040204" pitchFamily="34" charset="0"/>
                <a:cs typeface="Tahoma" panose="020B0604030504040204" pitchFamily="34" charset="0"/>
              </a:rPr>
              <a:t>(</a:t>
            </a:r>
            <a:r>
              <a:rPr lang="en-US" sz="1600" i="1" dirty="0" err="1">
                <a:latin typeface="Tahoma" panose="020B0604030504040204" pitchFamily="34" charset="0"/>
                <a:ea typeface="Tahoma" panose="020B0604030504040204" pitchFamily="34" charset="0"/>
                <a:cs typeface="Tahoma" panose="020B0604030504040204" pitchFamily="34" charset="0"/>
              </a:rPr>
              <a:t>speed,callback</a:t>
            </a:r>
            <a:r>
              <a:rPr lang="en-US" sz="1600" i="1" dirty="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Wingdings" panose="05000000000000000000" pitchFamily="2" charset="2"/>
              <a:buChar char="Ø"/>
            </a:pPr>
            <a:r>
              <a:rPr lang="en-US" sz="1600" b="1" dirty="0" err="1" smtClean="0">
                <a:latin typeface="Tahoma" panose="020B0604030504040204" pitchFamily="34" charset="0"/>
                <a:ea typeface="Tahoma" panose="020B0604030504040204" pitchFamily="34" charset="0"/>
                <a:cs typeface="Tahoma" panose="020B0604030504040204" pitchFamily="34" charset="0"/>
              </a:rPr>
              <a:t>fadeOut</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i="1" dirty="0" smtClean="0">
                <a:latin typeface="Tahoma" panose="020B0604030504040204" pitchFamily="34" charset="0"/>
                <a:ea typeface="Tahoma" panose="020B0604030504040204" pitchFamily="34" charset="0"/>
                <a:cs typeface="Tahoma" panose="020B0604030504040204" pitchFamily="34" charset="0"/>
              </a:rPr>
              <a:t>	$(</a:t>
            </a:r>
            <a:r>
              <a:rPr lang="en-US" sz="1600" i="1" dirty="0">
                <a:latin typeface="Tahoma" panose="020B0604030504040204" pitchFamily="34" charset="0"/>
                <a:ea typeface="Tahoma" panose="020B0604030504040204" pitchFamily="34" charset="0"/>
                <a:cs typeface="Tahoma" panose="020B0604030504040204" pitchFamily="34" charset="0"/>
              </a:rPr>
              <a:t>selector).</a:t>
            </a:r>
            <a:r>
              <a:rPr lang="en-US" sz="1600" i="1" dirty="0" err="1">
                <a:latin typeface="Tahoma" panose="020B0604030504040204" pitchFamily="34" charset="0"/>
                <a:ea typeface="Tahoma" panose="020B0604030504040204" pitchFamily="34" charset="0"/>
                <a:cs typeface="Tahoma" panose="020B0604030504040204" pitchFamily="34" charset="0"/>
              </a:rPr>
              <a:t>fadeOut</a:t>
            </a:r>
            <a:r>
              <a:rPr lang="en-US" sz="1600" i="1" dirty="0">
                <a:latin typeface="Tahoma" panose="020B0604030504040204" pitchFamily="34" charset="0"/>
                <a:ea typeface="Tahoma" panose="020B0604030504040204" pitchFamily="34" charset="0"/>
                <a:cs typeface="Tahoma" panose="020B0604030504040204" pitchFamily="34" charset="0"/>
              </a:rPr>
              <a:t>(</a:t>
            </a:r>
            <a:r>
              <a:rPr lang="en-US" sz="1600" i="1" dirty="0" err="1">
                <a:latin typeface="Tahoma" panose="020B0604030504040204" pitchFamily="34" charset="0"/>
                <a:ea typeface="Tahoma" panose="020B0604030504040204" pitchFamily="34" charset="0"/>
                <a:cs typeface="Tahoma" panose="020B0604030504040204" pitchFamily="34" charset="0"/>
              </a:rPr>
              <a:t>speed,callback</a:t>
            </a:r>
            <a:r>
              <a:rPr lang="en-US" sz="1600" i="1" dirty="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Wingdings" panose="05000000000000000000" pitchFamily="2" charset="2"/>
              <a:buChar char="Ø"/>
            </a:pPr>
            <a:r>
              <a:rPr lang="en-US" sz="1600" b="1" dirty="0" err="1" smtClean="0">
                <a:latin typeface="Tahoma" panose="020B0604030504040204" pitchFamily="34" charset="0"/>
                <a:ea typeface="Tahoma" panose="020B0604030504040204" pitchFamily="34" charset="0"/>
                <a:cs typeface="Tahoma" panose="020B0604030504040204" pitchFamily="34" charset="0"/>
              </a:rPr>
              <a:t>fadeToggle</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i="1" dirty="0" smtClean="0">
                <a:latin typeface="Tahoma" panose="020B0604030504040204" pitchFamily="34" charset="0"/>
                <a:ea typeface="Tahoma" panose="020B0604030504040204" pitchFamily="34" charset="0"/>
                <a:cs typeface="Tahoma" panose="020B0604030504040204" pitchFamily="34" charset="0"/>
              </a:rPr>
              <a:t>	$(</a:t>
            </a:r>
            <a:r>
              <a:rPr lang="en-US" sz="1600" i="1" dirty="0">
                <a:latin typeface="Tahoma" panose="020B0604030504040204" pitchFamily="34" charset="0"/>
                <a:ea typeface="Tahoma" panose="020B0604030504040204" pitchFamily="34" charset="0"/>
                <a:cs typeface="Tahoma" panose="020B0604030504040204" pitchFamily="34" charset="0"/>
              </a:rPr>
              <a:t>selector).</a:t>
            </a:r>
            <a:r>
              <a:rPr lang="en-US" sz="1600" i="1" dirty="0" err="1">
                <a:latin typeface="Tahoma" panose="020B0604030504040204" pitchFamily="34" charset="0"/>
                <a:ea typeface="Tahoma" panose="020B0604030504040204" pitchFamily="34" charset="0"/>
                <a:cs typeface="Tahoma" panose="020B0604030504040204" pitchFamily="34" charset="0"/>
              </a:rPr>
              <a:t>fadeToggle</a:t>
            </a:r>
            <a:r>
              <a:rPr lang="en-US" sz="1600" i="1" dirty="0">
                <a:latin typeface="Tahoma" panose="020B0604030504040204" pitchFamily="34" charset="0"/>
                <a:ea typeface="Tahoma" panose="020B0604030504040204" pitchFamily="34" charset="0"/>
                <a:cs typeface="Tahoma" panose="020B0604030504040204" pitchFamily="34" charset="0"/>
              </a:rPr>
              <a:t>(</a:t>
            </a:r>
            <a:r>
              <a:rPr lang="en-US" sz="1600" i="1" dirty="0" err="1">
                <a:latin typeface="Tahoma" panose="020B0604030504040204" pitchFamily="34" charset="0"/>
                <a:ea typeface="Tahoma" panose="020B0604030504040204" pitchFamily="34" charset="0"/>
                <a:cs typeface="Tahoma" panose="020B0604030504040204" pitchFamily="34" charset="0"/>
              </a:rPr>
              <a:t>speed,callback</a:t>
            </a:r>
            <a:r>
              <a:rPr lang="en-US" sz="1600" i="1" dirty="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Wingdings" panose="05000000000000000000" pitchFamily="2" charset="2"/>
              <a:buChar char="Ø"/>
            </a:pPr>
            <a:r>
              <a:rPr lang="en-US" sz="1600" b="1" dirty="0" err="1" smtClean="0">
                <a:latin typeface="Tahoma" panose="020B0604030504040204" pitchFamily="34" charset="0"/>
                <a:ea typeface="Tahoma" panose="020B0604030504040204" pitchFamily="34" charset="0"/>
                <a:cs typeface="Tahoma" panose="020B0604030504040204" pitchFamily="34" charset="0"/>
              </a:rPr>
              <a:t>fadeTo</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i="1" dirty="0" smtClean="0">
                <a:latin typeface="Tahoma" panose="020B0604030504040204" pitchFamily="34" charset="0"/>
                <a:ea typeface="Tahoma" panose="020B0604030504040204" pitchFamily="34" charset="0"/>
                <a:cs typeface="Tahoma" panose="020B0604030504040204" pitchFamily="34" charset="0"/>
              </a:rPr>
              <a:t>	$(</a:t>
            </a:r>
            <a:r>
              <a:rPr lang="en-US" sz="1600" i="1" dirty="0">
                <a:latin typeface="Tahoma" panose="020B0604030504040204" pitchFamily="34" charset="0"/>
                <a:ea typeface="Tahoma" panose="020B0604030504040204" pitchFamily="34" charset="0"/>
                <a:cs typeface="Tahoma" panose="020B0604030504040204" pitchFamily="34" charset="0"/>
              </a:rPr>
              <a:t>selector).</a:t>
            </a:r>
            <a:r>
              <a:rPr lang="en-US" sz="1600" i="1" dirty="0" err="1">
                <a:latin typeface="Tahoma" panose="020B0604030504040204" pitchFamily="34" charset="0"/>
                <a:ea typeface="Tahoma" panose="020B0604030504040204" pitchFamily="34" charset="0"/>
                <a:cs typeface="Tahoma" panose="020B0604030504040204" pitchFamily="34" charset="0"/>
              </a:rPr>
              <a:t>fadeTo</a:t>
            </a:r>
            <a:r>
              <a:rPr lang="en-US" sz="1600" i="1" dirty="0">
                <a:latin typeface="Tahoma" panose="020B0604030504040204" pitchFamily="34" charset="0"/>
                <a:ea typeface="Tahoma" panose="020B0604030504040204" pitchFamily="34" charset="0"/>
                <a:cs typeface="Tahoma" panose="020B0604030504040204" pitchFamily="34" charset="0"/>
              </a:rPr>
              <a:t>(</a:t>
            </a:r>
            <a:r>
              <a:rPr lang="en-US" sz="1600" i="1" dirty="0" err="1">
                <a:latin typeface="Tahoma" panose="020B0604030504040204" pitchFamily="34" charset="0"/>
                <a:ea typeface="Tahoma" panose="020B0604030504040204" pitchFamily="34" charset="0"/>
                <a:cs typeface="Tahoma" panose="020B0604030504040204" pitchFamily="34" charset="0"/>
              </a:rPr>
              <a:t>speed,opacity,callback</a:t>
            </a:r>
            <a:r>
              <a:rPr lang="en-US" sz="1600" i="1"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62243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Effects - Animation</a:t>
            </a:r>
          </a:p>
        </p:txBody>
      </p:sp>
      <p:sp>
        <p:nvSpPr>
          <p:cNvPr id="4" name="Title 8"/>
          <p:cNvSpPr txBox="1">
            <a:spLocks/>
          </p:cNvSpPr>
          <p:nvPr/>
        </p:nvSpPr>
        <p:spPr>
          <a:xfrm>
            <a:off x="667114" y="1038452"/>
            <a:ext cx="9306922" cy="41521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jQuery animate() method is used to create custom animations.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Syntax:-</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selector).animate({</a:t>
            </a:r>
            <a:r>
              <a:rPr lang="en-US" sz="1600" dirty="0" err="1">
                <a:latin typeface="Tahoma" panose="020B0604030504040204" pitchFamily="34" charset="0"/>
                <a:ea typeface="Tahoma" panose="020B0604030504040204" pitchFamily="34" charset="0"/>
                <a:cs typeface="Tahoma" panose="020B0604030504040204" pitchFamily="34" charset="0"/>
              </a:rPr>
              <a:t>params</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dirty="0" err="1">
                <a:latin typeface="Tahoma" panose="020B0604030504040204" pitchFamily="34" charset="0"/>
                <a:ea typeface="Tahoma" panose="020B0604030504040204" pitchFamily="34" charset="0"/>
                <a:cs typeface="Tahoma" panose="020B0604030504040204" pitchFamily="34" charset="0"/>
              </a:rPr>
              <a:t>speed,callback</a:t>
            </a:r>
            <a:r>
              <a:rPr lang="en-US" sz="1600" dirty="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required </a:t>
            </a:r>
            <a:r>
              <a:rPr lang="en-US" sz="1600" dirty="0" err="1">
                <a:latin typeface="Tahoma" panose="020B0604030504040204" pitchFamily="34" charset="0"/>
                <a:ea typeface="Tahoma" panose="020B0604030504040204" pitchFamily="34" charset="0"/>
                <a:cs typeface="Tahoma" panose="020B0604030504040204" pitchFamily="34" charset="0"/>
              </a:rPr>
              <a:t>params</a:t>
            </a:r>
            <a:r>
              <a:rPr lang="en-US" sz="1600" dirty="0">
                <a:latin typeface="Tahoma" panose="020B0604030504040204" pitchFamily="34" charset="0"/>
                <a:ea typeface="Tahoma" panose="020B0604030504040204" pitchFamily="34" charset="0"/>
                <a:cs typeface="Tahoma" panose="020B0604030504040204" pitchFamily="34" charset="0"/>
              </a:rPr>
              <a:t> parameter defines the CSS properties to be animated.</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optional speed parameter specifies the duration of the effect. It can take the following values: "slow", "fast", or milliseconds.</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optional callback parameter is a function to be executed after the animation completes.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Example:-</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$("button").click(function(){</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  $("div").animate({left: '250px'});</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FF0000"/>
                </a:solidFill>
                <a:latin typeface="Tahoma" panose="020B0604030504040204" pitchFamily="34" charset="0"/>
                <a:ea typeface="Tahoma" panose="020B0604030504040204" pitchFamily="34" charset="0"/>
                <a:cs typeface="Tahoma" panose="020B0604030504040204" pitchFamily="34" charset="0"/>
              </a:rPr>
              <a:t>This </a:t>
            </a:r>
            <a:r>
              <a:rPr lang="en-US" sz="1600" dirty="0">
                <a:solidFill>
                  <a:srgbClr val="FF0000"/>
                </a:solidFill>
                <a:latin typeface="Tahoma" panose="020B0604030504040204" pitchFamily="34" charset="0"/>
                <a:ea typeface="Tahoma" panose="020B0604030504040204" pitchFamily="34" charset="0"/>
                <a:cs typeface="Tahoma" panose="020B0604030504040204" pitchFamily="34" charset="0"/>
              </a:rPr>
              <a:t>moves a &lt;div&gt; element to the right, until it has reached a left property of </a:t>
            </a:r>
            <a:r>
              <a:rPr lang="en-US" sz="1600" dirty="0" smtClean="0">
                <a:solidFill>
                  <a:srgbClr val="FF0000"/>
                </a:solidFill>
                <a:latin typeface="Tahoma" panose="020B0604030504040204" pitchFamily="34" charset="0"/>
                <a:ea typeface="Tahoma" panose="020B0604030504040204" pitchFamily="34" charset="0"/>
                <a:cs typeface="Tahoma" panose="020B0604030504040204" pitchFamily="34" charset="0"/>
              </a:rPr>
              <a:t>250px</a:t>
            </a:r>
            <a:endParaRPr lang="en-US" sz="16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39584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430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JavaScript Variables-Initialization</a:t>
            </a:r>
          </a:p>
        </p:txBody>
      </p:sp>
      <p:sp>
        <p:nvSpPr>
          <p:cNvPr id="4" name="Title 8"/>
          <p:cNvSpPr txBox="1">
            <a:spLocks/>
          </p:cNvSpPr>
          <p:nvPr/>
        </p:nvSpPr>
        <p:spPr>
          <a:xfrm>
            <a:off x="675278" y="1192213"/>
            <a:ext cx="8534400" cy="3999706"/>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IN"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Using </a:t>
            </a:r>
            <a:r>
              <a:rPr lang="en-IN" sz="1600" b="1"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IN"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script type="text/</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javascript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"&gt;</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name = “Raj";</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var</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 money = 2000.50;</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script&gt;</a:t>
            </a:r>
          </a:p>
          <a:p>
            <a:pPr marL="285750" indent="-285750" algn="l">
              <a:lnSpc>
                <a:spcPct val="160000"/>
              </a:lnSpc>
              <a:buFont typeface="Arial" panose="020B0604020202020204" pitchFamily="34" charset="0"/>
              <a:buChar char="•"/>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Using let :-</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script type="text/</a:t>
            </a:r>
            <a:r>
              <a:rPr lang="en-US" sz="1600" b="1" dirty="0" err="1">
                <a:solidFill>
                  <a:srgbClr val="2B3B4B"/>
                </a:solidFill>
                <a:latin typeface="Tahoma" panose="020B0604030504040204" pitchFamily="34" charset="0"/>
                <a:ea typeface="Tahoma" panose="020B0604030504040204" pitchFamily="34" charset="0"/>
                <a:cs typeface="Tahoma" panose="020B0604030504040204" pitchFamily="34" charset="0"/>
              </a:rPr>
              <a:t>javascript</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"&gt;</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let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name = “Raj";</a:t>
            </a:r>
          </a:p>
          <a:p>
            <a:pPr algn="l">
              <a:lnSpc>
                <a:spcPct val="160000"/>
              </a:lnSpc>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let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money = 2000.50;</a:t>
            </a:r>
          </a:p>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&lt;/script&gt;</a:t>
            </a:r>
          </a:p>
        </p:txBody>
      </p:sp>
    </p:spTree>
    <p:extLst>
      <p:ext uri="{BB962C8B-B14F-4D97-AF65-F5344CB8AC3E}">
        <p14:creationId xmlns:p14="http://schemas.microsoft.com/office/powerpoint/2010/main" val="14560412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Stop Animations</a:t>
            </a:r>
          </a:p>
        </p:txBody>
      </p:sp>
      <p:sp>
        <p:nvSpPr>
          <p:cNvPr id="4" name="Title 8"/>
          <p:cNvSpPr txBox="1">
            <a:spLocks/>
          </p:cNvSpPr>
          <p:nvPr/>
        </p:nvSpPr>
        <p:spPr>
          <a:xfrm>
            <a:off x="694328" y="997631"/>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jQuery stop() method is used to stop an animation or effect before it is finished.</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stop() method works for all jQuery effect functions, including sliding, fading and custom animations</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Syntax</a:t>
            </a:r>
            <a:r>
              <a:rPr lang="en-US" sz="1600" b="1" dirty="0" smtClean="0">
                <a:latin typeface="Tahoma" panose="020B0604030504040204" pitchFamily="34" charset="0"/>
                <a:ea typeface="Tahoma" panose="020B0604030504040204" pitchFamily="34" charset="0"/>
                <a:cs typeface="Tahoma" panose="020B0604030504040204" pitchFamily="34" charset="0"/>
              </a:rPr>
              <a:t>:-</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b="1" dirty="0">
                <a:latin typeface="Tahoma" panose="020B0604030504040204" pitchFamily="34" charset="0"/>
                <a:ea typeface="Tahoma" panose="020B0604030504040204" pitchFamily="34" charset="0"/>
                <a:cs typeface="Tahoma" panose="020B0604030504040204" pitchFamily="34" charset="0"/>
              </a:rPr>
              <a:t>selector).stop(</a:t>
            </a:r>
            <a:r>
              <a:rPr lang="en-US" sz="1600" b="1" dirty="0" err="1">
                <a:latin typeface="Tahoma" panose="020B0604030504040204" pitchFamily="34" charset="0"/>
                <a:ea typeface="Tahoma" panose="020B0604030504040204" pitchFamily="34" charset="0"/>
                <a:cs typeface="Tahoma" panose="020B0604030504040204" pitchFamily="34" charset="0"/>
              </a:rPr>
              <a:t>stopAll,goToEnd</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optional </a:t>
            </a:r>
            <a:r>
              <a:rPr lang="en-US" sz="1600" dirty="0" err="1">
                <a:latin typeface="Tahoma" panose="020B0604030504040204" pitchFamily="34" charset="0"/>
                <a:ea typeface="Tahoma" panose="020B0604030504040204" pitchFamily="34" charset="0"/>
                <a:cs typeface="Tahoma" panose="020B0604030504040204" pitchFamily="34" charset="0"/>
              </a:rPr>
              <a:t>stopAll</a:t>
            </a:r>
            <a:r>
              <a:rPr lang="en-US" sz="1600" dirty="0">
                <a:latin typeface="Tahoma" panose="020B0604030504040204" pitchFamily="34" charset="0"/>
                <a:ea typeface="Tahoma" panose="020B0604030504040204" pitchFamily="34" charset="0"/>
                <a:cs typeface="Tahoma" panose="020B0604030504040204" pitchFamily="34" charset="0"/>
              </a:rPr>
              <a:t> parameter specifies whether also the animation queue should be cleared or not. Default is false, which means that only the active animation will be stopped, allowing any queued animations to be performed afterwards.</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optional </a:t>
            </a:r>
            <a:r>
              <a:rPr lang="en-US" sz="1600" dirty="0" err="1">
                <a:latin typeface="Tahoma" panose="020B0604030504040204" pitchFamily="34" charset="0"/>
                <a:ea typeface="Tahoma" panose="020B0604030504040204" pitchFamily="34" charset="0"/>
                <a:cs typeface="Tahoma" panose="020B0604030504040204" pitchFamily="34" charset="0"/>
              </a:rPr>
              <a:t>goToEnd</a:t>
            </a:r>
            <a:r>
              <a:rPr lang="en-US" sz="1600" dirty="0">
                <a:latin typeface="Tahoma" panose="020B0604030504040204" pitchFamily="34" charset="0"/>
                <a:ea typeface="Tahoma" panose="020B0604030504040204" pitchFamily="34" charset="0"/>
                <a:cs typeface="Tahoma" panose="020B0604030504040204" pitchFamily="34" charset="0"/>
              </a:rPr>
              <a:t> parameter specifies whether or not to complete the current animation immediately. Default is false.</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So</a:t>
            </a:r>
            <a:r>
              <a:rPr lang="en-US" sz="1600" dirty="0">
                <a:latin typeface="Tahoma" panose="020B0604030504040204" pitchFamily="34" charset="0"/>
                <a:ea typeface="Tahoma" panose="020B0604030504040204" pitchFamily="34" charset="0"/>
                <a:cs typeface="Tahoma" panose="020B0604030504040204" pitchFamily="34" charset="0"/>
              </a:rPr>
              <a:t>, by default, the stop() method kills the current animation being performed on the selected element.</a:t>
            </a:r>
          </a:p>
        </p:txBody>
      </p:sp>
    </p:spTree>
    <p:extLst>
      <p:ext uri="{BB962C8B-B14F-4D97-AF65-F5344CB8AC3E}">
        <p14:creationId xmlns:p14="http://schemas.microsoft.com/office/powerpoint/2010/main" val="13053281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Callback Functions</a:t>
            </a:r>
          </a:p>
        </p:txBody>
      </p:sp>
      <p:sp>
        <p:nvSpPr>
          <p:cNvPr id="4" name="Title 8"/>
          <p:cNvSpPr txBox="1">
            <a:spLocks/>
          </p:cNvSpPr>
          <p:nvPr/>
        </p:nvSpPr>
        <p:spPr>
          <a:xfrm>
            <a:off x="694328" y="997631"/>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JavaScript </a:t>
            </a:r>
            <a:r>
              <a:rPr lang="en-US" sz="1600" dirty="0">
                <a:latin typeface="Tahoma" panose="020B0604030504040204" pitchFamily="34" charset="0"/>
                <a:ea typeface="Tahoma" panose="020B0604030504040204" pitchFamily="34" charset="0"/>
                <a:cs typeface="Tahoma" panose="020B0604030504040204" pitchFamily="34" charset="0"/>
              </a:rPr>
              <a:t>statements are executed line by line. However, with effects, the next line of code can be run even though the effect is not finished. This can create errors.</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To </a:t>
            </a:r>
            <a:r>
              <a:rPr lang="en-US" sz="1600" dirty="0">
                <a:latin typeface="Tahoma" panose="020B0604030504040204" pitchFamily="34" charset="0"/>
                <a:ea typeface="Tahoma" panose="020B0604030504040204" pitchFamily="34" charset="0"/>
                <a:cs typeface="Tahoma" panose="020B0604030504040204" pitchFamily="34" charset="0"/>
              </a:rPr>
              <a:t>prevent this, you can create a callback function.</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A </a:t>
            </a:r>
            <a:r>
              <a:rPr lang="en-US" sz="1600" dirty="0">
                <a:latin typeface="Tahoma" panose="020B0604030504040204" pitchFamily="34" charset="0"/>
                <a:ea typeface="Tahoma" panose="020B0604030504040204" pitchFamily="34" charset="0"/>
                <a:cs typeface="Tahoma" panose="020B0604030504040204" pitchFamily="34" charset="0"/>
              </a:rPr>
              <a:t>callback function is executed after the current effect is finished.</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syntax</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b="1" dirty="0">
                <a:latin typeface="Tahoma" panose="020B0604030504040204" pitchFamily="34" charset="0"/>
                <a:ea typeface="Tahoma" panose="020B0604030504040204" pitchFamily="34" charset="0"/>
                <a:cs typeface="Tahoma" panose="020B0604030504040204" pitchFamily="34" charset="0"/>
              </a:rPr>
              <a:t>$(selector).hide(</a:t>
            </a:r>
            <a:r>
              <a:rPr lang="en-US" sz="1600" b="1" dirty="0" err="1">
                <a:latin typeface="Tahoma" panose="020B0604030504040204" pitchFamily="34" charset="0"/>
                <a:ea typeface="Tahoma" panose="020B0604030504040204" pitchFamily="34" charset="0"/>
                <a:cs typeface="Tahoma" panose="020B0604030504040204" pitchFamily="34" charset="0"/>
              </a:rPr>
              <a:t>speed,callback</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IN" sz="1600" b="1" dirty="0" smtClean="0">
                <a:latin typeface="Tahoma" panose="020B0604030504040204" pitchFamily="34" charset="0"/>
                <a:ea typeface="Tahoma" panose="020B0604030504040204" pitchFamily="34" charset="0"/>
                <a:cs typeface="Tahoma" panose="020B0604030504040204" pitchFamily="34" charset="0"/>
              </a:rPr>
              <a:t>Example:-</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b="1" dirty="0">
                <a:latin typeface="Tahoma" panose="020B0604030504040204" pitchFamily="34" charset="0"/>
                <a:ea typeface="Tahoma" panose="020B0604030504040204" pitchFamily="34" charset="0"/>
                <a:cs typeface="Tahoma" panose="020B0604030504040204" pitchFamily="34" charset="0"/>
              </a:rPr>
              <a:t>button").click(function(){</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b="1" dirty="0">
                <a:latin typeface="Tahoma" panose="020B0604030504040204" pitchFamily="34" charset="0"/>
                <a:ea typeface="Tahoma" panose="020B0604030504040204" pitchFamily="34" charset="0"/>
                <a:cs typeface="Tahoma" panose="020B0604030504040204" pitchFamily="34" charset="0"/>
              </a:rPr>
              <a:t>p").hide("slow", function(){</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smtClean="0">
                <a:latin typeface="Tahoma" panose="020B0604030504040204" pitchFamily="34" charset="0"/>
                <a:ea typeface="Tahoma" panose="020B0604030504040204" pitchFamily="34" charset="0"/>
                <a:cs typeface="Tahoma" panose="020B0604030504040204" pitchFamily="34" charset="0"/>
              </a:rPr>
              <a:t>		alert</a:t>
            </a:r>
            <a:r>
              <a:rPr lang="en-US" sz="1600" b="1" dirty="0">
                <a:latin typeface="Tahoma" panose="020B0604030504040204" pitchFamily="34" charset="0"/>
                <a:ea typeface="Tahoma" panose="020B0604030504040204" pitchFamily="34" charset="0"/>
                <a:cs typeface="Tahoma" panose="020B0604030504040204" pitchFamily="34" charset="0"/>
              </a:rPr>
              <a:t>("The paragraph is now hidden");</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smtClean="0">
                <a:latin typeface="Tahoma" panose="020B0604030504040204" pitchFamily="34" charset="0"/>
                <a:ea typeface="Tahoma" panose="020B0604030504040204" pitchFamily="34" charset="0"/>
                <a:cs typeface="Tahoma" panose="020B0604030504040204" pitchFamily="34" charset="0"/>
              </a:rPr>
              <a:t>	      });</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	});</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19063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 Chaining</a:t>
            </a:r>
          </a:p>
        </p:txBody>
      </p:sp>
      <p:sp>
        <p:nvSpPr>
          <p:cNvPr id="4" name="Title 8"/>
          <p:cNvSpPr txBox="1">
            <a:spLocks/>
          </p:cNvSpPr>
          <p:nvPr/>
        </p:nvSpPr>
        <p:spPr>
          <a:xfrm>
            <a:off x="675278" y="1152752"/>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Until </a:t>
            </a:r>
            <a:r>
              <a:rPr lang="en-US" sz="1600" dirty="0">
                <a:latin typeface="Tahoma" panose="020B0604030504040204" pitchFamily="34" charset="0"/>
                <a:ea typeface="Tahoma" panose="020B0604030504040204" pitchFamily="34" charset="0"/>
                <a:cs typeface="Tahoma" panose="020B0604030504040204" pitchFamily="34" charset="0"/>
              </a:rPr>
              <a:t>now we have been writing jQuery statements one at a time (one after the other).</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However</a:t>
            </a:r>
            <a:r>
              <a:rPr lang="en-US" sz="1600" dirty="0">
                <a:latin typeface="Tahoma" panose="020B0604030504040204" pitchFamily="34" charset="0"/>
                <a:ea typeface="Tahoma" panose="020B0604030504040204" pitchFamily="34" charset="0"/>
                <a:cs typeface="Tahoma" panose="020B0604030504040204" pitchFamily="34" charset="0"/>
              </a:rPr>
              <a:t>, there is a technique called chaining, that allows us to run multiple jQuery commands, one after the other, on the same element(s).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Tip</a:t>
            </a:r>
            <a:r>
              <a:rPr lang="en-US" sz="1600" b="1" dirty="0">
                <a:latin typeface="Tahoma" panose="020B0604030504040204" pitchFamily="34" charset="0"/>
                <a:ea typeface="Tahoma" panose="020B0604030504040204" pitchFamily="34" charset="0"/>
                <a:cs typeface="Tahoma" panose="020B0604030504040204" pitchFamily="34" charset="0"/>
              </a:rPr>
              <a:t>: This way, browsers do not have to find the same element(s) more than once.</a:t>
            </a:r>
          </a:p>
          <a:p>
            <a:pPr marL="285750" indent="-285750" algn="l">
              <a:lnSpc>
                <a:spcPct val="150000"/>
              </a:lnSpc>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To </a:t>
            </a:r>
            <a:r>
              <a:rPr lang="en-US" sz="1600" dirty="0">
                <a:latin typeface="Tahoma" panose="020B0604030504040204" pitchFamily="34" charset="0"/>
                <a:ea typeface="Tahoma" panose="020B0604030504040204" pitchFamily="34" charset="0"/>
                <a:cs typeface="Tahoma" panose="020B0604030504040204" pitchFamily="34" charset="0"/>
              </a:rPr>
              <a:t>chain an action, you simply append the action to the previous action.</a:t>
            </a:r>
          </a:p>
          <a:p>
            <a:pPr algn="l">
              <a:lnSpc>
                <a:spcPct val="150000"/>
              </a:lnSpc>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The </a:t>
            </a:r>
            <a:r>
              <a:rPr lang="en-US" sz="1600" b="1" dirty="0">
                <a:latin typeface="Tahoma" panose="020B0604030504040204" pitchFamily="34" charset="0"/>
                <a:ea typeface="Tahoma" panose="020B0604030504040204" pitchFamily="34" charset="0"/>
                <a:cs typeface="Tahoma" panose="020B0604030504040204" pitchFamily="34" charset="0"/>
              </a:rPr>
              <a:t>following example chains together the </a:t>
            </a:r>
            <a:r>
              <a:rPr lang="en-US" sz="1600" b="1" dirty="0" err="1">
                <a:latin typeface="Tahoma" panose="020B0604030504040204" pitchFamily="34" charset="0"/>
                <a:ea typeface="Tahoma" panose="020B0604030504040204" pitchFamily="34" charset="0"/>
                <a:cs typeface="Tahoma" panose="020B0604030504040204" pitchFamily="34" charset="0"/>
              </a:rPr>
              <a:t>css</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slideUp</a:t>
            </a:r>
            <a:r>
              <a:rPr lang="en-US" sz="1600" b="1" dirty="0">
                <a:latin typeface="Tahoma" panose="020B0604030504040204" pitchFamily="34" charset="0"/>
                <a:ea typeface="Tahoma" panose="020B0604030504040204" pitchFamily="34" charset="0"/>
                <a:cs typeface="Tahoma" panose="020B0604030504040204" pitchFamily="34" charset="0"/>
              </a:rPr>
              <a:t>(), and </a:t>
            </a:r>
            <a:r>
              <a:rPr lang="en-US" sz="1600" b="1" dirty="0" err="1">
                <a:latin typeface="Tahoma" panose="020B0604030504040204" pitchFamily="34" charset="0"/>
                <a:ea typeface="Tahoma" panose="020B0604030504040204" pitchFamily="34" charset="0"/>
                <a:cs typeface="Tahoma" panose="020B0604030504040204" pitchFamily="34" charset="0"/>
              </a:rPr>
              <a:t>slideDown</a:t>
            </a:r>
            <a:r>
              <a:rPr lang="en-US" sz="1600" b="1" dirty="0">
                <a:latin typeface="Tahoma" panose="020B0604030504040204" pitchFamily="34" charset="0"/>
                <a:ea typeface="Tahoma" panose="020B0604030504040204" pitchFamily="34" charset="0"/>
                <a:cs typeface="Tahoma" panose="020B0604030504040204" pitchFamily="34" charset="0"/>
              </a:rPr>
              <a:t>() methods. The "p1" element first changes to red, then it slides up, and then it slides down</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p1").</a:t>
            </a:r>
            <a:r>
              <a:rPr lang="en-US" sz="1600" dirty="0" err="1">
                <a:latin typeface="Tahoma" panose="020B0604030504040204" pitchFamily="34" charset="0"/>
                <a:ea typeface="Tahoma" panose="020B0604030504040204" pitchFamily="34" charset="0"/>
                <a:cs typeface="Tahoma" panose="020B0604030504040204" pitchFamily="34" charset="0"/>
              </a:rPr>
              <a:t>css</a:t>
            </a:r>
            <a:r>
              <a:rPr lang="en-US" sz="1600" dirty="0">
                <a:latin typeface="Tahoma" panose="020B0604030504040204" pitchFamily="34" charset="0"/>
                <a:ea typeface="Tahoma" panose="020B0604030504040204" pitchFamily="34" charset="0"/>
                <a:cs typeface="Tahoma" panose="020B0604030504040204" pitchFamily="34" charset="0"/>
              </a:rPr>
              <a:t>("color", "red").</a:t>
            </a:r>
            <a:r>
              <a:rPr lang="en-US" sz="1600" dirty="0" err="1">
                <a:latin typeface="Tahoma" panose="020B0604030504040204" pitchFamily="34" charset="0"/>
                <a:ea typeface="Tahoma" panose="020B0604030504040204" pitchFamily="34" charset="0"/>
                <a:cs typeface="Tahoma" panose="020B0604030504040204" pitchFamily="34" charset="0"/>
              </a:rPr>
              <a:t>slideUp</a:t>
            </a:r>
            <a:r>
              <a:rPr lang="en-US" sz="1600" dirty="0">
                <a:latin typeface="Tahoma" panose="020B0604030504040204" pitchFamily="34" charset="0"/>
                <a:ea typeface="Tahoma" panose="020B0604030504040204" pitchFamily="34" charset="0"/>
                <a:cs typeface="Tahoma" panose="020B0604030504040204" pitchFamily="34" charset="0"/>
              </a:rPr>
              <a:t>(2000).</a:t>
            </a:r>
            <a:r>
              <a:rPr lang="en-US" sz="1600" dirty="0" err="1">
                <a:latin typeface="Tahoma" panose="020B0604030504040204" pitchFamily="34" charset="0"/>
                <a:ea typeface="Tahoma" panose="020B0604030504040204" pitchFamily="34" charset="0"/>
                <a:cs typeface="Tahoma" panose="020B0604030504040204" pitchFamily="34" charset="0"/>
              </a:rPr>
              <a:t>slideDown</a:t>
            </a:r>
            <a:r>
              <a:rPr lang="en-US" sz="1600" dirty="0">
                <a:latin typeface="Tahoma" panose="020B0604030504040204" pitchFamily="34" charset="0"/>
                <a:ea typeface="Tahoma" panose="020B0604030504040204" pitchFamily="34" charset="0"/>
                <a:cs typeface="Tahoma" panose="020B0604030504040204" pitchFamily="34" charset="0"/>
              </a:rPr>
              <a:t>(2000);</a:t>
            </a:r>
          </a:p>
        </p:txBody>
      </p:sp>
    </p:spTree>
    <p:extLst>
      <p:ext uri="{BB962C8B-B14F-4D97-AF65-F5344CB8AC3E}">
        <p14:creationId xmlns:p14="http://schemas.microsoft.com/office/powerpoint/2010/main" val="1339243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DOM Manipulation</a:t>
            </a:r>
          </a:p>
        </p:txBody>
      </p:sp>
      <p:sp>
        <p:nvSpPr>
          <p:cNvPr id="4" name="Title 8"/>
          <p:cNvSpPr txBox="1">
            <a:spLocks/>
          </p:cNvSpPr>
          <p:nvPr/>
        </p:nvSpPr>
        <p:spPr>
          <a:xfrm>
            <a:off x="675278" y="1152752"/>
            <a:ext cx="9010286" cy="3886767"/>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One very important part of jQuery is the possibility to manipulate the DOM</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jQuery </a:t>
            </a:r>
            <a:r>
              <a:rPr lang="en-US" sz="1600" dirty="0">
                <a:latin typeface="Tahoma" panose="020B0604030504040204" pitchFamily="34" charset="0"/>
                <a:ea typeface="Tahoma" panose="020B0604030504040204" pitchFamily="34" charset="0"/>
                <a:cs typeface="Tahoma" panose="020B0604030504040204" pitchFamily="34" charset="0"/>
              </a:rPr>
              <a:t>comes with a bunch of DOM related methods that make it easy to access and manipulate elements and attributes</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r>
              <a:rPr lang="en-US" sz="1600" b="1" dirty="0" smtClean="0">
                <a:latin typeface="Tahoma" panose="020B0604030504040204" pitchFamily="34" charset="0"/>
                <a:ea typeface="Tahoma" panose="020B0604030504040204" pitchFamily="34" charset="0"/>
                <a:cs typeface="Tahoma" panose="020B0604030504040204" pitchFamily="34" charset="0"/>
              </a:rPr>
              <a:t>DOM </a:t>
            </a:r>
            <a:r>
              <a:rPr lang="en-US" sz="1600" b="1" dirty="0">
                <a:latin typeface="Tahoma" panose="020B0604030504040204" pitchFamily="34" charset="0"/>
                <a:ea typeface="Tahoma" panose="020B0604030504040204" pitchFamily="34" charset="0"/>
                <a:cs typeface="Tahoma" panose="020B0604030504040204" pitchFamily="34" charset="0"/>
              </a:rPr>
              <a:t>= Document Object Model</a:t>
            </a:r>
          </a:p>
          <a:p>
            <a:pPr marL="285750" indent="-285750" algn="l">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DOM defines a standard for accessing HTML and XML </a:t>
            </a:r>
            <a:r>
              <a:rPr lang="en-US" sz="1600" dirty="0" smtClean="0">
                <a:latin typeface="Tahoma" panose="020B0604030504040204" pitchFamily="34" charset="0"/>
                <a:ea typeface="Tahoma" panose="020B0604030504040204" pitchFamily="34" charset="0"/>
                <a:cs typeface="Tahoma" panose="020B0604030504040204" pitchFamily="34" charset="0"/>
              </a:rPr>
              <a:t>documents.</a:t>
            </a:r>
          </a:p>
          <a:p>
            <a:pPr marL="285750" indent="-285750" algn="l">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The W3C Document Object Model (DOM) is a platform and language-neutral interface that allows programs and scripts to dynamically access and update the content, structure, and style of a document</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985595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DOM Manipulation</a:t>
            </a:r>
          </a:p>
        </p:txBody>
      </p:sp>
      <p:sp>
        <p:nvSpPr>
          <p:cNvPr id="4" name="Title 8"/>
          <p:cNvSpPr txBox="1">
            <a:spLocks/>
          </p:cNvSpPr>
          <p:nvPr/>
        </p:nvSpPr>
        <p:spPr>
          <a:xfrm>
            <a:off x="675278" y="1152752"/>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Get </a:t>
            </a:r>
            <a:r>
              <a:rPr lang="en-US" sz="1600" b="1" dirty="0">
                <a:latin typeface="Tahoma" panose="020B0604030504040204" pitchFamily="34" charset="0"/>
                <a:ea typeface="Tahoma" panose="020B0604030504040204" pitchFamily="34" charset="0"/>
                <a:cs typeface="Tahoma" panose="020B0604030504040204" pitchFamily="34" charset="0"/>
              </a:rPr>
              <a:t>Content - text(), html(), and </a:t>
            </a:r>
            <a:r>
              <a:rPr lang="en-US" sz="1600" b="1" dirty="0" err="1">
                <a:latin typeface="Tahoma" panose="020B0604030504040204" pitchFamily="34" charset="0"/>
                <a:ea typeface="Tahoma" panose="020B0604030504040204" pitchFamily="34" charset="0"/>
                <a:cs typeface="Tahoma" panose="020B0604030504040204" pitchFamily="34" charset="0"/>
              </a:rPr>
              <a:t>val</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Three simple, but useful, jQuery methods for DOM manipulation are:</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text</a:t>
            </a:r>
            <a:r>
              <a:rPr lang="en-US" sz="1600" b="1" dirty="0">
                <a:latin typeface="Tahoma" panose="020B0604030504040204" pitchFamily="34" charset="0"/>
                <a:ea typeface="Tahoma" panose="020B0604030504040204" pitchFamily="34" charset="0"/>
                <a:cs typeface="Tahoma" panose="020B0604030504040204" pitchFamily="34" charset="0"/>
              </a:rPr>
              <a:t>() - Sets or returns the text content of selected elements</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html() - Sets or returns the content of selected elements (including HTML markup)</a:t>
            </a:r>
          </a:p>
          <a:p>
            <a:pPr algn="l">
              <a:lnSpc>
                <a:spcPct val="150000"/>
              </a:lnSpc>
            </a:pPr>
            <a:r>
              <a:rPr lang="en-US" sz="1600" b="1" dirty="0" err="1">
                <a:latin typeface="Tahoma" panose="020B0604030504040204" pitchFamily="34" charset="0"/>
                <a:ea typeface="Tahoma" panose="020B0604030504040204" pitchFamily="34" charset="0"/>
                <a:cs typeface="Tahoma" panose="020B0604030504040204" pitchFamily="34" charset="0"/>
              </a:rPr>
              <a:t>val</a:t>
            </a:r>
            <a:r>
              <a:rPr lang="en-US" sz="1600" b="1" dirty="0">
                <a:latin typeface="Tahoma" panose="020B0604030504040204" pitchFamily="34" charset="0"/>
                <a:ea typeface="Tahoma" panose="020B0604030504040204" pitchFamily="34" charset="0"/>
                <a:cs typeface="Tahoma" panose="020B0604030504040204" pitchFamily="34" charset="0"/>
              </a:rPr>
              <a:t>() - Sets or returns the value of form fields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Example:-</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btn1").click(function(){</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alert("Text: " + $("#test").text());</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btn2").click(function(){</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alert</a:t>
            </a:r>
            <a:r>
              <a:rPr lang="en-US" sz="1600" dirty="0">
                <a:latin typeface="Tahoma" panose="020B0604030504040204" pitchFamily="34" charset="0"/>
                <a:ea typeface="Tahoma" panose="020B0604030504040204" pitchFamily="34" charset="0"/>
                <a:cs typeface="Tahoma" panose="020B0604030504040204" pitchFamily="34" charset="0"/>
              </a:rPr>
              <a:t>("HTML: " + $("#test").html());</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0772659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DOM Manipulation</a:t>
            </a:r>
          </a:p>
        </p:txBody>
      </p:sp>
      <p:sp>
        <p:nvSpPr>
          <p:cNvPr id="4" name="Title 8"/>
          <p:cNvSpPr txBox="1">
            <a:spLocks/>
          </p:cNvSpPr>
          <p:nvPr/>
        </p:nvSpPr>
        <p:spPr>
          <a:xfrm>
            <a:off x="675278" y="1152752"/>
            <a:ext cx="9010286" cy="3886767"/>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Set Content - text(), html(), and </a:t>
            </a:r>
            <a:r>
              <a:rPr lang="en-US" sz="1600" b="1" dirty="0" err="1">
                <a:latin typeface="Tahoma" panose="020B0604030504040204" pitchFamily="34" charset="0"/>
                <a:ea typeface="Tahoma" panose="020B0604030504040204" pitchFamily="34" charset="0"/>
                <a:cs typeface="Tahoma" panose="020B0604030504040204" pitchFamily="34" charset="0"/>
              </a:rPr>
              <a:t>val</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We will use the same three methods from the previous page to set content</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text</a:t>
            </a:r>
            <a:r>
              <a:rPr lang="en-US" sz="1600" b="1" dirty="0">
                <a:latin typeface="Tahoma" panose="020B0604030504040204" pitchFamily="34" charset="0"/>
                <a:ea typeface="Tahoma" panose="020B0604030504040204" pitchFamily="34" charset="0"/>
                <a:cs typeface="Tahoma" panose="020B0604030504040204" pitchFamily="34" charset="0"/>
              </a:rPr>
              <a:t>() - Sets or returns the text content of selected elements</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html() - Sets or returns the content of selected elements (including HTML markup)</a:t>
            </a:r>
          </a:p>
          <a:p>
            <a:pPr algn="l">
              <a:lnSpc>
                <a:spcPct val="150000"/>
              </a:lnSpc>
            </a:pPr>
            <a:r>
              <a:rPr lang="en-US" sz="1600" b="1" dirty="0" err="1">
                <a:latin typeface="Tahoma" panose="020B0604030504040204" pitchFamily="34" charset="0"/>
                <a:ea typeface="Tahoma" panose="020B0604030504040204" pitchFamily="34" charset="0"/>
                <a:cs typeface="Tahoma" panose="020B0604030504040204" pitchFamily="34" charset="0"/>
              </a:rPr>
              <a:t>val</a:t>
            </a:r>
            <a:r>
              <a:rPr lang="en-US" sz="1600" b="1" dirty="0">
                <a:latin typeface="Tahoma" panose="020B0604030504040204" pitchFamily="34" charset="0"/>
                <a:ea typeface="Tahoma" panose="020B0604030504040204" pitchFamily="34" charset="0"/>
                <a:cs typeface="Tahoma" panose="020B0604030504040204" pitchFamily="34" charset="0"/>
              </a:rPr>
              <a:t>() - Sets or returns the value of form </a:t>
            </a:r>
            <a:r>
              <a:rPr lang="en-US" sz="1600" b="1" dirty="0" smtClean="0">
                <a:latin typeface="Tahoma" panose="020B0604030504040204" pitchFamily="34" charset="0"/>
                <a:ea typeface="Tahoma" panose="020B0604030504040204" pitchFamily="34" charset="0"/>
                <a:cs typeface="Tahoma" panose="020B0604030504040204" pitchFamily="34" charset="0"/>
              </a:rPr>
              <a:t>fields</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921954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DOM Manipulation</a:t>
            </a:r>
          </a:p>
        </p:txBody>
      </p:sp>
      <p:sp>
        <p:nvSpPr>
          <p:cNvPr id="4" name="Title 8"/>
          <p:cNvSpPr txBox="1">
            <a:spLocks/>
          </p:cNvSpPr>
          <p:nvPr/>
        </p:nvSpPr>
        <p:spPr>
          <a:xfrm>
            <a:off x="675278" y="1152752"/>
            <a:ext cx="9010286" cy="4422888"/>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Example:-	</a:t>
            </a:r>
            <a:r>
              <a:rPr lang="en-US" sz="1600" dirty="0" smtClean="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btn1").click(function(){</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test1").text("Hello world!");</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btn2").click(function(){</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test2").html("&lt;b&gt;Hello world!&lt;/b&gt;");</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btn3").click(function(){</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$("#test3").</a:t>
            </a:r>
            <a:r>
              <a:rPr lang="en-US" sz="1600" dirty="0" err="1">
                <a:latin typeface="Tahoma" panose="020B0604030504040204" pitchFamily="34" charset="0"/>
                <a:ea typeface="Tahoma" panose="020B0604030504040204" pitchFamily="34" charset="0"/>
                <a:cs typeface="Tahoma" panose="020B0604030504040204" pitchFamily="34" charset="0"/>
              </a:rPr>
              <a:t>val</a:t>
            </a:r>
            <a:r>
              <a:rPr lang="en-US" sz="1600" dirty="0">
                <a:latin typeface="Tahoma" panose="020B0604030504040204" pitchFamily="34" charset="0"/>
                <a:ea typeface="Tahoma" panose="020B0604030504040204" pitchFamily="34" charset="0"/>
                <a:cs typeface="Tahoma" panose="020B0604030504040204" pitchFamily="34" charset="0"/>
              </a:rPr>
              <a:t>("Dolly Duck");</a:t>
            </a:r>
          </a:p>
          <a:p>
            <a:pPr algn="l">
              <a:lnSpc>
                <a:spcPct val="15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519178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 Add Elements</a:t>
            </a:r>
          </a:p>
        </p:txBody>
      </p:sp>
      <p:sp>
        <p:nvSpPr>
          <p:cNvPr id="4" name="Title 8"/>
          <p:cNvSpPr txBox="1">
            <a:spLocks/>
          </p:cNvSpPr>
          <p:nvPr/>
        </p:nvSpPr>
        <p:spPr>
          <a:xfrm>
            <a:off x="675278" y="1152752"/>
            <a:ext cx="9010286" cy="3886767"/>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With jQuery, it is easy to add new elements/content</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Add </a:t>
            </a:r>
            <a:r>
              <a:rPr lang="en-US" sz="1600" b="1" dirty="0">
                <a:latin typeface="Tahoma" panose="020B0604030504040204" pitchFamily="34" charset="0"/>
                <a:ea typeface="Tahoma" panose="020B0604030504040204" pitchFamily="34" charset="0"/>
                <a:cs typeface="Tahoma" panose="020B0604030504040204" pitchFamily="34" charset="0"/>
              </a:rPr>
              <a:t>New HTML Content</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We will look at four jQuery methods that are used to add new content:</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append</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Inserts content at the end of the selected elements</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prepend() </a:t>
            </a:r>
            <a:r>
              <a:rPr lang="en-US" sz="1600" dirty="0">
                <a:latin typeface="Tahoma" panose="020B0604030504040204" pitchFamily="34" charset="0"/>
                <a:ea typeface="Tahoma" panose="020B0604030504040204" pitchFamily="34" charset="0"/>
                <a:cs typeface="Tahoma" panose="020B0604030504040204" pitchFamily="34" charset="0"/>
              </a:rPr>
              <a:t>- Inserts content at the beginning of the selected elements</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after() </a:t>
            </a:r>
            <a:r>
              <a:rPr lang="en-US" sz="1600" dirty="0">
                <a:latin typeface="Tahoma" panose="020B0604030504040204" pitchFamily="34" charset="0"/>
                <a:ea typeface="Tahoma" panose="020B0604030504040204" pitchFamily="34" charset="0"/>
                <a:cs typeface="Tahoma" panose="020B0604030504040204" pitchFamily="34" charset="0"/>
              </a:rPr>
              <a:t>- Inserts content after the selected elements</a:t>
            </a:r>
          </a:p>
          <a:p>
            <a:pPr algn="l">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before() </a:t>
            </a:r>
            <a:r>
              <a:rPr lang="en-US" sz="1600" dirty="0">
                <a:latin typeface="Tahoma" panose="020B0604030504040204" pitchFamily="34" charset="0"/>
                <a:ea typeface="Tahoma" panose="020B0604030504040204" pitchFamily="34" charset="0"/>
                <a:cs typeface="Tahoma" panose="020B0604030504040204" pitchFamily="34" charset="0"/>
              </a:rPr>
              <a:t>- Inserts content before the selected elements</a:t>
            </a:r>
          </a:p>
        </p:txBody>
      </p:sp>
    </p:spTree>
    <p:extLst>
      <p:ext uri="{BB962C8B-B14F-4D97-AF65-F5344CB8AC3E}">
        <p14:creationId xmlns:p14="http://schemas.microsoft.com/office/powerpoint/2010/main" val="67687320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 Remove Elements</a:t>
            </a:r>
          </a:p>
        </p:txBody>
      </p:sp>
      <p:sp>
        <p:nvSpPr>
          <p:cNvPr id="4" name="Title 8"/>
          <p:cNvSpPr txBox="1">
            <a:spLocks/>
          </p:cNvSpPr>
          <p:nvPr/>
        </p:nvSpPr>
        <p:spPr>
          <a:xfrm>
            <a:off x="675278" y="1152752"/>
            <a:ext cx="9010286" cy="3886767"/>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With jQuery, it is easy to remove existing HTML elements</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Remove </a:t>
            </a:r>
            <a:r>
              <a:rPr lang="en-US" sz="1600" b="1" dirty="0">
                <a:latin typeface="Tahoma" panose="020B0604030504040204" pitchFamily="34" charset="0"/>
                <a:ea typeface="Tahoma" panose="020B0604030504040204" pitchFamily="34" charset="0"/>
                <a:cs typeface="Tahoma" panose="020B0604030504040204" pitchFamily="34" charset="0"/>
              </a:rPr>
              <a:t>Elements/Content</a:t>
            </a:r>
          </a:p>
          <a:p>
            <a:pPr marL="285750" indent="-285750" algn="l">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To remove elements and content, there are mainly two jQuery methods: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remove</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Removes the selected element (and its child elements)</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empty</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Removes the child elements from the selected element</a:t>
            </a:r>
          </a:p>
        </p:txBody>
      </p:sp>
    </p:spTree>
    <p:extLst>
      <p:ext uri="{BB962C8B-B14F-4D97-AF65-F5344CB8AC3E}">
        <p14:creationId xmlns:p14="http://schemas.microsoft.com/office/powerpoint/2010/main" val="39917590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8779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jQuery - </a:t>
            </a:r>
            <a:r>
              <a:rPr lang="en-US" sz="1800" b="1" dirty="0" err="1">
                <a:solidFill>
                  <a:srgbClr val="0070C0"/>
                </a:solidFill>
                <a:latin typeface="Tahoma" panose="020B0604030504040204" pitchFamily="34" charset="0"/>
                <a:ea typeface="Tahoma" panose="020B0604030504040204" pitchFamily="34" charset="0"/>
                <a:cs typeface="Tahoma" panose="020B0604030504040204" pitchFamily="34" charset="0"/>
              </a:rPr>
              <a:t>css</a:t>
            </a:r>
            <a:r>
              <a:rPr lang="en-US" sz="1800" b="1" dirty="0">
                <a:solidFill>
                  <a:srgbClr val="0070C0"/>
                </a:solidFill>
                <a:latin typeface="Tahoma" panose="020B0604030504040204" pitchFamily="34" charset="0"/>
                <a:ea typeface="Tahoma" panose="020B0604030504040204" pitchFamily="34" charset="0"/>
                <a:cs typeface="Tahoma" panose="020B0604030504040204" pitchFamily="34" charset="0"/>
              </a:rPr>
              <a:t>() Method</a:t>
            </a:r>
          </a:p>
        </p:txBody>
      </p:sp>
      <p:sp>
        <p:nvSpPr>
          <p:cNvPr id="4" name="Title 8"/>
          <p:cNvSpPr txBox="1">
            <a:spLocks/>
          </p:cNvSpPr>
          <p:nvPr/>
        </p:nvSpPr>
        <p:spPr>
          <a:xfrm>
            <a:off x="675278" y="1152752"/>
            <a:ext cx="9010286" cy="3886767"/>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The </a:t>
            </a:r>
            <a:r>
              <a:rPr lang="en-US" sz="1600" dirty="0" err="1">
                <a:latin typeface="Tahoma" panose="020B0604030504040204" pitchFamily="34" charset="0"/>
                <a:ea typeface="Tahoma" panose="020B0604030504040204" pitchFamily="34" charset="0"/>
                <a:cs typeface="Tahoma" panose="020B0604030504040204" pitchFamily="34" charset="0"/>
              </a:rPr>
              <a:t>css</a:t>
            </a:r>
            <a:r>
              <a:rPr lang="en-US" sz="1600" dirty="0">
                <a:latin typeface="Tahoma" panose="020B0604030504040204" pitchFamily="34" charset="0"/>
                <a:ea typeface="Tahoma" panose="020B0604030504040204" pitchFamily="34" charset="0"/>
                <a:cs typeface="Tahoma" panose="020B0604030504040204" pitchFamily="34" charset="0"/>
              </a:rPr>
              <a:t>() method sets or returns one or more style properties for the selected elements.</a:t>
            </a:r>
          </a:p>
          <a:p>
            <a:pPr marL="285750" indent="-285750" algn="l">
              <a:lnSpc>
                <a:spcPct val="150000"/>
              </a:lnSpc>
              <a:buFont typeface="Arial" panose="020B0604020202020204" pitchFamily="34" charset="0"/>
              <a:buChar char="•"/>
            </a:pPr>
            <a:r>
              <a:rPr lang="en-US" sz="1600" b="1" dirty="0" smtClean="0">
                <a:latin typeface="Tahoma" panose="020B0604030504040204" pitchFamily="34" charset="0"/>
                <a:ea typeface="Tahoma" panose="020B0604030504040204" pitchFamily="34" charset="0"/>
                <a:cs typeface="Tahoma" panose="020B0604030504040204" pitchFamily="34" charset="0"/>
              </a:rPr>
              <a:t>Return </a:t>
            </a:r>
            <a:r>
              <a:rPr lang="en-US" sz="1600" b="1" dirty="0">
                <a:latin typeface="Tahoma" panose="020B0604030504040204" pitchFamily="34" charset="0"/>
                <a:ea typeface="Tahoma" panose="020B0604030504040204" pitchFamily="34" charset="0"/>
                <a:cs typeface="Tahoma" panose="020B0604030504040204" pitchFamily="34" charset="0"/>
              </a:rPr>
              <a:t>a CSS Property</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To return the value of a specified CSS property, use the following syntax</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b="1" dirty="0" err="1">
                <a:latin typeface="Tahoma" panose="020B0604030504040204" pitchFamily="34" charset="0"/>
                <a:ea typeface="Tahoma" panose="020B0604030504040204" pitchFamily="34" charset="0"/>
                <a:cs typeface="Tahoma" panose="020B0604030504040204" pitchFamily="34" charset="0"/>
              </a:rPr>
              <a:t>css</a:t>
            </a:r>
            <a:r>
              <a:rPr lang="en-US" sz="1600" b="1" dirty="0">
                <a:latin typeface="Tahoma" panose="020B0604030504040204" pitchFamily="34" charset="0"/>
                <a:ea typeface="Tahoma" panose="020B0604030504040204" pitchFamily="34" charset="0"/>
                <a:cs typeface="Tahoma" panose="020B0604030504040204" pitchFamily="34" charset="0"/>
              </a:rPr>
              <a:t>("</a:t>
            </a:r>
            <a:r>
              <a:rPr lang="en-US" sz="1600" b="1" dirty="0" err="1">
                <a:latin typeface="Tahoma" panose="020B0604030504040204" pitchFamily="34" charset="0"/>
                <a:ea typeface="Tahoma" panose="020B0604030504040204" pitchFamily="34" charset="0"/>
                <a:cs typeface="Tahoma" panose="020B0604030504040204" pitchFamily="34" charset="0"/>
              </a:rPr>
              <a:t>propertyname</a:t>
            </a:r>
            <a:r>
              <a:rPr lang="en-US" sz="1600" b="1" dirty="0">
                <a:latin typeface="Tahoma" panose="020B0604030504040204" pitchFamily="34" charset="0"/>
                <a:ea typeface="Tahoma" panose="020B0604030504040204" pitchFamily="34" charset="0"/>
                <a:cs typeface="Tahoma" panose="020B0604030504040204" pitchFamily="34" charset="0"/>
              </a:rPr>
              <a:t>");</a:t>
            </a:r>
          </a:p>
          <a:p>
            <a:pPr algn="l">
              <a:lnSpc>
                <a:spcPct val="150000"/>
              </a:lnSpc>
            </a:pPr>
            <a:r>
              <a:rPr lang="en-US" sz="1600" b="1" dirty="0" smtClean="0">
                <a:latin typeface="Tahoma" panose="020B0604030504040204" pitchFamily="34" charset="0"/>
                <a:ea typeface="Tahoma" panose="020B0604030504040204" pitchFamily="34" charset="0"/>
                <a:cs typeface="Tahoma" panose="020B0604030504040204" pitchFamily="34" charset="0"/>
              </a:rPr>
              <a:t>Example</a:t>
            </a:r>
            <a:endParaRPr lang="en-US" sz="1600" b="1" dirty="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$("p").</a:t>
            </a:r>
            <a:r>
              <a:rPr lang="en-US" sz="1600" dirty="0" err="1">
                <a:latin typeface="Tahoma" panose="020B0604030504040204" pitchFamily="34" charset="0"/>
                <a:ea typeface="Tahoma" panose="020B0604030504040204" pitchFamily="34" charset="0"/>
                <a:cs typeface="Tahoma" panose="020B0604030504040204" pitchFamily="34" charset="0"/>
              </a:rPr>
              <a:t>css</a:t>
            </a:r>
            <a:r>
              <a:rPr lang="en-US" sz="1600" dirty="0">
                <a:latin typeface="Tahoma" panose="020B0604030504040204" pitchFamily="34" charset="0"/>
                <a:ea typeface="Tahoma" panose="020B0604030504040204" pitchFamily="34" charset="0"/>
                <a:cs typeface="Tahoma" panose="020B0604030504040204" pitchFamily="34" charset="0"/>
              </a:rPr>
              <a:t>("background-color");</a:t>
            </a:r>
          </a:p>
          <a:p>
            <a:pPr marL="285750" indent="-285750" algn="l">
              <a:lnSpc>
                <a:spcPct val="150000"/>
              </a:lnSpc>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Set a CSS Property</a:t>
            </a:r>
          </a:p>
          <a:p>
            <a:pPr algn="l">
              <a:lnSpc>
                <a:spcPct val="150000"/>
              </a:lnSpc>
            </a:pPr>
            <a:r>
              <a:rPr lang="en-US" sz="1600" dirty="0">
                <a:latin typeface="Tahoma" panose="020B0604030504040204" pitchFamily="34" charset="0"/>
                <a:ea typeface="Tahoma" panose="020B0604030504040204" pitchFamily="34" charset="0"/>
                <a:cs typeface="Tahoma" panose="020B0604030504040204" pitchFamily="34" charset="0"/>
              </a:rPr>
              <a:t>To set a specified CSS property, use the following syntax:</a:t>
            </a:r>
          </a:p>
          <a:p>
            <a:pPr algn="l">
              <a:lnSpc>
                <a:spcPct val="150000"/>
              </a:lnSpc>
            </a:pPr>
            <a:r>
              <a:rPr lang="en-US" sz="1600" b="1" dirty="0" err="1" smtClean="0">
                <a:latin typeface="Tahoma" panose="020B0604030504040204" pitchFamily="34" charset="0"/>
                <a:ea typeface="Tahoma" panose="020B0604030504040204" pitchFamily="34" charset="0"/>
                <a:cs typeface="Tahoma" panose="020B0604030504040204" pitchFamily="34" charset="0"/>
              </a:rPr>
              <a:t>css</a:t>
            </a:r>
            <a:r>
              <a:rPr lang="en-US" sz="1600" b="1" dirty="0">
                <a:latin typeface="Tahoma" panose="020B0604030504040204" pitchFamily="34" charset="0"/>
                <a:ea typeface="Tahoma" panose="020B0604030504040204" pitchFamily="34" charset="0"/>
                <a:cs typeface="Tahoma" panose="020B0604030504040204" pitchFamily="34" charset="0"/>
              </a:rPr>
              <a:t>("</a:t>
            </a:r>
            <a:r>
              <a:rPr lang="en-US" sz="1600" b="1" dirty="0" err="1">
                <a:latin typeface="Tahoma" panose="020B0604030504040204" pitchFamily="34" charset="0"/>
                <a:ea typeface="Tahoma" panose="020B0604030504040204" pitchFamily="34" charset="0"/>
                <a:cs typeface="Tahoma" panose="020B0604030504040204" pitchFamily="34" charset="0"/>
              </a:rPr>
              <a:t>propertyname</a:t>
            </a:r>
            <a:r>
              <a:rPr lang="en-US" sz="1600" b="1" dirty="0">
                <a:latin typeface="Tahoma" panose="020B0604030504040204" pitchFamily="34" charset="0"/>
                <a:ea typeface="Tahoma" panose="020B0604030504040204" pitchFamily="34" charset="0"/>
                <a:cs typeface="Tahoma" panose="020B0604030504040204" pitchFamily="34" charset="0"/>
              </a:rPr>
              <a:t>","value</a:t>
            </a:r>
            <a:r>
              <a:rPr lang="en-US" sz="1600" b="1" dirty="0" smtClean="0">
                <a:latin typeface="Tahoma" panose="020B0604030504040204" pitchFamily="34" charset="0"/>
                <a:ea typeface="Tahoma" panose="020B0604030504040204" pitchFamily="34" charset="0"/>
                <a:cs typeface="Tahoma" panose="020B0604030504040204" pitchFamily="34" charset="0"/>
              </a:rPr>
              <a:t>");</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86325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3132</TotalTime>
  <Words>8267</Words>
  <Application>Microsoft Office PowerPoint</Application>
  <PresentationFormat>Custom</PresentationFormat>
  <Paragraphs>1095</Paragraphs>
  <Slides>109</Slides>
  <Notes>39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109</vt:i4>
      </vt:variant>
    </vt:vector>
  </HeadingPairs>
  <TitlesOfParts>
    <vt:vector size="117" baseType="lpstr">
      <vt:lpstr>Arial</vt:lpstr>
      <vt:lpstr>Calibri</vt:lpstr>
      <vt:lpstr>Segoe UI</vt:lpstr>
      <vt:lpstr>Segoe UI Light</vt:lpstr>
      <vt:lpstr>Tahoma</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Sonali Bajirao Mindhe</cp:lastModifiedBy>
  <cp:revision>301</cp:revision>
  <dcterms:created xsi:type="dcterms:W3CDTF">2018-01-05T05:23:08Z</dcterms:created>
  <dcterms:modified xsi:type="dcterms:W3CDTF">2022-06-09T06:33:10Z</dcterms:modified>
</cp:coreProperties>
</file>