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8"/>
  </p:notesMasterIdLst>
  <p:sldIdLst>
    <p:sldId id="280" r:id="rId3"/>
    <p:sldId id="268" r:id="rId4"/>
    <p:sldId id="284" r:id="rId5"/>
    <p:sldId id="335" r:id="rId6"/>
    <p:sldId id="285" r:id="rId7"/>
    <p:sldId id="286" r:id="rId8"/>
    <p:sldId id="287" r:id="rId9"/>
    <p:sldId id="288" r:id="rId10"/>
    <p:sldId id="289" r:id="rId11"/>
    <p:sldId id="333" r:id="rId12"/>
    <p:sldId id="334" r:id="rId13"/>
    <p:sldId id="290" r:id="rId14"/>
    <p:sldId id="292" r:id="rId15"/>
    <p:sldId id="293" r:id="rId16"/>
    <p:sldId id="294" r:id="rId17"/>
    <p:sldId id="295" r:id="rId18"/>
    <p:sldId id="296" r:id="rId19"/>
    <p:sldId id="300" r:id="rId20"/>
    <p:sldId id="301" r:id="rId21"/>
    <p:sldId id="302" r:id="rId22"/>
    <p:sldId id="304" r:id="rId23"/>
    <p:sldId id="305" r:id="rId24"/>
    <p:sldId id="309" r:id="rId25"/>
    <p:sldId id="341" r:id="rId26"/>
    <p:sldId id="342" r:id="rId27"/>
    <p:sldId id="306" r:id="rId28"/>
    <p:sldId id="307" r:id="rId29"/>
    <p:sldId id="308" r:id="rId30"/>
    <p:sldId id="310" r:id="rId31"/>
    <p:sldId id="331" r:id="rId32"/>
    <p:sldId id="332" r:id="rId33"/>
    <p:sldId id="311" r:id="rId34"/>
    <p:sldId id="316" r:id="rId35"/>
    <p:sldId id="312" r:id="rId36"/>
    <p:sldId id="339" r:id="rId37"/>
    <p:sldId id="340" r:id="rId38"/>
    <p:sldId id="338" r:id="rId39"/>
    <p:sldId id="336" r:id="rId40"/>
    <p:sldId id="337" r:id="rId41"/>
    <p:sldId id="313" r:id="rId42"/>
    <p:sldId id="315" r:id="rId43"/>
    <p:sldId id="318" r:id="rId44"/>
    <p:sldId id="322" r:id="rId45"/>
    <p:sldId id="319" r:id="rId46"/>
    <p:sldId id="323" r:id="rId47"/>
    <p:sldId id="320" r:id="rId48"/>
    <p:sldId id="321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283" r:id="rId57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F1"/>
    <a:srgbClr val="2B3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7" autoAdjust="0"/>
    <p:restoredTop sz="94660"/>
  </p:normalViewPr>
  <p:slideViewPr>
    <p:cSldViewPr>
      <p:cViewPr varScale="1">
        <p:scale>
          <a:sx n="78" d="100"/>
          <a:sy n="78" d="100"/>
        </p:scale>
        <p:origin x="524" y="52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93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9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-6314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8"/>
          <p:cNvSpPr txBox="1">
            <a:spLocks/>
          </p:cNvSpPr>
          <p:nvPr/>
        </p:nvSpPr>
        <p:spPr>
          <a:xfrm>
            <a:off x="76200" y="3077349"/>
            <a:ext cx="5192078" cy="10668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0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endParaRPr lang="en-US" sz="30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3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</a:t>
            </a:r>
            <a:r>
              <a:rPr lang="en-US" sz="13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by: Sonali Mindhe</a:t>
            </a:r>
            <a:endParaRPr lang="en-US" sz="13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Introduction</a:t>
            </a: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120095"/>
            <a:ext cx="7935322" cy="3995624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Structured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Language is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programming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 used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 storing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managing data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RDBMS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IBM developed it in 1970’s, as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part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System R project and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 called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SEQUEL</a:t>
            </a:r>
          </a:p>
        </p:txBody>
      </p:sp>
    </p:spTree>
    <p:extLst>
      <p:ext uri="{BB962C8B-B14F-4D97-AF65-F5344CB8AC3E}">
        <p14:creationId xmlns:p14="http://schemas.microsoft.com/office/powerpoint/2010/main" val="18582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Language</a:t>
            </a: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120095"/>
            <a:ext cx="8468722" cy="3995624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defines following data languages to manipulate RDBMS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DDL (Data Definition Language) – Create, Truncate, Drop, Alter, Rename.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DML (Data Manipulation Language) – This are not auto-committed commands(Changes made to the database can be rolled back). Insert, Update, Delete, Merge. 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TCL(Transaction Control Language) – This commands can annul the changes made by other commands by rolling back to original state and can make the changes permanent. Commit, Rollback, 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Savepoint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DCL(Data Control Language) -  Grant, Revoke.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DQL(Data Query Language) – Select.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2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Reserved Words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120095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Certain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words such as SELECT, DELETE or BEGIN are reserved and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not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as it is used as identifiers such as table or column names as it is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same stands true for the built in function names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Reserved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words can be used as identifiers if you quote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them</a:t>
            </a:r>
            <a:endParaRPr lang="en-IN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https://dev.mysql.com/doc/refman/8.0/en/keywords.html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2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Data Types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120095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type is an attribute of data that tells the computer and the programmer about what kind of data is being dealt with</a:t>
            </a:r>
          </a:p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main data types are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String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Numeric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Date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Time Types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Misc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4895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70120"/>
              </p:ext>
            </p:extLst>
          </p:nvPr>
        </p:nvGraphicFramePr>
        <p:xfrm>
          <a:off x="228600" y="1000919"/>
          <a:ext cx="9829800" cy="4622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14900">
                  <a:extLst>
                    <a:ext uri="{9D8B030D-6E8A-4147-A177-3AD203B41FA5}">
                      <a16:colId xmlns:a16="http://schemas.microsoft.com/office/drawing/2014/main" val="71143687"/>
                    </a:ext>
                  </a:extLst>
                </a:gridCol>
                <a:gridCol w="4914900">
                  <a:extLst>
                    <a:ext uri="{9D8B030D-6E8A-4147-A177-3AD203B41FA5}">
                      <a16:colId xmlns:a16="http://schemas.microsoft.com/office/drawing/2014/main" val="1258313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 Types</a:t>
                      </a:r>
                      <a:endParaRPr lang="en-US" sz="1200" b="1" u="none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24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CHAR()</a:t>
                      </a:r>
                      <a:endParaRPr lang="en-US" sz="1200" b="0" u="none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fixed section from 1 to 255 characters long (1 byte) (length is optional) </a:t>
                      </a:r>
                      <a:endParaRPr lang="en-US" sz="1200" b="0" u="none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3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VARCHAR()</a:t>
                      </a:r>
                      <a:endParaRPr lang="en-US" sz="1200" b="0" u="none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variable section from 1 to 255 characters long (1 byte) (length is mandatory) </a:t>
                      </a:r>
                      <a:endParaRPr lang="en-US" sz="1200" b="0" u="none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BINARY()</a:t>
                      </a:r>
                      <a:endParaRPr lang="en-US" sz="1200" b="0" u="none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Same as char(), except that they contain binary strings (1byte)</a:t>
                      </a:r>
                      <a:endParaRPr lang="en-US" sz="1200" b="0" u="none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96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VARBINARY()</a:t>
                      </a:r>
                      <a:endParaRPr lang="en-US" sz="1200" b="0" u="none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Same as varchar(), except that they contain binary strings (1byte)</a:t>
                      </a:r>
                      <a:endParaRPr lang="en-US" sz="1200" b="0" u="none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24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TINYTEXT</a:t>
                      </a:r>
                      <a:endParaRPr lang="en-US" sz="1200" b="0" u="none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string with a maximum length of 255 characters. (1byte)</a:t>
                      </a:r>
                      <a:endParaRPr lang="en-US" sz="1200" b="0" u="none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4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en-US" sz="1200" b="0" u="none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string with a maximum length of 65535 characters.(2 byte)</a:t>
                      </a:r>
                      <a:endParaRPr lang="en-US" sz="1200" b="0" u="none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7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BLOB </a:t>
                      </a:r>
                      <a:endParaRPr lang="en-US" sz="1200" b="0" u="none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string with a maximum length of 65535 characters.(2 byte)</a:t>
                      </a:r>
                      <a:endParaRPr lang="en-US" sz="1200" b="0" u="none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94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MEDIUMTEXT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string with a maximum length of 16777215 characters. (3byte) </a:t>
                      </a:r>
                      <a:endParaRPr lang="en-US" sz="1200" b="0" u="none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MEDIUMBLOB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string with a maximum length of 16777215 characters. (3byte)</a:t>
                      </a:r>
                      <a:endParaRPr lang="en-US" sz="1200" b="0" u="none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LONGTEXT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string with a maximum length of 4294967295 characters. (4byte)</a:t>
                      </a:r>
                      <a:endParaRPr lang="en-US" sz="1200" b="0" u="none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6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LONGBLOB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string with a maximum length of 4294967295 characters. (4byte) </a:t>
                      </a:r>
                      <a:endParaRPr lang="en-US" sz="1200" b="0" u="none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317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5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Data Types - Numeric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92788"/>
              </p:ext>
            </p:extLst>
          </p:nvPr>
        </p:nvGraphicFramePr>
        <p:xfrm>
          <a:off x="762000" y="1039813"/>
          <a:ext cx="8915400" cy="360735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9739">
                  <a:extLst>
                    <a:ext uri="{9D8B030D-6E8A-4147-A177-3AD203B41FA5}">
                      <a16:colId xmlns:a16="http://schemas.microsoft.com/office/drawing/2014/main" val="3195322386"/>
                    </a:ext>
                  </a:extLst>
                </a:gridCol>
                <a:gridCol w="7395661">
                  <a:extLst>
                    <a:ext uri="{9D8B030D-6E8A-4147-A177-3AD203B41FA5}">
                      <a16:colId xmlns:a16="http://schemas.microsoft.com/office/drawing/2014/main" val="1656800786"/>
                    </a:ext>
                  </a:extLst>
                </a:gridCol>
              </a:tblGrid>
              <a:tr h="3364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Type 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25560"/>
                  </a:ext>
                </a:extLst>
              </a:tr>
              <a:tr h="3364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TINYINT( ) 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-128 to 127 normal 0 to 255 UNSIGNED - (1 byte)</a:t>
                      </a:r>
                      <a:endParaRPr lang="en-US" sz="16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43179"/>
                  </a:ext>
                </a:extLst>
              </a:tr>
              <a:tr h="3364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SMALLINT( )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-32768 to 32767 normal 0 to 65535 UNSIGNED (2byte)</a:t>
                      </a:r>
                      <a:endParaRPr lang="en-US" sz="16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40057"/>
                  </a:ext>
                </a:extLst>
              </a:tr>
              <a:tr h="3364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MEDIUMINT( )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-8388608 to 8388607 normal 0 to 16777215 UNSIGNED (3byte) </a:t>
                      </a:r>
                      <a:endParaRPr lang="en-US" sz="16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92663"/>
                  </a:ext>
                </a:extLst>
              </a:tr>
              <a:tr h="3364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INT( )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-2147483648 to 2147483647 normal 0 to 4294967295 UNSIGNED (4byte) </a:t>
                      </a:r>
                      <a:endParaRPr lang="en-US" sz="16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27604"/>
                  </a:ext>
                </a:extLst>
              </a:tr>
              <a:tr h="3364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BIGINT( )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-9223372036854775808 to 9223372036854775807 normal 0 to 18446744073709551615 UNSIGNED (8 byte) </a:t>
                      </a:r>
                      <a:endParaRPr lang="en-US" sz="16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292457"/>
                  </a:ext>
                </a:extLst>
              </a:tr>
              <a:tr h="3364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FLOAT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small number with a floating decimal point – 4byte 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767174"/>
                  </a:ext>
                </a:extLst>
              </a:tr>
              <a:tr h="3364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DOUBLE( , )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 large number with a floating decimal point – 8byte </a:t>
                      </a:r>
                      <a:endParaRPr lang="en-US" sz="16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246553"/>
                  </a:ext>
                </a:extLst>
              </a:tr>
              <a:tr h="3364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DECIMAL( , )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 DOUBLE stored as a string , allowing for a fixed decimal point.</a:t>
                      </a:r>
                      <a:endParaRPr lang="en-US" sz="16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858531"/>
                  </a:ext>
                </a:extLst>
              </a:tr>
              <a:tr h="3364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BIT()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The BIT data type is used to store bit-field values(0,1) </a:t>
                      </a:r>
                      <a:endParaRPr lang="en-US" sz="16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99027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4734719"/>
            <a:ext cx="982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integer types have an extra option called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UNSIGNED. Normally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integer goes from an negative to positive value. Thus using an UNSIGNED command will move that range up, as it starts at zero instead of a negative number</a:t>
            </a:r>
          </a:p>
        </p:txBody>
      </p:sp>
    </p:spTree>
    <p:extLst>
      <p:ext uri="{BB962C8B-B14F-4D97-AF65-F5344CB8AC3E}">
        <p14:creationId xmlns:p14="http://schemas.microsoft.com/office/powerpoint/2010/main" val="2946898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Data Types –Date / Time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104924"/>
              </p:ext>
            </p:extLst>
          </p:nvPr>
        </p:nvGraphicFramePr>
        <p:xfrm>
          <a:off x="699662" y="1305719"/>
          <a:ext cx="8773522" cy="237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25122">
                  <a:extLst>
                    <a:ext uri="{9D8B030D-6E8A-4147-A177-3AD203B41FA5}">
                      <a16:colId xmlns:a16="http://schemas.microsoft.com/office/drawing/2014/main" val="1709811687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311049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3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YYYY-MM-DD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13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YYYY-MM-DD HH:MM:SS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9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YYYYMMDDHHMMSS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84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HH:MM:SS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1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YYYY or YY, 1901 to 2199 range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297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59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Data Types –</a:t>
            </a:r>
            <a:r>
              <a:rPr lang="en-US" sz="1800" b="1" dirty="0" err="1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Misc</a:t>
            </a: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3591719"/>
            <a:ext cx="8534400" cy="1566976"/>
          </a:xfrm>
          <a:prstGeom prst="rect">
            <a:avLst/>
          </a:prstGeom>
        </p:spPr>
        <p:txBody>
          <a:bodyPr lIns="100557" tIns="50278" rIns="100557" bIns="50278" anchor="t">
            <a:normAutofit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list up to 65535 values in an ENUM list. If a value is inserted that is not in the 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list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 blank value will be inserted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similar to ENUM except SET may contain up to 64 list items and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store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more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 one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choice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19131"/>
              </p:ext>
            </p:extLst>
          </p:nvPr>
        </p:nvGraphicFramePr>
        <p:xfrm>
          <a:off x="697050" y="1153319"/>
          <a:ext cx="8534400" cy="2103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96522">
                  <a:extLst>
                    <a:ext uri="{9D8B030D-6E8A-4147-A177-3AD203B41FA5}">
                      <a16:colId xmlns:a16="http://schemas.microsoft.com/office/drawing/2014/main" val="1604591871"/>
                    </a:ext>
                  </a:extLst>
                </a:gridCol>
                <a:gridCol w="6237878">
                  <a:extLst>
                    <a:ext uri="{9D8B030D-6E8A-4147-A177-3AD203B41FA5}">
                      <a16:colId xmlns:a16="http://schemas.microsoft.com/office/drawing/2014/main" val="1500569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ENUM (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for ENUMERATION which means that each column may have one of a specified possible values.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14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Similar to ENUM except each column may have more than one of the specified possible values.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921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90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Basic </a:t>
            </a:r>
            <a:r>
              <a:rPr lang="en-US" sz="1800" b="1" dirty="0" smtClean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Commands </a:t>
            </a: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Functions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120095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new database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CREATE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db_name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database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DROP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db_name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database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SHOW databases</a:t>
            </a:r>
          </a:p>
          <a:p>
            <a:pPr algn="l">
              <a:lnSpc>
                <a:spcPct val="160000"/>
              </a:lnSpc>
            </a:pPr>
            <a:r>
              <a:rPr lang="en-IN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Database </a:t>
            </a:r>
          </a:p>
          <a:p>
            <a:pPr algn="l">
              <a:lnSpc>
                <a:spcPct val="160000"/>
              </a:lnSpc>
            </a:pPr>
            <a:r>
              <a:rPr lang="en-IN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use database_name;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Create a table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120095"/>
            <a:ext cx="8534400" cy="4071824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syntax :</a:t>
            </a:r>
          </a:p>
          <a:p>
            <a:pPr algn="l">
              <a:lnSpc>
                <a:spcPct val="160000"/>
              </a:lnSpc>
            </a:pP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TABLE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table_name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(column_name1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data_type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(size),column_name2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data_type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(size),</a:t>
            </a:r>
            <a:b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column_name3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data_type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(size),....);</a:t>
            </a:r>
          </a:p>
          <a:p>
            <a:pPr algn="l">
              <a:lnSpc>
                <a:spcPct val="160000"/>
              </a:lnSpc>
            </a:pPr>
            <a:endParaRPr lang="en-US" sz="1600" i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 :</a:t>
            </a:r>
          </a:p>
          <a:p>
            <a:pPr algn="l">
              <a:lnSpc>
                <a:spcPct val="160000"/>
              </a:lnSpc>
            </a:pP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TABLE EMPLOYEES( ID INT NOT NULL, NAME VARCHAR (20) NOT NULL, AGE INT NOT NULL, ADDRESS CHAR (25) , SALARY NUMBER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algn="l">
              <a:lnSpc>
                <a:spcPct val="160000"/>
              </a:lnSpc>
            </a:pPr>
            <a:endParaRPr lang="en-IN" sz="1600" i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IN" sz="1600" b="1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 Table Structure </a:t>
            </a:r>
          </a:p>
          <a:p>
            <a:pPr algn="l">
              <a:lnSpc>
                <a:spcPct val="160000"/>
              </a:lnSpc>
            </a:pPr>
            <a:r>
              <a:rPr lang="en-IN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IN" sz="1600" i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</a:t>
            </a:r>
            <a:r>
              <a:rPr lang="en-IN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table_name;</a:t>
            </a:r>
            <a:endParaRPr lang="en-US" sz="1600" i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87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Introduction to RDBMS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Introduction to MySQL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Key features of MySQL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MySQL GUI and Tools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MySQL Reserved Words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MySQL Data Types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MySQL Basic Commands and Functions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MySQL Joins</a:t>
            </a:r>
          </a:p>
        </p:txBody>
      </p:sp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PRIMARY KEY CONSTRAINT</a:t>
            </a: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192213"/>
            <a:ext cx="8534400" cy="4152106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PRIMARY KEY constraint uniquely identifies each record in a database table.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Primary keys must contain unique values.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primary key column cannot contain NULL values.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table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have only ONE primary key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l">
              <a:lnSpc>
                <a:spcPct val="160000"/>
              </a:lnSpc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PRIMARY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SYNTAX</a:t>
            </a:r>
          </a:p>
          <a:p>
            <a:pPr algn="l">
              <a:lnSpc>
                <a:spcPct val="160000"/>
              </a:lnSpc>
            </a:pP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TABLE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table_name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(column_name1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data_type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(size),column_name2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data_type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(size),</a:t>
            </a:r>
            <a:b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column_name3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data_type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(size),....,PRIMARY KEY(column_name1));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33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FOREIGN </a:t>
            </a:r>
            <a:r>
              <a:rPr lang="en-US" sz="1800" b="1" dirty="0" smtClean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CONSTRAINT</a:t>
            </a: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192213"/>
            <a:ext cx="8544922" cy="3509282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FOREIGN KEY in one table points to a PRIMARY KEY in another table.</a:t>
            </a:r>
          </a:p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FOREIGN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ENFORCES FOLLOWING RESTRICTIONS :-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cannot add a value to child table if the value is not present into parent table.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cannot delete a record from parent table if it has records in child table.</a:t>
            </a:r>
          </a:p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FOREIGN KEY SYNTAX</a:t>
            </a:r>
          </a:p>
          <a:p>
            <a:pPr algn="l">
              <a:lnSpc>
                <a:spcPct val="160000"/>
              </a:lnSpc>
            </a:pP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TABLE table_name (column_name1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data_type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(size),column_name2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data_type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(size),</a:t>
            </a:r>
            <a:b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column_name3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data_type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(size),...., FOREIGN KEY(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column_name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endParaRPr lang="en-US" sz="1600" i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 TABLE_NAME(</a:t>
            </a:r>
            <a:r>
              <a:rPr lang="en-US" sz="1600" i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column_name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));</a:t>
            </a:r>
          </a:p>
          <a:p>
            <a:pPr algn="l">
              <a:lnSpc>
                <a:spcPct val="160000"/>
              </a:lnSpc>
            </a:pP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2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Basic Commands and Functions</a:t>
            </a: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192213"/>
            <a:ext cx="8534400" cy="4075906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IN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Query Syntax</a:t>
            </a:r>
            <a:endParaRPr lang="en-US" sz="16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INSERT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INTO table _name VALUES(&amp;VALUE1, &amp;VALUE2, &amp;VALUE3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,……);</a:t>
            </a:r>
          </a:p>
          <a:p>
            <a:pPr>
              <a:lnSpc>
                <a:spcPct val="160000"/>
              </a:lnSpc>
            </a:pPr>
            <a:r>
              <a:rPr lang="en-IN" sz="1600" b="1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endParaRPr lang="en-US" sz="1600" b="1" i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INTO table_name [ (col_name1, col_name2, …) 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VALUES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(expression1, expression2, 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…);</a:t>
            </a:r>
          </a:p>
          <a:p>
            <a:pPr algn="l">
              <a:lnSpc>
                <a:spcPct val="160000"/>
              </a:lnSpc>
            </a:pPr>
            <a:endParaRPr lang="en-IN" sz="1600" i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</a:t>
            </a: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UPDATE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table_name SET col_name1 = expression1, col_name2 = expression2, … 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expression ]</a:t>
            </a:r>
          </a:p>
          <a:p>
            <a:pPr algn="l">
              <a:lnSpc>
                <a:spcPct val="160000"/>
              </a:lnSpc>
            </a:pPr>
            <a:endParaRPr lang="en-US" sz="1600" i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03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Basic Commands and Functions</a:t>
            </a: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192213"/>
            <a:ext cx="9002122" cy="4075906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 is used to delete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records from the table on the basis of condition.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DELETE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table_name [ WHERE expression 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pPr algn="l">
              <a:lnSpc>
                <a:spcPct val="160000"/>
              </a:lnSpc>
            </a:pPr>
            <a:endParaRPr lang="en-US" sz="1600" i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TRUNCATE TABLE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 is used to delete the data inside the table, and not the table itself.</a:t>
            </a: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TRUNCATE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table_name;</a:t>
            </a:r>
          </a:p>
          <a:p>
            <a:pPr algn="l">
              <a:lnSpc>
                <a:spcPct val="160000"/>
              </a:lnSpc>
            </a:pPr>
            <a:endParaRPr lang="en-IN" sz="1600" i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 TABLE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 is used to delete a table.</a:t>
            </a:r>
          </a:p>
          <a:p>
            <a:pPr algn="l">
              <a:lnSpc>
                <a:spcPct val="160000"/>
              </a:lnSpc>
            </a:pP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DROP table table_name;</a:t>
            </a:r>
          </a:p>
          <a:p>
            <a:pPr algn="l">
              <a:lnSpc>
                <a:spcPct val="160000"/>
              </a:lnSpc>
            </a:pPr>
            <a:endParaRPr lang="en-US" sz="1600" i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23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ALTER TABLE Statement</a:t>
            </a: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192213"/>
            <a:ext cx="9002122" cy="4075906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ALTER TABLE statement is used to add, delete, or modify columns in an existing table.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ALTER TABLE statement is also used to add and drop various constraints on an existing table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ALTER TABLE - ADD Column</a:t>
            </a: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ALTER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table_name ADD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column_name datatype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ALTER TABLE - DROP COLUMN</a:t>
            </a: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ALTER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table_name DROP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 column_name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ALTER TABLE - MODIFY COLUMN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change the data type of a column in a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table: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ALTER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table_name MODIFY COLUMN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column_name datatype;</a:t>
            </a:r>
          </a:p>
          <a:p>
            <a:pPr algn="l">
              <a:lnSpc>
                <a:spcPct val="160000"/>
              </a:lnSpc>
            </a:pPr>
            <a:endParaRPr lang="en-US" sz="1600" i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i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9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ALTER TABLE Statement</a:t>
            </a: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192213"/>
            <a:ext cx="9002122" cy="4075906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ALTER query to change column name and datatype</a:t>
            </a: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ALTER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 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table_name CHANGE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 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old_column_name new_column_name 	data_type;</a:t>
            </a:r>
          </a:p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ALTER query to change column name and 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datatype even add new constraints </a:t>
            </a: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ALTER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 table_name CHANGE COLUMN old_column_name new_column_name 	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data_type new_constraint;</a:t>
            </a:r>
            <a:endParaRPr lang="en-US" sz="1600" i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7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Basic Commands and Functions</a:t>
            </a: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192213"/>
            <a:ext cx="9383122" cy="3509282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Syntax</a:t>
            </a: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SELECT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DISTINCT | * ] column1, column2, …. 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table_name 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][limit number][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where_clause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] 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BY expression ] 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HAVING expression 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[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 BY column1, column2, 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…]</a:t>
            </a:r>
          </a:p>
          <a:p>
            <a:pPr algn="l">
              <a:lnSpc>
                <a:spcPct val="160000"/>
              </a:lnSpc>
            </a:pPr>
            <a:endParaRPr lang="en-IN" sz="1600" i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IN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Examples:-</a:t>
            </a: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FROM Student;</a:t>
            </a: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SELECT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FROM Student;</a:t>
            </a: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SELECT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FROM Student WHERE id = 10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sz="1600" i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24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Basic Commands and Functions</a:t>
            </a: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80721" y="1001145"/>
            <a:ext cx="9230722" cy="4343173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Syntax </a:t>
            </a: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col_name1, col_name2 … FROM table_name WHERE condition1 [ AND |OR 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condition2]</a:t>
            </a:r>
            <a:endParaRPr lang="en-US" sz="1600" i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specify any condition using WHERE clause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specify more than one conditions using AND or 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operators</a:t>
            </a:r>
          </a:p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used along with UPDATE or DELETE commands to specify the condition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FROM Student WHERE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roll_number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10;</a:t>
            </a: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SELECT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roll_number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name, ‘fail’ AS result FROM Student WHERE marks &lt; 35</a:t>
            </a: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UPDATE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 SET name = ‘George’ WHERE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roll_number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23;</a:t>
            </a: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UPDATE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SET salary = 5000 WHERE salary &lt; 5000 AND department = </a:t>
            </a:r>
            <a:endParaRPr lang="en-US" sz="1600" i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‘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engineering’</a:t>
            </a: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DELETE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Student WHERE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roll_number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5;</a:t>
            </a:r>
          </a:p>
        </p:txBody>
      </p:sp>
    </p:spTree>
    <p:extLst>
      <p:ext uri="{BB962C8B-B14F-4D97-AF65-F5344CB8AC3E}">
        <p14:creationId xmlns:p14="http://schemas.microsoft.com/office/powerpoint/2010/main" val="1691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Basic Commands and Functions</a:t>
            </a: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192213"/>
            <a:ext cx="9687922" cy="3509282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 Syntax</a:t>
            </a: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SELECT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col_name1, col_name2 … FROM table_name WHERE col_name1 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 expression1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 is used like a meta character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Underscore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(_) character is used to match a single character in the string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specify more than one conditions using AND or 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operators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used along with 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SELECT, UPDATE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DELETE commands to specify the 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</a:t>
            </a: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3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Basic Commands and Functions</a:t>
            </a: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039813"/>
            <a:ext cx="9002122" cy="4380706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 BY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col_name1, col_name2 … FROM table_name [ WHERE expression ] ORDER </a:t>
            </a:r>
          </a:p>
          <a:p>
            <a:pPr algn="l">
              <a:lnSpc>
                <a:spcPct val="160000"/>
              </a:lnSpc>
            </a:pP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col_name1 [ ,col_name2 … ] [ ASC | DESC 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];</a:t>
            </a:r>
          </a:p>
          <a:p>
            <a:pPr algn="l">
              <a:lnSpc>
                <a:spcPct val="160000"/>
              </a:lnSpc>
            </a:pPr>
            <a:endParaRPr lang="en-US" sz="1600" i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sorted based on any field if that field is being listed out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sorted on more than one field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ASC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DESC keyword is used to specify ascending or descending order. Default is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ASC</a:t>
            </a:r>
          </a:p>
          <a:p>
            <a:pPr algn="l">
              <a:lnSpc>
                <a:spcPct val="160000"/>
              </a:lnSpc>
            </a:pPr>
            <a:r>
              <a:rPr lang="en-IN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FROM Student WHERE class = 10 ORDER BY name;</a:t>
            </a: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SELECT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FROM Student WHERE class = 10 ORDER BY marks 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DESC;</a:t>
            </a:r>
            <a:endParaRPr lang="en-US" sz="1600" i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SELECT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FROM Student WHERE class = 10 ORDER BY marks DESC, name 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ASC</a:t>
            </a:r>
            <a:endParaRPr lang="en-US" sz="1600" i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RDBMS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019402"/>
            <a:ext cx="8925922" cy="4281374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RDBMS stands for Relational Database Management System.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RDBMS is a database management system (DBMS) that is based on the relational model.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RDBMS is the basis for SQL, and for all modern database systems such as MS SQL Server, IBM DB2, Oracle, MySQL, and Microsoft Access.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 in RDBMS is stored in database objects called tables and each table has its own primary key.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table is a collection of related data entries and it consists of columns and rows.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Table is referred to as Relation.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Row is referred to as Tuple.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Columns are referred to as Attributes.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7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Basic Commands and Functions</a:t>
            </a: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7999" y="1039813"/>
            <a:ext cx="9228001" cy="4152106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Aggregate Functions</a:t>
            </a:r>
          </a:p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AVG(expression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Calculates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average value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SELECT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AVG(marks) FROM Students;</a:t>
            </a:r>
          </a:p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COUNT(expression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Returns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rows in a table or number of rows matching the condition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SELECT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COUNT(id) FROM Students WHERE result = ‘pass’;</a:t>
            </a:r>
          </a:p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SUM(expression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Calculates sum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a set of values or expression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SELECT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SUM(marks) FROM Students WHERE 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roll_number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10 and class = 8;</a:t>
            </a:r>
          </a:p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4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Basic Commands and Functions</a:t>
            </a: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7999" y="1039813"/>
            <a:ext cx="8531679" cy="3509282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Aggregate Functions</a:t>
            </a:r>
          </a:p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MIN(expression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Returns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minimum value in a set of values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SELECT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MIN(marks)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Students WHERE subject = ‘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english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’;</a:t>
            </a:r>
          </a:p>
          <a:p>
            <a:pPr algn="l">
              <a:lnSpc>
                <a:spcPct val="160000"/>
              </a:lnSpc>
            </a:pPr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MAX(expression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endParaRPr lang="en-US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Returns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maximum value in a set of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values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SELECT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MAX(marks)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Students WHERE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subject=‘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english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’;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14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Basic Commands and Functions</a:t>
            </a: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000919"/>
            <a:ext cx="9078322" cy="3509282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group values from a column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Aggregation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performed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column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use COUNT, SUM, AVG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etc.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functions on the grouped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</a:t>
            </a:r>
          </a:p>
          <a:p>
            <a:pPr algn="l">
              <a:lnSpc>
                <a:spcPct val="160000"/>
              </a:lnSpc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IN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Syntax</a:t>
            </a: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col_name1, col_name2 … FROM table_name GROUP BY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col_name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algn="l">
              <a:lnSpc>
                <a:spcPct val="160000"/>
              </a:lnSpc>
            </a:pPr>
            <a:r>
              <a:rPr lang="en-IN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  <a:endParaRPr lang="en-US" sz="16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class, count(*) FROM Students GROUP BY class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sz="1600" i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2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Basic Commands and Functions</a:t>
            </a: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000919"/>
            <a:ext cx="9078322" cy="3509282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HAVING</a:t>
            </a: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specify the filter conditions for group of rows or aggregations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GROUP BY clause, you can apply a filter condition to the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columns appearing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GROUP BY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clause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roll_number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SUM(marks) as total FROM Students GROUP BY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roll_number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160000"/>
              </a:lnSpc>
            </a:pP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HAVING total &gt; 70;</a:t>
            </a:r>
          </a:p>
        </p:txBody>
      </p:sp>
    </p:spTree>
    <p:extLst>
      <p:ext uri="{BB962C8B-B14F-4D97-AF65-F5344CB8AC3E}">
        <p14:creationId xmlns:p14="http://schemas.microsoft.com/office/powerpoint/2010/main" val="147619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Basic Commands and Functions</a:t>
            </a: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192213"/>
            <a:ext cx="8544922" cy="4152106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replace many OR conditions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col_name1, col_name2 … FROM table_name WHERE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col_name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expression1, expression2, …);</a:t>
            </a:r>
          </a:p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Example:- 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FROM Students WHERE class in (8, 9, 10);</a:t>
            </a:r>
          </a:p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BETWEEN</a:t>
            </a: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replace a combination of “greater than equal AND less than equal” conditions</a:t>
            </a: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SELECT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col_name1, col_name2 … FROM table_name WHERE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col_name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BETWEEN  expression1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expression2</a:t>
            </a:r>
          </a:p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Example:-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roll_number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name FROM Students WHERE marks BETWEEN 30 AND 40;</a:t>
            </a:r>
          </a:p>
        </p:txBody>
      </p:sp>
    </p:spTree>
    <p:extLst>
      <p:ext uri="{BB962C8B-B14F-4D97-AF65-F5344CB8AC3E}">
        <p14:creationId xmlns:p14="http://schemas.microsoft.com/office/powerpoint/2010/main" val="375865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</a:t>
            </a:r>
            <a:r>
              <a:rPr lang="en-US" sz="1800" b="1" dirty="0" smtClean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UPSERT</a:t>
            </a: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192213"/>
            <a:ext cx="8544922" cy="4152106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UPSERT is one of the essential features of DBMS software for managing the database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 allows the DML users to insert a new record or update existing data into a table. 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UPSERT is made up of a combination of two words named UPDATE and INSERT.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two letters, i.e., UP stands for UPDATE while the SERT stands for INSERT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UPSERT is an atomic operation that means it is an operation that completes in a single-step. 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example, if a record is new, it will trigger an INSERT command. But, if it already exists in the table, then this operation will perform an UPDATE statement.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the ON DUPLICATE KEY UPDATE option to INSERT, </a:t>
            </a:r>
          </a:p>
        </p:txBody>
      </p:sp>
    </p:spTree>
    <p:extLst>
      <p:ext uri="{BB962C8B-B14F-4D97-AF65-F5344CB8AC3E}">
        <p14:creationId xmlns:p14="http://schemas.microsoft.com/office/powerpoint/2010/main" val="20712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</a:t>
            </a:r>
            <a:r>
              <a:rPr lang="en-US" sz="1800" b="1" dirty="0" smtClean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UPSERT</a:t>
            </a: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192213"/>
            <a:ext cx="8544922" cy="4152106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UPSERT using INSERT 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IGNORE</a:t>
            </a:r>
          </a:p>
          <a:p>
            <a:pPr algn="l">
              <a:lnSpc>
                <a:spcPct val="160000"/>
              </a:lnSpc>
            </a:pPr>
            <a:r>
              <a:rPr lang="en-IN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IGNORE INTO table_name (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column_names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 </a:t>
            </a:r>
          </a:p>
          <a:p>
            <a:pPr algn="l">
              <a:lnSpc>
                <a:spcPct val="160000"/>
              </a:lnSpc>
            </a:pP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VALUES (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value_list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(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value_list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.....; </a:t>
            </a:r>
            <a:endParaRPr lang="en-US" sz="1600" i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IN" sz="1600" i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UPSERT using 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REPLACE</a:t>
            </a:r>
          </a:p>
          <a:p>
            <a:pPr algn="l">
              <a:lnSpc>
                <a:spcPct val="160000"/>
              </a:lnSpc>
            </a:pPr>
            <a:r>
              <a:rPr lang="en-IN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REPLACE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[INTO] 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table_name(</a:t>
            </a:r>
            <a:r>
              <a:rPr lang="en-US" sz="1600" i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column_list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VALUES(</a:t>
            </a:r>
            <a:r>
              <a:rPr lang="en-US" sz="1600" i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value_list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algn="l">
              <a:lnSpc>
                <a:spcPct val="160000"/>
              </a:lnSpc>
            </a:pPr>
            <a:endParaRPr lang="en-US" sz="1600" i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UPSERT using INSERT ON DUPLICATE KEY UPDATE </a:t>
            </a:r>
            <a:endParaRPr lang="en-US" sz="16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IN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INTO table (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column_names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 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VALUES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data) ON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DUPLICATE KEY UPDATE 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column1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expression, column2 = expression...; </a:t>
            </a:r>
          </a:p>
        </p:txBody>
      </p:sp>
    </p:spTree>
    <p:extLst>
      <p:ext uri="{BB962C8B-B14F-4D97-AF65-F5344CB8AC3E}">
        <p14:creationId xmlns:p14="http://schemas.microsoft.com/office/powerpoint/2010/main" val="29340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Index</a:t>
            </a: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762000" y="1153318"/>
            <a:ext cx="9601200" cy="4173311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 is a key built from one or more columns in the database that speeds up fetching rows from the table or view. This key helps a Database like Oracle, SQL Server, MySQL, etc. to find the row associated with key values quickly.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types of Indexes are: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Clustered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Non-Clustered Index</a:t>
            </a:r>
            <a:endParaRPr lang="en-US" sz="1600" i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3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Clustered index</a:t>
            </a: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039812"/>
            <a:ext cx="9687922" cy="4286817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 is a type of index which sorts the data rows in the table on their key values. In the Database, there is only one clustered index per table.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clustered index defines the order in which data is stored in the table which can be sorted in only one way. So, there can be an only a single clustered index for every table. In an RDBMS, usually, the primary key allows you to create a clustered index based on that specific column.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Non-clustered index?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Non-clustered index stores the data at one location and indices at another location. The index contains pointers to the location of that data. A single table can have many non-clustered indexes as an index in the non-clustered index is stored in different places.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example, a book can have more than one index, one at the beginning which displays the contents of a book unit wise while the second index shows the index of terms in alphabetical order.</a:t>
            </a:r>
            <a:endParaRPr lang="en-US" sz="1600" i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5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Non-clustered index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039812"/>
            <a:ext cx="9687922" cy="4286817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Non-clustered index stores the data at one location and indices at another location. The index contains pointers to the location of that data. A single table can have many non-clustered indexes as an index in the non-clustered index is stored in different places.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example, a book can have more than one index, one at the beginning which displays the contents of a book unit wise while the second index shows the index of terms in alphabetical order.</a:t>
            </a:r>
            <a:endParaRPr lang="en-US" sz="1600" i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6493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Difference between RDBMS and DBMS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380139"/>
              </p:ext>
            </p:extLst>
          </p:nvPr>
        </p:nvGraphicFramePr>
        <p:xfrm>
          <a:off x="609600" y="1039813"/>
          <a:ext cx="8925922" cy="43197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62961">
                  <a:extLst>
                    <a:ext uri="{9D8B030D-6E8A-4147-A177-3AD203B41FA5}">
                      <a16:colId xmlns:a16="http://schemas.microsoft.com/office/drawing/2014/main" val="4048142175"/>
                    </a:ext>
                  </a:extLst>
                </a:gridCol>
                <a:gridCol w="4462961">
                  <a:extLst>
                    <a:ext uri="{9D8B030D-6E8A-4147-A177-3AD203B41FA5}">
                      <a16:colId xmlns:a16="http://schemas.microsoft.com/office/drawing/2014/main" val="1062673546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RDBMS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68124"/>
                  </a:ext>
                </a:extLst>
              </a:tr>
              <a:tr h="232643"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stored is in table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stored is in the file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541437"/>
                  </a:ext>
                </a:extLst>
              </a:tr>
              <a:tr h="232643"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Multiple data elements are accessible together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Individual access of data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5871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in the form of a table are linked together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 connection between data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55250"/>
                  </a:ext>
                </a:extLst>
              </a:tr>
              <a:tr h="326866"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Normalization </a:t>
                      </a:r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is </a:t>
                      </a:r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achievable</a:t>
                      </a:r>
                      <a:endParaRPr lang="en-US" sz="1400" dirty="0" smtClea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There is </a:t>
                      </a:r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 normalization</a:t>
                      </a:r>
                      <a:endParaRPr lang="en-US" sz="1400" dirty="0" smtClea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69869"/>
                  </a:ext>
                </a:extLst>
              </a:tr>
              <a:tr h="232643"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Support distributed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 support for distributed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44992"/>
                  </a:ext>
                </a:extLst>
              </a:tr>
              <a:tr h="329682"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is stored in a large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stored is a small quantity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899815"/>
                  </a:ext>
                </a:extLst>
              </a:tr>
              <a:tr h="401838"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Here, redundancy of data is reduced with the help of key and indexes in RDBMS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redundancy is common</a:t>
                      </a:r>
                    </a:p>
                    <a:p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29776"/>
                  </a:ext>
                </a:extLst>
              </a:tr>
              <a:tr h="295158"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RDBMS supports multiple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DBMS supports a single user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381176"/>
                  </a:ext>
                </a:extLst>
              </a:tr>
              <a:tr h="447558"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It features multiple layers of security while handling data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There is only low security while handling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137117"/>
                  </a:ext>
                </a:extLst>
              </a:tr>
              <a:tr h="401838"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software and hardware requirements are higher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software and hardware requirements are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75308"/>
                  </a:ext>
                </a:extLst>
              </a:tr>
              <a:tr h="232643"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Oracle, SQL Server.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XML, Microsoft Access.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54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34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Index</a:t>
            </a: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945924"/>
            <a:ext cx="9687922" cy="4380706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 that improves the speed of operations on a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table. Can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created using one or more columns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statements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take more time on table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as SELECT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statements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become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 on those tables</a:t>
            </a:r>
          </a:p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UNIQUE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UNIQUE INDEX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index_name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table_name (column1, column2, …);</a:t>
            </a:r>
          </a:p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PRIMARY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</a:p>
          <a:p>
            <a:pPr algn="l">
              <a:lnSpc>
                <a:spcPct val="160000"/>
              </a:lnSpc>
            </a:pP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ALTER TABLE table_name ADD PRIMARY KEY(id); </a:t>
            </a:r>
            <a:endParaRPr lang="en-US" sz="1600" i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ALTER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table_name DROP PRIMARY KEY;</a:t>
            </a:r>
          </a:p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</a:p>
          <a:p>
            <a:pPr algn="l">
              <a:lnSpc>
                <a:spcPct val="160000"/>
              </a:lnSpc>
            </a:pP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INDEX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index_name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table_name (column_name);</a:t>
            </a:r>
          </a:p>
        </p:txBody>
      </p:sp>
    </p:spTree>
    <p:extLst>
      <p:ext uri="{BB962C8B-B14F-4D97-AF65-F5344CB8AC3E}">
        <p14:creationId xmlns:p14="http://schemas.microsoft.com/office/powerpoint/2010/main" val="368778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Basic Commands and Functions</a:t>
            </a: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048205"/>
            <a:ext cx="9687922" cy="4304506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Functions</a:t>
            </a:r>
          </a:p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CONCAT(str1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str2,…)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Returns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string by concatenating the arguments</a:t>
            </a: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SELECT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CONTACT(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first_name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‘ ‘,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last_name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full_name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Student;</a:t>
            </a:r>
          </a:p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CONCAT_WS(separator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str1, str2,…)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Returns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string by concatenating the arguments with a separator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CONTACT_WS(‘ ‘,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first_name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middle_name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last_name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full_name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FROM Student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LENGTH(</a:t>
            </a:r>
            <a:r>
              <a:rPr lang="en-US" sz="1600" b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Returns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length of the string</a:t>
            </a: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SELECT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LENGTH(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first_name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FROM Student;</a:t>
            </a:r>
          </a:p>
        </p:txBody>
      </p:sp>
    </p:spTree>
    <p:extLst>
      <p:ext uri="{BB962C8B-B14F-4D97-AF65-F5344CB8AC3E}">
        <p14:creationId xmlns:p14="http://schemas.microsoft.com/office/powerpoint/2010/main" val="326767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Basic Commands and Functions</a:t>
            </a: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048205"/>
            <a:ext cx="9687922" cy="4304506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Functions</a:t>
            </a:r>
          </a:p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INSTR(</a:t>
            </a:r>
            <a:r>
              <a:rPr lang="en-US" sz="1600" b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substr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position of first occurrence of substring in the original string.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Position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1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If substring is not found, then returns “0”</a:t>
            </a: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SELECT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INSTR(‘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esh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first_name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FROM Student;</a:t>
            </a:r>
          </a:p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REPLACE(</a:t>
            </a:r>
            <a:r>
              <a:rPr lang="en-US" sz="1600" b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string_to_find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string_to_replace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Replaces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string by another one in the specified column field </a:t>
            </a: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SELECT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REPLACE(name, ‘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Daviid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‘David’) FROM Student;</a:t>
            </a:r>
          </a:p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SUBSTR(</a:t>
            </a:r>
            <a:r>
              <a:rPr lang="en-US" sz="1600" b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position, length)</a:t>
            </a:r>
          </a:p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substring starting from the position to the end of string</a:t>
            </a: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SELECT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SUBSTR(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first_name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1, 1) as initials FROM Student;</a:t>
            </a:r>
          </a:p>
        </p:txBody>
      </p:sp>
    </p:spTree>
    <p:extLst>
      <p:ext uri="{BB962C8B-B14F-4D97-AF65-F5344CB8AC3E}">
        <p14:creationId xmlns:p14="http://schemas.microsoft.com/office/powerpoint/2010/main" val="2284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Basic Commands and Functions</a:t>
            </a: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048205"/>
            <a:ext cx="8773522" cy="4304506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 and Time Functions</a:t>
            </a:r>
          </a:p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CURDATE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Returns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today’s date</a:t>
            </a: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SELECT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CURDATE();</a:t>
            </a:r>
          </a:p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CURTIME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Returns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current time</a:t>
            </a: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SELECT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CURTIME();</a:t>
            </a:r>
          </a:p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Returns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current date and time </a:t>
            </a: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SELECT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en-US" sz="1600" i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2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Basic Commands and Functions</a:t>
            </a: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048205"/>
            <a:ext cx="8773522" cy="4304506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 and Time Functions</a:t>
            </a:r>
          </a:p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DATE_FORMAT(date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format)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Formats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date value according to the format string</a:t>
            </a: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SELECT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DATE_FORMAT(‘2014-09-01 09:02:00’, ‘%W %M %Y’);</a:t>
            </a:r>
          </a:p>
          <a:p>
            <a:pPr algn="l">
              <a:lnSpc>
                <a:spcPct val="160000"/>
              </a:lnSpc>
            </a:pPr>
            <a:r>
              <a:rPr lang="en-US" sz="1600" b="1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sz="1600" b="1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Monday </a:t>
            </a:r>
            <a:r>
              <a:rPr lang="en-US" sz="1600" b="1" i="1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September 2014</a:t>
            </a: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SELECT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DATE_FORMAT(‘2014-09-01 09:02:00’, ‘%H:%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:%s’);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sz="1600" b="1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09:02:00</a:t>
            </a:r>
          </a:p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STR_TO_DATE(</a:t>
            </a:r>
            <a:r>
              <a:rPr lang="en-US" sz="1600" b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format)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Converts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into a date value based on the format string </a:t>
            </a: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SELECT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STR_TO_DATE(’01,10,2014’, ‘%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d,%m,%Y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’);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sz="1600" b="1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2014-01-10</a:t>
            </a:r>
            <a:endParaRPr lang="en-US" sz="1600" b="1" i="1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2174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Basic Commands and Functions</a:t>
            </a: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048205"/>
            <a:ext cx="8773522" cy="4304506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 and Time Functions</a:t>
            </a:r>
          </a:p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DATEDIFF(date1, date2)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Calculates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days between two dates </a:t>
            </a: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SELECT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DATEDIFF(‘2014-08-17’, ‘2014-08-08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’);</a:t>
            </a:r>
          </a:p>
          <a:p>
            <a:pPr algn="l">
              <a:lnSpc>
                <a:spcPct val="160000"/>
              </a:lnSpc>
            </a:pPr>
            <a:r>
              <a:rPr lang="en-IN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IN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IN" sz="1600" b="1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en-US" sz="1600" b="1" i="1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b="1" i="1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4125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Basic Commands and Functions</a:t>
            </a: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027964"/>
            <a:ext cx="9687922" cy="4304506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 Flow Functions</a:t>
            </a:r>
          </a:p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IF(expression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if_true_expression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if_false_expression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If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expression evaluates to true (i.e. not null and not 0), then 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sz="16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if_true_expression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returned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Else 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if_false_expression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returned</a:t>
            </a: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SELECT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roll_number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IF(marks &gt; 35, ‘pass’, ‘fail’) FROM Students;</a:t>
            </a:r>
          </a:p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IFNULL(expression1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expression2)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Returns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argument if it is not null. Else returns the second argument </a:t>
            </a:r>
          </a:p>
          <a:p>
            <a:pPr algn="l">
              <a:lnSpc>
                <a:spcPct val="160000"/>
              </a:lnSpc>
            </a:pP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SELECT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roll_number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IFNULL(result, ‘on hold’) FROM Students;</a:t>
            </a:r>
          </a:p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NULLIF(expression1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expression2)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Returns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 if the first argument is equal to the second argument, otherwise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returns the first argument.	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1/NULLIF(expression, 0);</a:t>
            </a:r>
            <a:endParaRPr lang="en-US" sz="1600" i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5789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Joins</a:t>
            </a: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924719"/>
            <a:ext cx="9535522" cy="44196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Cross Join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Very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type of join, which matches each row from one table to every row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another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Inner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when certain values contained in one table are matched with values contained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within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second table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INNER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 and “,” are equivalent in absence of a join condition. Both produce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Cartesian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rows from the first table (left table) are included. Unmatched rows from the right table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omitted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rows from the second table (right table) are included. Unmatched rows in the left table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omitted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Performed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joining a particular table to itself</a:t>
            </a:r>
            <a:endParaRPr lang="en-US" sz="1600" i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346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</a:t>
            </a:r>
            <a:r>
              <a:rPr lang="en-US" sz="1800" b="1" dirty="0" smtClean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Joins</a:t>
            </a: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192213"/>
            <a:ext cx="9535522" cy="40386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IN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IN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ustomer-parent table</a:t>
            </a:r>
            <a:endParaRPr lang="en-US" sz="16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c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ustomer(</a:t>
            </a:r>
            <a:r>
              <a:rPr lang="en-US" sz="1600" i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cust_id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 primary key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auto_increment,name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varchar(30),address varchar(50),email varchar(30</a:t>
            </a:r>
            <a:r>
              <a:rPr lang="en-US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));</a:t>
            </a:r>
          </a:p>
          <a:p>
            <a:pPr algn="l">
              <a:lnSpc>
                <a:spcPct val="150000"/>
              </a:lnSpc>
            </a:pPr>
            <a:endParaRPr lang="en-IN" sz="1600" i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IN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IN" sz="1600" b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ust_order</a:t>
            </a:r>
            <a:r>
              <a:rPr lang="en-IN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-child table</a:t>
            </a:r>
          </a:p>
          <a:p>
            <a:pPr algn="l">
              <a:lnSpc>
                <a:spcPct val="150000"/>
              </a:lnSpc>
            </a:pP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table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cust_order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order_id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 primary key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auto_increment,custId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int,product_name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varchar(30),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order_date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date,price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float,foreign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key(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custId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references customer(</a:t>
            </a:r>
            <a:r>
              <a:rPr lang="en-US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cust_id</a:t>
            </a:r>
            <a:r>
              <a:rPr lang="en-US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));</a:t>
            </a:r>
            <a:endParaRPr lang="en-IN" sz="1600" i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6163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Joins</a:t>
            </a: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039813"/>
            <a:ext cx="9535522" cy="4304506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insert into customer values(</a:t>
            </a:r>
            <a:r>
              <a:rPr lang="en-US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null,'Sonali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Mindhe','Pune','sonali.m@cybage.com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'),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-&gt; (null,'</a:t>
            </a:r>
            <a:r>
              <a:rPr lang="en-US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Omkar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Mindhe','Pune','omkar.m@cybage.com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'),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-&gt; (null,'</a:t>
            </a:r>
            <a:r>
              <a:rPr lang="en-US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Aashish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Pawar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','</a:t>
            </a:r>
            <a:r>
              <a:rPr lang="en-US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Pune','ashish.p@cybage.com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');</a:t>
            </a:r>
          </a:p>
          <a:p>
            <a:pPr algn="l">
              <a:lnSpc>
                <a:spcPct val="150000"/>
              </a:lnSpc>
            </a:pP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select * from customer;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+---------+---------------+---------+---------------------+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</a:t>
            </a:r>
            <a:r>
              <a:rPr lang="en-US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cust_id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name          | address | email               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|</a:t>
            </a: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+---------+---------------+---------+---------------------+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      1 | Sonali Mindhe | Pune    | sonali.m@cybage.com 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|</a:t>
            </a: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      2 | </a:t>
            </a:r>
            <a:r>
              <a:rPr lang="en-US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Omkar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Mindhe  | Pune    | omkar.m@cybage.com  |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      3 | </a:t>
            </a:r>
            <a:r>
              <a:rPr lang="en-US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Aashish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Pawar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Pune    | ashish.p@cybage.com 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|</a:t>
            </a: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+---------+---------------+---------+---------------------+</a:t>
            </a: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49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MySQL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192213"/>
            <a:ext cx="8901341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world’s most popular open source database software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RDBMS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is Open Source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commercial use, several paid editions are available and offer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functionality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server is very fast, reliable and easy to use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works in client/server or embedded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 amount of contributed MySQL software is available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Latest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stable version: MySQL 5.6</a:t>
            </a:r>
          </a:p>
        </p:txBody>
      </p:sp>
    </p:spTree>
    <p:extLst>
      <p:ext uri="{BB962C8B-B14F-4D97-AF65-F5344CB8AC3E}">
        <p14:creationId xmlns:p14="http://schemas.microsoft.com/office/powerpoint/2010/main" val="168906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</a:t>
            </a:r>
            <a:r>
              <a:rPr lang="en-US" sz="1800" b="1" dirty="0" smtClean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Joins</a:t>
            </a: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192213"/>
            <a:ext cx="9535522" cy="40386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</a:t>
            </a:r>
            <a:r>
              <a:rPr lang="en-US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cust_order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values (null,2,'pro1','2022-05-30',78000),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-&gt; (null,3,'pro1','2022-05-30',78000),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-&gt; (null,2,'pro2','2022-06-01',32000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n-IN" sz="1600" b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r>
              <a:rPr lang="en-IN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select * from </a:t>
            </a:r>
            <a:r>
              <a:rPr lang="en-IN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cust_order</a:t>
            </a:r>
            <a:r>
              <a:rPr lang="en-IN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IN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+----------+--------+--------------+------------+-------+</a:t>
            </a:r>
          </a:p>
          <a:p>
            <a:pPr algn="l">
              <a:lnSpc>
                <a:spcPct val="150000"/>
              </a:lnSpc>
            </a:pPr>
            <a:r>
              <a:rPr lang="en-IN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</a:t>
            </a:r>
            <a:r>
              <a:rPr lang="en-IN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order_id</a:t>
            </a:r>
            <a:r>
              <a:rPr lang="en-IN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</a:t>
            </a:r>
            <a:r>
              <a:rPr lang="en-IN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custId</a:t>
            </a:r>
            <a:r>
              <a:rPr lang="en-IN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</a:t>
            </a:r>
            <a:r>
              <a:rPr lang="en-IN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product_name</a:t>
            </a:r>
            <a:r>
              <a:rPr lang="en-IN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</a:t>
            </a:r>
            <a:r>
              <a:rPr lang="en-IN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order_date</a:t>
            </a:r>
            <a:r>
              <a:rPr lang="en-IN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price |</a:t>
            </a:r>
          </a:p>
          <a:p>
            <a:pPr algn="l">
              <a:lnSpc>
                <a:spcPct val="150000"/>
              </a:lnSpc>
            </a:pPr>
            <a:r>
              <a:rPr lang="en-IN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+----------+--------+--------------+------------+-------+</a:t>
            </a:r>
          </a:p>
          <a:p>
            <a:pPr algn="l">
              <a:lnSpc>
                <a:spcPct val="150000"/>
              </a:lnSpc>
            </a:pPr>
            <a:r>
              <a:rPr lang="en-IN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       2 |      2 | pro1         | 2022-05-30 | 78000 |</a:t>
            </a:r>
          </a:p>
          <a:p>
            <a:pPr algn="l">
              <a:lnSpc>
                <a:spcPct val="150000"/>
              </a:lnSpc>
            </a:pPr>
            <a:r>
              <a:rPr lang="en-IN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       3 |      3 | pro1         | 2022-05-30 | 78000 |</a:t>
            </a:r>
          </a:p>
          <a:p>
            <a:pPr algn="l">
              <a:lnSpc>
                <a:spcPct val="150000"/>
              </a:lnSpc>
            </a:pPr>
            <a:r>
              <a:rPr lang="en-IN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       4 |      2 | pro2         | 2022-06-01 | 32000 |</a:t>
            </a:r>
          </a:p>
          <a:p>
            <a:pPr algn="l">
              <a:lnSpc>
                <a:spcPct val="150000"/>
              </a:lnSpc>
            </a:pPr>
            <a:r>
              <a:rPr lang="en-IN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+----------+--------+--------------+------------+-------+</a:t>
            </a:r>
            <a:endParaRPr lang="en-IN" sz="16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5880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</a:t>
            </a:r>
            <a:r>
              <a:rPr lang="en-US" sz="1800" b="1" dirty="0" smtClean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Joins</a:t>
            </a: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192213"/>
            <a:ext cx="9535522" cy="40386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IN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Inner Join:-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query compares each row of table1 with each row of table2 to find all pairs of rows which satisfy the join-predicate.</a:t>
            </a:r>
          </a:p>
          <a:p>
            <a:pPr algn="l">
              <a:lnSpc>
                <a:spcPct val="150000"/>
              </a:lnSpc>
            </a:pPr>
            <a:r>
              <a:rPr lang="en-IN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IN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name,address,email,order_date,product_name,price</a:t>
            </a:r>
            <a:r>
              <a:rPr lang="en-IN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customer inner join </a:t>
            </a:r>
            <a:r>
              <a:rPr lang="en-IN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cust_order</a:t>
            </a:r>
            <a:r>
              <a:rPr lang="en-IN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</a:t>
            </a:r>
            <a:r>
              <a:rPr lang="en-IN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customer.cust_id</a:t>
            </a:r>
            <a:r>
              <a:rPr lang="en-IN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IN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cust_order.custId</a:t>
            </a:r>
            <a:r>
              <a:rPr lang="en-IN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+---------------+---------+---------------------+------------+--------------+-------+</a:t>
            </a:r>
          </a:p>
          <a:p>
            <a:pPr algn="l">
              <a:lnSpc>
                <a:spcPct val="150000"/>
              </a:lnSpc>
            </a:pP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name          | address | email               | </a:t>
            </a:r>
            <a:r>
              <a:rPr lang="en-IN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order_date</a:t>
            </a: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</a:t>
            </a:r>
            <a:r>
              <a:rPr lang="en-IN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product_name</a:t>
            </a: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price |</a:t>
            </a:r>
          </a:p>
          <a:p>
            <a:pPr algn="l">
              <a:lnSpc>
                <a:spcPct val="150000"/>
              </a:lnSpc>
            </a:pP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+---------------+---------+---------------------+------------+--------------+-------+</a:t>
            </a:r>
          </a:p>
          <a:p>
            <a:pPr algn="l">
              <a:lnSpc>
                <a:spcPct val="150000"/>
              </a:lnSpc>
            </a:pP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</a:t>
            </a:r>
            <a:r>
              <a:rPr lang="en-IN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Omkar</a:t>
            </a: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Mindhe  | Pune    | omkar.m@cybage.com  | 2022-05-30 | pro1         | 78000 |</a:t>
            </a:r>
          </a:p>
          <a:p>
            <a:pPr algn="l">
              <a:lnSpc>
                <a:spcPct val="150000"/>
              </a:lnSpc>
            </a:pP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</a:t>
            </a:r>
            <a:r>
              <a:rPr lang="en-IN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Aashish</a:t>
            </a: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Pawar</a:t>
            </a: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Pune    | ashish.p@cybage.com | 2022-05-30 | pro1         | 78000 |</a:t>
            </a:r>
          </a:p>
          <a:p>
            <a:pPr algn="l">
              <a:lnSpc>
                <a:spcPct val="150000"/>
              </a:lnSpc>
            </a:pP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</a:t>
            </a:r>
            <a:r>
              <a:rPr lang="en-IN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Omkar</a:t>
            </a: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Mindhe  | Pune    | omkar.m@cybage.com  | 2022-06-01 | pro2         | 32000 |</a:t>
            </a:r>
          </a:p>
          <a:p>
            <a:pPr algn="l">
              <a:lnSpc>
                <a:spcPct val="150000"/>
              </a:lnSpc>
            </a:pP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+---------------+---------+---------------------+------------+--------------+-------+</a:t>
            </a:r>
            <a:endParaRPr lang="en-IN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417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</a:t>
            </a:r>
            <a:r>
              <a:rPr lang="en-US" sz="1800" b="1" dirty="0" smtClean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Joins</a:t>
            </a: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050132"/>
            <a:ext cx="9535522" cy="40386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IN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Join:-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SQL LEFT JOIN returns all rows from the left table, even if there are no matches in the right table.</a:t>
            </a:r>
          </a:p>
          <a:p>
            <a:pPr algn="l">
              <a:lnSpc>
                <a:spcPct val="150000"/>
              </a:lnSpc>
            </a:pPr>
            <a:r>
              <a:rPr lang="en-IN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IN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name,address,email,order_date,product_name,price</a:t>
            </a:r>
            <a:r>
              <a:rPr lang="en-IN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customer </a:t>
            </a:r>
            <a:r>
              <a:rPr lang="en-IN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</a:t>
            </a:r>
            <a:r>
              <a:rPr lang="en-IN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 </a:t>
            </a:r>
            <a:r>
              <a:rPr lang="en-IN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cust_order</a:t>
            </a:r>
            <a:r>
              <a:rPr lang="en-IN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</a:t>
            </a:r>
            <a:r>
              <a:rPr lang="en-IN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customer.cust_id</a:t>
            </a:r>
            <a:r>
              <a:rPr lang="en-IN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IN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cust_order.custId</a:t>
            </a:r>
            <a:r>
              <a:rPr lang="en-IN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IN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---------------+---------+---------------------+------------+--------------+-------+</a:t>
            </a:r>
          </a:p>
          <a:p>
            <a:pPr algn="l">
              <a:lnSpc>
                <a:spcPct val="150000"/>
              </a:lnSpc>
            </a:pPr>
            <a:r>
              <a:rPr lang="en-IN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</a:t>
            </a: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         | address | email               | </a:t>
            </a:r>
            <a:r>
              <a:rPr lang="en-IN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order_date</a:t>
            </a: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</a:t>
            </a:r>
            <a:r>
              <a:rPr lang="en-IN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product_name</a:t>
            </a: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price |</a:t>
            </a:r>
          </a:p>
          <a:p>
            <a:pPr algn="l">
              <a:lnSpc>
                <a:spcPct val="150000"/>
              </a:lnSpc>
            </a:pP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+---------------+---------+---------------------+------------+--------------+-------+</a:t>
            </a:r>
          </a:p>
          <a:p>
            <a:pPr algn="l">
              <a:lnSpc>
                <a:spcPct val="150000"/>
              </a:lnSpc>
            </a:pP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Sonali Mindhe | Pune    | sonali.m@cybage.com | NULL       | NULL         |  NULL |</a:t>
            </a:r>
          </a:p>
          <a:p>
            <a:pPr algn="l">
              <a:lnSpc>
                <a:spcPct val="150000"/>
              </a:lnSpc>
            </a:pP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</a:t>
            </a:r>
            <a:r>
              <a:rPr lang="en-IN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Omkar</a:t>
            </a: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Mindhe  | Pune    | omkar.m@cybage.com  | 2022-05-30 | pro1         | 78000 |</a:t>
            </a:r>
          </a:p>
          <a:p>
            <a:pPr algn="l">
              <a:lnSpc>
                <a:spcPct val="150000"/>
              </a:lnSpc>
            </a:pP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</a:t>
            </a:r>
            <a:r>
              <a:rPr lang="en-IN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Omkar</a:t>
            </a: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Mindhe  | Pune    | omkar.m@cybage.com  | 2022-06-01 | pro2         | 32000 |</a:t>
            </a:r>
          </a:p>
          <a:p>
            <a:pPr algn="l">
              <a:lnSpc>
                <a:spcPct val="150000"/>
              </a:lnSpc>
            </a:pP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</a:t>
            </a:r>
            <a:r>
              <a:rPr lang="en-IN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Aashish</a:t>
            </a: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Pawar</a:t>
            </a: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Pune    | ashish.p@cybage.com | 2022-05-30 | pro1         | 78000 |</a:t>
            </a:r>
          </a:p>
          <a:p>
            <a:pPr algn="l">
              <a:lnSpc>
                <a:spcPct val="150000"/>
              </a:lnSpc>
            </a:pP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+---------------+---------+---------------------+------------+--------------+-------+</a:t>
            </a:r>
            <a:endParaRPr lang="en-IN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3550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</a:t>
            </a:r>
            <a:r>
              <a:rPr lang="en-US" sz="1800" b="1" dirty="0" smtClean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Joins</a:t>
            </a: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050132"/>
            <a:ext cx="9535522" cy="40386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IN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 Join:-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SQL LEFT JOIN returns all rows from the left table, even if there are no matches in the right table.</a:t>
            </a:r>
          </a:p>
          <a:p>
            <a:pPr algn="l">
              <a:lnSpc>
                <a:spcPct val="150000"/>
              </a:lnSpc>
            </a:pPr>
            <a:r>
              <a:rPr lang="en-IN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IN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name,address,email,order_date,product_name,price</a:t>
            </a:r>
            <a:r>
              <a:rPr lang="en-IN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customer </a:t>
            </a:r>
            <a:r>
              <a:rPr lang="en-IN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 </a:t>
            </a:r>
            <a:r>
              <a:rPr lang="en-IN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 </a:t>
            </a:r>
            <a:r>
              <a:rPr lang="en-IN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cust_order</a:t>
            </a:r>
            <a:r>
              <a:rPr lang="en-IN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</a:t>
            </a:r>
            <a:r>
              <a:rPr lang="en-IN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customer.cust_id</a:t>
            </a:r>
            <a:r>
              <a:rPr lang="en-IN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IN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cust_order.custId</a:t>
            </a:r>
            <a:r>
              <a:rPr lang="en-IN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+---------------+---------+---------------------+------------+--------------+-------+</a:t>
            </a:r>
          </a:p>
          <a:p>
            <a:pPr algn="l">
              <a:lnSpc>
                <a:spcPct val="150000"/>
              </a:lnSpc>
            </a:pP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name          | address | email               | </a:t>
            </a:r>
            <a:r>
              <a:rPr lang="en-IN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order_date</a:t>
            </a: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</a:t>
            </a:r>
            <a:r>
              <a:rPr lang="en-IN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product_name</a:t>
            </a: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price |</a:t>
            </a:r>
          </a:p>
          <a:p>
            <a:pPr algn="l">
              <a:lnSpc>
                <a:spcPct val="150000"/>
              </a:lnSpc>
            </a:pP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+---------------+---------+---------------------+------------+--------------+-------+</a:t>
            </a:r>
          </a:p>
          <a:p>
            <a:pPr algn="l">
              <a:lnSpc>
                <a:spcPct val="150000"/>
              </a:lnSpc>
            </a:pP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</a:t>
            </a:r>
            <a:r>
              <a:rPr lang="en-IN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Omkar</a:t>
            </a: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Mindhe  | Pune    | omkar.m@cybage.com  | 2022-05-30 | pro1         | 78000 |</a:t>
            </a:r>
          </a:p>
          <a:p>
            <a:pPr algn="l">
              <a:lnSpc>
                <a:spcPct val="150000"/>
              </a:lnSpc>
            </a:pP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</a:t>
            </a:r>
            <a:r>
              <a:rPr lang="en-IN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Aashish</a:t>
            </a: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Pawar</a:t>
            </a: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Pune    | ashish.p@cybage.com | 2022-05-30 | pro1         | 78000 |</a:t>
            </a:r>
          </a:p>
          <a:p>
            <a:pPr algn="l">
              <a:lnSpc>
                <a:spcPct val="150000"/>
              </a:lnSpc>
            </a:pP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</a:t>
            </a:r>
            <a:r>
              <a:rPr lang="en-IN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Omkar</a:t>
            </a: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Mindhe  | Pune    | omkar.m@cybage.com  | 2022-06-01 | pro2         | 32000 |</a:t>
            </a:r>
          </a:p>
          <a:p>
            <a:pPr algn="l">
              <a:lnSpc>
                <a:spcPct val="150000"/>
              </a:lnSpc>
            </a:pPr>
            <a:r>
              <a:rPr lang="en-IN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+---------------+---------+---------------------+------------+--------------+-------+</a:t>
            </a:r>
            <a:endParaRPr lang="en-IN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48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</a:t>
            </a:r>
            <a:r>
              <a:rPr lang="en-US" sz="1800" b="1" dirty="0" smtClean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Joins</a:t>
            </a: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050132"/>
            <a:ext cx="9535522" cy="40386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IN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 Join:-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SQL FULL JOIN combines the results of both left and right outer joins.</a:t>
            </a:r>
          </a:p>
          <a:p>
            <a:pPr algn="l">
              <a:lnSpc>
                <a:spcPct val="15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IN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IN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name,address,email,order_date,product_name,price</a:t>
            </a:r>
            <a:r>
              <a:rPr lang="en-IN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customer </a:t>
            </a:r>
            <a:r>
              <a:rPr lang="en-IN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</a:t>
            </a:r>
            <a:r>
              <a:rPr lang="en-IN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 </a:t>
            </a:r>
            <a:r>
              <a:rPr lang="en-IN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cust_order</a:t>
            </a:r>
            <a:r>
              <a:rPr lang="en-IN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</a:t>
            </a:r>
            <a:r>
              <a:rPr lang="en-IN" sz="1600" i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customer.cust_id</a:t>
            </a:r>
            <a:r>
              <a:rPr lang="en-IN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IN" sz="1600" i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cust_order.custId</a:t>
            </a:r>
            <a:r>
              <a:rPr lang="en-IN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IN" sz="1600" i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IN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 </a:t>
            </a:r>
          </a:p>
          <a:p>
            <a:pPr algn="l">
              <a:lnSpc>
                <a:spcPct val="150000"/>
              </a:lnSpc>
            </a:pPr>
            <a:r>
              <a:rPr lang="en-IN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IN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name,address,email,order_date,product_name,price</a:t>
            </a:r>
            <a:r>
              <a:rPr lang="en-IN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customer </a:t>
            </a:r>
            <a:r>
              <a:rPr lang="en-IN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 </a:t>
            </a:r>
            <a:r>
              <a:rPr lang="en-IN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 </a:t>
            </a:r>
            <a:r>
              <a:rPr lang="en-IN" sz="1600" i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cust_order</a:t>
            </a:r>
            <a:r>
              <a:rPr lang="en-IN" sz="16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</a:t>
            </a:r>
            <a:r>
              <a:rPr lang="en-IN" sz="1600" i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customer.cust_id</a:t>
            </a:r>
            <a:r>
              <a:rPr lang="en-IN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IN" sz="1600" i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cust_order.custId</a:t>
            </a:r>
            <a:r>
              <a:rPr lang="en-IN" sz="16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IN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360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</a:t>
            </a:r>
            <a:r>
              <a:rPr lang="en-US" sz="70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2021 </a:t>
            </a:r>
            <a:r>
              <a:rPr lang="en-US" sz="7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7459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Features of MySQL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120095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Written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C and C++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many different platforms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Designed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be fully multi-threaded, to easily use multiple CPUs if available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transactional and non-transactional storage engines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very fast thread-based memory allocation system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functions using a highly optimized class library that should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fast as possible</a:t>
            </a:r>
          </a:p>
        </p:txBody>
      </p:sp>
    </p:spTree>
    <p:extLst>
      <p:ext uri="{BB962C8B-B14F-4D97-AF65-F5344CB8AC3E}">
        <p14:creationId xmlns:p14="http://schemas.microsoft.com/office/powerpoint/2010/main" val="128145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Features of MySQL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120095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 fontScale="92500"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Security</a:t>
            </a: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privilege and password system that is very flexible and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Password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security by encryption of all password traffic when you connect to a server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Scalability</a:t>
            </a: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Support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large databases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Support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upto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64 indexes per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table.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Connectivity</a:t>
            </a: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connect to MySQL server using server protocols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connect using TCP/IP sockets on any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platform</a:t>
            </a:r>
          </a:p>
          <a:p>
            <a:pPr algn="l">
              <a:lnSpc>
                <a:spcPct val="160000"/>
              </a:lnSpc>
            </a:pPr>
            <a:r>
              <a:rPr lang="en-IN" sz="1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 /Availability </a:t>
            </a:r>
            <a:endParaRPr lang="en-US" sz="16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22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Features of MySQL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120095"/>
            <a:ext cx="9154522" cy="3581400"/>
          </a:xfrm>
          <a:prstGeom prst="rect">
            <a:avLst/>
          </a:prstGeom>
        </p:spPr>
        <p:txBody>
          <a:bodyPr lIns="100557" tIns="50278" rIns="100557" bIns="50278" anchor="t">
            <a:normAutofit fontScale="92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Statements and 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Functions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Full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operator and function support in the SELECT list and WHERE clause of queries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Full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for SQL GROUP BY and ORDER BY clauses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Support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GROUP function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Support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JOINs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Support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CRUD operations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Support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MySQL specific SHOW statements that retrieve information about databases,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storage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engines, tables and indexes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An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statement to show how optimizer resolves a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2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GUI and Tools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120095"/>
            <a:ext cx="9154522" cy="3995624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PhpMyAdmin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web based graphical interface that allows users to </a:t>
            </a:r>
            <a:r>
              <a:rPr lang="en-US" sz="16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usefunctionalities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MySQL database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Migration Toolkit is a graphical tool provided by MySQL for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migrating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schema and data from various relational database systems to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Administrator is a program to perform administrative operations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such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configuring the server, monitoring its status and performance,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starting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stopping it, user and connection management, backup/restore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Browser is a tool provided by MySQL for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creating, executing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optimizing queries. It is designed to help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writing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queries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analyze data stored within your MySQL database</a:t>
            </a:r>
          </a:p>
        </p:txBody>
      </p:sp>
    </p:spTree>
    <p:extLst>
      <p:ext uri="{BB962C8B-B14F-4D97-AF65-F5344CB8AC3E}">
        <p14:creationId xmlns:p14="http://schemas.microsoft.com/office/powerpoint/2010/main" val="13385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4549</Words>
  <Application>Microsoft Office PowerPoint</Application>
  <PresentationFormat>Custom</PresentationFormat>
  <Paragraphs>534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Segoe UI</vt:lpstr>
      <vt:lpstr>Segoe UI Light</vt:lpstr>
      <vt:lpstr>Tahoma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Sonali Bajirao Mindhe</cp:lastModifiedBy>
  <cp:revision>245</cp:revision>
  <dcterms:created xsi:type="dcterms:W3CDTF">2018-01-05T05:23:08Z</dcterms:created>
  <dcterms:modified xsi:type="dcterms:W3CDTF">2022-06-27T10:49:41Z</dcterms:modified>
</cp:coreProperties>
</file>